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0" r:id="rId3"/>
    <p:sldId id="263" r:id="rId4"/>
    <p:sldId id="375" r:id="rId6"/>
    <p:sldId id="380" r:id="rId7"/>
    <p:sldId id="444" r:id="rId8"/>
    <p:sldId id="379" r:id="rId9"/>
    <p:sldId id="377" r:id="rId10"/>
    <p:sldId id="378" r:id="rId11"/>
    <p:sldId id="381" r:id="rId12"/>
    <p:sldId id="382" r:id="rId13"/>
    <p:sldId id="383" r:id="rId14"/>
    <p:sldId id="445" r:id="rId15"/>
    <p:sldId id="376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298" r:id="rId25"/>
    <p:sldId id="446" r:id="rId26"/>
    <p:sldId id="392" r:id="rId27"/>
    <p:sldId id="447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48" r:id="rId49"/>
    <p:sldId id="413" r:id="rId50"/>
    <p:sldId id="414" r:id="rId51"/>
    <p:sldId id="416" r:id="rId52"/>
    <p:sldId id="418" r:id="rId53"/>
    <p:sldId id="417" r:id="rId54"/>
    <p:sldId id="420" r:id="rId55"/>
    <p:sldId id="421" r:id="rId56"/>
    <p:sldId id="422" r:id="rId57"/>
    <p:sldId id="423" r:id="rId58"/>
    <p:sldId id="424" r:id="rId59"/>
    <p:sldId id="425" r:id="rId60"/>
    <p:sldId id="426" r:id="rId61"/>
    <p:sldId id="427" r:id="rId62"/>
    <p:sldId id="428" r:id="rId63"/>
    <p:sldId id="419" r:id="rId64"/>
    <p:sldId id="429" r:id="rId65"/>
    <p:sldId id="430" r:id="rId66"/>
    <p:sldId id="431" r:id="rId67"/>
    <p:sldId id="432" r:id="rId68"/>
    <p:sldId id="433" r:id="rId69"/>
    <p:sldId id="434" r:id="rId70"/>
    <p:sldId id="435" r:id="rId71"/>
    <p:sldId id="436" r:id="rId72"/>
    <p:sldId id="437" r:id="rId73"/>
    <p:sldId id="438" r:id="rId74"/>
    <p:sldId id="439" r:id="rId75"/>
    <p:sldId id="415" r:id="rId76"/>
    <p:sldId id="440" r:id="rId77"/>
    <p:sldId id="441" r:id="rId78"/>
    <p:sldId id="442" r:id="rId79"/>
    <p:sldId id="443" r:id="rId80"/>
  </p:sldIdLst>
  <p:sldSz cx="9144000" cy="6858000" type="screen4x3"/>
  <p:notesSz cx="6858000" cy="9144000"/>
  <p:custDataLst>
    <p:tags r:id="rId8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AF5"/>
    <a:srgbClr val="333333"/>
    <a:srgbClr val="7499D0"/>
    <a:srgbClr val="FFFF99"/>
    <a:srgbClr val="5F5F5F"/>
    <a:srgbClr val="DDDDDD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4756"/>
    <p:restoredTop sz="88498"/>
  </p:normalViewPr>
  <p:slideViewPr>
    <p:cSldViewPr showGuides="1">
      <p:cViewPr>
        <p:scale>
          <a:sx n="66" d="100"/>
          <a:sy n="66" d="100"/>
        </p:scale>
        <p:origin x="3486" y="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4" Type="http://schemas.openxmlformats.org/officeDocument/2006/relationships/tags" Target="tags/tag1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.e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818BC6-6F4B-43C7-AF79-F588FD7FD37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14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447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816E92-9162-4C27-BBEA-76082FB86358}" type="datetime9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59C6A2-7C89-4844-B4E9-8BAB523BAB6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11187C-23A4-45CD-ABF8-DF06F479C835}" type="datetime9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C043E3-6FE5-4FF6-A732-FA534CAA3B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11187C-23A4-45CD-ABF8-DF06F479C835}" type="datetime9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C043E3-6FE5-4FF6-A732-FA534CAA3B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11187C-23A4-45CD-ABF8-DF06F479C835}" type="datetime9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C043E3-6FE5-4FF6-A732-FA534CAA3B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11187C-23A4-45CD-ABF8-DF06F479C835}" type="datetime9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C043E3-6FE5-4FF6-A732-FA534CAA3B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11187C-23A4-45CD-ABF8-DF06F479C835}" type="datetime9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C043E3-6FE5-4FF6-A732-FA534CAA3B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11187C-23A4-45CD-ABF8-DF06F479C835}" type="datetime9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C043E3-6FE5-4FF6-A732-FA534CAA3B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11187C-23A4-45CD-ABF8-DF06F479C835}" type="datetime9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C043E3-6FE5-4FF6-A732-FA534CAA3B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11187C-23A4-45CD-ABF8-DF06F479C835}" type="datetime9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C043E3-6FE5-4FF6-A732-FA534CAA3B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11187C-23A4-45CD-ABF8-DF06F479C835}" type="datetime9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C043E3-6FE5-4FF6-A732-FA534CAA3B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11187C-23A4-45CD-ABF8-DF06F479C835}" type="datetime9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C043E3-6FE5-4FF6-A732-FA534CAA3B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11187C-23A4-45CD-ABF8-DF06F479C835}" type="datetime9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C043E3-6FE5-4FF6-A732-FA534CAA3B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11187C-23A4-45CD-ABF8-DF06F479C835}" type="datetime9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C043E3-6FE5-4FF6-A732-FA534CAA3B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Rot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11187C-23A4-45CD-ABF8-DF06F479C835}" type="datetime9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3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3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C043E3-6FE5-4FF6-A732-FA534CAA3B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ª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ª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" Target="slide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slide" Target="slide2.xml"/><Relationship Id="rId4" Type="http://schemas.openxmlformats.org/officeDocument/2006/relationships/image" Target="../media/image8.jpeg"/><Relationship Id="rId3" Type="http://schemas.openxmlformats.org/officeDocument/2006/relationships/hyperlink" Target="http://spot.colorado.edu/~glover/" TargetMode="External"/><Relationship Id="rId2" Type="http://schemas.openxmlformats.org/officeDocument/2006/relationships/image" Target="../media/image7.jpe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wmf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wmf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wmf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wmf"/><Relationship Id="rId2" Type="http://schemas.openxmlformats.org/officeDocument/2006/relationships/slide" Target="slide4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wmf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48.xml"/><Relationship Id="rId8" Type="http://schemas.openxmlformats.org/officeDocument/2006/relationships/slide" Target="slide43.xml"/><Relationship Id="rId7" Type="http://schemas.openxmlformats.org/officeDocument/2006/relationships/slide" Target="slide26.xml"/><Relationship Id="rId6" Type="http://schemas.openxmlformats.org/officeDocument/2006/relationships/slide" Target="slide22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" Type="http://schemas.openxmlformats.org/officeDocument/2006/relationships/slide" Target="slide7.xml"/><Relationship Id="rId2" Type="http://schemas.openxmlformats.org/officeDocument/2006/relationships/slide" Target="slide6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3.png"/><Relationship Id="rId10" Type="http://schemas.openxmlformats.org/officeDocument/2006/relationships/slide" Target="slide73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wmf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wmf"/><Relationship Id="rId2" Type="http://schemas.openxmlformats.org/officeDocument/2006/relationships/slide" Target="slide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2.png"/><Relationship Id="rId3" Type="http://schemas.openxmlformats.org/officeDocument/2006/relationships/oleObject" Target="../embeddings/oleObject3.bin"/><Relationship Id="rId2" Type="http://schemas.openxmlformats.org/officeDocument/2006/relationships/slide" Target="slide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" Target="slide18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" Target="slide2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" Target="slide2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e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" Target="slide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7.png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1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3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1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5.png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slide" Target="slide2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40.wmf"/><Relationship Id="rId7" Type="http://schemas.openxmlformats.org/officeDocument/2006/relationships/image" Target="../media/image39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37.wmf"/><Relationship Id="rId2" Type="http://schemas.openxmlformats.org/officeDocument/2006/relationships/oleObject" Target="../embeddings/oleObject6.bin"/><Relationship Id="rId10" Type="http://schemas.openxmlformats.org/officeDocument/2006/relationships/vmlDrawing" Target="../drawings/vmlDrawing6.vml"/><Relationship Id="rId1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43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41.wmf"/><Relationship Id="rId2" Type="http://schemas.openxmlformats.org/officeDocument/2006/relationships/oleObject" Target="../embeddings/oleObject9.bin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45.emf"/><Relationship Id="rId10" Type="http://schemas.openxmlformats.org/officeDocument/2006/relationships/oleObject" Target="../embeddings/oleObject13.bin"/><Relationship Id="rId1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7.png"/><Relationship Id="rId3" Type="http://schemas.openxmlformats.org/officeDocument/2006/relationships/image" Target="../media/image46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5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0" y="1989138"/>
            <a:ext cx="9144000" cy="23034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n-cs"/>
              </a:rPr>
              <a:t>禁忌搜索算法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4100" name="Picture 8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1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4338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局部搜索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15366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7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800" b="1" dirty="0">
                <a:ea typeface="黑体" panose="02010609060101010101" pitchFamily="2" charset="-122"/>
              </a:rPr>
              <a:t>五个城市的对称TSP</a:t>
            </a:r>
            <a:r>
              <a:rPr lang="zh-CN" altLang="en-US" sz="2800" b="1" dirty="0">
                <a:ea typeface="黑体" panose="02010609060101010101" pitchFamily="2" charset="-122"/>
              </a:rPr>
              <a:t>问题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方法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：一步随机搜索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800" b="1" u="sng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sz="2800" b="1" u="sng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u="sng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步</a:t>
            </a:r>
            <a:endParaRPr lang="zh-CN" altLang="en-US" sz="2800" b="1" i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best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中随机选一点，如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对应目标函数为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)=43&lt; 45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best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:=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5434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.1.3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局部搜索示例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5371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692150"/>
            <a:ext cx="2511425" cy="224631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1537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62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局部搜索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5536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16390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1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800" b="1" dirty="0">
                <a:ea typeface="黑体" panose="02010609060101010101" pitchFamily="2" charset="-122"/>
              </a:rPr>
              <a:t>五个城市的对称TSP</a:t>
            </a:r>
            <a:r>
              <a:rPr lang="zh-CN" altLang="en-US" sz="2800" b="1" dirty="0">
                <a:ea typeface="黑体" panose="02010609060101010101" pitchFamily="2" charset="-122"/>
              </a:rPr>
              <a:t>问题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方法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：一步随机搜索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800" b="1" u="sng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sz="2800" b="1" u="sng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u="sng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步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best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中又随机选一点，如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ADBCE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对应目标函数为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)=44&gt; 43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best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:=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5536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.1.3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局部搜索示例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6395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692150"/>
            <a:ext cx="2511425" cy="224631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1639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2946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局部搜索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17414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5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800" b="1" dirty="0">
                <a:ea typeface="黑体" panose="02010609060101010101" pitchFamily="2" charset="-122"/>
              </a:rPr>
              <a:t>五个城市的对称TSP</a:t>
            </a:r>
            <a:r>
              <a:rPr lang="zh-CN" altLang="en-US" sz="2800" b="1" dirty="0">
                <a:ea typeface="黑体" panose="02010609060101010101" pitchFamily="2" charset="-122"/>
              </a:rPr>
              <a:t>问题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简单易行，但无法保证全局最优性；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局部搜索主要依赖起点的选取和邻域的结构；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为了得到好的解，可以比较不同的邻域结构和不同的初始点；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如果初始点的选择足够多，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总可以计算出全局最优解。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2295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.1.3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局部搜索示例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7419" name="AutoShape 8">
            <a:hlinkClick r:id="rId2" action="ppaction://hlinksldjump"/>
          </p:cNvPr>
          <p:cNvSpPr/>
          <p:nvPr/>
        </p:nvSpPr>
        <p:spPr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pSp>
        <p:nvGrpSpPr>
          <p:cNvPr id="17420" name="Group 19"/>
          <p:cNvGrpSpPr/>
          <p:nvPr/>
        </p:nvGrpSpPr>
        <p:grpSpPr>
          <a:xfrm>
            <a:off x="5003800" y="4437063"/>
            <a:ext cx="4032250" cy="1944687"/>
            <a:chOff x="2835" y="2976"/>
            <a:chExt cx="2540" cy="1225"/>
          </a:xfrm>
        </p:grpSpPr>
        <p:sp>
          <p:nvSpPr>
            <p:cNvPr id="17422" name="Rectangle 18"/>
            <p:cNvSpPr/>
            <p:nvPr/>
          </p:nvSpPr>
          <p:spPr>
            <a:xfrm>
              <a:off x="2835" y="2976"/>
              <a:ext cx="2540" cy="1225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ª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17423" name="Freeform 10"/>
            <p:cNvSpPr/>
            <p:nvPr/>
          </p:nvSpPr>
          <p:spPr>
            <a:xfrm>
              <a:off x="2925" y="3113"/>
              <a:ext cx="2265" cy="962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68" y="312"/>
                </a:cxn>
                <a:cxn ang="0">
                  <a:pos x="166" y="468"/>
                </a:cxn>
                <a:cxn ang="0">
                  <a:pos x="263" y="517"/>
                </a:cxn>
                <a:cxn ang="0">
                  <a:pos x="361" y="429"/>
                </a:cxn>
                <a:cxn ang="0">
                  <a:pos x="400" y="331"/>
                </a:cxn>
                <a:cxn ang="0">
                  <a:pos x="478" y="244"/>
                </a:cxn>
                <a:cxn ang="0">
                  <a:pos x="605" y="224"/>
                </a:cxn>
                <a:cxn ang="0">
                  <a:pos x="771" y="449"/>
                </a:cxn>
                <a:cxn ang="0">
                  <a:pos x="1005" y="790"/>
                </a:cxn>
                <a:cxn ang="0">
                  <a:pos x="1220" y="956"/>
                </a:cxn>
                <a:cxn ang="0">
                  <a:pos x="1366" y="829"/>
                </a:cxn>
                <a:cxn ang="0">
                  <a:pos x="1474" y="576"/>
                </a:cxn>
                <a:cxn ang="0">
                  <a:pos x="1610" y="537"/>
                </a:cxn>
                <a:cxn ang="0">
                  <a:pos x="1776" y="732"/>
                </a:cxn>
                <a:cxn ang="0">
                  <a:pos x="1894" y="742"/>
                </a:cxn>
                <a:cxn ang="0">
                  <a:pos x="2040" y="566"/>
                </a:cxn>
                <a:cxn ang="0">
                  <a:pos x="2265" y="0"/>
                </a:cxn>
              </a:cxnLst>
              <a:pathLst>
                <a:path w="2265" h="962">
                  <a:moveTo>
                    <a:pt x="0" y="97"/>
                  </a:moveTo>
                  <a:cubicBezTo>
                    <a:pt x="20" y="173"/>
                    <a:pt x="40" y="250"/>
                    <a:pt x="68" y="312"/>
                  </a:cubicBezTo>
                  <a:cubicBezTo>
                    <a:pt x="96" y="374"/>
                    <a:pt x="133" y="434"/>
                    <a:pt x="166" y="468"/>
                  </a:cubicBezTo>
                  <a:cubicBezTo>
                    <a:pt x="199" y="502"/>
                    <a:pt x="231" y="523"/>
                    <a:pt x="263" y="517"/>
                  </a:cubicBezTo>
                  <a:cubicBezTo>
                    <a:pt x="295" y="511"/>
                    <a:pt x="338" y="460"/>
                    <a:pt x="361" y="429"/>
                  </a:cubicBezTo>
                  <a:cubicBezTo>
                    <a:pt x="384" y="398"/>
                    <a:pt x="381" y="362"/>
                    <a:pt x="400" y="331"/>
                  </a:cubicBezTo>
                  <a:cubicBezTo>
                    <a:pt x="419" y="300"/>
                    <a:pt x="444" y="262"/>
                    <a:pt x="478" y="244"/>
                  </a:cubicBezTo>
                  <a:cubicBezTo>
                    <a:pt x="512" y="226"/>
                    <a:pt x="556" y="190"/>
                    <a:pt x="605" y="224"/>
                  </a:cubicBezTo>
                  <a:cubicBezTo>
                    <a:pt x="654" y="258"/>
                    <a:pt x="704" y="355"/>
                    <a:pt x="771" y="449"/>
                  </a:cubicBezTo>
                  <a:cubicBezTo>
                    <a:pt x="838" y="543"/>
                    <a:pt x="930" y="706"/>
                    <a:pt x="1005" y="790"/>
                  </a:cubicBezTo>
                  <a:cubicBezTo>
                    <a:pt x="1080" y="874"/>
                    <a:pt x="1160" y="950"/>
                    <a:pt x="1220" y="956"/>
                  </a:cubicBezTo>
                  <a:cubicBezTo>
                    <a:pt x="1280" y="962"/>
                    <a:pt x="1324" y="892"/>
                    <a:pt x="1366" y="829"/>
                  </a:cubicBezTo>
                  <a:cubicBezTo>
                    <a:pt x="1408" y="766"/>
                    <a:pt x="1433" y="625"/>
                    <a:pt x="1474" y="576"/>
                  </a:cubicBezTo>
                  <a:cubicBezTo>
                    <a:pt x="1515" y="527"/>
                    <a:pt x="1560" y="511"/>
                    <a:pt x="1610" y="537"/>
                  </a:cubicBezTo>
                  <a:cubicBezTo>
                    <a:pt x="1660" y="563"/>
                    <a:pt x="1729" y="698"/>
                    <a:pt x="1776" y="732"/>
                  </a:cubicBezTo>
                  <a:cubicBezTo>
                    <a:pt x="1823" y="766"/>
                    <a:pt x="1850" y="770"/>
                    <a:pt x="1894" y="742"/>
                  </a:cubicBezTo>
                  <a:cubicBezTo>
                    <a:pt x="1938" y="714"/>
                    <a:pt x="1978" y="689"/>
                    <a:pt x="2040" y="566"/>
                  </a:cubicBezTo>
                  <a:cubicBezTo>
                    <a:pt x="2102" y="443"/>
                    <a:pt x="2183" y="221"/>
                    <a:pt x="2265" y="0"/>
                  </a:cubicBezTo>
                </a:path>
              </a:pathLst>
            </a:custGeom>
            <a:noFill/>
            <a:ln w="19050" cap="flat" cmpd="sng">
              <a:solidFill>
                <a:srgbClr val="333333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4" name="Line 11"/>
            <p:cNvSpPr/>
            <p:nvPr/>
          </p:nvSpPr>
          <p:spPr>
            <a:xfrm flipV="1">
              <a:off x="3188" y="3454"/>
              <a:ext cx="98" cy="18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7425" name="Line 12"/>
            <p:cNvSpPr/>
            <p:nvPr/>
          </p:nvSpPr>
          <p:spPr>
            <a:xfrm flipV="1">
              <a:off x="3286" y="3298"/>
              <a:ext cx="156" cy="1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7426" name="Line 13"/>
            <p:cNvSpPr/>
            <p:nvPr/>
          </p:nvSpPr>
          <p:spPr>
            <a:xfrm>
              <a:off x="3442" y="3298"/>
              <a:ext cx="176" cy="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7427" name="Line 14"/>
            <p:cNvSpPr/>
            <p:nvPr/>
          </p:nvSpPr>
          <p:spPr>
            <a:xfrm flipV="1">
              <a:off x="4164" y="3894"/>
              <a:ext cx="118" cy="1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7428" name="Line 15"/>
            <p:cNvSpPr/>
            <p:nvPr/>
          </p:nvSpPr>
          <p:spPr>
            <a:xfrm flipV="1">
              <a:off x="4291" y="3650"/>
              <a:ext cx="98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7429" name="Line 16"/>
            <p:cNvSpPr/>
            <p:nvPr/>
          </p:nvSpPr>
          <p:spPr>
            <a:xfrm flipV="1">
              <a:off x="4389" y="3610"/>
              <a:ext cx="176" cy="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7430" name="Oval 17"/>
            <p:cNvSpPr/>
            <p:nvPr/>
          </p:nvSpPr>
          <p:spPr>
            <a:xfrm>
              <a:off x="3143" y="3569"/>
              <a:ext cx="90" cy="90"/>
            </a:xfrm>
            <a:prstGeom prst="ellipse">
              <a:avLst/>
            </a:prstGeom>
            <a:solidFill>
              <a:srgbClr val="0099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ª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</p:grpSp>
      <p:sp>
        <p:nvSpPr>
          <p:cNvPr id="17421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8194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.2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4819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18438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9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算法的提出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禁忌搜索（</a:t>
            </a:r>
            <a:r>
              <a:rPr lang="en-US" altLang="zh-CN" sz="2800" b="1" dirty="0">
                <a:solidFill>
                  <a:schemeClr val="folHlink"/>
                </a:solidFill>
                <a:ea typeface="楷体_GB2312" pitchFamily="49" charset="-122"/>
              </a:rPr>
              <a:t>Tabu search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）是局部邻域搜索算法的推广，</a:t>
            </a:r>
            <a:r>
              <a:rPr lang="en-US" altLang="zh-CN" sz="2800" b="1" dirty="0">
                <a:solidFill>
                  <a:schemeClr val="folHlink"/>
                </a:solidFill>
                <a:ea typeface="楷体_GB2312" pitchFamily="49" charset="-122"/>
              </a:rPr>
              <a:t>Fred Glover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在</a:t>
            </a:r>
            <a:r>
              <a:rPr lang="en-US" altLang="zh-CN" sz="2800" b="1" dirty="0">
                <a:solidFill>
                  <a:schemeClr val="folHlink"/>
                </a:solidFill>
                <a:ea typeface="楷体_GB2312" pitchFamily="49" charset="-122"/>
              </a:rPr>
              <a:t>1986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年提出这个概念，进而形成一套完整算法。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算法的特点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禁忌</a:t>
            </a:r>
            <a:r>
              <a:rPr lang="en-US" altLang="zh-CN" sz="2800" b="1" dirty="0">
                <a:solidFill>
                  <a:schemeClr val="folHlink"/>
                </a:solidFill>
                <a:ea typeface="楷体_GB2312" pitchFamily="49" charset="-122"/>
              </a:rPr>
              <a:t>——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禁止重复前面的工作。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跳出局部最优点。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64819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.2.1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算法的主要思路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8443" name="Picture 11" descr="image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913" y="4484688"/>
            <a:ext cx="942975" cy="131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4" name="Text Box 12"/>
          <p:cNvSpPr txBox="1"/>
          <p:nvPr/>
        </p:nvSpPr>
        <p:spPr>
          <a:xfrm>
            <a:off x="5076825" y="5799138"/>
            <a:ext cx="3671888" cy="3667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hlinkClick r:id="rId3"/>
              </a:rPr>
              <a:t>http://spot.colorado.edu/~glover/</a:t>
            </a:r>
            <a:endParaRPr lang="en-US" altLang="zh-CN" sz="1800" dirty="0"/>
          </a:p>
        </p:txBody>
      </p:sp>
      <p:pic>
        <p:nvPicPr>
          <p:cNvPr id="18445" name="Picture 14" descr="tsbookcov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00" y="4502150"/>
            <a:ext cx="896938" cy="1255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6" name="AutoShape 15">
            <a:hlinkClick r:id="rId5" action="ppaction://hlinksldjump"/>
          </p:cNvPr>
          <p:cNvSpPr/>
          <p:nvPr/>
        </p:nvSpPr>
        <p:spPr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8447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6386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.2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5638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19462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3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四城市非对称</a:t>
            </a:r>
            <a:r>
              <a:rPr lang="en-US" altLang="zh-CN" sz="2800" b="1" dirty="0">
                <a:ea typeface="黑体" panose="02010609060101010101" pitchFamily="2" charset="-122"/>
              </a:rPr>
              <a:t>TSP</a:t>
            </a:r>
            <a:r>
              <a:rPr lang="zh-CN" altLang="en-US" sz="2800" b="1" dirty="0">
                <a:ea typeface="黑体" panose="02010609060101010101" pitchFamily="2" charset="-122"/>
              </a:rPr>
              <a:t>问题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初始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，邻域映射为两个城市顺序对换的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opt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，始、终点都是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城市。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5639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.2.2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禁忌搜索示例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9467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3357563"/>
            <a:ext cx="2895600" cy="1296987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9468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3" y="2533650"/>
            <a:ext cx="2895600" cy="211931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19469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7410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.2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5741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0486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7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四城市非对称</a:t>
            </a:r>
            <a:r>
              <a:rPr lang="en-US" altLang="zh-CN" sz="2800" b="1" dirty="0">
                <a:ea typeface="黑体" panose="02010609060101010101" pitchFamily="2" charset="-122"/>
              </a:rPr>
              <a:t>TSP</a:t>
            </a:r>
            <a:r>
              <a:rPr lang="zh-CN" altLang="en-US" sz="2800" b="1" dirty="0">
                <a:ea typeface="黑体" panose="02010609060101010101" pitchFamily="2" charset="-122"/>
              </a:rPr>
              <a:t>问题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u="sng" dirty="0">
                <a:solidFill>
                  <a:schemeClr val="folHlink"/>
                </a:solidFill>
                <a:ea typeface="楷体_GB2312" pitchFamily="49" charset="-122"/>
              </a:rPr>
              <a:t>第</a:t>
            </a:r>
            <a:r>
              <a:rPr lang="en-US" altLang="zh-CN" sz="2800" b="1" u="sng" dirty="0">
                <a:solidFill>
                  <a:schemeClr val="folHlink"/>
                </a:solidFill>
                <a:ea typeface="楷体_GB2312" pitchFamily="49" charset="-122"/>
              </a:rPr>
              <a:t>1</a:t>
            </a:r>
            <a:r>
              <a:rPr lang="zh-CN" altLang="en-US" sz="2800" b="1" u="sng" dirty="0">
                <a:solidFill>
                  <a:schemeClr val="folHlink"/>
                </a:solidFill>
                <a:ea typeface="楷体_GB2312" pitchFamily="49" charset="-122"/>
              </a:rPr>
              <a:t>步</a:t>
            </a:r>
            <a:endParaRPr lang="zh-CN" altLang="en-US" sz="2800" b="1" u="sng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解的形式          禁忌对象及长度           候选解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5741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.2.2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禁忌搜索示例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657456" name="Group 48"/>
          <p:cNvGraphicFramePr>
            <a:graphicFrameLocks noGrp="1"/>
          </p:cNvGraphicFramePr>
          <p:nvPr/>
        </p:nvGraphicFramePr>
        <p:xfrm>
          <a:off x="755650" y="4165600"/>
          <a:ext cx="1584325" cy="517525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5288"/>
                <a:gridCol w="3952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7533" name="Group 125"/>
          <p:cNvGraphicFramePr>
            <a:graphicFrameLocks noGrp="1"/>
          </p:cNvGraphicFramePr>
          <p:nvPr/>
        </p:nvGraphicFramePr>
        <p:xfrm>
          <a:off x="3133725" y="3663950"/>
          <a:ext cx="2590800" cy="2073275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7510" name="Group 102"/>
          <p:cNvGraphicFramePr>
            <a:graphicFrameLocks noGrp="1"/>
          </p:cNvGraphicFramePr>
          <p:nvPr/>
        </p:nvGraphicFramePr>
        <p:xfrm>
          <a:off x="6372225" y="3725863"/>
          <a:ext cx="2232025" cy="2011363"/>
        </p:xfrm>
        <a:graphic>
          <a:graphicData uri="http://schemas.openxmlformats.org/drawingml/2006/table">
            <a:tbl>
              <a:tblPr/>
              <a:tblGrid>
                <a:gridCol w="1116013"/>
                <a:gridCol w="1116012"/>
              </a:tblGrid>
              <a:tr h="457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对换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评价值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48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888" y="692150"/>
            <a:ext cx="2895600" cy="211931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57531" name="Text Box 123"/>
          <p:cNvSpPr txBox="1"/>
          <p:nvPr/>
        </p:nvSpPr>
        <p:spPr>
          <a:xfrm>
            <a:off x="8172450" y="4195763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FF"/>
                </a:solidFill>
                <a:cs typeface="Arial" panose="020B0604020202020204" pitchFamily="34" charset="0"/>
              </a:rPr>
              <a:t>☻</a:t>
            </a:r>
            <a:endParaRPr lang="en-US" altLang="zh-CN" sz="2400" dirty="0">
              <a:solidFill>
                <a:srgbClr val="FF00FF"/>
              </a:solidFill>
              <a:ea typeface="Arial" panose="020B0604020202020204" pitchFamily="34" charset="0"/>
            </a:endParaRPr>
          </a:p>
        </p:txBody>
      </p:sp>
      <p:sp>
        <p:nvSpPr>
          <p:cNvPr id="2055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5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9458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8.2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5945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1510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1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四城市非对称</a:t>
            </a:r>
            <a:r>
              <a:rPr lang="en-US" altLang="zh-CN" sz="2800" b="1" dirty="0">
                <a:ea typeface="黑体" panose="02010609060101010101" pitchFamily="2" charset="-122"/>
              </a:rPr>
              <a:t>TSP</a:t>
            </a:r>
            <a:r>
              <a:rPr lang="zh-CN" altLang="en-US" sz="2800" b="1" dirty="0">
                <a:ea typeface="黑体" panose="02010609060101010101" pitchFamily="2" charset="-122"/>
              </a:rPr>
              <a:t>问题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u="sng" dirty="0">
                <a:solidFill>
                  <a:schemeClr val="folHlink"/>
                </a:solidFill>
                <a:ea typeface="楷体_GB2312" pitchFamily="49" charset="-122"/>
              </a:rPr>
              <a:t>第</a:t>
            </a:r>
            <a:r>
              <a:rPr lang="en-US" altLang="zh-CN" sz="2800" b="1" u="sng" dirty="0">
                <a:solidFill>
                  <a:schemeClr val="folHlink"/>
                </a:solidFill>
                <a:ea typeface="楷体_GB2312" pitchFamily="49" charset="-122"/>
              </a:rPr>
              <a:t>2</a:t>
            </a:r>
            <a:r>
              <a:rPr lang="zh-CN" altLang="en-US" sz="2800" b="1" u="sng" dirty="0">
                <a:solidFill>
                  <a:schemeClr val="folHlink"/>
                </a:solidFill>
                <a:ea typeface="楷体_GB2312" pitchFamily="49" charset="-122"/>
              </a:rPr>
              <a:t>步</a:t>
            </a:r>
            <a:endParaRPr lang="zh-CN" altLang="en-US" sz="2800" b="1" u="sng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解的形式          禁忌对象及长度           候选解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)=4.5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5946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.2.2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禁忌搜索示例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659544" name="Group 88"/>
          <p:cNvGraphicFramePr>
            <a:graphicFrameLocks noGrp="1"/>
          </p:cNvGraphicFramePr>
          <p:nvPr/>
        </p:nvGraphicFramePr>
        <p:xfrm>
          <a:off x="755650" y="4165600"/>
          <a:ext cx="1584325" cy="517525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5288"/>
                <a:gridCol w="3952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9546" name="Group 90"/>
          <p:cNvGraphicFramePr>
            <a:graphicFrameLocks noGrp="1"/>
          </p:cNvGraphicFramePr>
          <p:nvPr/>
        </p:nvGraphicFramePr>
        <p:xfrm>
          <a:off x="3133725" y="3663950"/>
          <a:ext cx="2590800" cy="2073275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9519" name="Group 63"/>
          <p:cNvGraphicFramePr>
            <a:graphicFrameLocks noGrp="1"/>
          </p:cNvGraphicFramePr>
          <p:nvPr/>
        </p:nvGraphicFramePr>
        <p:xfrm>
          <a:off x="6372225" y="3725863"/>
          <a:ext cx="2232025" cy="2011363"/>
        </p:xfrm>
        <a:graphic>
          <a:graphicData uri="http://schemas.openxmlformats.org/drawingml/2006/table">
            <a:tbl>
              <a:tblPr/>
              <a:tblGrid>
                <a:gridCol w="1116013"/>
                <a:gridCol w="1116012"/>
              </a:tblGrid>
              <a:tr h="457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对换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评价值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4.0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572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888" y="692150"/>
            <a:ext cx="2895600" cy="211931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59540" name="Text Box 84"/>
          <p:cNvSpPr txBox="1"/>
          <p:nvPr/>
        </p:nvSpPr>
        <p:spPr>
          <a:xfrm>
            <a:off x="8172450" y="4679950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FF"/>
                </a:solidFill>
                <a:cs typeface="Arial" panose="020B0604020202020204" pitchFamily="34" charset="0"/>
              </a:rPr>
              <a:t>☻</a:t>
            </a:r>
            <a:endParaRPr lang="en-US" altLang="zh-CN" sz="2400" dirty="0">
              <a:solidFill>
                <a:srgbClr val="FF00FF"/>
              </a:solidFill>
              <a:ea typeface="Arial" panose="020B0604020202020204" pitchFamily="34" charset="0"/>
            </a:endParaRPr>
          </a:p>
        </p:txBody>
      </p:sp>
      <p:sp>
        <p:nvSpPr>
          <p:cNvPr id="21574" name="Text Box 89"/>
          <p:cNvSpPr txBox="1"/>
          <p:nvPr/>
        </p:nvSpPr>
        <p:spPr>
          <a:xfrm>
            <a:off x="8172450" y="4211638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9900"/>
                </a:solidFill>
                <a:cs typeface="Arial" panose="020B0604020202020204" pitchFamily="34" charset="0"/>
              </a:rPr>
              <a:t>T</a:t>
            </a:r>
            <a:endParaRPr lang="en-US" altLang="zh-CN" sz="2400" dirty="0">
              <a:solidFill>
                <a:srgbClr val="FF9900"/>
              </a:solidFill>
              <a:ea typeface="Arial" panose="020B0604020202020204" pitchFamily="34" charset="0"/>
            </a:endParaRPr>
          </a:p>
        </p:txBody>
      </p:sp>
      <p:sp>
        <p:nvSpPr>
          <p:cNvPr id="21575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5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0482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.2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2534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5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四城市非对称</a:t>
            </a:r>
            <a:r>
              <a:rPr lang="en-US" altLang="zh-CN" sz="2800" b="1" dirty="0">
                <a:ea typeface="黑体" panose="02010609060101010101" pitchFamily="2" charset="-122"/>
              </a:rPr>
              <a:t>TSP</a:t>
            </a:r>
            <a:r>
              <a:rPr lang="zh-CN" altLang="en-US" sz="2800" b="1" dirty="0">
                <a:ea typeface="黑体" panose="02010609060101010101" pitchFamily="2" charset="-122"/>
              </a:rPr>
              <a:t>问题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u="sng" dirty="0">
                <a:solidFill>
                  <a:schemeClr val="folHlink"/>
                </a:solidFill>
                <a:ea typeface="楷体_GB2312" pitchFamily="49" charset="-122"/>
              </a:rPr>
              <a:t>第</a:t>
            </a:r>
            <a:r>
              <a:rPr lang="en-US" altLang="zh-CN" sz="2800" b="1" u="sng" dirty="0">
                <a:solidFill>
                  <a:schemeClr val="folHlink"/>
                </a:solidFill>
                <a:ea typeface="楷体_GB2312" pitchFamily="49" charset="-122"/>
              </a:rPr>
              <a:t>3</a:t>
            </a:r>
            <a:r>
              <a:rPr lang="zh-CN" altLang="en-US" sz="2800" b="1" u="sng" dirty="0">
                <a:solidFill>
                  <a:schemeClr val="folHlink"/>
                </a:solidFill>
                <a:ea typeface="楷体_GB2312" pitchFamily="49" charset="-122"/>
              </a:rPr>
              <a:t>步</a:t>
            </a:r>
            <a:endParaRPr lang="zh-CN" altLang="en-US" sz="2800" b="1" u="sng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解的形式          禁忌对象及长度           候选解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)=3.5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6048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.2.2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禁忌搜索示例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660489" name="Group 9"/>
          <p:cNvGraphicFramePr>
            <a:graphicFrameLocks noGrp="1"/>
          </p:cNvGraphicFramePr>
          <p:nvPr/>
        </p:nvGraphicFramePr>
        <p:xfrm>
          <a:off x="755650" y="4165600"/>
          <a:ext cx="1584325" cy="517525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5288"/>
                <a:gridCol w="3952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0501" name="Group 21"/>
          <p:cNvGraphicFramePr>
            <a:graphicFrameLocks noGrp="1"/>
          </p:cNvGraphicFramePr>
          <p:nvPr/>
        </p:nvGraphicFramePr>
        <p:xfrm>
          <a:off x="3133725" y="3663950"/>
          <a:ext cx="2590800" cy="2073275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0542" name="Group 62"/>
          <p:cNvGraphicFramePr>
            <a:graphicFrameLocks noGrp="1"/>
          </p:cNvGraphicFramePr>
          <p:nvPr/>
        </p:nvGraphicFramePr>
        <p:xfrm>
          <a:off x="6372225" y="3725863"/>
          <a:ext cx="2232025" cy="2011363"/>
        </p:xfrm>
        <a:graphic>
          <a:graphicData uri="http://schemas.openxmlformats.org/drawingml/2006/table">
            <a:tbl>
              <a:tblPr/>
              <a:tblGrid>
                <a:gridCol w="1116013"/>
                <a:gridCol w="1116012"/>
              </a:tblGrid>
              <a:tr h="457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对换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评价值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596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888" y="692150"/>
            <a:ext cx="2895600" cy="211931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60563" name="Text Box 83"/>
          <p:cNvSpPr txBox="1"/>
          <p:nvPr/>
        </p:nvSpPr>
        <p:spPr>
          <a:xfrm>
            <a:off x="8172450" y="5203825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FF"/>
                </a:solidFill>
                <a:cs typeface="Arial" panose="020B0604020202020204" pitchFamily="34" charset="0"/>
              </a:rPr>
              <a:t>☻</a:t>
            </a:r>
            <a:endParaRPr lang="en-US" altLang="zh-CN" sz="2400" dirty="0">
              <a:solidFill>
                <a:srgbClr val="FF00FF"/>
              </a:solidFill>
              <a:ea typeface="Arial" panose="020B0604020202020204" pitchFamily="34" charset="0"/>
            </a:endParaRPr>
          </a:p>
        </p:txBody>
      </p:sp>
      <p:sp>
        <p:nvSpPr>
          <p:cNvPr id="22598" name="Text Box 84"/>
          <p:cNvSpPr txBox="1"/>
          <p:nvPr/>
        </p:nvSpPr>
        <p:spPr>
          <a:xfrm>
            <a:off x="8172450" y="4211638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9900"/>
                </a:solidFill>
                <a:cs typeface="Arial" panose="020B0604020202020204" pitchFamily="34" charset="0"/>
              </a:rPr>
              <a:t>T</a:t>
            </a:r>
            <a:endParaRPr lang="en-US" altLang="zh-CN" sz="2400" dirty="0">
              <a:solidFill>
                <a:srgbClr val="FF9900"/>
              </a:solidFill>
              <a:ea typeface="Arial" panose="020B0604020202020204" pitchFamily="34" charset="0"/>
            </a:endParaRPr>
          </a:p>
        </p:txBody>
      </p:sp>
      <p:sp>
        <p:nvSpPr>
          <p:cNvPr id="22599" name="Text Box 85"/>
          <p:cNvSpPr txBox="1"/>
          <p:nvPr/>
        </p:nvSpPr>
        <p:spPr>
          <a:xfrm>
            <a:off x="8172450" y="4724400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9900"/>
                </a:solidFill>
                <a:cs typeface="Arial" panose="020B0604020202020204" pitchFamily="34" charset="0"/>
              </a:rPr>
              <a:t>T</a:t>
            </a:r>
            <a:endParaRPr lang="en-US" altLang="zh-CN" sz="2400" dirty="0">
              <a:solidFill>
                <a:srgbClr val="FF9900"/>
              </a:solidFill>
              <a:ea typeface="Arial" panose="020B0604020202020204" pitchFamily="34" charset="0"/>
            </a:endParaRPr>
          </a:p>
        </p:txBody>
      </p:sp>
      <p:sp>
        <p:nvSpPr>
          <p:cNvPr id="2260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0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0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5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1506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.2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3558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9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四城市非对称</a:t>
            </a:r>
            <a:r>
              <a:rPr lang="en-US" altLang="zh-CN" sz="2800" b="1" dirty="0">
                <a:ea typeface="黑体" panose="02010609060101010101" pitchFamily="2" charset="-122"/>
              </a:rPr>
              <a:t>TSP</a:t>
            </a:r>
            <a:r>
              <a:rPr lang="zh-CN" altLang="en-US" sz="2800" b="1" dirty="0">
                <a:ea typeface="黑体" panose="02010609060101010101" pitchFamily="2" charset="-122"/>
              </a:rPr>
              <a:t>问题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u="sng" dirty="0">
                <a:solidFill>
                  <a:schemeClr val="folHlink"/>
                </a:solidFill>
                <a:ea typeface="楷体_GB2312" pitchFamily="49" charset="-122"/>
              </a:rPr>
              <a:t>第</a:t>
            </a:r>
            <a:r>
              <a:rPr lang="en-US" altLang="zh-CN" sz="2800" b="1" u="sng" dirty="0">
                <a:solidFill>
                  <a:schemeClr val="folHlink"/>
                </a:solidFill>
                <a:ea typeface="楷体_GB2312" pitchFamily="49" charset="-122"/>
              </a:rPr>
              <a:t>4</a:t>
            </a:r>
            <a:r>
              <a:rPr lang="zh-CN" altLang="en-US" sz="2800" b="1" u="sng" dirty="0">
                <a:solidFill>
                  <a:schemeClr val="folHlink"/>
                </a:solidFill>
                <a:ea typeface="楷体_GB2312" pitchFamily="49" charset="-122"/>
              </a:rPr>
              <a:t>步</a:t>
            </a:r>
            <a:endParaRPr lang="zh-CN" altLang="en-US" sz="2800" b="1" u="sng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解的形式          禁忌对象及长度           候选解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)=7.5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i="1" dirty="0">
                <a:solidFill>
                  <a:schemeClr val="folHlink"/>
                </a:solidFill>
                <a:ea typeface="楷体_GB2312" pitchFamily="49" charset="-122"/>
              </a:rPr>
              <a:t>     </a:t>
            </a:r>
            <a:r>
              <a:rPr lang="zh-CN" altLang="en-US" sz="2800" b="1" i="1" dirty="0">
                <a:solidFill>
                  <a:schemeClr val="folHlink"/>
                </a:solidFill>
                <a:ea typeface="楷体_GB2312" pitchFamily="49" charset="-122"/>
                <a:hlinkClick r:id="rId2" action="ppaction://hlinksldjump"/>
              </a:rPr>
              <a:t>禁忌长度的选取</a:t>
            </a:r>
            <a:endParaRPr lang="zh-CN" altLang="en-US" sz="2800" b="1" i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66151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.2.2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禁忌搜索示例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661591" name="Group 87"/>
          <p:cNvGraphicFramePr>
            <a:graphicFrameLocks noGrp="1"/>
          </p:cNvGraphicFramePr>
          <p:nvPr/>
        </p:nvGraphicFramePr>
        <p:xfrm>
          <a:off x="755650" y="4165600"/>
          <a:ext cx="1584325" cy="517525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5288"/>
                <a:gridCol w="3952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1525" name="Group 21"/>
          <p:cNvGraphicFramePr>
            <a:graphicFrameLocks noGrp="1"/>
          </p:cNvGraphicFramePr>
          <p:nvPr/>
        </p:nvGraphicFramePr>
        <p:xfrm>
          <a:off x="3133725" y="3663950"/>
          <a:ext cx="2590800" cy="2073275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1566" name="Group 62"/>
          <p:cNvGraphicFramePr>
            <a:graphicFrameLocks noGrp="1"/>
          </p:cNvGraphicFramePr>
          <p:nvPr/>
        </p:nvGraphicFramePr>
        <p:xfrm>
          <a:off x="6372225" y="3725863"/>
          <a:ext cx="2232025" cy="2011363"/>
        </p:xfrm>
        <a:graphic>
          <a:graphicData uri="http://schemas.openxmlformats.org/drawingml/2006/table">
            <a:tbl>
              <a:tblPr/>
              <a:tblGrid>
                <a:gridCol w="1116013"/>
                <a:gridCol w="1116012"/>
              </a:tblGrid>
              <a:tr h="457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对换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评价值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3620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88" y="692150"/>
            <a:ext cx="2895600" cy="211931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23621" name="Text Box 84"/>
          <p:cNvSpPr txBox="1"/>
          <p:nvPr/>
        </p:nvSpPr>
        <p:spPr>
          <a:xfrm>
            <a:off x="8172450" y="4211638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9900"/>
                </a:solidFill>
                <a:cs typeface="Arial" panose="020B0604020202020204" pitchFamily="34" charset="0"/>
              </a:rPr>
              <a:t>T</a:t>
            </a:r>
            <a:endParaRPr lang="en-US" altLang="zh-CN" sz="2400" dirty="0">
              <a:solidFill>
                <a:srgbClr val="FF9900"/>
              </a:solidFill>
              <a:ea typeface="Arial" panose="020B0604020202020204" pitchFamily="34" charset="0"/>
            </a:endParaRPr>
          </a:p>
        </p:txBody>
      </p:sp>
      <p:sp>
        <p:nvSpPr>
          <p:cNvPr id="23622" name="Text Box 85"/>
          <p:cNvSpPr txBox="1"/>
          <p:nvPr/>
        </p:nvSpPr>
        <p:spPr>
          <a:xfrm>
            <a:off x="8172450" y="4724400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9900"/>
                </a:solidFill>
                <a:cs typeface="Arial" panose="020B0604020202020204" pitchFamily="34" charset="0"/>
              </a:rPr>
              <a:t>T</a:t>
            </a:r>
            <a:endParaRPr lang="en-US" altLang="zh-CN" sz="2400" dirty="0">
              <a:solidFill>
                <a:srgbClr val="FF9900"/>
              </a:solidFill>
              <a:ea typeface="Arial" panose="020B0604020202020204" pitchFamily="34" charset="0"/>
            </a:endParaRPr>
          </a:p>
        </p:txBody>
      </p:sp>
      <p:sp>
        <p:nvSpPr>
          <p:cNvPr id="23623" name="Text Box 88"/>
          <p:cNvSpPr txBox="1"/>
          <p:nvPr/>
        </p:nvSpPr>
        <p:spPr>
          <a:xfrm>
            <a:off x="8172450" y="5251450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9900"/>
                </a:solidFill>
                <a:cs typeface="Arial" panose="020B0604020202020204" pitchFamily="34" charset="0"/>
              </a:rPr>
              <a:t>T</a:t>
            </a:r>
            <a:endParaRPr lang="en-US" altLang="zh-CN" sz="2400" dirty="0">
              <a:solidFill>
                <a:srgbClr val="FF9900"/>
              </a:solidFill>
              <a:ea typeface="Arial" panose="020B0604020202020204" pitchFamily="34" charset="0"/>
            </a:endParaRPr>
          </a:p>
        </p:txBody>
      </p:sp>
      <p:sp>
        <p:nvSpPr>
          <p:cNvPr id="2362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2530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.2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6253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4582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3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四城市非对称</a:t>
            </a:r>
            <a:r>
              <a:rPr lang="en-US" altLang="zh-CN" sz="2800" b="1" dirty="0">
                <a:ea typeface="黑体" panose="02010609060101010101" pitchFamily="2" charset="-122"/>
              </a:rPr>
              <a:t>TSP</a:t>
            </a:r>
            <a:r>
              <a:rPr lang="zh-CN" altLang="en-US" sz="2800" b="1" dirty="0">
                <a:ea typeface="黑体" panose="02010609060101010101" pitchFamily="2" charset="-122"/>
              </a:rPr>
              <a:t>问题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u="sng" dirty="0">
                <a:solidFill>
                  <a:schemeClr val="folHlink"/>
                </a:solidFill>
                <a:ea typeface="楷体_GB2312" pitchFamily="49" charset="-122"/>
              </a:rPr>
              <a:t>第</a:t>
            </a:r>
            <a:r>
              <a:rPr lang="en-US" altLang="zh-CN" sz="2800" b="1" u="sng" dirty="0">
                <a:solidFill>
                  <a:schemeClr val="folHlink"/>
                </a:solidFill>
                <a:ea typeface="楷体_GB2312" pitchFamily="49" charset="-122"/>
              </a:rPr>
              <a:t>4</a:t>
            </a:r>
            <a:r>
              <a:rPr lang="zh-CN" altLang="en-US" sz="2800" b="1" u="sng" dirty="0">
                <a:solidFill>
                  <a:schemeClr val="folHlink"/>
                </a:solidFill>
                <a:ea typeface="楷体_GB2312" pitchFamily="49" charset="-122"/>
              </a:rPr>
              <a:t>步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（如果减小禁忌长度）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解的形式          禁忌对象及长度           候选解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)=7.5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6253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.2.2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禁忌搜索示例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662537" name="Group 9"/>
          <p:cNvGraphicFramePr>
            <a:graphicFrameLocks noGrp="1"/>
          </p:cNvGraphicFramePr>
          <p:nvPr/>
        </p:nvGraphicFramePr>
        <p:xfrm>
          <a:off x="755650" y="4165600"/>
          <a:ext cx="1584325" cy="517525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5288"/>
                <a:gridCol w="3952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2549" name="Group 21"/>
          <p:cNvGraphicFramePr>
            <a:graphicFrameLocks noGrp="1"/>
          </p:cNvGraphicFramePr>
          <p:nvPr/>
        </p:nvGraphicFramePr>
        <p:xfrm>
          <a:off x="3133725" y="3663950"/>
          <a:ext cx="2590800" cy="2073275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2590" name="Group 62"/>
          <p:cNvGraphicFramePr>
            <a:graphicFrameLocks noGrp="1"/>
          </p:cNvGraphicFramePr>
          <p:nvPr/>
        </p:nvGraphicFramePr>
        <p:xfrm>
          <a:off x="6372225" y="3725863"/>
          <a:ext cx="2232025" cy="2011363"/>
        </p:xfrm>
        <a:graphic>
          <a:graphicData uri="http://schemas.openxmlformats.org/drawingml/2006/table">
            <a:tbl>
              <a:tblPr/>
              <a:tblGrid>
                <a:gridCol w="1116013"/>
                <a:gridCol w="1116012"/>
              </a:tblGrid>
              <a:tr h="457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对换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评价值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644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888" y="692150"/>
            <a:ext cx="2895600" cy="211931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62611" name="Text Box 83"/>
          <p:cNvSpPr txBox="1"/>
          <p:nvPr/>
        </p:nvSpPr>
        <p:spPr>
          <a:xfrm>
            <a:off x="8172450" y="4184650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FF"/>
                </a:solidFill>
                <a:cs typeface="Arial" panose="020B0604020202020204" pitchFamily="34" charset="0"/>
              </a:rPr>
              <a:t>☻</a:t>
            </a:r>
            <a:endParaRPr lang="en-US" altLang="zh-CN" sz="2400" dirty="0">
              <a:solidFill>
                <a:srgbClr val="FF00FF"/>
              </a:solidFill>
              <a:ea typeface="Arial" panose="020B0604020202020204" pitchFamily="34" charset="0"/>
            </a:endParaRPr>
          </a:p>
        </p:txBody>
      </p:sp>
      <p:sp>
        <p:nvSpPr>
          <p:cNvPr id="24646" name="Text Box 85"/>
          <p:cNvSpPr txBox="1"/>
          <p:nvPr/>
        </p:nvSpPr>
        <p:spPr>
          <a:xfrm>
            <a:off x="8172450" y="4724400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9900"/>
                </a:solidFill>
                <a:cs typeface="Arial" panose="020B0604020202020204" pitchFamily="34" charset="0"/>
              </a:rPr>
              <a:t>T</a:t>
            </a:r>
            <a:endParaRPr lang="en-US" altLang="zh-CN" sz="2400" dirty="0">
              <a:solidFill>
                <a:srgbClr val="FF9900"/>
              </a:solidFill>
              <a:ea typeface="Arial" panose="020B0604020202020204" pitchFamily="34" charset="0"/>
            </a:endParaRPr>
          </a:p>
        </p:txBody>
      </p:sp>
      <p:sp>
        <p:nvSpPr>
          <p:cNvPr id="24647" name="Text Box 86"/>
          <p:cNvSpPr txBox="1"/>
          <p:nvPr/>
        </p:nvSpPr>
        <p:spPr>
          <a:xfrm>
            <a:off x="8172450" y="5251450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9900"/>
                </a:solidFill>
                <a:cs typeface="Arial" panose="020B0604020202020204" pitchFamily="34" charset="0"/>
              </a:rPr>
              <a:t>T</a:t>
            </a:r>
            <a:endParaRPr lang="en-US" altLang="zh-CN" sz="2400" dirty="0">
              <a:solidFill>
                <a:srgbClr val="FF9900"/>
              </a:solidFill>
              <a:ea typeface="Arial" panose="020B0604020202020204" pitchFamily="34" charset="0"/>
            </a:endParaRPr>
          </a:p>
        </p:txBody>
      </p:sp>
      <p:sp>
        <p:nvSpPr>
          <p:cNvPr id="2464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2018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1042988" y="549275"/>
            <a:ext cx="7129462" cy="6119813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3333">
                        <a:alpha val="39999"/>
                      </a:srgbClr>
                    </a:gs>
                    <a:gs pos="50000">
                      <a:schemeClr val="bg1"/>
                    </a:gs>
                    <a:gs pos="100000">
                      <a:srgbClr val="333333">
                        <a:alpha val="39999"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marL="444500" indent="-444500" algn="l" eaLnBrk="1" hangingPunct="1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1" action="ppaction://hlinksldjump"/>
              </a:rPr>
              <a:t>8.1  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1" action="ppaction://hlinksldjump"/>
              </a:rPr>
              <a:t>局部搜索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indent="-444500" algn="l" eaLnBrk="1" hangingPunct="1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1" action="ppaction://hlinksldjump"/>
              </a:rPr>
              <a:t>.1.1  </a:t>
            </a: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1" action="ppaction://hlinksldjump"/>
              </a:rPr>
              <a:t>邻域的概念</a:t>
            </a:r>
            <a:endParaRPr lang="zh-CN" altLang="en-US" sz="2000" b="1" dirty="0">
              <a:solidFill>
                <a:srgbClr val="FFFF99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indent="-444500" algn="l" eaLnBrk="1" hangingPunct="1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2" action="ppaction://hlinksldjump"/>
              </a:rPr>
              <a:t>.1.2  </a:t>
            </a: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2" action="ppaction://hlinksldjump"/>
              </a:rPr>
              <a:t>局部搜索算法</a:t>
            </a:r>
            <a:r>
              <a:rPr lang="zh-CN" altLang="en-US" sz="2000" b="1" dirty="0">
                <a:solidFill>
                  <a:srgbClr val="FFFF99"/>
                </a:solidFill>
                <a:ea typeface="楷体_GB2312" pitchFamily="49" charset="-122"/>
                <a:hlinkClick r:id="rId2" action="ppaction://hlinksldjump"/>
              </a:rPr>
              <a:t>  </a:t>
            </a:r>
            <a:endParaRPr lang="zh-CN" altLang="en-US" sz="2000" b="1" dirty="0">
              <a:solidFill>
                <a:srgbClr val="FFFF99"/>
              </a:solidFill>
              <a:ea typeface="楷体_GB2312" pitchFamily="49" charset="-122"/>
            </a:endParaRPr>
          </a:p>
          <a:p>
            <a:pPr marL="444500" indent="-444500" algn="l" eaLnBrk="1" hangingPunct="1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3" action="ppaction://hlinksldjump"/>
              </a:rPr>
              <a:t>.1.3  </a:t>
            </a: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3" action="ppaction://hlinksldjump"/>
              </a:rPr>
              <a:t>局部搜索示例</a:t>
            </a:r>
            <a:r>
              <a:rPr lang="zh-CN" altLang="en-US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3" action="ppaction://hlinksldjump"/>
              </a:rPr>
              <a:t>  </a:t>
            </a:r>
            <a:endParaRPr lang="zh-CN" altLang="en-US" b="1" dirty="0">
              <a:solidFill>
                <a:srgbClr val="FFFF99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indent="-444500" algn="l" eaLnBrk="1" hangingPunct="1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4" action="ppaction://hlinksldjump"/>
              </a:rPr>
              <a:t>8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4" action="ppaction://hlinksldjump"/>
              </a:rPr>
              <a:t>.2  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4" action="ppaction://hlinksldjump"/>
              </a:rPr>
              <a:t>禁忌搜索</a:t>
            </a:r>
            <a:endParaRPr lang="zh-CN" altLang="en-US" sz="36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indent="-444500" algn="l" eaLnBrk="1" hangingPunct="1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4" action="ppaction://hlinksldjump"/>
              </a:rPr>
              <a:t>.2.1  </a:t>
            </a: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4" action="ppaction://hlinksldjump"/>
              </a:rPr>
              <a:t>算法的主要思路</a:t>
            </a:r>
            <a:endParaRPr lang="zh-CN" altLang="en-US" sz="2000" b="1" dirty="0">
              <a:solidFill>
                <a:srgbClr val="FFFF99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indent="-444500" algn="l" eaLnBrk="1" hangingPunct="1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5" action="ppaction://hlinksldjump"/>
              </a:rPr>
              <a:t>.2.2  </a:t>
            </a: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5" action="ppaction://hlinksldjump"/>
              </a:rPr>
              <a:t>禁忌搜索示例</a:t>
            </a:r>
            <a:endParaRPr lang="zh-CN" altLang="en-US" sz="2000" b="1" dirty="0">
              <a:solidFill>
                <a:srgbClr val="FFFF99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hlinkClick r:id="rId5" action="ppaction://hlinksldjump"/>
            </a:endParaRPr>
          </a:p>
          <a:p>
            <a:pPr marL="444500" indent="-444500" algn="l" eaLnBrk="1" hangingPunct="1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6" action="ppaction://hlinksldjump"/>
              </a:rPr>
              <a:t>8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6" action="ppaction://hlinksldjump"/>
              </a:rPr>
              <a:t>.3  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6" action="ppaction://hlinksldjump"/>
              </a:rPr>
              <a:t>禁忌搜索的关键参数和操作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hlinkClick r:id="rId5" action="ppaction://hlinksldjump"/>
            </a:endParaRPr>
          </a:p>
          <a:p>
            <a:pPr marL="444500" indent="-444500" algn="l" eaLnBrk="1" hangingPunct="1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6" action="ppaction://hlinksldjump"/>
              </a:rPr>
              <a:t>.3.1  </a:t>
            </a: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6" action="ppaction://hlinksldjump"/>
              </a:rPr>
              <a:t>变化因素</a:t>
            </a:r>
            <a:endParaRPr lang="zh-CN" altLang="en-US" sz="2000" b="1" dirty="0">
              <a:solidFill>
                <a:srgbClr val="FFFF99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hlinkClick r:id="rId5" action="ppaction://hlinksldjump"/>
            </a:endParaRPr>
          </a:p>
          <a:p>
            <a:pPr marL="444500" indent="-444500" algn="l" eaLnBrk="1" hangingPunct="1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7" action="ppaction://hlinksldjump"/>
              </a:rPr>
              <a:t>.3.2  </a:t>
            </a: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7" action="ppaction://hlinksldjump"/>
              </a:rPr>
              <a:t>禁忌表</a:t>
            </a:r>
            <a:endParaRPr lang="zh-CN" altLang="en-US" sz="2000" b="1" dirty="0">
              <a:solidFill>
                <a:srgbClr val="FFFF99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hlinkClick r:id="rId5" action="ppaction://hlinksldjump"/>
            </a:endParaRPr>
          </a:p>
          <a:p>
            <a:pPr marL="444500" indent="-444500" algn="l" eaLnBrk="1" hangingPunct="1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8" action="ppaction://hlinksldjump"/>
              </a:rPr>
              <a:t>.3.3  </a:t>
            </a: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8" action="ppaction://hlinksldjump"/>
              </a:rPr>
              <a:t>其他</a:t>
            </a:r>
            <a:r>
              <a:rPr lang="zh-CN" altLang="en-US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8" action="ppaction://hlinksldjump"/>
              </a:rPr>
              <a:t> </a:t>
            </a:r>
            <a:endParaRPr lang="zh-CN" altLang="en-US" b="1" dirty="0">
              <a:solidFill>
                <a:srgbClr val="FFFF99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hlinkClick r:id="rId5" action="ppaction://hlinksldjump"/>
            </a:endParaRPr>
          </a:p>
          <a:p>
            <a:pPr marL="444500" indent="-444500" algn="l" eaLnBrk="1" hangingPunct="1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9" action="ppaction://hlinksldjump"/>
              </a:rPr>
              <a:t>8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9" action="ppaction://hlinksldjump"/>
              </a:rPr>
              <a:t>.4  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9" action="ppaction://hlinksldjump"/>
              </a:rPr>
              <a:t>禁忌搜索的实现与应用</a:t>
            </a:r>
            <a:endParaRPr lang="zh-CN" altLang="en-US" sz="2800" b="1" dirty="0">
              <a:solidFill>
                <a:srgbClr val="FFFF99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indent="-444500" algn="l" eaLnBrk="1" hangingPunct="1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9" action="ppaction://hlinksldjump"/>
              </a:rPr>
              <a:t>.4.1  30</a:t>
            </a: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9" action="ppaction://hlinksldjump"/>
              </a:rPr>
              <a:t>城市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9" action="ppaction://hlinksldjump"/>
              </a:rPr>
              <a:t>TSP</a:t>
            </a: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9" action="ppaction://hlinksldjump"/>
              </a:rPr>
              <a:t>问题（</a:t>
            </a:r>
            <a:r>
              <a:rPr lang="en-US" altLang="zh-CN" sz="2000" b="1" i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9" action="ppaction://hlinksldjump"/>
              </a:rPr>
              <a:t>d</a:t>
            </a:r>
            <a:r>
              <a:rPr lang="en-US" altLang="zh-CN" sz="2000" b="1" baseline="30000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9" action="ppaction://hlinksldjump"/>
              </a:rPr>
              <a:t>*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9" action="ppaction://hlinksldjump"/>
              </a:rPr>
              <a:t>=423.741 by D B Fogel</a:t>
            </a: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9" action="ppaction://hlinksldjump"/>
              </a:rPr>
              <a:t>）</a:t>
            </a:r>
            <a:endParaRPr lang="zh-CN" altLang="en-US" sz="2000" b="1" dirty="0">
              <a:solidFill>
                <a:srgbClr val="FFFF99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indent="-444500" algn="l" eaLnBrk="1" hangingPunct="1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en-US" altLang="zh-CN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10" action="ppaction://hlinksldjump"/>
              </a:rPr>
              <a:t>.4.2  </a:t>
            </a:r>
            <a:r>
              <a:rPr lang="zh-CN" altLang="en-US" sz="2000" b="1" dirty="0">
                <a:solidFill>
                  <a:srgbClr val="FFFF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hlinkClick r:id="rId10" action="ppaction://hlinksldjump"/>
              </a:rPr>
              <a:t>基于禁忌搜索算法的系统辨识</a:t>
            </a:r>
            <a:endParaRPr lang="zh-CN" altLang="en-US" sz="2000" b="1" dirty="0">
              <a:solidFill>
                <a:srgbClr val="FFFF99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42030" name="Text Box 14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5126" name="Picture 21" descr="BD21370_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7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3554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.2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6355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5606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7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四城市非对称</a:t>
            </a:r>
            <a:r>
              <a:rPr lang="en-US" altLang="zh-CN" sz="2800" b="1" dirty="0">
                <a:ea typeface="黑体" panose="02010609060101010101" pitchFamily="2" charset="-122"/>
              </a:rPr>
              <a:t>TSP</a:t>
            </a:r>
            <a:r>
              <a:rPr lang="zh-CN" altLang="en-US" sz="2800" b="1" dirty="0">
                <a:ea typeface="黑体" panose="02010609060101010101" pitchFamily="2" charset="-122"/>
              </a:rPr>
              <a:t>问题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u="sng" dirty="0">
                <a:solidFill>
                  <a:schemeClr val="folHlink"/>
                </a:solidFill>
                <a:ea typeface="楷体_GB2312" pitchFamily="49" charset="-122"/>
              </a:rPr>
              <a:t>第</a:t>
            </a:r>
            <a:r>
              <a:rPr lang="en-US" altLang="zh-CN" sz="2800" b="1" u="sng" dirty="0">
                <a:solidFill>
                  <a:schemeClr val="folHlink"/>
                </a:solidFill>
                <a:ea typeface="楷体_GB2312" pitchFamily="49" charset="-122"/>
              </a:rPr>
              <a:t>5</a:t>
            </a:r>
            <a:r>
              <a:rPr lang="zh-CN" altLang="en-US" sz="2800" b="1" u="sng" dirty="0">
                <a:solidFill>
                  <a:schemeClr val="folHlink"/>
                </a:solidFill>
                <a:ea typeface="楷体_GB2312" pitchFamily="49" charset="-122"/>
              </a:rPr>
              <a:t>步</a:t>
            </a:r>
            <a:endParaRPr lang="zh-CN" altLang="en-US" sz="2800" b="1" u="sng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解的形式          禁忌对象及长度           候选解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)=4.5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6355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.2.2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禁忌搜索示例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663639" name="Group 87"/>
          <p:cNvGraphicFramePr>
            <a:graphicFrameLocks noGrp="1"/>
          </p:cNvGraphicFramePr>
          <p:nvPr/>
        </p:nvGraphicFramePr>
        <p:xfrm>
          <a:off x="755650" y="4165600"/>
          <a:ext cx="1584325" cy="517525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5288"/>
                <a:gridCol w="3952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3573" name="Group 21"/>
          <p:cNvGraphicFramePr>
            <a:graphicFrameLocks noGrp="1"/>
          </p:cNvGraphicFramePr>
          <p:nvPr/>
        </p:nvGraphicFramePr>
        <p:xfrm>
          <a:off x="3133725" y="3663950"/>
          <a:ext cx="2590800" cy="2073275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3614" name="Group 62"/>
          <p:cNvGraphicFramePr>
            <a:graphicFrameLocks noGrp="1"/>
          </p:cNvGraphicFramePr>
          <p:nvPr/>
        </p:nvGraphicFramePr>
        <p:xfrm>
          <a:off x="6372225" y="3725863"/>
          <a:ext cx="2232025" cy="2011363"/>
        </p:xfrm>
        <a:graphic>
          <a:graphicData uri="http://schemas.openxmlformats.org/drawingml/2006/table">
            <a:tbl>
              <a:tblPr/>
              <a:tblGrid>
                <a:gridCol w="1116013"/>
                <a:gridCol w="1116012"/>
              </a:tblGrid>
              <a:tr h="457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对换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评价值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5668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888" y="692150"/>
            <a:ext cx="2895600" cy="211931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63635" name="Text Box 83"/>
          <p:cNvSpPr txBox="1"/>
          <p:nvPr/>
        </p:nvSpPr>
        <p:spPr>
          <a:xfrm>
            <a:off x="8172450" y="4681538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FF"/>
                </a:solidFill>
                <a:cs typeface="Arial" panose="020B0604020202020204" pitchFamily="34" charset="0"/>
              </a:rPr>
              <a:t>☻</a:t>
            </a:r>
            <a:endParaRPr lang="en-US" altLang="zh-CN" sz="2400" dirty="0">
              <a:solidFill>
                <a:srgbClr val="FF00FF"/>
              </a:solidFill>
              <a:ea typeface="Arial" panose="020B0604020202020204" pitchFamily="34" charset="0"/>
            </a:endParaRPr>
          </a:p>
        </p:txBody>
      </p:sp>
      <p:sp>
        <p:nvSpPr>
          <p:cNvPr id="25670" name="Text Box 84"/>
          <p:cNvSpPr txBox="1"/>
          <p:nvPr/>
        </p:nvSpPr>
        <p:spPr>
          <a:xfrm>
            <a:off x="8172450" y="4214813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9900"/>
                </a:solidFill>
                <a:cs typeface="Arial" panose="020B0604020202020204" pitchFamily="34" charset="0"/>
              </a:rPr>
              <a:t>T</a:t>
            </a:r>
            <a:endParaRPr lang="en-US" altLang="zh-CN" sz="2400" dirty="0">
              <a:solidFill>
                <a:srgbClr val="FF9900"/>
              </a:solidFill>
              <a:ea typeface="Arial" panose="020B0604020202020204" pitchFamily="34" charset="0"/>
            </a:endParaRPr>
          </a:p>
        </p:txBody>
      </p:sp>
      <p:sp>
        <p:nvSpPr>
          <p:cNvPr id="25671" name="Text Box 85"/>
          <p:cNvSpPr txBox="1"/>
          <p:nvPr/>
        </p:nvSpPr>
        <p:spPr>
          <a:xfrm>
            <a:off x="8172450" y="5251450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9900"/>
                </a:solidFill>
                <a:cs typeface="Arial" panose="020B0604020202020204" pitchFamily="34" charset="0"/>
              </a:rPr>
              <a:t>T</a:t>
            </a:r>
            <a:endParaRPr lang="en-US" altLang="zh-CN" sz="2400" dirty="0">
              <a:solidFill>
                <a:srgbClr val="FF9900"/>
              </a:solidFill>
              <a:ea typeface="Arial" panose="020B0604020202020204" pitchFamily="34" charset="0"/>
            </a:endParaRPr>
          </a:p>
        </p:txBody>
      </p:sp>
      <p:sp>
        <p:nvSpPr>
          <p:cNvPr id="2567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3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3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6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4578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.2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6630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1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四城市非对称</a:t>
            </a:r>
            <a:r>
              <a:rPr lang="en-US" altLang="zh-CN" sz="2800" b="1" dirty="0">
                <a:ea typeface="黑体" panose="02010609060101010101" pitchFamily="2" charset="-122"/>
              </a:rPr>
              <a:t>TSP</a:t>
            </a:r>
            <a:r>
              <a:rPr lang="zh-CN" altLang="en-US" sz="2800" b="1" dirty="0">
                <a:ea typeface="黑体" panose="02010609060101010101" pitchFamily="2" charset="-122"/>
              </a:rPr>
              <a:t>问题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u="sng" dirty="0">
                <a:solidFill>
                  <a:schemeClr val="folHlink"/>
                </a:solidFill>
                <a:ea typeface="楷体_GB2312" pitchFamily="49" charset="-122"/>
              </a:rPr>
              <a:t>第</a:t>
            </a:r>
            <a:r>
              <a:rPr lang="en-US" altLang="zh-CN" sz="2800" b="1" u="sng" dirty="0">
                <a:solidFill>
                  <a:schemeClr val="folHlink"/>
                </a:solidFill>
                <a:ea typeface="楷体_GB2312" pitchFamily="49" charset="-122"/>
              </a:rPr>
              <a:t>6</a:t>
            </a:r>
            <a:r>
              <a:rPr lang="zh-CN" altLang="en-US" sz="2800" b="1" u="sng" dirty="0">
                <a:solidFill>
                  <a:schemeClr val="folHlink"/>
                </a:solidFill>
                <a:ea typeface="楷体_GB2312" pitchFamily="49" charset="-122"/>
              </a:rPr>
              <a:t>步</a:t>
            </a:r>
            <a:endParaRPr lang="zh-CN" altLang="en-US" sz="2800" b="1" u="sng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解的形式          禁忌对象及长度           候选解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)=8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6458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.2.2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禁忌搜索示例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6635" name="AutoShape 8">
            <a:hlinkClick r:id="rId2" action="ppaction://hlinksldjump"/>
          </p:cNvPr>
          <p:cNvSpPr/>
          <p:nvPr/>
        </p:nvSpPr>
        <p:spPr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664585" name="Group 9"/>
          <p:cNvGraphicFramePr>
            <a:graphicFrameLocks noGrp="1"/>
          </p:cNvGraphicFramePr>
          <p:nvPr/>
        </p:nvGraphicFramePr>
        <p:xfrm>
          <a:off x="755650" y="4165600"/>
          <a:ext cx="1584325" cy="517525"/>
        </p:xfrm>
        <a:graphic>
          <a:graphicData uri="http://schemas.openxmlformats.org/drawingml/2006/table">
            <a:tbl>
              <a:tblPr/>
              <a:tblGrid>
                <a:gridCol w="396875"/>
                <a:gridCol w="396875"/>
                <a:gridCol w="395288"/>
                <a:gridCol w="3952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80" marB="45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4597" name="Group 21"/>
          <p:cNvGraphicFramePr>
            <a:graphicFrameLocks noGrp="1"/>
          </p:cNvGraphicFramePr>
          <p:nvPr/>
        </p:nvGraphicFramePr>
        <p:xfrm>
          <a:off x="3133725" y="3663950"/>
          <a:ext cx="2590800" cy="2073275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4663" name="Group 87"/>
          <p:cNvGraphicFramePr>
            <a:graphicFrameLocks noGrp="1"/>
          </p:cNvGraphicFramePr>
          <p:nvPr/>
        </p:nvGraphicFramePr>
        <p:xfrm>
          <a:off x="6372225" y="3725863"/>
          <a:ext cx="2232025" cy="2011363"/>
        </p:xfrm>
        <a:graphic>
          <a:graphicData uri="http://schemas.openxmlformats.org/drawingml/2006/table">
            <a:tbl>
              <a:tblPr/>
              <a:tblGrid>
                <a:gridCol w="1116013"/>
                <a:gridCol w="1116012"/>
              </a:tblGrid>
              <a:tr h="457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对换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评价值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02" marB="4570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BC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BD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669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88" y="692150"/>
            <a:ext cx="2895600" cy="211931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64659" name="Text Box 83"/>
          <p:cNvSpPr txBox="1"/>
          <p:nvPr/>
        </p:nvSpPr>
        <p:spPr>
          <a:xfrm>
            <a:off x="8172450" y="5213350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FF"/>
                </a:solidFill>
                <a:cs typeface="Arial" panose="020B0604020202020204" pitchFamily="34" charset="0"/>
              </a:rPr>
              <a:t>☻</a:t>
            </a:r>
            <a:endParaRPr lang="en-US" altLang="zh-CN" sz="2400" dirty="0">
              <a:solidFill>
                <a:srgbClr val="FF00FF"/>
              </a:solidFill>
              <a:ea typeface="Arial" panose="020B0604020202020204" pitchFamily="34" charset="0"/>
            </a:endParaRPr>
          </a:p>
        </p:txBody>
      </p:sp>
      <p:sp>
        <p:nvSpPr>
          <p:cNvPr id="26695" name="Text Box 84"/>
          <p:cNvSpPr txBox="1"/>
          <p:nvPr/>
        </p:nvSpPr>
        <p:spPr>
          <a:xfrm>
            <a:off x="8172450" y="4214813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9900"/>
                </a:solidFill>
                <a:cs typeface="Arial" panose="020B0604020202020204" pitchFamily="34" charset="0"/>
              </a:rPr>
              <a:t>T</a:t>
            </a:r>
            <a:endParaRPr lang="en-US" altLang="zh-CN" sz="2400" dirty="0">
              <a:solidFill>
                <a:srgbClr val="FF9900"/>
              </a:solidFill>
              <a:ea typeface="Arial" panose="020B0604020202020204" pitchFamily="34" charset="0"/>
            </a:endParaRPr>
          </a:p>
        </p:txBody>
      </p:sp>
      <p:sp>
        <p:nvSpPr>
          <p:cNvPr id="26696" name="Text Box 85"/>
          <p:cNvSpPr txBox="1"/>
          <p:nvPr/>
        </p:nvSpPr>
        <p:spPr>
          <a:xfrm>
            <a:off x="8172450" y="4752975"/>
            <a:ext cx="503238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9900"/>
                </a:solidFill>
                <a:cs typeface="Arial" panose="020B0604020202020204" pitchFamily="34" charset="0"/>
              </a:rPr>
              <a:t>T</a:t>
            </a:r>
            <a:endParaRPr lang="en-US" altLang="zh-CN" sz="2400" dirty="0">
              <a:solidFill>
                <a:srgbClr val="FF9900"/>
              </a:solidFill>
              <a:ea typeface="Arial" panose="020B0604020202020204" pitchFamily="34" charset="0"/>
            </a:endParaRPr>
          </a:p>
        </p:txBody>
      </p:sp>
      <p:sp>
        <p:nvSpPr>
          <p:cNvPr id="26697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4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4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6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62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55296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7654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5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禁忌表的主要指标（两项指标）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禁忌对象：禁忌表中被禁的那些变化元素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禁忌长度：禁忌的步数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Char char="w"/>
            </a:pPr>
            <a:r>
              <a:rPr lang="zh-CN" altLang="en-US" sz="2800" b="1" dirty="0">
                <a:ea typeface="黑体" panose="02010609060101010101" pitchFamily="2" charset="-122"/>
              </a:rPr>
              <a:t>状态变化（三种变化）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解的简单变化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解向量分量的变化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目标值变化</a:t>
            </a: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endParaRPr lang="zh-CN" altLang="en-US" sz="1600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55296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.3.1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变化因素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7659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3970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8678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9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解的简单变化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72397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.3.1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变化因素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28683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827088" y="2852738"/>
          <a:ext cx="8137525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822700" imgH="914400" progId="Equation.3">
                  <p:embed/>
                </p:oleObj>
              </mc:Choice>
              <mc:Fallback>
                <p:oleObj name="" r:id="rId2" imgW="3822700" imgH="914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827088" y="2852738"/>
                        <a:ext cx="8137525" cy="19415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FF">
                              <a:alpha val="100000"/>
                            </a:srgbClr>
                          </a:gs>
                          <a:gs pos="100000">
                            <a:schemeClr val="tx1">
                              <a:alpha val="24001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02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9702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3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向量分量的变化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设原有的解向量为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 …,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 …,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，向量分量的最基本变化为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 …,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,…,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8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 …,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,…,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en-US" sz="2800" b="1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即只有第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个分量发生变化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 也包含多个分量变化的情形。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66560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.3.1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变化因素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9707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4994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2499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30726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7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目标值的变化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目标值的变化隐含着解集合的变化。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72499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.3.1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变化因素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0731" name="AutoShape 8">
            <a:hlinkClick r:id="rId2" action="ppaction://hlinksldjump"/>
          </p:cNvPr>
          <p:cNvSpPr/>
          <p:nvPr/>
        </p:nvSpPr>
        <p:spPr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30732" name="Object 14"/>
          <p:cNvGraphicFramePr>
            <a:graphicFrameLocks noChangeAspect="1"/>
          </p:cNvGraphicFramePr>
          <p:nvPr>
            <p:ph sz="half" idx="2"/>
          </p:nvPr>
        </p:nvGraphicFramePr>
        <p:xfrm>
          <a:off x="3492500" y="3213100"/>
          <a:ext cx="4175125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5080000" imgH="3302000" progId="Photoshop.Image.7">
                  <p:embed/>
                </p:oleObj>
              </mc:Choice>
              <mc:Fallback>
                <p:oleObj name="" r:id="rId3" imgW="5080000" imgH="3302000" progId="Photoshop.Image.7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492500" y="3213100"/>
                        <a:ext cx="4175125" cy="27130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6626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6662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31750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1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禁忌对象的选取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：禁忌对象为简单的解变化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禁忌长度为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，从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opt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邻域中选出最佳的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个解组成候选集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Can_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，初始解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;45)}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66663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31755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5" y="3717925"/>
            <a:ext cx="3152775" cy="1624013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31756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863" y="3068638"/>
            <a:ext cx="2511425" cy="2246312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31757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7650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8.3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6765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32774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5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禁忌对象的选取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：禁忌对象为简单的解变化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第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步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;45)}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;45)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ADCBE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;45)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ABEDC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;59)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;44)}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765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67659" name="Rectangle 11"/>
          <p:cNvSpPr>
            <a:spLocks noRot="1"/>
          </p:cNvSpPr>
          <p:nvPr/>
        </p:nvSpPr>
        <p:spPr>
          <a:xfrm>
            <a:off x="241300" y="5200650"/>
            <a:ext cx="8540750" cy="676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7660" name="Line 12"/>
          <p:cNvSpPr/>
          <p:nvPr/>
        </p:nvSpPr>
        <p:spPr>
          <a:xfrm>
            <a:off x="3132138" y="4724400"/>
            <a:ext cx="1655762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1" name="Rectangle 13"/>
          <p:cNvSpPr/>
          <p:nvPr/>
        </p:nvSpPr>
        <p:spPr>
          <a:xfrm>
            <a:off x="5292725" y="4292600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278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8674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8.3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33798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9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禁忌对象的选取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：禁忌对象为简单的解变化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第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步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;45)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;43)}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ADBCE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;44)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;45)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ACEDB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;58)}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67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68681" name="Rectangle 9"/>
          <p:cNvSpPr>
            <a:spLocks noRot="1"/>
          </p:cNvSpPr>
          <p:nvPr/>
        </p:nvSpPr>
        <p:spPr>
          <a:xfrm>
            <a:off x="241300" y="5705475"/>
            <a:ext cx="8540750" cy="676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ACBED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8682" name="Line 10"/>
          <p:cNvSpPr/>
          <p:nvPr/>
        </p:nvSpPr>
        <p:spPr>
          <a:xfrm>
            <a:off x="5435600" y="5229225"/>
            <a:ext cx="1655763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05" name="Rectangle 11"/>
          <p:cNvSpPr/>
          <p:nvPr/>
        </p:nvSpPr>
        <p:spPr>
          <a:xfrm>
            <a:off x="3025775" y="4816475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3806" name="Rectangle 12"/>
          <p:cNvSpPr/>
          <p:nvPr/>
        </p:nvSpPr>
        <p:spPr>
          <a:xfrm>
            <a:off x="3030538" y="5338763"/>
            <a:ext cx="1943100" cy="360362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3807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9698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34822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3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禁忌对象的选取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：禁忌对象为简单的解变化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第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步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;45)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;43)}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;44)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AEBCD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;45)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ADBEC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;58)}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970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69705" name="Rectangle 9"/>
          <p:cNvSpPr>
            <a:spLocks noRot="1"/>
          </p:cNvSpPr>
          <p:nvPr/>
        </p:nvSpPr>
        <p:spPr>
          <a:xfrm>
            <a:off x="241300" y="5705475"/>
            <a:ext cx="8540750" cy="676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ABCED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9706" name="Line 10"/>
          <p:cNvSpPr/>
          <p:nvPr/>
        </p:nvSpPr>
        <p:spPr>
          <a:xfrm>
            <a:off x="900113" y="5781675"/>
            <a:ext cx="1655762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9" name="Rectangle 11"/>
          <p:cNvSpPr/>
          <p:nvPr/>
        </p:nvSpPr>
        <p:spPr>
          <a:xfrm>
            <a:off x="3030538" y="4840288"/>
            <a:ext cx="1943100" cy="360362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4830" name="Rectangle 12"/>
          <p:cNvSpPr/>
          <p:nvPr/>
        </p:nvSpPr>
        <p:spPr>
          <a:xfrm>
            <a:off x="5292725" y="4830763"/>
            <a:ext cx="1943100" cy="360362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4831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7170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8.1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局部搜索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4717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174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函数优化问题中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在距离空间中，通常的邻域定义是以一点为中心的一个球体；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组合优化问题中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717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.1.1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邻域的概念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7179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827088" y="4365625"/>
          <a:ext cx="6192837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111500" imgH="965200" progId="Equation.3">
                  <p:embed/>
                </p:oleObj>
              </mc:Choice>
              <mc:Fallback>
                <p:oleObj name="" r:id="rId2" imgW="3111500" imgH="965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827088" y="4365625"/>
                        <a:ext cx="6192837" cy="19192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FF">
                              <a:alpha val="100000"/>
                            </a:srgbClr>
                          </a:gs>
                          <a:gs pos="100000">
                            <a:schemeClr val="tx1">
                              <a:alpha val="24001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0722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7072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35846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7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禁忌对象的选取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：禁忌对象为简单的解变化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第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步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)=44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;45)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;44)}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AECBD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;44)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;45)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;44)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ABDEC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;58)}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072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70729" name="Rectangle 9"/>
          <p:cNvSpPr>
            <a:spLocks noRot="1"/>
          </p:cNvSpPr>
          <p:nvPr/>
        </p:nvSpPr>
        <p:spPr>
          <a:xfrm>
            <a:off x="241300" y="5705475"/>
            <a:ext cx="8540750" cy="676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AECBD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0730" name="Line 10"/>
          <p:cNvSpPr/>
          <p:nvPr/>
        </p:nvSpPr>
        <p:spPr>
          <a:xfrm>
            <a:off x="5508625" y="5229225"/>
            <a:ext cx="1655763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3" name="Rectangle 11"/>
          <p:cNvSpPr/>
          <p:nvPr/>
        </p:nvSpPr>
        <p:spPr>
          <a:xfrm>
            <a:off x="3021013" y="4814888"/>
            <a:ext cx="1943100" cy="360362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5854" name="Rectangle 12"/>
          <p:cNvSpPr/>
          <p:nvPr/>
        </p:nvSpPr>
        <p:spPr>
          <a:xfrm>
            <a:off x="760413" y="5340350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5855" name="Rectangle 13"/>
          <p:cNvSpPr/>
          <p:nvPr/>
        </p:nvSpPr>
        <p:spPr>
          <a:xfrm>
            <a:off x="3035300" y="5348288"/>
            <a:ext cx="1943100" cy="360362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585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1746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2.3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7174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36870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71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禁忌对象的选取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：禁忌对象为简单的解变化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第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步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AECBD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)=44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;44)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AECBD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;44)}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AEDBC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;44)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AECBD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;44)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AECDB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;44)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AEBCD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;45)}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175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.3.2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禁忌表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71753" name="Rectangle 9"/>
          <p:cNvSpPr>
            <a:spLocks noRot="1"/>
          </p:cNvSpPr>
          <p:nvPr/>
        </p:nvSpPr>
        <p:spPr>
          <a:xfrm>
            <a:off x="241300" y="5705475"/>
            <a:ext cx="8540750" cy="676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AEDBC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1754" name="Line 10"/>
          <p:cNvSpPr/>
          <p:nvPr/>
        </p:nvSpPr>
        <p:spPr>
          <a:xfrm>
            <a:off x="3132138" y="5229225"/>
            <a:ext cx="1655762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7" name="Rectangle 11"/>
          <p:cNvSpPr/>
          <p:nvPr/>
        </p:nvSpPr>
        <p:spPr>
          <a:xfrm>
            <a:off x="5286375" y="4814888"/>
            <a:ext cx="1943100" cy="360362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6878" name="Rectangle 12"/>
          <p:cNvSpPr/>
          <p:nvPr/>
        </p:nvSpPr>
        <p:spPr>
          <a:xfrm>
            <a:off x="760413" y="5340350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6879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2770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2.3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7277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37894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5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禁忌对象的选取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情况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：禁忌对象为分量变化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禁忌长度为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，从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opt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邻域中选出最佳的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个解组成候选集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Can_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，初始解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67277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.3.2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禁忌表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3789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5" y="3717925"/>
            <a:ext cx="3152775" cy="1624013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3790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863" y="3068638"/>
            <a:ext cx="2511425" cy="2246312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37901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3794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2.3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7379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38918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9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禁忌对象的选取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：禁忌对象为分量变化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第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步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l-GR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Φ</a:t>
            </a:r>
            <a:endParaRPr lang="en-US" altLang="zh-CN" sz="2800" b="1" i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ADCBE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;45)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AECDB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;60)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ABEDC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;59)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;44)}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379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.3.2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禁忌表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73801" name="Rectangle 9"/>
          <p:cNvSpPr>
            <a:spLocks noRot="1"/>
          </p:cNvSpPr>
          <p:nvPr/>
        </p:nvSpPr>
        <p:spPr>
          <a:xfrm>
            <a:off x="241300" y="5200650"/>
            <a:ext cx="8540750" cy="676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3802" name="Line 10"/>
          <p:cNvSpPr/>
          <p:nvPr/>
        </p:nvSpPr>
        <p:spPr>
          <a:xfrm>
            <a:off x="3132138" y="4724400"/>
            <a:ext cx="1655762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5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0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4818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2.3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7481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39942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3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禁忌对象的选取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：禁忌对象为分量变化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第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步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)}</a:t>
            </a:r>
            <a:endParaRPr lang="en-US" altLang="zh-CN" sz="2800" b="1" i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ADBCE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;44)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;45)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ACEDB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;58)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AEBDC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;59)}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482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.3.2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禁忌表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74825" name="Rectangle 9"/>
          <p:cNvSpPr>
            <a:spLocks noRot="1"/>
          </p:cNvSpPr>
          <p:nvPr/>
        </p:nvSpPr>
        <p:spPr>
          <a:xfrm>
            <a:off x="241300" y="5200650"/>
            <a:ext cx="8540750" cy="676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ACBED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4826" name="Line 10"/>
          <p:cNvSpPr/>
          <p:nvPr/>
        </p:nvSpPr>
        <p:spPr>
          <a:xfrm>
            <a:off x="3132138" y="4724400"/>
            <a:ext cx="1655762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9" name="Rectangle 11"/>
          <p:cNvSpPr/>
          <p:nvPr/>
        </p:nvSpPr>
        <p:spPr>
          <a:xfrm>
            <a:off x="765175" y="4826000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995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42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2.3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7584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40966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7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禁忌对象的选取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：禁忌对象为分量变化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第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步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)}</a:t>
            </a:r>
            <a:endParaRPr lang="en-US" altLang="zh-CN" sz="2800" b="1" i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;44)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AEBCD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;45)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ADBEC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;58)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ACEBD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;58)}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584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.3.2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禁忌表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75849" name="Rectangle 9"/>
          <p:cNvSpPr>
            <a:spLocks noRot="1"/>
          </p:cNvSpPr>
          <p:nvPr/>
        </p:nvSpPr>
        <p:spPr>
          <a:xfrm>
            <a:off x="241300" y="5200650"/>
            <a:ext cx="8540750" cy="676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AEBCD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5850" name="Line 10"/>
          <p:cNvSpPr/>
          <p:nvPr/>
        </p:nvSpPr>
        <p:spPr>
          <a:xfrm>
            <a:off x="900113" y="5229225"/>
            <a:ext cx="1655762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3" name="Rectangle 11"/>
          <p:cNvSpPr/>
          <p:nvPr/>
        </p:nvSpPr>
        <p:spPr>
          <a:xfrm>
            <a:off x="5292725" y="4302125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40974" name="Rectangle 12"/>
          <p:cNvSpPr/>
          <p:nvPr/>
        </p:nvSpPr>
        <p:spPr>
          <a:xfrm>
            <a:off x="3025775" y="4327525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40975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6866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2.3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41990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1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禁忌对象的选取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情况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：禁忌对象为目标值变化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禁忌长度为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，从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opt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邻域中选出最佳的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个解组成候选集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Can_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，初始解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67687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.3.2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禁忌表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41995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5" y="3676650"/>
            <a:ext cx="3152775" cy="1624013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41996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863" y="3068638"/>
            <a:ext cx="2511425" cy="2246312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1997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7890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2.3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7789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43014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5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禁忌对象的选取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：禁忌对象为目标值变化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第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步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={45}</a:t>
            </a:r>
            <a:endParaRPr lang="en-US" altLang="zh-CN" sz="2800" b="1" i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;45)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ADCBE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;45)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ABEDC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;59)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;44)}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789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.3.2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禁忌表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77897" name="Rectangle 9"/>
          <p:cNvSpPr>
            <a:spLocks noRot="1"/>
          </p:cNvSpPr>
          <p:nvPr/>
        </p:nvSpPr>
        <p:spPr>
          <a:xfrm>
            <a:off x="241300" y="5200650"/>
            <a:ext cx="8540750" cy="676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7898" name="Line 10"/>
          <p:cNvSpPr/>
          <p:nvPr/>
        </p:nvSpPr>
        <p:spPr>
          <a:xfrm>
            <a:off x="5435600" y="4724400"/>
            <a:ext cx="1655763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1" name="Rectangle 11"/>
          <p:cNvSpPr/>
          <p:nvPr/>
        </p:nvSpPr>
        <p:spPr>
          <a:xfrm>
            <a:off x="3025775" y="4318000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43022" name="Rectangle 12"/>
          <p:cNvSpPr/>
          <p:nvPr/>
        </p:nvSpPr>
        <p:spPr>
          <a:xfrm>
            <a:off x="765175" y="4835525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43023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8914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2.3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44038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9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禁忌对象的选取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情况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：禁忌对象为目标值变化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第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步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={45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43}</a:t>
            </a:r>
            <a:endParaRPr lang="en-US" altLang="zh-CN" sz="2800" b="1" i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Can_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;43)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ADBCE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;44)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;45)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ACEDB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;58)}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891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.3.2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禁忌表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78921" name="Rectangle 9"/>
          <p:cNvSpPr>
            <a:spLocks noRot="1"/>
          </p:cNvSpPr>
          <p:nvPr/>
        </p:nvSpPr>
        <p:spPr>
          <a:xfrm>
            <a:off x="241300" y="5200650"/>
            <a:ext cx="8540750" cy="676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ADBCE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8922" name="Line 10"/>
          <p:cNvSpPr/>
          <p:nvPr/>
        </p:nvSpPr>
        <p:spPr>
          <a:xfrm>
            <a:off x="900113" y="5229225"/>
            <a:ext cx="1655762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5" name="Rectangle 11"/>
          <p:cNvSpPr/>
          <p:nvPr/>
        </p:nvSpPr>
        <p:spPr>
          <a:xfrm>
            <a:off x="3025775" y="4318000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44046" name="Rectangle 12"/>
          <p:cNvSpPr/>
          <p:nvPr/>
        </p:nvSpPr>
        <p:spPr>
          <a:xfrm>
            <a:off x="5292725" y="4327525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44047" name="Rectangle 13"/>
          <p:cNvSpPr/>
          <p:nvPr/>
        </p:nvSpPr>
        <p:spPr>
          <a:xfrm>
            <a:off x="3044825" y="4826000"/>
            <a:ext cx="1943100" cy="360363"/>
          </a:xfrm>
          <a:prstGeom prst="rect">
            <a:avLst/>
          </a:prstGeom>
          <a:solidFill>
            <a:srgbClr val="7499D0">
              <a:alpha val="50195"/>
            </a:srgbClr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4404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9938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2.3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45062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3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禁忌对象的选取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解的简单变化比解的分量变化和目标值变化的受禁范围要小，可能造成计算时间的增加，但也给予了较大的搜索范围；</a:t>
            </a:r>
            <a:endParaRPr lang="zh-CN" altLang="en-US" sz="2800" b="1" dirty="0">
              <a:solidFill>
                <a:schemeClr val="folHlink"/>
              </a:solidFill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    解分量的变化和目标值变化的禁忌范围大，减少了计算时间，可能导致陷在局部最优点。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994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.3.2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禁忌表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5067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2290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局部搜索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9222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2294" name="Rectangle 6"/>
          <p:cNvSpPr>
            <a:spLocks noRot="1"/>
          </p:cNvSpPr>
          <p:nvPr/>
        </p:nvSpPr>
        <p:spPr>
          <a:xfrm>
            <a:off x="250825" y="17002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例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4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TSP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问题解的一种表示方法为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={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,…,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)|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,…,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1,2,…,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的排列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，定义它的邻域映射为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opt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，即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中的两个元素进行对换，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中共包含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-1)/2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个邻居和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本身。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4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例如：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=(1,2,3,4)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=6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)={(1,2,3,4), (2,1,3,4), (3,2,1,4), (4,2,3,1), (1,3,2,4), (1,4,3,2), (1,2,4,3)}    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5229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.1.1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邻域的概念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227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>
                                            <p:txEl>
                                              <p:charRg st="125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4">
                                            <p:txEl>
                                              <p:charRg st="125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4">
                                            <p:txEl>
                                              <p:charRg st="125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0962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2.3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8096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46086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7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禁忌长度的选取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可以为常数，易于实现；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                   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是可以变化的数，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min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max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是确定的。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min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max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根据问题的规模确定，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的大小主要依据实际问题、实验和设计者的经验。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min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max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的动态选择。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096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.3.2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禁忌表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46091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1547813" y="3141663"/>
          <a:ext cx="17287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800100" imgH="228600" progId="Equation.3">
                  <p:embed/>
                </p:oleObj>
              </mc:Choice>
              <mc:Fallback>
                <p:oleObj name="" r:id="rId2" imgW="8001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547813" y="3141663"/>
                        <a:ext cx="1728787" cy="4953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FF">
                              <a:alpha val="100000"/>
                            </a:srgbClr>
                          </a:gs>
                          <a:gs pos="100000">
                            <a:schemeClr val="tx1">
                              <a:alpha val="24001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1986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2.3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47110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11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禁忌长度的选取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禁忌长度过短，一旦陷入局部最优点，出现循环无法跳出；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禁忌长度过长，造成计算时间较大，也可能造成计算无法继续下去。（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例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199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.3.2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禁忌表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7115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3010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2.3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8301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48134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5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特赦（藐视）原则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）基于评价值的规则，若出现一个解的目标值好于前面任何一个最佳候选解，可特赦；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）基于最小错误的规则，若所有对象都被禁忌，特赦一个评价值最小的解；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）基于影响力的规则，可以特赦对目标值影响大的对象。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301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.3.2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禁忌表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8139" name="AutoShape 8">
            <a:hlinkClick r:id="rId2" action="ppaction://hlinksldjump"/>
          </p:cNvPr>
          <p:cNvSpPr/>
          <p:nvPr/>
        </p:nvSpPr>
        <p:spPr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4814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4034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2.3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49158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9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候选集合的确定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）从邻域中选择若干目标值最佳的邻居入选；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）在邻域中的一部分邻居中选择若干目标值最佳的状态入选；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）随机选取。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403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.3.3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其他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9163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5058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2.3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8505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50182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6250"/>
            <a:ext cx="9144000" cy="80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3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评价函数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）直接评价函数，通过目标函数的运算得到评价函数；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）间接评价函数，构造其他评价函数替代目标函数，应反映目标函数的特性，减少计算复杂性。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506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.3.3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其他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0187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82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2.3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8608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51206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7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记忆频率信息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根据记忆的频率信息（禁忌次数等）来控制禁忌参数（禁忌长度等）。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例如：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如果一个元素或序列重复出现或目标值变化很小，可增加禁忌长度以避开循环；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如果一个最佳目标值出现频率很高，则可以终止计算认为已达到最优值。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608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.3.3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其他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1211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6018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2.3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2601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52230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31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记忆频率信息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可记录的信息：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）静态频率信息：解、对换或目标值在计算中出现的频率；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）动态频率信息：从一个解、对换或目标值到另一个解、对换或目标值的变化趋势。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2602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.3.3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其他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2235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7106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2.3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禁忌搜索的关键参数和操作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8710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53254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5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终止规则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）确定步数终止，无法保证解的效果，应记录当前最优解；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）频率控制原则，当某一个解、目标值或元素序列的频率超过一个给定值时，终止计算；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）目标控制原则，如果在一个给定步数内，当前最优值没有变化，可终止计算。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711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.3.3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其他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3259" name="AutoShape 8">
            <a:hlinkClick r:id="rId2" action="ppaction://hlinksldjump"/>
          </p:cNvPr>
          <p:cNvSpPr/>
          <p:nvPr/>
        </p:nvSpPr>
        <p:spPr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5326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8130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8813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54278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9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TSP Benchmark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问题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41 94;37 84;54 67;25 62;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7 64;2 99;68 58;71 44;54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62;83 69;64 60;18 54;22 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60;83 46;91 38;25 38;24 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42;58 69;71 71;74 78;87 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76;18 40;13 40;82 7;62 32;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58 35;45 21;41 26;44 35;4 50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813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54283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1989138"/>
            <a:ext cx="4256087" cy="3192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8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1202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9120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55302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3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算法流程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120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55307" name="Object 19"/>
          <p:cNvGraphicFramePr>
            <a:graphicFrameLocks noChangeAspect="1"/>
          </p:cNvGraphicFramePr>
          <p:nvPr>
            <p:ph sz="half" idx="2"/>
          </p:nvPr>
        </p:nvGraphicFramePr>
        <p:xfrm>
          <a:off x="1619250" y="560388"/>
          <a:ext cx="7199313" cy="596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5826760" imgH="4831715" progId="Visio.Drawing.11">
                  <p:embed/>
                </p:oleObj>
              </mc:Choice>
              <mc:Fallback>
                <p:oleObj name="" r:id="rId2" imgW="5826760" imgH="4831715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619250" y="560388"/>
                        <a:ext cx="7199313" cy="5964237"/>
                      </a:xfrm>
                      <a:prstGeom prst="rect">
                        <a:avLst/>
                      </a:prstGeom>
                      <a:solidFill>
                        <a:srgbClr val="DDDDDD">
                          <a:alpha val="70195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1922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局部搜索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2192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10246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7" name="Rectangle 6"/>
          <p:cNvSpPr>
            <a:spLocks noRot="1"/>
          </p:cNvSpPr>
          <p:nvPr/>
        </p:nvSpPr>
        <p:spPr>
          <a:xfrm>
            <a:off x="250825" y="1700213"/>
            <a:ext cx="8540750" cy="3889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例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4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TSP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问题解的邻域映射可由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opt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，推广到</a:t>
            </a: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opt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即对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个元素按一定规则互换。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邻域概念的重要性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40000"/>
              </a:lnSpc>
              <a:spcBef>
                <a:spcPct val="10000"/>
              </a:spcBef>
              <a:buNone/>
            </a:pPr>
            <a:r>
              <a:rPr lang="zh-CN" altLang="en-US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邻域的构造依赖于决策变量的表示，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4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邻域的结构在现代优化算法中起重要的作用。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2192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.1.1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邻域的概念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51" name="AutoShape 8">
            <a:hlinkClick r:id="rId2" action="ppaction://hlinksldjump"/>
          </p:cNvPr>
          <p:cNvSpPr/>
          <p:nvPr/>
        </p:nvSpPr>
        <p:spPr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1025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3250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56326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7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初始条件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禁忌长度为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50</a:t>
            </a:r>
            <a:endParaRPr lang="en-US" altLang="zh-CN" sz="2800" b="1" dirty="0">
              <a:solidFill>
                <a:srgbClr val="FF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opt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邻域中随机选择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200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个邻域解，选出其中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100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个最佳解组成候选集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终止步数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2000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325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6331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2226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57350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51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223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57355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5735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5298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58374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5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530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58379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5838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22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9632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59398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9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632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59403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5940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7346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60422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3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735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60427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042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8370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61446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7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837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6145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145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9394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62470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71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939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62475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247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0418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0041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63494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5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042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63499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350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1442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0144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64518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9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144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64523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452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2466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0246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65542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3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247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65547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554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1266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局部搜索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5126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11270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1" name="Rectangle 6"/>
          <p:cNvSpPr>
            <a:spLocks noRot="1"/>
          </p:cNvSpPr>
          <p:nvPr/>
        </p:nvSpPr>
        <p:spPr>
          <a:xfrm>
            <a:off x="250825" y="1916113"/>
            <a:ext cx="8713788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dirty="0">
                <a:ea typeface="黑体" panose="02010609060101010101" pitchFamily="2" charset="-122"/>
              </a:rPr>
              <a:t>STEP 1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1600" b="1" dirty="0">
                <a:solidFill>
                  <a:schemeClr val="folHlink"/>
                </a:solidFill>
                <a:ea typeface="楷体_GB2312" pitchFamily="49" charset="-122"/>
              </a:rPr>
              <a:t>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选定一个初始可行解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，记录当前最优解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best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:=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best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dirty="0">
                <a:ea typeface="黑体" panose="02010609060101010101" pitchFamily="2" charset="-122"/>
              </a:rPr>
              <a:t>STEP 2</a:t>
            </a:r>
            <a:endParaRPr lang="en-US" altLang="zh-CN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\{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best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}=</a:t>
            </a:r>
            <a:r>
              <a:rPr lang="el-GR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Φ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时，或满足其他停止运算准则时，输出计算结果，停止运算；否则，从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中选一集合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，得到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中的最好解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；若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)&lt;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best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best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:=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best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；否则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:=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\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；重复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STEP 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。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5127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局部搜索算法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275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3490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66566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7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349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6657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8" y="2566988"/>
            <a:ext cx="7524750" cy="38862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657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4274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67590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91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初始条件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禁忌长度为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endParaRPr lang="en-US" altLang="zh-CN" sz="2800" b="1" dirty="0">
              <a:solidFill>
                <a:srgbClr val="FF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opt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邻域中随机选择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200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个邻域解，选出其中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100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个最佳解组成候选集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终止步数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2000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427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7595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4514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68614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5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451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68619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862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5538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69638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9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554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69643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964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62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0656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0662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63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656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70667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066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7586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1686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7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759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7169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169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8610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2710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11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861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72715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271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9634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3734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5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963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73739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374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0658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4758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59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066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74763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476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1682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1168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5782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5783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168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75787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578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9218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局部搜索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4921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12294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5" name="Rectangle 6"/>
          <p:cNvSpPr>
            <a:spLocks noRot="1"/>
          </p:cNvSpPr>
          <p:nvPr/>
        </p:nvSpPr>
        <p:spPr>
          <a:xfrm>
            <a:off x="250825" y="1916113"/>
            <a:ext cx="8713788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800" b="1" dirty="0">
                <a:ea typeface="黑体" panose="02010609060101010101" pitchFamily="2" charset="-122"/>
              </a:rPr>
              <a:t>五个城市的对称TSP</a:t>
            </a:r>
            <a:r>
              <a:rPr lang="zh-CN" altLang="en-US" sz="2800" b="1" dirty="0">
                <a:ea typeface="黑体" panose="02010609060101010101" pitchFamily="2" charset="-122"/>
              </a:rPr>
              <a:t>问题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初始解为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best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best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)=45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，定义邻域映射为对换两个城市位置的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2-opt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，选定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城市为起点。</a:t>
            </a:r>
            <a:endParaRPr lang="zh-CN" altLang="en-US" sz="1600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64922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.1.3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局部搜索示例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229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3141663"/>
            <a:ext cx="3152775" cy="1624012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230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2492375"/>
            <a:ext cx="2511425" cy="224631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12301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2706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1270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6806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807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271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768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524125"/>
            <a:ext cx="533400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681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3730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1373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7830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31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373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77835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524125"/>
            <a:ext cx="7448550" cy="4000500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783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4754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1475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8854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55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运行过程比较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禁忌长度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50                     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禁忌长度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475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.4.1  30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城市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TSP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问题（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=423.741 by D B Fogel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8859" name="AutoShape 8">
            <a:hlinkClick r:id="rId2" action="ppaction://hlinksldjump"/>
          </p:cNvPr>
          <p:cNvSpPr/>
          <p:nvPr/>
        </p:nvSpPr>
        <p:spPr>
          <a:xfrm>
            <a:off x="8675688" y="6524625"/>
            <a:ext cx="396875" cy="261938"/>
          </a:xfrm>
          <a:prstGeom prst="actionButtonBeginning">
            <a:avLst/>
          </a:prstGeom>
          <a:solidFill>
            <a:schemeClr val="accent1"/>
          </a:solidFill>
          <a:ln w="381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pic>
        <p:nvPicPr>
          <p:cNvPr id="7886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32138"/>
            <a:ext cx="4392613" cy="2744787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7886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88" y="3141663"/>
            <a:ext cx="4249737" cy="2733675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886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9154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8915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9878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879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解决连续系统优化的禁忌搜索算法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邻域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引入超矩形来定义一个点的邻域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915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.4.2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基于禁忌搜索算法的系统辨识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79883" name="Object 9"/>
          <p:cNvGraphicFramePr>
            <a:graphicFrameLocks noChangeAspect="1"/>
          </p:cNvGraphicFramePr>
          <p:nvPr/>
        </p:nvGraphicFramePr>
        <p:xfrm>
          <a:off x="827088" y="3068638"/>
          <a:ext cx="69850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3746500" imgH="304800" progId="Equation.3">
                  <p:embed/>
                </p:oleObj>
              </mc:Choice>
              <mc:Fallback>
                <p:oleObj name="" r:id="rId2" imgW="3746500" imgH="304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088" y="3068638"/>
                        <a:ext cx="6985000" cy="5699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FF"/>
                          </a:gs>
                          <a:gs pos="100000">
                            <a:schemeClr val="tx1">
                              <a:alpha val="24001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62" name="Object 10"/>
          <p:cNvGraphicFramePr>
            <a:graphicFrameLocks noChangeAspect="1"/>
          </p:cNvGraphicFramePr>
          <p:nvPr/>
        </p:nvGraphicFramePr>
        <p:xfrm>
          <a:off x="827088" y="5205413"/>
          <a:ext cx="822801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" imgW="4584700" imgH="533400" progId="Equation.3">
                  <p:embed/>
                </p:oleObj>
              </mc:Choice>
              <mc:Fallback>
                <p:oleObj name="" r:id="rId4" imgW="4584700" imgH="533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088" y="5205413"/>
                        <a:ext cx="8228012" cy="9604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FF"/>
                          </a:gs>
                          <a:gs pos="100000">
                            <a:schemeClr val="tx1">
                              <a:alpha val="24001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163" name="Object 11"/>
          <p:cNvGraphicFramePr>
            <a:graphicFrameLocks noChangeAspect="1"/>
          </p:cNvGraphicFramePr>
          <p:nvPr/>
        </p:nvGraphicFramePr>
        <p:xfrm>
          <a:off x="827088" y="6169025"/>
          <a:ext cx="72342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6" imgW="3924300" imgH="304800" progId="Equation.3">
                  <p:embed/>
                </p:oleObj>
              </mc:Choice>
              <mc:Fallback>
                <p:oleObj name="" r:id="rId6" imgW="3924300" imgH="304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088" y="6169025"/>
                        <a:ext cx="7234237" cy="5635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FF"/>
                          </a:gs>
                          <a:gs pos="100000">
                            <a:schemeClr val="tx1">
                              <a:alpha val="24001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9164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1825" y="3644900"/>
            <a:ext cx="3324225" cy="1539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887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9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9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5778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1577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80902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903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解决连续系统优化的禁忌搜索算法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algn="just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禁忌表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将当前点及其目标函数值放入禁忌表中，作为禁忌区域的中心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algn="just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首先判断点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的目标函数值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，如果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跟禁忌表中的任一个函数值都不接近，则点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没被禁忌；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algn="just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如果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跟禁忌表中点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*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的函数值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*)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接近，则判断点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跟点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*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是否接近，如果接近，则点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被禁忌，否则就没被禁忌。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5783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.4.2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基于禁忌搜索算法的系统辨识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0907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02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1680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81926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7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解决连续系统优化的禁忌搜索算法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algn="just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特赦原则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algn="just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若点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的目标函数值优于目前为止搜索到的最优点的目标函数值，则点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满足特赦规则。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algn="just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终止原则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algn="just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当达到最大迭代步数，或在一个给定的迭代步数内算法搜索到的最优点没有改善时，将终止迭代。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680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.4.2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基于禁忌搜索算法的系统辨识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1931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26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1782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82950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951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将系统辨识转化为优化问题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algn="just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待辨识模型：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algn="just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估计模型输出：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algn="just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准则函数：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algn="just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algn="just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algn="just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优化问题：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831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.4.2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基于禁忌搜索算法的系统辨识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82955" name="Object 9"/>
          <p:cNvGraphicFramePr>
            <a:graphicFrameLocks noChangeAspect="1"/>
          </p:cNvGraphicFramePr>
          <p:nvPr/>
        </p:nvGraphicFramePr>
        <p:xfrm>
          <a:off x="3132138" y="2636838"/>
          <a:ext cx="15160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" imgW="812165" imgH="228600" progId="Equation.3">
                  <p:embed/>
                </p:oleObj>
              </mc:Choice>
              <mc:Fallback>
                <p:oleObj name="" r:id="rId2" imgW="812165" imgH="22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32138" y="2636838"/>
                        <a:ext cx="1516062" cy="4270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FF"/>
                          </a:gs>
                          <a:gs pos="100000">
                            <a:schemeClr val="tx1">
                              <a:alpha val="24001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0"/>
          <p:cNvGraphicFramePr>
            <a:graphicFrameLocks noChangeAspect="1"/>
          </p:cNvGraphicFramePr>
          <p:nvPr/>
        </p:nvGraphicFramePr>
        <p:xfrm>
          <a:off x="3276600" y="3194050"/>
          <a:ext cx="13747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4" imgW="736600" imgH="203200" progId="Equation.3">
                  <p:embed/>
                </p:oleObj>
              </mc:Choice>
              <mc:Fallback>
                <p:oleObj name="" r:id="rId4" imgW="736600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3194050"/>
                        <a:ext cx="1374775" cy="3794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FF"/>
                          </a:gs>
                          <a:gs pos="100000">
                            <a:schemeClr val="tx1">
                              <a:alpha val="24001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1"/>
          <p:cNvGraphicFramePr>
            <a:graphicFrameLocks noChangeAspect="1"/>
          </p:cNvGraphicFramePr>
          <p:nvPr/>
        </p:nvGraphicFramePr>
        <p:xfrm>
          <a:off x="827088" y="4292600"/>
          <a:ext cx="62817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6" imgW="3365500" imgH="431800" progId="Equation.3">
                  <p:embed/>
                </p:oleObj>
              </mc:Choice>
              <mc:Fallback>
                <p:oleObj name="" r:id="rId6" imgW="3365500" imgH="431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088" y="4292600"/>
                        <a:ext cx="6281737" cy="8064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FF"/>
                          </a:gs>
                          <a:gs pos="100000">
                            <a:schemeClr val="tx1">
                              <a:alpha val="24001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2"/>
          <p:cNvGraphicFramePr>
            <a:graphicFrameLocks noChangeAspect="1"/>
          </p:cNvGraphicFramePr>
          <p:nvPr/>
        </p:nvGraphicFramePr>
        <p:xfrm>
          <a:off x="827088" y="5876925"/>
          <a:ext cx="69929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8" imgW="3746500" imgH="431800" progId="Equation.3">
                  <p:embed/>
                </p:oleObj>
              </mc:Choice>
              <mc:Fallback>
                <p:oleObj name="" r:id="rId8" imgW="3746500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088" y="5876925"/>
                        <a:ext cx="6992937" cy="8064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FF"/>
                          </a:gs>
                          <a:gs pos="100000">
                            <a:schemeClr val="tx1">
                              <a:alpha val="24001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3"/>
          <p:cNvGraphicFramePr>
            <a:graphicFrameLocks noChangeAspect="1"/>
          </p:cNvGraphicFramePr>
          <p:nvPr>
            <p:ph sz="half" idx="2"/>
          </p:nvPr>
        </p:nvGraphicFramePr>
        <p:xfrm>
          <a:off x="5292725" y="2143125"/>
          <a:ext cx="3667125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0" imgW="2869565" imgH="1440180" progId="Visio.Drawing.11">
                  <p:embed/>
                </p:oleObj>
              </mc:Choice>
              <mc:Fallback>
                <p:oleObj name="" r:id="rId10" imgW="2869565" imgH="1440180" progId="Visio.Drawing.11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5292725" y="2143125"/>
                        <a:ext cx="3667125" cy="1833563"/>
                      </a:xfrm>
                      <a:prstGeom prst="rect">
                        <a:avLst/>
                      </a:prstGeom>
                      <a:solidFill>
                        <a:srgbClr val="FFFFFF">
                          <a:alpha val="79999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8850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2.4 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禁忌搜索的实现与应用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718851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83974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5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辨识结果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algn="just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辨识模型：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algn="just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algn="just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统计结果：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algn="just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8855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.4.2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基于禁忌搜索算法的系统辨识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83979" name="Object 9"/>
          <p:cNvGraphicFramePr>
            <a:graphicFrameLocks noChangeAspect="1"/>
          </p:cNvGraphicFramePr>
          <p:nvPr/>
        </p:nvGraphicFramePr>
        <p:xfrm>
          <a:off x="2555875" y="2636838"/>
          <a:ext cx="25114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" imgW="1346200" imgH="419100" progId="Equation.3">
                  <p:embed/>
                </p:oleObj>
              </mc:Choice>
              <mc:Fallback>
                <p:oleObj name="" r:id="rId2" imgW="1346200" imgH="4191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5875" y="2636838"/>
                        <a:ext cx="2511425" cy="7826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FF"/>
                          </a:gs>
                          <a:gs pos="100000">
                            <a:schemeClr val="tx1">
                              <a:alpha val="24001"/>
                            </a:scheme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980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875" y="3716338"/>
            <a:ext cx="6191250" cy="280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81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0242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局部搜索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5024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13318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9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800" b="1" dirty="0">
                <a:ea typeface="黑体" panose="02010609060101010101" pitchFamily="2" charset="-122"/>
              </a:rPr>
              <a:t>五个城市的对称TSP</a:t>
            </a:r>
            <a:r>
              <a:rPr lang="zh-CN" altLang="en-US" sz="2800" b="1" dirty="0">
                <a:ea typeface="黑体" panose="02010609060101010101" pitchFamily="2" charset="-122"/>
              </a:rPr>
              <a:t>问题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方法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：全邻域搜索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800" b="1" u="sng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sz="2800" b="1" u="sng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u="sng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步</a:t>
            </a:r>
            <a:endParaRPr lang="zh-CN" altLang="en-US" sz="2800" b="1" u="sng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best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ADCBE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AECDB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ABDCE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ABEDC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)}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对应目标函数为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)={45, 43, 45, 60, 60, 59, 44}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best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:=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1600" b="1" dirty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650247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.1.3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局部搜索示例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3323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692150"/>
            <a:ext cx="2511425" cy="224631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50252" name="Text Box 12"/>
          <p:cNvSpPr txBox="1"/>
          <p:nvPr/>
        </p:nvSpPr>
        <p:spPr>
          <a:xfrm>
            <a:off x="4643438" y="5646738"/>
            <a:ext cx="4032250" cy="519112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A    B    C    D    E</a:t>
            </a:r>
            <a:endParaRPr lang="en-US" altLang="zh-CN" sz="2800" b="1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0258" name="AutoShape 18"/>
          <p:cNvSpPr/>
          <p:nvPr/>
        </p:nvSpPr>
        <p:spPr>
          <a:xfrm flipH="1" flipV="1">
            <a:off x="5940425" y="5300663"/>
            <a:ext cx="719138" cy="215900"/>
          </a:xfrm>
          <a:prstGeom prst="curvedUpArrow">
            <a:avLst>
              <a:gd name="adj1" fmla="val 3947"/>
              <a:gd name="adj2" fmla="val 81390"/>
              <a:gd name="adj3" fmla="val 31250"/>
            </a:avLst>
          </a:prstGeom>
          <a:solidFill>
            <a:schemeClr val="accent1"/>
          </a:solidFill>
          <a:ln w="381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650259" name="AutoShape 19"/>
          <p:cNvSpPr/>
          <p:nvPr/>
        </p:nvSpPr>
        <p:spPr>
          <a:xfrm flipH="1" flipV="1">
            <a:off x="5867400" y="4868863"/>
            <a:ext cx="1441450" cy="430212"/>
          </a:xfrm>
          <a:prstGeom prst="curvedUpArrow">
            <a:avLst>
              <a:gd name="adj1" fmla="val 3970"/>
              <a:gd name="adj2" fmla="val 81870"/>
              <a:gd name="adj3" fmla="val 31250"/>
            </a:avLst>
          </a:prstGeom>
          <a:solidFill>
            <a:schemeClr val="accent1"/>
          </a:solidFill>
          <a:ln w="381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650260" name="AutoShape 20"/>
          <p:cNvSpPr/>
          <p:nvPr/>
        </p:nvSpPr>
        <p:spPr>
          <a:xfrm flipH="1" flipV="1">
            <a:off x="5867400" y="4365625"/>
            <a:ext cx="2017713" cy="646113"/>
          </a:xfrm>
          <a:prstGeom prst="curvedUpArrow">
            <a:avLst>
              <a:gd name="adj1" fmla="val 3700"/>
              <a:gd name="adj2" fmla="val 76306"/>
              <a:gd name="adj3" fmla="val 31250"/>
            </a:avLst>
          </a:prstGeom>
          <a:solidFill>
            <a:schemeClr val="accent1"/>
          </a:solidFill>
          <a:ln w="381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650261" name="AutoShape 21"/>
          <p:cNvSpPr/>
          <p:nvPr/>
        </p:nvSpPr>
        <p:spPr>
          <a:xfrm flipH="1">
            <a:off x="6661150" y="6237288"/>
            <a:ext cx="647700" cy="215900"/>
          </a:xfrm>
          <a:prstGeom prst="curvedUpArrow">
            <a:avLst>
              <a:gd name="adj1" fmla="val 3555"/>
              <a:gd name="adj2" fmla="val 73305"/>
              <a:gd name="adj3" fmla="val 31250"/>
            </a:avLst>
          </a:prstGeom>
          <a:solidFill>
            <a:schemeClr val="accent1"/>
          </a:solidFill>
          <a:ln w="381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650262" name="AutoShape 22"/>
          <p:cNvSpPr/>
          <p:nvPr/>
        </p:nvSpPr>
        <p:spPr>
          <a:xfrm flipH="1">
            <a:off x="6588125" y="6453188"/>
            <a:ext cx="1296988" cy="360362"/>
          </a:xfrm>
          <a:prstGeom prst="curvedUpArrow">
            <a:avLst>
              <a:gd name="adj1" fmla="val 4264"/>
              <a:gd name="adj2" fmla="val 87944"/>
              <a:gd name="adj3" fmla="val 31250"/>
            </a:avLst>
          </a:prstGeom>
          <a:solidFill>
            <a:schemeClr val="accent1"/>
          </a:solidFill>
          <a:ln w="381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650263" name="AutoShape 23"/>
          <p:cNvSpPr/>
          <p:nvPr/>
        </p:nvSpPr>
        <p:spPr>
          <a:xfrm flipH="1" flipV="1">
            <a:off x="7165975" y="5473700"/>
            <a:ext cx="719138" cy="215900"/>
          </a:xfrm>
          <a:prstGeom prst="curvedUpArrow">
            <a:avLst>
              <a:gd name="adj1" fmla="val 3947"/>
              <a:gd name="adj2" fmla="val 81390"/>
              <a:gd name="adj3" fmla="val 31250"/>
            </a:avLst>
          </a:prstGeom>
          <a:solidFill>
            <a:schemeClr val="accent1"/>
          </a:solidFill>
          <a:ln w="3810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650264" name="Oval 24"/>
          <p:cNvSpPr/>
          <p:nvPr/>
        </p:nvSpPr>
        <p:spPr>
          <a:xfrm>
            <a:off x="4652963" y="4757738"/>
            <a:ext cx="433387" cy="5048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650265" name="Line 25"/>
          <p:cNvSpPr/>
          <p:nvPr/>
        </p:nvSpPr>
        <p:spPr>
          <a:xfrm>
            <a:off x="3995738" y="4149725"/>
            <a:ext cx="1439862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3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52" grpId="0" animBg="1"/>
      <p:bldP spid="650252" grpId="1" animBg="1"/>
      <p:bldP spid="650258" grpId="0" animBg="1"/>
      <p:bldP spid="650258" grpId="1" animBg="1"/>
      <p:bldP spid="650259" grpId="0" animBg="1"/>
      <p:bldP spid="650259" grpId="1" animBg="1"/>
      <p:bldP spid="650260" grpId="0" animBg="1"/>
      <p:bldP spid="650260" grpId="1" animBg="1"/>
      <p:bldP spid="650261" grpId="0" animBg="1"/>
      <p:bldP spid="650261" grpId="1" animBg="1"/>
      <p:bldP spid="650262" grpId="0" animBg="1"/>
      <p:bldP spid="650262" grpId="1" animBg="1"/>
      <p:bldP spid="650263" grpId="0" animBg="1"/>
      <p:bldP spid="650263" grpId="1" animBg="1"/>
      <p:bldP spid="6502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3314" name="Rectangle 2"/>
          <p:cNvSpPr>
            <a:spLocks noGrp="1" noRot="1" noChangeArrowheads="1"/>
          </p:cNvSpPr>
          <p:nvPr>
            <p:ph type="body" sz="half" idx="1"/>
          </p:nvPr>
        </p:nvSpPr>
        <p:spPr bwMode="auto">
          <a:xfrm>
            <a:off x="0" y="549275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局部搜索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智能优化计算</a:t>
            </a:r>
            <a:endParaRPr kumimoji="0" lang="zh-CN" altLang="en-US" sz="2400" kern="1200" cap="none" spc="0" normalizeH="0" baseline="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14342" name="Picture 5" descr="BD21370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3" y="468313"/>
            <a:ext cx="91440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3" name="Rectangle 6"/>
          <p:cNvSpPr>
            <a:spLocks noRot="1"/>
          </p:cNvSpPr>
          <p:nvPr/>
        </p:nvSpPr>
        <p:spPr>
          <a:xfrm>
            <a:off x="250825" y="1916113"/>
            <a:ext cx="854075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en-US" sz="2800" b="1" dirty="0">
                <a:ea typeface="黑体" panose="02010609060101010101" pitchFamily="2" charset="-122"/>
              </a:rPr>
              <a:t>五个城市的对称TSP</a:t>
            </a:r>
            <a:r>
              <a:rPr lang="zh-CN" altLang="en-US" sz="2800" b="1" dirty="0">
                <a:ea typeface="黑体" panose="02010609060101010101" pitchFamily="2" charset="-122"/>
              </a:rPr>
              <a:t>问题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方法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：全邻域搜索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800" b="1" u="sng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sz="2800" b="1" u="sng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u="sng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步</a:t>
            </a:r>
            <a:endParaRPr lang="zh-CN" altLang="en-US" sz="2800" b="1" i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best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)={(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ABCDE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ADBCE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AEBDC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ACDBE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ACEDB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ACBED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)}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对应目标函数为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)={43, 45, 44, 59, 59, 58, 43}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444500" lvl="0" indent="-444500" eaLnBrk="1" hangingPunct="1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best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:=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now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ACBDE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53319" name="Rectangle 7"/>
          <p:cNvSpPr>
            <a:spLocks noRot="1" noChangeArrowheads="1"/>
          </p:cNvSpPr>
          <p:nvPr/>
        </p:nvSpPr>
        <p:spPr bwMode="auto">
          <a:xfrm>
            <a:off x="0" y="1196975"/>
            <a:ext cx="9144000" cy="576263"/>
          </a:xfrm>
          <a:prstGeom prst="rect">
            <a:avLst/>
          </a:prstGeom>
          <a:gradFill rotWithShape="1">
            <a:gsLst>
              <a:gs pos="0">
                <a:srgbClr val="DDDDDD">
                  <a:alpha val="39999"/>
                </a:srgbClr>
              </a:gs>
              <a:gs pos="50000">
                <a:srgbClr val="B2B2B2">
                  <a:alpha val="60001"/>
                </a:srgbClr>
              </a:gs>
              <a:gs pos="100000">
                <a:srgbClr val="DDDDDD">
                  <a:alpha val="39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marR="0" lvl="0" indent="-4445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.1.3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局部搜索示例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4347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692150"/>
            <a:ext cx="2511425" cy="224631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653329" name="Oval 17"/>
          <p:cNvSpPr/>
          <p:nvPr/>
        </p:nvSpPr>
        <p:spPr>
          <a:xfrm>
            <a:off x="4140200" y="4724400"/>
            <a:ext cx="433388" cy="50482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653330" name="Line 18"/>
          <p:cNvSpPr/>
          <p:nvPr/>
        </p:nvSpPr>
        <p:spPr>
          <a:xfrm>
            <a:off x="2268538" y="4149725"/>
            <a:ext cx="1439862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29" grpId="0" animBg="1"/>
    </p:bldLst>
  </p:timing>
</p:sld>
</file>

<file path=ppt/tags/tag1.xml><?xml version="1.0" encoding="utf-8"?>
<p:tagLst xmlns:p="http://schemas.openxmlformats.org/presentationml/2006/main">
  <p:tag name="KSO_WPP_MARK_KEY" val="8fa857ad-284c-4df5-b919-13242d1ee596"/>
  <p:tag name="COMMONDATA" val="eyJoZGlkIjoiYzA3ODk1ODg1NjliNjNiYzNmYzQyMTVlYmUyYjI4MTcifQ=="/>
</p:tagLst>
</file>

<file path=ppt/theme/theme1.xml><?xml version="1.0" encoding="utf-8"?>
<a:theme xmlns:a="http://schemas.openxmlformats.org/drawingml/2006/main" name="飞天乐舞">
  <a:themeElements>
    <a:clrScheme name="飞天乐舞 1">
      <a:dk1>
        <a:srgbClr val="C0C0C0"/>
      </a:dk1>
      <a:lt1>
        <a:srgbClr val="FFFFFF"/>
      </a:lt1>
      <a:dk2>
        <a:srgbClr val="7979A5"/>
      </a:dk2>
      <a:lt2>
        <a:srgbClr val="FFFF00"/>
      </a:lt2>
      <a:accent1>
        <a:srgbClr val="7499D0"/>
      </a:accent1>
      <a:accent2>
        <a:srgbClr val="CCCCFF"/>
      </a:accent2>
      <a:accent3>
        <a:srgbClr val="BEBECF"/>
      </a:accent3>
      <a:accent4>
        <a:srgbClr val="DADADA"/>
      </a:accent4>
      <a:accent5>
        <a:srgbClr val="BCCAE4"/>
      </a:accent5>
      <a:accent6>
        <a:srgbClr val="B9B9E7"/>
      </a:accent6>
      <a:hlink>
        <a:srgbClr val="66FFFF"/>
      </a:hlink>
      <a:folHlink>
        <a:srgbClr val="FFCCFF"/>
      </a:folHlink>
    </a:clrScheme>
    <a:fontScheme name="飞天乐舞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飞天乐舞 1">
        <a:dk1>
          <a:srgbClr val="C0C0C0"/>
        </a:dk1>
        <a:lt1>
          <a:srgbClr val="FFFFFF"/>
        </a:lt1>
        <a:dk2>
          <a:srgbClr val="7979A5"/>
        </a:dk2>
        <a:lt2>
          <a:srgbClr val="FFFF00"/>
        </a:lt2>
        <a:accent1>
          <a:srgbClr val="7499D0"/>
        </a:accent1>
        <a:accent2>
          <a:srgbClr val="CCCCFF"/>
        </a:accent2>
        <a:accent3>
          <a:srgbClr val="BEBECF"/>
        </a:accent3>
        <a:accent4>
          <a:srgbClr val="DADADA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2">
        <a:dk1>
          <a:srgbClr val="C0C0C0"/>
        </a:dk1>
        <a:lt1>
          <a:srgbClr val="FFFFFF"/>
        </a:lt1>
        <a:dk2>
          <a:srgbClr val="586AA4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B4B9CF"/>
        </a:accent3>
        <a:accent4>
          <a:srgbClr val="DADADA"/>
        </a:accent4>
        <a:accent5>
          <a:srgbClr val="C1CDD6"/>
        </a:accent5>
        <a:accent6>
          <a:srgbClr val="B9B9E7"/>
        </a:accent6>
        <a:hlink>
          <a:srgbClr val="FFCC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3">
        <a:dk1>
          <a:srgbClr val="C0C0C0"/>
        </a:dk1>
        <a:lt1>
          <a:srgbClr val="FFFF66"/>
        </a:lt1>
        <a:dk2>
          <a:srgbClr val="000000"/>
        </a:dk2>
        <a:lt2>
          <a:srgbClr val="FFFFFF"/>
        </a:lt2>
        <a:accent1>
          <a:srgbClr val="79869D"/>
        </a:accent1>
        <a:accent2>
          <a:srgbClr val="66FFCC"/>
        </a:accent2>
        <a:accent3>
          <a:srgbClr val="AAAAAA"/>
        </a:accent3>
        <a:accent4>
          <a:srgbClr val="DADA56"/>
        </a:accent4>
        <a:accent5>
          <a:srgbClr val="BEC3CC"/>
        </a:accent5>
        <a:accent6>
          <a:srgbClr val="5CE7B9"/>
        </a:accent6>
        <a:hlink>
          <a:srgbClr val="99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4">
        <a:dk1>
          <a:srgbClr val="C0C0C0"/>
        </a:dk1>
        <a:lt1>
          <a:srgbClr val="FFFF66"/>
        </a:lt1>
        <a:dk2>
          <a:srgbClr val="FFCC99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FFE2CA"/>
        </a:accent3>
        <a:accent4>
          <a:srgbClr val="DADA56"/>
        </a:accent4>
        <a:accent5>
          <a:srgbClr val="C1CDD6"/>
        </a:accent5>
        <a:accent6>
          <a:srgbClr val="B9B9E7"/>
        </a:accent6>
        <a:hlink>
          <a:srgbClr val="99FF99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5">
        <a:dk1>
          <a:srgbClr val="C0C0C0"/>
        </a:dk1>
        <a:lt1>
          <a:srgbClr val="FFFFFF"/>
        </a:lt1>
        <a:dk2>
          <a:srgbClr val="6699FF"/>
        </a:dk2>
        <a:lt2>
          <a:srgbClr val="FFFF66"/>
        </a:lt2>
        <a:accent1>
          <a:srgbClr val="529280"/>
        </a:accent1>
        <a:accent2>
          <a:srgbClr val="FF99FF"/>
        </a:accent2>
        <a:accent3>
          <a:srgbClr val="B8CAFF"/>
        </a:accent3>
        <a:accent4>
          <a:srgbClr val="DADADA"/>
        </a:accent4>
        <a:accent5>
          <a:srgbClr val="B3C7C0"/>
        </a:accent5>
        <a:accent6>
          <a:srgbClr val="E78AE7"/>
        </a:accent6>
        <a:hlink>
          <a:srgbClr val="FFCC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6">
        <a:dk1>
          <a:srgbClr val="C0C0C0"/>
        </a:dk1>
        <a:lt1>
          <a:srgbClr val="FFFFFF"/>
        </a:lt1>
        <a:dk2>
          <a:srgbClr val="3366CC"/>
        </a:dk2>
        <a:lt2>
          <a:srgbClr val="66FFFF"/>
        </a:lt2>
        <a:accent1>
          <a:srgbClr val="58A9CA"/>
        </a:accent1>
        <a:accent2>
          <a:srgbClr val="FFCCFF"/>
        </a:accent2>
        <a:accent3>
          <a:srgbClr val="ADB8E2"/>
        </a:accent3>
        <a:accent4>
          <a:srgbClr val="DADADA"/>
        </a:accent4>
        <a:accent5>
          <a:srgbClr val="B4D1E1"/>
        </a:accent5>
        <a:accent6>
          <a:srgbClr val="E7B9E7"/>
        </a:accent6>
        <a:hlink>
          <a:srgbClr val="FFFF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7">
        <a:dk1>
          <a:srgbClr val="C0C0C0"/>
        </a:dk1>
        <a:lt1>
          <a:srgbClr val="FFFF00"/>
        </a:lt1>
        <a:dk2>
          <a:srgbClr val="3F528D"/>
        </a:dk2>
        <a:lt2>
          <a:srgbClr val="00FF00"/>
        </a:lt2>
        <a:accent1>
          <a:srgbClr val="899DAB"/>
        </a:accent1>
        <a:accent2>
          <a:srgbClr val="FF9999"/>
        </a:accent2>
        <a:accent3>
          <a:srgbClr val="AFB3C5"/>
        </a:accent3>
        <a:accent4>
          <a:srgbClr val="DADA00"/>
        </a:accent4>
        <a:accent5>
          <a:srgbClr val="C4CCD2"/>
        </a:accent5>
        <a:accent6>
          <a:srgbClr val="E78A8A"/>
        </a:accent6>
        <a:hlink>
          <a:srgbClr val="FFFF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8">
        <a:dk1>
          <a:srgbClr val="C0C0C0"/>
        </a:dk1>
        <a:lt1>
          <a:srgbClr val="99FFCC"/>
        </a:lt1>
        <a:dk2>
          <a:srgbClr val="558167"/>
        </a:dk2>
        <a:lt2>
          <a:srgbClr val="FFCC00"/>
        </a:lt2>
        <a:accent1>
          <a:srgbClr val="6D9D8B"/>
        </a:accent1>
        <a:accent2>
          <a:srgbClr val="CCCCFF"/>
        </a:accent2>
        <a:accent3>
          <a:srgbClr val="B4C1B8"/>
        </a:accent3>
        <a:accent4>
          <a:srgbClr val="82DAAE"/>
        </a:accent4>
        <a:accent5>
          <a:srgbClr val="BACCC4"/>
        </a:accent5>
        <a:accent6>
          <a:srgbClr val="B9B9E7"/>
        </a:accent6>
        <a:hlink>
          <a:srgbClr val="FFFF6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CDESIGNH</Template>
  <TotalTime>0</TotalTime>
  <Words>11029</Words>
  <Application>WPS 演示</Application>
  <PresentationFormat>全屏显示(4:3)</PresentationFormat>
  <Paragraphs>1369</Paragraphs>
  <Slides>77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77</vt:i4>
      </vt:variant>
    </vt:vector>
  </HeadingPairs>
  <TitlesOfParts>
    <vt:vector size="102" baseType="lpstr">
      <vt:lpstr>Arial</vt:lpstr>
      <vt:lpstr>宋体</vt:lpstr>
      <vt:lpstr>Wingdings</vt:lpstr>
      <vt:lpstr>黑体</vt:lpstr>
      <vt:lpstr>楷体_GB2312</vt:lpstr>
      <vt:lpstr>新宋体</vt:lpstr>
      <vt:lpstr>隶书</vt:lpstr>
      <vt:lpstr>Times New Roman</vt:lpstr>
      <vt:lpstr>微软雅黑</vt:lpstr>
      <vt:lpstr>Arial Unicode MS</vt:lpstr>
      <vt:lpstr>飞天乐舞</vt:lpstr>
      <vt:lpstr>Equation.3</vt:lpstr>
      <vt:lpstr>Equation.3</vt:lpstr>
      <vt:lpstr>Equation.3</vt:lpstr>
      <vt:lpstr>Equation.3</vt:lpstr>
      <vt:lpstr>Visio.Drawing.11</vt:lpstr>
      <vt:lpstr>Equation.3</vt:lpstr>
      <vt:lpstr>Equation.3</vt:lpstr>
      <vt:lpstr>Photoshop.Image.7</vt:lpstr>
      <vt:lpstr>Equation.3</vt:lpstr>
      <vt:lpstr>Visio.Drawing.11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过 程 模 型 化</dc:title>
  <dc:creator>springhead</dc:creator>
  <cp:lastModifiedBy>浊酒杯</cp:lastModifiedBy>
  <cp:revision>540</cp:revision>
  <dcterms:created xsi:type="dcterms:W3CDTF">2005-06-29T03:00:25Z</dcterms:created>
  <dcterms:modified xsi:type="dcterms:W3CDTF">2023-01-09T14:35:49Z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DDA9B6F1636947A3B1FFE987AAC1CC68</vt:lpwstr>
  </property>
  <property fmtid="{D5CDD505-2E9C-101B-9397-08002B2CF9AE}" pid="3" name="KSOProductBuildVer">
    <vt:lpwstr>2052-11.1.0.12980</vt:lpwstr>
  </property>
</Properties>
</file>