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181" r:id="rId3"/>
    <p:sldId id="2182" r:id="rId4"/>
    <p:sldId id="2183" r:id="rId5"/>
    <p:sldId id="2184" r:id="rId6"/>
    <p:sldId id="2185" r:id="rId8"/>
    <p:sldId id="2186" r:id="rId9"/>
    <p:sldId id="2187" r:id="rId10"/>
    <p:sldId id="2188" r:id="rId11"/>
    <p:sldId id="2189" r:id="rId12"/>
    <p:sldId id="2193" r:id="rId13"/>
    <p:sldId id="2190" r:id="rId14"/>
    <p:sldId id="2191" r:id="rId15"/>
    <p:sldId id="2202" r:id="rId16"/>
    <p:sldId id="2203" r:id="rId17"/>
    <p:sldId id="2195" r:id="rId18"/>
    <p:sldId id="2192" r:id="rId19"/>
    <p:sldId id="2204" r:id="rId20"/>
    <p:sldId id="2205" r:id="rId21"/>
    <p:sldId id="2206" r:id="rId22"/>
    <p:sldId id="2194" r:id="rId23"/>
    <p:sldId id="2196" r:id="rId24"/>
    <p:sldId id="2197" r:id="rId25"/>
    <p:sldId id="2198" r:id="rId26"/>
    <p:sldId id="256" r:id="rId27"/>
    <p:sldId id="280" r:id="rId28"/>
    <p:sldId id="383" r:id="rId29"/>
    <p:sldId id="384" r:id="rId30"/>
    <p:sldId id="385" r:id="rId31"/>
    <p:sldId id="386" r:id="rId32"/>
    <p:sldId id="354" r:id="rId33"/>
    <p:sldId id="302" r:id="rId34"/>
    <p:sldId id="262" r:id="rId35"/>
    <p:sldId id="315" r:id="rId36"/>
    <p:sldId id="257" r:id="rId37"/>
    <p:sldId id="316" r:id="rId38"/>
    <p:sldId id="303" r:id="rId39"/>
    <p:sldId id="317" r:id="rId40"/>
    <p:sldId id="304" r:id="rId41"/>
    <p:sldId id="331" r:id="rId42"/>
    <p:sldId id="332" r:id="rId43"/>
    <p:sldId id="333" r:id="rId44"/>
    <p:sldId id="334" r:id="rId45"/>
    <p:sldId id="335" r:id="rId46"/>
    <p:sldId id="305" r:id="rId47"/>
    <p:sldId id="337" r:id="rId48"/>
    <p:sldId id="338" r:id="rId49"/>
    <p:sldId id="339" r:id="rId50"/>
    <p:sldId id="340" r:id="rId51"/>
    <p:sldId id="306" r:id="rId52"/>
    <p:sldId id="318" r:id="rId53"/>
    <p:sldId id="307" r:id="rId54"/>
    <p:sldId id="308" r:id="rId55"/>
    <p:sldId id="319" r:id="rId56"/>
    <p:sldId id="309" r:id="rId57"/>
    <p:sldId id="320" r:id="rId58"/>
    <p:sldId id="350" r:id="rId59"/>
    <p:sldId id="351" r:id="rId60"/>
  </p:sldIdLst>
  <p:sldSz cx="12192000" cy="6858000"/>
  <p:notesSz cx="6858000" cy="9144000"/>
  <p:custDataLst>
    <p:tags r:id="rId64"/>
  </p:custDataLst>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0000FF"/>
    <a:srgbClr val="808080"/>
    <a:srgbClr val="2B166E"/>
    <a:srgbClr val="692A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449"/>
    <p:restoredTop sz="94660"/>
  </p:normalViewPr>
  <p:slideViewPr>
    <p:cSldViewPr showGuides="1">
      <p:cViewPr varScale="1">
        <p:scale>
          <a:sx n="92" d="100"/>
          <a:sy n="92" d="100"/>
        </p:scale>
        <p:origin x="348" y="96"/>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4" Type="http://schemas.openxmlformats.org/officeDocument/2006/relationships/tags" Target="tags/tag5.xml"/><Relationship Id="rId63" Type="http://schemas.openxmlformats.org/officeDocument/2006/relationships/tableStyles" Target="tableStyles.xml"/><Relationship Id="rId62" Type="http://schemas.openxmlformats.org/officeDocument/2006/relationships/viewProps" Target="viewProps.xml"/><Relationship Id="rId61" Type="http://schemas.openxmlformats.org/officeDocument/2006/relationships/presProps" Target="presProps.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26BF1BD9-8E30-40DA-9365-CE73B721ECB1}"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6EC7BE2A-1286-4133-BF20-BE75D7B7289B}" type="slidenum">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幻灯片图像占位符 1"/>
          <p:cNvSpPr>
            <a:spLocks noGrp="1" noRot="1" noChangeAspect="1" noTextEdit="1"/>
          </p:cNvSpPr>
          <p:nvPr>
            <p:ph type="sldImg"/>
          </p:nvPr>
        </p:nvSpPr>
        <p:spPr>
          <a:ln>
            <a:solidFill>
              <a:srgbClr val="000000">
                <a:alpha val="100000"/>
              </a:srgbClr>
            </a:solidFill>
            <a:miter lim="800000"/>
          </a:ln>
        </p:spPr>
      </p:sp>
      <p:sp>
        <p:nvSpPr>
          <p:cNvPr id="22531" name="备注占位符 2"/>
          <p:cNvSpPr>
            <a:spLocks noGrp="1"/>
          </p:cNvSpPr>
          <p:nvPr>
            <p:ph type="body" idx="1"/>
          </p:nvPr>
        </p:nvSpPr>
        <p:spPr>
          <a:noFill/>
          <a:ln>
            <a:noFill/>
          </a:ln>
        </p:spPr>
        <p:txBody>
          <a:bodyPr wrap="square" lIns="91440" tIns="45720" rIns="91440" bIns="45720" anchor="t" anchorCtr="0"/>
          <a:p>
            <a:pPr lvl="0"/>
            <a:endParaRPr lang="zh-CN" altLang="en-US" dirty="0">
              <a:ea typeface="宋体" panose="02010600030101010101" pitchFamily="2" charset="-122"/>
            </a:endParaRPr>
          </a:p>
        </p:txBody>
      </p:sp>
      <p:sp>
        <p:nvSpPr>
          <p:cNvPr id="2253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11" name="矩形 10"/>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0" y="836613"/>
            <a:ext cx="11568113" cy="71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 name="矩形 13"/>
          <p:cNvSpPr/>
          <p:nvPr/>
        </p:nvSpPr>
        <p:spPr>
          <a:xfrm>
            <a:off x="11568113" y="620713"/>
            <a:ext cx="623888" cy="71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074" name="Rectangle 2"/>
          <p:cNvSpPr>
            <a:spLocks noGrp="1" noChangeArrowheads="1"/>
          </p:cNvSpPr>
          <p:nvPr>
            <p:ph type="ctrTitle"/>
          </p:nvPr>
        </p:nvSpPr>
        <p:spPr>
          <a:xfrm>
            <a:off x="1559496" y="1772816"/>
            <a:ext cx="9855200" cy="914400"/>
          </a:xfrm>
        </p:spPr>
        <p:txBody>
          <a:bodyPr/>
          <a:lstStyle>
            <a:lvl1pPr algn="ctr">
              <a:defRPr sz="4000" u="sng"/>
            </a:lvl1pPr>
          </a:lstStyle>
          <a:p>
            <a:r>
              <a:rPr lang="zh-CN" altLang="en-US"/>
              <a:t>单击此处编辑母版标题样式</a:t>
            </a:r>
            <a:endParaRPr lang="en-US" altLang="zh-CN"/>
          </a:p>
        </p:txBody>
      </p:sp>
      <p:sp>
        <p:nvSpPr>
          <p:cNvPr id="3075" name="Rectangle 3"/>
          <p:cNvSpPr>
            <a:spLocks noGrp="1" noChangeArrowheads="1"/>
          </p:cNvSpPr>
          <p:nvPr>
            <p:ph type="subTitle" idx="1"/>
          </p:nvPr>
        </p:nvSpPr>
        <p:spPr bwMode="white">
          <a:xfrm>
            <a:off x="1930400" y="2743200"/>
            <a:ext cx="9855200" cy="533400"/>
          </a:xfrm>
        </p:spPr>
        <p:txBody>
          <a:bodyPr/>
          <a:lstStyle>
            <a:lvl1pPr marL="0" indent="0" algn="ctr">
              <a:buFont typeface="Wingdings" panose="05000000000000000000" pitchFamily="2" charset="2"/>
              <a:buNone/>
              <a:defRPr sz="2400">
                <a:solidFill>
                  <a:schemeClr val="bg2"/>
                </a:solidFill>
              </a:defRPr>
            </a:lvl1pPr>
          </a:lstStyle>
          <a:p>
            <a:r>
              <a:rPr lang="zh-CN" altLang="en-US"/>
              <a:t>单击此处编辑母版副标题样式</a:t>
            </a:r>
            <a:endParaRPr lang="en-US" altLang="zh-CN"/>
          </a:p>
        </p:txBody>
      </p:sp>
      <p:sp>
        <p:nvSpPr>
          <p:cNvPr id="15" name="Rectangle 5"/>
          <p:cNvSpPr>
            <a:spLocks noGrp="1" noChangeArrowheads="1"/>
          </p:cNvSpPr>
          <p:nvPr>
            <p:ph type="ftr" sz="quarter" idx="3"/>
          </p:nvPr>
        </p:nvSpPr>
        <p:spPr>
          <a:xfrm>
            <a:off x="8472488" y="214313"/>
            <a:ext cx="3527425" cy="533400"/>
          </a:xfrm>
          <a:prstGeom prst="rect">
            <a:avLst/>
          </a:prstGeom>
        </p:spPr>
        <p:txBody>
          <a:bodyPr/>
          <a:lstStyle>
            <a:lvl1pPr algn="ctr">
              <a:defRPr sz="1600" b="1">
                <a:solidFill>
                  <a:srgbClr val="00B050"/>
                </a:solidFill>
              </a:defRPr>
            </a:lvl1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B050"/>
                </a:solidFill>
                <a:effectLst/>
                <a:uLnTx/>
                <a:uFillTx/>
                <a:latin typeface="Arial" panose="020B0604020202020204" pitchFamily="34" charset="0"/>
                <a:ea typeface="宋体" panose="02010600030101010101" pitchFamily="2" charset="-122"/>
                <a:cs typeface="+mn-cs"/>
              </a:rPr>
              <a:t>多模态优化</a:t>
            </a:r>
            <a:endParaRPr kumimoji="0" lang="en-US" altLang="zh-CN" sz="1800" b="1" i="0" u="none" strike="noStrike" kern="1200" cap="none" spc="0" normalizeH="0" baseline="0" noProof="0">
              <a:ln>
                <a:noFill/>
              </a:ln>
              <a:solidFill>
                <a:srgbClr val="00B050"/>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1" i="0" u="none" strike="noStrike" kern="1200" cap="none" spc="0" normalizeH="0" baseline="0" noProof="0">
                <a:ln>
                  <a:noFill/>
                </a:ln>
                <a:solidFill>
                  <a:srgbClr val="00B050"/>
                </a:solidFill>
                <a:effectLst/>
                <a:uLnTx/>
                <a:uFillTx/>
                <a:latin typeface="Arial" panose="020B0604020202020204" pitchFamily="34" charset="0"/>
                <a:ea typeface="宋体" panose="02010600030101010101" pitchFamily="2" charset="-122"/>
                <a:cs typeface="+mn-cs"/>
              </a:rPr>
              <a:t>Multimodal optimization</a:t>
            </a:r>
            <a:endParaRPr kumimoji="0" lang="en-US" altLang="zh-CN" sz="1600" b="1" i="0" u="none" strike="noStrike" kern="1200" cap="none" spc="0" normalizeH="0" baseline="0" noProof="0">
              <a:ln>
                <a:noFill/>
              </a:ln>
              <a:solidFill>
                <a:srgbClr val="00B05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1" name="Rectangle 4"/>
          <p:cNvSpPr>
            <a:spLocks noGrp="1" noChangeArrowheads="1"/>
          </p:cNvSpPr>
          <p:nvPr>
            <p:ph type="dt" sz="half" idx="2"/>
          </p:nvPr>
        </p:nvSpPr>
        <p:spPr bwMode="auto">
          <a:xfrm>
            <a:off x="8331200" y="6553200"/>
            <a:ext cx="3454400" cy="304800"/>
          </a:xfrm>
          <a:prstGeom prst="rect">
            <a:avLst/>
          </a:prstGeom>
          <a:ln>
            <a:miter lim="800000"/>
          </a:ln>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000" b="1" i="0" u="none" strike="noStrike" kern="1200" cap="none" spc="0" normalizeH="0" baseline="0" noProof="0">
                <a:ln>
                  <a:noFill/>
                </a:ln>
                <a:solidFill>
                  <a:schemeClr val="tx1"/>
                </a:solidFill>
                <a:effectLst/>
                <a:uLnTx/>
                <a:uFillTx/>
                <a:latin typeface="+mn-lt"/>
                <a:ea typeface="宋体" panose="02010600030101010101" pitchFamily="2" charset="-122"/>
                <a:cs typeface="+mn-cs"/>
              </a:rPr>
              <a:t>www.themegallery.com</a:t>
            </a:r>
            <a:endParaRPr kumimoji="0" lang="en-US" altLang="zh-CN" sz="1000" b="1"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2" name="Rectangle 5"/>
          <p:cNvSpPr>
            <a:spLocks noGrp="1" noChangeArrowheads="1"/>
          </p:cNvSpPr>
          <p:nvPr>
            <p:ph type="ftr" sz="quarter" idx="3"/>
          </p:nvPr>
        </p:nvSpPr>
        <p:spPr>
          <a:xfrm>
            <a:off x="10058400" y="152400"/>
            <a:ext cx="2133600" cy="533400"/>
          </a:xfrm>
          <a:prstGeom prst="rect">
            <a:avLst/>
          </a:prstGeom>
        </p:spPr>
        <p:txBody>
          <a:bodyPr/>
          <a:lstStyle>
            <a:lvl1pPr>
              <a:defRPr sz="1800"/>
            </a:lvl1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Company</a:t>
            </a:r>
            <a:endPar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 Logo</a:t>
            </a:r>
            <a:endPar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14" name="Rectangle 6"/>
          <p:cNvSpPr>
            <a:spLocks noGrp="1" noChangeArrowheads="1"/>
          </p:cNvSpPr>
          <p:nvPr>
            <p:ph type="sldNum" sz="quarter" idx="4"/>
          </p:nvPr>
        </p:nvSpPr>
        <p:spPr bwMode="auto">
          <a:xfrm>
            <a:off x="4368800" y="6565900"/>
            <a:ext cx="2844800" cy="29210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1309EB96-0C0C-4E40-A43D-64A34D6017AC}" type="slidenum">
              <a:rPr kumimoji="0" lang="en-US" altLang="zh-CN" sz="1400" b="1"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12200" y="152400"/>
            <a:ext cx="2768600" cy="6172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06400" y="152400"/>
            <a:ext cx="8102600" cy="6172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1" name="Rectangle 4"/>
          <p:cNvSpPr>
            <a:spLocks noGrp="1" noChangeArrowheads="1"/>
          </p:cNvSpPr>
          <p:nvPr>
            <p:ph type="dt" sz="half" idx="2"/>
          </p:nvPr>
        </p:nvSpPr>
        <p:spPr bwMode="auto">
          <a:xfrm>
            <a:off x="8331200" y="6553200"/>
            <a:ext cx="3454400" cy="304800"/>
          </a:xfrm>
          <a:prstGeom prst="rect">
            <a:avLst/>
          </a:prstGeom>
          <a:ln>
            <a:miter lim="800000"/>
          </a:ln>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000" b="1" i="0" u="none" strike="noStrike" kern="1200" cap="none" spc="0" normalizeH="0" baseline="0" noProof="0">
                <a:ln>
                  <a:noFill/>
                </a:ln>
                <a:solidFill>
                  <a:schemeClr val="tx1"/>
                </a:solidFill>
                <a:effectLst/>
                <a:uLnTx/>
                <a:uFillTx/>
                <a:latin typeface="+mn-lt"/>
                <a:ea typeface="宋体" panose="02010600030101010101" pitchFamily="2" charset="-122"/>
                <a:cs typeface="+mn-cs"/>
              </a:rPr>
              <a:t>www.themegallery.com</a:t>
            </a:r>
            <a:endParaRPr kumimoji="0" lang="en-US" altLang="zh-CN" sz="1000" b="1"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2" name="Rectangle 5"/>
          <p:cNvSpPr>
            <a:spLocks noGrp="1" noChangeArrowheads="1"/>
          </p:cNvSpPr>
          <p:nvPr>
            <p:ph type="ftr" sz="quarter" idx="3"/>
          </p:nvPr>
        </p:nvSpPr>
        <p:spPr>
          <a:xfrm>
            <a:off x="10058400" y="152400"/>
            <a:ext cx="2133600" cy="533400"/>
          </a:xfrm>
          <a:prstGeom prst="rect">
            <a:avLst/>
          </a:prstGeom>
        </p:spPr>
        <p:txBody>
          <a:bodyPr/>
          <a:lstStyle>
            <a:lvl1pPr>
              <a:defRPr sz="1800"/>
            </a:lvl1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Company</a:t>
            </a:r>
            <a:endPar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 Logo</a:t>
            </a:r>
            <a:endPar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14" name="Rectangle 6"/>
          <p:cNvSpPr>
            <a:spLocks noGrp="1" noChangeArrowheads="1"/>
          </p:cNvSpPr>
          <p:nvPr>
            <p:ph type="sldNum" sz="quarter" idx="4"/>
          </p:nvPr>
        </p:nvSpPr>
        <p:spPr bwMode="auto">
          <a:xfrm>
            <a:off x="4368800" y="6565900"/>
            <a:ext cx="2844800" cy="29210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2E56910C-3D8B-4B81-A0A1-71E37B14E6BB}" type="slidenum">
              <a:rPr kumimoji="0" lang="en-US" altLang="zh-CN" sz="1400" b="1"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06400" y="152401"/>
            <a:ext cx="9448800" cy="563563"/>
          </a:xfrm>
        </p:spPr>
        <p:txBody>
          <a:bodyPr/>
          <a:lstStyle/>
          <a:p>
            <a:r>
              <a:rPr lang="zh-CN" altLang="en-US"/>
              <a:t>单击此处编辑母版标题样式</a:t>
            </a:r>
            <a:endParaRPr lang="zh-CN" altLang="en-US"/>
          </a:p>
        </p:txBody>
      </p:sp>
      <p:sp>
        <p:nvSpPr>
          <p:cNvPr id="3" name="表格占位符 2"/>
          <p:cNvSpPr>
            <a:spLocks noGrp="1"/>
          </p:cNvSpPr>
          <p:nvPr>
            <p:ph type="tbl" idx="1" hasCustomPrompt="1"/>
          </p:nvPr>
        </p:nvSpPr>
        <p:spPr>
          <a:xfrm>
            <a:off x="609600" y="990600"/>
            <a:ext cx="10871200" cy="53340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r>
              <a:rPr kumimoji="0" lang="zh-CN" altLang="en-US" sz="2800" b="1" i="0" u="none" strike="noStrike" kern="0" cap="none" spc="0" normalizeH="0" baseline="0" noProof="0">
                <a:ln>
                  <a:noFill/>
                </a:ln>
                <a:solidFill>
                  <a:schemeClr val="accent1"/>
                </a:solidFill>
                <a:effectLst/>
                <a:uLnTx/>
                <a:uFillTx/>
                <a:latin typeface="+mn-lt"/>
                <a:ea typeface="+mn-ea"/>
                <a:cs typeface="+mn-cs"/>
              </a:rPr>
              <a:t>单击图标添加表格</a:t>
            </a:r>
            <a:endParaRPr kumimoji="0" lang="zh-CN" altLang="en-US" sz="2800" b="1" i="0" u="none" strike="noStrike" kern="0" cap="none" spc="0" normalizeH="0" baseline="0" noProof="0">
              <a:ln>
                <a:noFill/>
              </a:ln>
              <a:solidFill>
                <a:schemeClr val="accent1"/>
              </a:solidFill>
              <a:effectLst/>
              <a:uLnTx/>
              <a:uFillTx/>
              <a:latin typeface="+mn-lt"/>
              <a:ea typeface="+mn-ea"/>
              <a:cs typeface="+mn-cs"/>
            </a:endParaRPr>
          </a:p>
        </p:txBody>
      </p:sp>
      <p:sp>
        <p:nvSpPr>
          <p:cNvPr id="11" name="Rectangle 4"/>
          <p:cNvSpPr>
            <a:spLocks noGrp="1" noChangeArrowheads="1"/>
          </p:cNvSpPr>
          <p:nvPr>
            <p:ph type="dt" sz="half" idx="2"/>
          </p:nvPr>
        </p:nvSpPr>
        <p:spPr bwMode="auto">
          <a:xfrm>
            <a:off x="8331200" y="6553200"/>
            <a:ext cx="3454400" cy="304800"/>
          </a:xfrm>
          <a:prstGeom prst="rect">
            <a:avLst/>
          </a:prstGeom>
          <a:ln>
            <a:miter lim="800000"/>
          </a:ln>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000" b="1" i="0" u="none" strike="noStrike" kern="1200" cap="none" spc="0" normalizeH="0" baseline="0" noProof="0">
                <a:ln>
                  <a:noFill/>
                </a:ln>
                <a:solidFill>
                  <a:schemeClr val="tx1"/>
                </a:solidFill>
                <a:effectLst/>
                <a:uLnTx/>
                <a:uFillTx/>
                <a:latin typeface="+mn-lt"/>
                <a:ea typeface="宋体" panose="02010600030101010101" pitchFamily="2" charset="-122"/>
                <a:cs typeface="+mn-cs"/>
              </a:rPr>
              <a:t>www.themegallery.com</a:t>
            </a:r>
            <a:endParaRPr kumimoji="0" lang="en-US" altLang="zh-CN" sz="1000" b="1"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2" name="Rectangle 5"/>
          <p:cNvSpPr>
            <a:spLocks noGrp="1" noChangeArrowheads="1"/>
          </p:cNvSpPr>
          <p:nvPr>
            <p:ph type="ftr" sz="quarter" idx="3"/>
          </p:nvPr>
        </p:nvSpPr>
        <p:spPr>
          <a:xfrm>
            <a:off x="10058400" y="152400"/>
            <a:ext cx="2133600" cy="533400"/>
          </a:xfrm>
          <a:prstGeom prst="rect">
            <a:avLst/>
          </a:prstGeom>
        </p:spPr>
        <p:txBody>
          <a:bodyPr/>
          <a:lstStyle>
            <a:lvl1pPr>
              <a:defRPr sz="1800"/>
            </a:lvl1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Company</a:t>
            </a:r>
            <a:endPar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 Logo</a:t>
            </a:r>
            <a:endPar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14" name="Rectangle 6"/>
          <p:cNvSpPr>
            <a:spLocks noGrp="1" noChangeArrowheads="1"/>
          </p:cNvSpPr>
          <p:nvPr>
            <p:ph type="sldNum" sz="quarter" idx="4"/>
          </p:nvPr>
        </p:nvSpPr>
        <p:spPr bwMode="auto">
          <a:xfrm>
            <a:off x="4368800" y="6565900"/>
            <a:ext cx="2844800" cy="29210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547B725C-CF35-4364-808B-939AAE239EB4}" type="slidenum">
              <a:rPr kumimoji="0" lang="en-US" altLang="zh-CN" sz="1400" b="1"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幻灯片">
    <p:bg>
      <p:bgPr>
        <a:solidFill>
          <a:schemeClr val="bg1"/>
        </a:solidFill>
        <a:effectLst/>
      </p:bgPr>
    </p:bg>
    <p:spTree>
      <p:nvGrpSpPr>
        <p:cNvPr id="1" name=""/>
        <p:cNvGrpSpPr/>
        <p:nvPr/>
      </p:nvGrpSpPr>
      <p:grpSpPr>
        <a:xfrm>
          <a:off x="0" y="0"/>
          <a:ext cx="0" cy="0"/>
          <a:chOff x="0" y="0"/>
          <a:chExt cx="0" cy="0"/>
        </a:xfrm>
      </p:grpSpPr>
      <p:pic>
        <p:nvPicPr>
          <p:cNvPr id="14342" name="图片 10"/>
          <p:cNvPicPr>
            <a:picLocks noChangeAspect="1"/>
          </p:cNvPicPr>
          <p:nvPr userDrawn="1"/>
        </p:nvPicPr>
        <p:blipFill>
          <a:blip r:embed="rId2"/>
          <a:stretch>
            <a:fillRect/>
          </a:stretch>
        </p:blipFill>
        <p:spPr>
          <a:xfrm>
            <a:off x="0" y="0"/>
            <a:ext cx="12192000" cy="6858000"/>
          </a:xfrm>
          <a:prstGeom prst="rect">
            <a:avLst/>
          </a:prstGeom>
          <a:noFill/>
          <a:ln w="9525">
            <a:noFill/>
          </a:ln>
        </p:spPr>
      </p:pic>
      <p:sp>
        <p:nvSpPr>
          <p:cNvPr id="2" name="日期占位符 1"/>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000" b="1" i="0" u="none" strike="noStrike" kern="1200" cap="none" spc="0" normalizeH="0" baseline="0" noProof="0">
                <a:ln>
                  <a:noFill/>
                </a:ln>
                <a:solidFill>
                  <a:schemeClr val="tx1"/>
                </a:solidFill>
                <a:effectLst/>
                <a:uLnTx/>
                <a:uFillTx/>
                <a:latin typeface="+mn-lt"/>
                <a:ea typeface="宋体" panose="02010600030101010101" pitchFamily="2" charset="-122"/>
                <a:cs typeface="+mn-cs"/>
              </a:rPr>
              <a:t>www.themegallery.com</a:t>
            </a:r>
            <a:endParaRPr kumimoji="0" lang="en-US" altLang="zh-CN" sz="1000" b="1"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灯片编号占位符 2"/>
          <p:cNvSpPr>
            <a:spLocks noGrp="1"/>
          </p:cNvSpPr>
          <p:nvPr>
            <p:ph type="sldNum"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CA291350-7A0A-4EE6-91BC-9C53EFCDFFDD}" type="slidenum">
              <a:rPr kumimoji="0" lang="en-US" altLang="zh-CN" sz="1400" b="1"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页脚占位符 3"/>
          <p:cNvSpPr>
            <a:spLocks noGrp="1"/>
          </p:cNvSpPr>
          <p:nvPr>
            <p:ph type="ftr" sz="quarter" idx="12"/>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多模态优化</a:t>
            </a:r>
            <a:endPar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Multimodal optimization</a:t>
            </a:r>
            <a:endParaRPr kumimoji="0" lang="en-US" altLang="zh-CN" sz="16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节标题">
    <p:bg>
      <p:bgPr>
        <a:solidFill>
          <a:schemeClr val="bg1"/>
        </a:solidFill>
        <a:effectLst/>
      </p:bgPr>
    </p:bg>
    <p:spTree>
      <p:nvGrpSpPr>
        <p:cNvPr id="1" name=""/>
        <p:cNvGrpSpPr/>
        <p:nvPr/>
      </p:nvGrpSpPr>
      <p:grpSpPr>
        <a:xfrm>
          <a:off x="0" y="0"/>
          <a:ext cx="0" cy="0"/>
          <a:chOff x="0" y="0"/>
          <a:chExt cx="0" cy="0"/>
        </a:xfrm>
      </p:grpSpPr>
      <p:pic>
        <p:nvPicPr>
          <p:cNvPr id="15366" name="图片 10"/>
          <p:cNvPicPr>
            <a:picLocks noChangeAspect="1"/>
          </p:cNvPicPr>
          <p:nvPr userDrawn="1"/>
        </p:nvPicPr>
        <p:blipFill>
          <a:blip r:embed="rId2"/>
          <a:stretch>
            <a:fillRect/>
          </a:stretch>
        </p:blipFill>
        <p:spPr>
          <a:xfrm>
            <a:off x="0" y="0"/>
            <a:ext cx="12192000" cy="6858000"/>
          </a:xfrm>
          <a:prstGeom prst="rect">
            <a:avLst/>
          </a:prstGeom>
          <a:noFill/>
          <a:ln w="9525">
            <a:noFill/>
          </a:ln>
        </p:spPr>
      </p:pic>
      <p:sp>
        <p:nvSpPr>
          <p:cNvPr id="2" name="日期占位符 1"/>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000" b="1" i="0" u="none" strike="noStrike" kern="1200" cap="none" spc="0" normalizeH="0" baseline="0" noProof="0">
                <a:ln>
                  <a:noFill/>
                </a:ln>
                <a:solidFill>
                  <a:schemeClr val="tx1"/>
                </a:solidFill>
                <a:effectLst/>
                <a:uLnTx/>
                <a:uFillTx/>
                <a:latin typeface="+mn-lt"/>
                <a:ea typeface="宋体" panose="02010600030101010101" pitchFamily="2" charset="-122"/>
                <a:cs typeface="+mn-cs"/>
              </a:rPr>
              <a:t>www.themegallery.com</a:t>
            </a:r>
            <a:endParaRPr kumimoji="0" lang="en-US" altLang="zh-CN" sz="1000" b="1"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灯片编号占位符 2"/>
          <p:cNvSpPr>
            <a:spLocks noGrp="1"/>
          </p:cNvSpPr>
          <p:nvPr>
            <p:ph type="sldNum"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CA291350-7A0A-4EE6-91BC-9C53EFCDFFDD}" type="slidenum">
              <a:rPr kumimoji="0" lang="en-US" altLang="zh-CN" sz="1400" b="1"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页脚占位符 3"/>
          <p:cNvSpPr>
            <a:spLocks noGrp="1"/>
          </p:cNvSpPr>
          <p:nvPr>
            <p:ph type="ftr" sz="quarter" idx="12"/>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多模态优化</a:t>
            </a:r>
            <a:endPar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Multimodal optimization</a:t>
            </a:r>
            <a:endParaRPr kumimoji="0" lang="en-US" altLang="zh-CN" sz="16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标题和内容">
    <p:bg>
      <p:bgPr>
        <a:solidFill>
          <a:schemeClr val="bg1"/>
        </a:solidFill>
        <a:effectLst/>
      </p:bgPr>
    </p:bg>
    <p:spTree>
      <p:nvGrpSpPr>
        <p:cNvPr id="1" name=""/>
        <p:cNvGrpSpPr/>
        <p:nvPr/>
      </p:nvGrpSpPr>
      <p:grpSpPr>
        <a:xfrm>
          <a:off x="0" y="0"/>
          <a:ext cx="0" cy="0"/>
          <a:chOff x="0" y="0"/>
          <a:chExt cx="0" cy="0"/>
        </a:xfrm>
      </p:grpSpPr>
      <p:pic>
        <p:nvPicPr>
          <p:cNvPr id="16390" name="图片 10"/>
          <p:cNvPicPr>
            <a:picLocks noChangeAspect="1"/>
          </p:cNvPicPr>
          <p:nvPr userDrawn="1"/>
        </p:nvPicPr>
        <p:blipFill>
          <a:blip r:embed="rId2"/>
          <a:stretch>
            <a:fillRect/>
          </a:stretch>
        </p:blipFill>
        <p:spPr>
          <a:xfrm>
            <a:off x="0" y="0"/>
            <a:ext cx="12192000" cy="6858000"/>
          </a:xfrm>
          <a:prstGeom prst="rect">
            <a:avLst/>
          </a:prstGeom>
          <a:noFill/>
          <a:ln w="9525">
            <a:noFill/>
          </a:ln>
        </p:spPr>
      </p:pic>
      <p:sp>
        <p:nvSpPr>
          <p:cNvPr id="2" name="日期占位符 1"/>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000" b="1" i="0" u="none" strike="noStrike" kern="1200" cap="none" spc="0" normalizeH="0" baseline="0" noProof="0">
                <a:ln>
                  <a:noFill/>
                </a:ln>
                <a:solidFill>
                  <a:schemeClr val="tx1"/>
                </a:solidFill>
                <a:effectLst/>
                <a:uLnTx/>
                <a:uFillTx/>
                <a:latin typeface="+mn-lt"/>
                <a:ea typeface="宋体" panose="02010600030101010101" pitchFamily="2" charset="-122"/>
                <a:cs typeface="+mn-cs"/>
              </a:rPr>
              <a:t>www.themegallery.com</a:t>
            </a:r>
            <a:endParaRPr kumimoji="0" lang="en-US" altLang="zh-CN" sz="1000" b="1"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灯片编号占位符 2"/>
          <p:cNvSpPr>
            <a:spLocks noGrp="1"/>
          </p:cNvSpPr>
          <p:nvPr>
            <p:ph type="sldNum"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CA291350-7A0A-4EE6-91BC-9C53EFCDFFDD}" type="slidenum">
              <a:rPr kumimoji="0" lang="en-US" altLang="zh-CN" sz="1400" b="1"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页脚占位符 3"/>
          <p:cNvSpPr>
            <a:spLocks noGrp="1"/>
          </p:cNvSpPr>
          <p:nvPr>
            <p:ph type="ftr" sz="quarter" idx="12"/>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多模态优化</a:t>
            </a:r>
            <a:endPar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Multimodal optimization</a:t>
            </a:r>
            <a:endParaRPr kumimoji="0" lang="en-US" altLang="zh-CN" sz="16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11" name="矩形 10"/>
          <p:cNvSpPr/>
          <p:nvPr/>
        </p:nvSpPr>
        <p:spPr>
          <a:xfrm>
            <a:off x="0" y="0"/>
            <a:ext cx="10058400" cy="76993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accent1"/>
              </a:solidFill>
              <a:effectLst/>
              <a:uLnTx/>
              <a:uFillTx/>
              <a:latin typeface="+mn-lt"/>
              <a:ea typeface="+mn-ea"/>
              <a:cs typeface="+mn-cs"/>
            </a:endParaRPr>
          </a:p>
        </p:txBody>
      </p:sp>
      <p:sp>
        <p:nvSpPr>
          <p:cNvPr id="2" name="标题 1"/>
          <p:cNvSpPr>
            <a:spLocks noGrp="1"/>
          </p:cNvSpPr>
          <p:nvPr>
            <p:ph type="title"/>
          </p:nvPr>
        </p:nvSpPr>
        <p:spPr>
          <a:xfrm>
            <a:off x="304800" y="103239"/>
            <a:ext cx="9448800" cy="563563"/>
          </a:xfrm>
        </p:spPr>
        <p:txBody>
          <a:bodyPr/>
          <a:lstStyle>
            <a:lvl1pPr>
              <a:defRPr>
                <a:solidFill>
                  <a:srgbClr val="00B050"/>
                </a:solidFill>
              </a:defRPr>
            </a:lvl1pPr>
          </a:lstStyle>
          <a:p>
            <a:r>
              <a:rPr lang="zh-CN" altLang="en-US"/>
              <a:t>单击此处编辑母版标题样式</a:t>
            </a:r>
            <a:endParaRPr lang="zh-CN" altLang="en-US"/>
          </a:p>
        </p:txBody>
      </p:sp>
      <p:sp>
        <p:nvSpPr>
          <p:cNvPr id="3" name="内容占位符 2"/>
          <p:cNvSpPr>
            <a:spLocks noGrp="1"/>
          </p:cNvSpPr>
          <p:nvPr>
            <p:ph idx="1"/>
          </p:nvPr>
        </p:nvSpPr>
        <p:spPr>
          <a:xfrm>
            <a:off x="767408" y="994621"/>
            <a:ext cx="10871200" cy="53340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2" name="Rectangle 5"/>
          <p:cNvSpPr>
            <a:spLocks noGrp="1" noChangeArrowheads="1"/>
          </p:cNvSpPr>
          <p:nvPr>
            <p:ph type="ftr" sz="quarter" idx="3"/>
          </p:nvPr>
        </p:nvSpPr>
        <p:spPr>
          <a:xfrm>
            <a:off x="10128250" y="-26987"/>
            <a:ext cx="2133600" cy="533400"/>
          </a:xfrm>
          <a:prstGeom prst="rect">
            <a:avLst/>
          </a:prstGeom>
        </p:spPr>
        <p:txBody>
          <a:bodyPr/>
          <a:lstStyle>
            <a:lvl1pPr algn="ctr">
              <a:defRPr sz="1600">
                <a:solidFill>
                  <a:schemeClr val="bg1"/>
                </a:solidFill>
              </a:defRPr>
            </a:lvl1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多模态优化</a:t>
            </a:r>
            <a:endPar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Multimodal optimization</a:t>
            </a:r>
            <a:endParaRPr kumimoji="0" lang="en-US" altLang="zh-CN" sz="16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000" b="1" i="0" u="none" strike="noStrike" kern="1200" cap="none" spc="0" normalizeH="0" baseline="0" noProof="0">
                <a:ln>
                  <a:noFill/>
                </a:ln>
                <a:solidFill>
                  <a:schemeClr val="tx1"/>
                </a:solidFill>
                <a:effectLst/>
                <a:uLnTx/>
                <a:uFillTx/>
                <a:latin typeface="+mn-lt"/>
                <a:ea typeface="宋体" panose="02010600030101010101" pitchFamily="2" charset="-122"/>
                <a:cs typeface="+mn-cs"/>
              </a:rPr>
              <a:t>www.themegallery.com</a:t>
            </a:r>
            <a:endParaRPr kumimoji="0" lang="en-US" altLang="zh-CN" sz="1000" b="1"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CA291350-7A0A-4EE6-91BC-9C53EFCDFFDD}" type="slidenum">
              <a:rPr kumimoji="0" lang="en-US" altLang="zh-CN" sz="1400" b="1"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11" name="Rectangle 5"/>
          <p:cNvSpPr>
            <a:spLocks noGrp="1" noChangeArrowheads="1"/>
          </p:cNvSpPr>
          <p:nvPr>
            <p:ph type="ftr" sz="quarter" idx="3"/>
          </p:nvPr>
        </p:nvSpPr>
        <p:spPr>
          <a:xfrm>
            <a:off x="10058400" y="152400"/>
            <a:ext cx="2133600" cy="533400"/>
          </a:xfrm>
          <a:prstGeom prst="rect">
            <a:avLst/>
          </a:prstGeom>
        </p:spPr>
        <p:txBody>
          <a:bodyPr/>
          <a:lstStyle>
            <a:lvl1pPr>
              <a:defRPr sz="1800"/>
            </a:lvl1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Company</a:t>
            </a:r>
            <a:endPar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 Logo</a:t>
            </a:r>
            <a:endPar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000" b="1" i="0" u="none" strike="noStrike" kern="1200" cap="none" spc="0" normalizeH="0" baseline="0" noProof="0">
                <a:ln>
                  <a:noFill/>
                </a:ln>
                <a:solidFill>
                  <a:schemeClr val="tx1"/>
                </a:solidFill>
                <a:effectLst/>
                <a:uLnTx/>
                <a:uFillTx/>
                <a:latin typeface="+mn-lt"/>
                <a:ea typeface="宋体" panose="02010600030101010101" pitchFamily="2" charset="-122"/>
                <a:cs typeface="+mn-cs"/>
              </a:rPr>
              <a:t>www.themegallery.com</a:t>
            </a:r>
            <a:endParaRPr kumimoji="0" lang="en-US" altLang="zh-CN" sz="1000" b="1"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CA291350-7A0A-4EE6-91BC-9C53EFCDFFDD}" type="slidenum">
              <a:rPr kumimoji="0" lang="en-US" altLang="zh-CN" sz="1400" b="1"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bg>
      <p:bgPr>
        <a:solidFill>
          <a:schemeClr val="bg1"/>
        </a:solidFill>
        <a:effectLst/>
      </p:bgPr>
    </p:bg>
    <p:spTree>
      <p:nvGrpSpPr>
        <p:cNvPr id="1" name=""/>
        <p:cNvGrpSpPr/>
        <p:nvPr/>
      </p:nvGrpSpPr>
      <p:grpSpPr>
        <a:xfrm>
          <a:off x="0" y="0"/>
          <a:ext cx="0" cy="0"/>
          <a:chOff x="0" y="0"/>
          <a:chExt cx="0" cy="0"/>
        </a:xfrm>
      </p:grpSpPr>
      <p:sp>
        <p:nvSpPr>
          <p:cNvPr id="11" name="矩形 10"/>
          <p:cNvSpPr/>
          <p:nvPr/>
        </p:nvSpPr>
        <p:spPr>
          <a:xfrm>
            <a:off x="-25400" y="22225"/>
            <a:ext cx="12217400" cy="1103313"/>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Rectangle 5"/>
          <p:cNvSpPr txBox="1">
            <a:spLocks noChangeArrowheads="1"/>
          </p:cNvSpPr>
          <p:nvPr/>
        </p:nvSpPr>
        <p:spPr bwMode="auto">
          <a:xfrm>
            <a:off x="10080625" y="22225"/>
            <a:ext cx="2133600" cy="533400"/>
          </a:xfrm>
          <a:prstGeom prst="rect">
            <a:avLst/>
          </a:prstGeom>
          <a:noFill/>
          <a:ln w="9525">
            <a:noFill/>
            <a:miter lim="800000"/>
          </a:ln>
          <a:effectLst/>
        </p:spPr>
        <p:txBody>
          <a:bodyPr/>
          <a:lstStyle>
            <a:defPPr>
              <a:defRPr lang="en-US"/>
            </a:defPPr>
            <a:lvl1pPr algn="ctr" rtl="0" eaLnBrk="1" fontAlgn="base" hangingPunct="1">
              <a:spcBef>
                <a:spcPct val="0"/>
              </a:spcBef>
              <a:spcAft>
                <a:spcPct val="0"/>
              </a:spcAft>
              <a:defRPr sz="1400" b="1" kern="1200">
                <a:solidFill>
                  <a:schemeClr val="bg1"/>
                </a:solidFill>
                <a:latin typeface="+mn-lt"/>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bg1"/>
                </a:solidFill>
                <a:effectLst/>
                <a:uLnTx/>
                <a:uFillTx/>
                <a:latin typeface="+mn-lt"/>
                <a:ea typeface="宋体" panose="02010600030101010101" pitchFamily="2" charset="-122"/>
                <a:cs typeface="+mn-cs"/>
              </a:rPr>
              <a:t>多模态优化</a:t>
            </a:r>
            <a:endParaRPr kumimoji="0" lang="en-US" altLang="zh-CN" sz="1400" b="1" i="0" u="none" strike="noStrike" kern="1200" cap="none" spc="0" normalizeH="0" baseline="0" noProof="0">
              <a:ln>
                <a:noFill/>
              </a:ln>
              <a:solidFill>
                <a:schemeClr val="bg1"/>
              </a:solidFill>
              <a:effectLst/>
              <a:uLnTx/>
              <a:uFillTx/>
              <a:latin typeface="+mn-lt"/>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chemeClr val="bg1"/>
                </a:solidFill>
                <a:effectLst/>
                <a:uLnTx/>
                <a:uFillTx/>
                <a:latin typeface="+mn-lt"/>
                <a:ea typeface="宋体" panose="02010600030101010101" pitchFamily="2" charset="-122"/>
                <a:cs typeface="+mn-cs"/>
              </a:rPr>
              <a:t>Multimodal optimization</a:t>
            </a:r>
            <a:endParaRPr kumimoji="0" lang="en-US" altLang="zh-CN" sz="1400" b="1" i="0" u="none" strike="noStrike" kern="1200" cap="none" spc="0" normalizeH="0" baseline="0" noProof="0" dirty="0">
              <a:ln>
                <a:noFill/>
              </a:ln>
              <a:solidFill>
                <a:schemeClr val="bg1"/>
              </a:solidFill>
              <a:effectLst/>
              <a:uLnTx/>
              <a:uFillTx/>
              <a:latin typeface="+mn-lt"/>
              <a:ea typeface="宋体" panose="02010600030101010101" pitchFamily="2" charset="-122"/>
              <a:cs typeface="+mn-cs"/>
            </a:endParaRPr>
          </a:p>
        </p:txBody>
      </p:sp>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404664"/>
            <a:ext cx="10887000" cy="612068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000" b="1" i="0" u="none" strike="noStrike" kern="1200" cap="none" spc="0" normalizeH="0" baseline="0" noProof="0">
                <a:ln>
                  <a:noFill/>
                </a:ln>
                <a:solidFill>
                  <a:schemeClr val="tx1"/>
                </a:solidFill>
                <a:effectLst/>
                <a:uLnTx/>
                <a:uFillTx/>
                <a:latin typeface="+mn-lt"/>
                <a:ea typeface="宋体" panose="02010600030101010101" pitchFamily="2" charset="-122"/>
                <a:cs typeface="+mn-cs"/>
              </a:rPr>
              <a:t>www.themegallery.com</a:t>
            </a:r>
            <a:endParaRPr kumimoji="0" lang="en-US" altLang="zh-CN" sz="1000" b="1"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CA291350-7A0A-4EE6-91BC-9C53EFCDFFDD}" type="slidenum">
              <a:rPr kumimoji="0" lang="en-US" altLang="zh-CN" sz="1400" b="1"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2"/>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多模态优化</a:t>
            </a:r>
            <a:endPar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Multimodal optimization</a:t>
            </a:r>
            <a:endParaRPr kumimoji="0" lang="en-US" altLang="zh-CN" sz="16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1" name="Rectangle 5"/>
          <p:cNvSpPr>
            <a:spLocks noGrp="1" noChangeArrowheads="1"/>
          </p:cNvSpPr>
          <p:nvPr>
            <p:ph type="ftr" sz="quarter" idx="13"/>
          </p:nvPr>
        </p:nvSpPr>
        <p:spPr>
          <a:xfrm>
            <a:off x="10080625" y="22225"/>
            <a:ext cx="2133600" cy="533400"/>
          </a:xfrm>
          <a:prstGeom prst="rect">
            <a:avLst/>
          </a:prstGeom>
        </p:spPr>
        <p:txBody>
          <a:bodyPr/>
          <a:lstStyle>
            <a:lvl1pPr>
              <a:defRPr sz="1800"/>
            </a:lvl1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多模态优化</a:t>
            </a:r>
            <a:endPar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Multimodal optimization</a:t>
            </a:r>
            <a:endPar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7" name="日期占位符 6"/>
          <p:cNvSpPr>
            <a:spLocks noGrp="1"/>
          </p:cNvSpPr>
          <p:nvPr>
            <p:ph type="dt" sz="half" idx="14"/>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000" b="1" i="0" u="none" strike="noStrike" kern="1200" cap="none" spc="0" normalizeH="0" baseline="0" noProof="0">
                <a:ln>
                  <a:noFill/>
                </a:ln>
                <a:solidFill>
                  <a:schemeClr val="tx1"/>
                </a:solidFill>
                <a:effectLst/>
                <a:uLnTx/>
                <a:uFillTx/>
                <a:latin typeface="+mn-lt"/>
                <a:ea typeface="宋体" panose="02010600030101010101" pitchFamily="2" charset="-122"/>
                <a:cs typeface="+mn-cs"/>
              </a:rPr>
              <a:t>www.themegallery.com</a:t>
            </a:r>
            <a:endParaRPr kumimoji="0" lang="en-US" altLang="zh-CN" sz="1000" b="1"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灯片编号占位符 7"/>
          <p:cNvSpPr>
            <a:spLocks noGrp="1"/>
          </p:cNvSpPr>
          <p:nvPr>
            <p:ph type="sldNum" sz="quarter" idx="15"/>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CA291350-7A0A-4EE6-91BC-9C53EFCDFFDD}" type="slidenum">
              <a:rPr kumimoji="0" lang="en-US" altLang="zh-CN" sz="1400" b="1"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11" name="Rectangle 5"/>
          <p:cNvSpPr txBox="1">
            <a:spLocks noChangeArrowheads="1"/>
          </p:cNvSpPr>
          <p:nvPr/>
        </p:nvSpPr>
        <p:spPr bwMode="auto">
          <a:xfrm>
            <a:off x="10080625" y="22225"/>
            <a:ext cx="2133600" cy="533400"/>
          </a:xfrm>
          <a:prstGeom prst="rect">
            <a:avLst/>
          </a:prstGeom>
          <a:noFill/>
          <a:ln w="9525">
            <a:noFill/>
            <a:miter lim="800000"/>
          </a:ln>
          <a:effectLst/>
        </p:spPr>
        <p:txBody>
          <a:bodyPr/>
          <a:lstStyle>
            <a:defPPr>
              <a:defRPr lang="en-US"/>
            </a:defPPr>
            <a:lvl1pPr algn="ctr" rtl="0" eaLnBrk="1" fontAlgn="base" hangingPunct="1">
              <a:spcBef>
                <a:spcPct val="0"/>
              </a:spcBef>
              <a:spcAft>
                <a:spcPct val="0"/>
              </a:spcAft>
              <a:defRPr sz="1400" b="1" kern="1200">
                <a:solidFill>
                  <a:schemeClr val="bg1"/>
                </a:solidFill>
                <a:latin typeface="+mn-lt"/>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bg1"/>
                </a:solidFill>
                <a:effectLst/>
                <a:uLnTx/>
                <a:uFillTx/>
                <a:latin typeface="+mn-lt"/>
                <a:ea typeface="宋体" panose="02010600030101010101" pitchFamily="2" charset="-122"/>
                <a:cs typeface="+mn-cs"/>
              </a:rPr>
              <a:t>多模态优化</a:t>
            </a:r>
            <a:endParaRPr kumimoji="0" lang="en-US" altLang="zh-CN" sz="1400" b="1" i="0" u="none" strike="noStrike" kern="1200" cap="none" spc="0" normalizeH="0" baseline="0" noProof="0">
              <a:ln>
                <a:noFill/>
              </a:ln>
              <a:solidFill>
                <a:schemeClr val="bg1"/>
              </a:solidFill>
              <a:effectLst/>
              <a:uLnTx/>
              <a:uFillTx/>
              <a:latin typeface="+mn-lt"/>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chemeClr val="bg1"/>
                </a:solidFill>
                <a:effectLst/>
                <a:uLnTx/>
                <a:uFillTx/>
                <a:latin typeface="+mn-lt"/>
                <a:ea typeface="宋体" panose="02010600030101010101" pitchFamily="2" charset="-122"/>
                <a:cs typeface="+mn-cs"/>
              </a:rPr>
              <a:t>Multimodal optimization</a:t>
            </a:r>
            <a:endParaRPr kumimoji="0" lang="en-US" altLang="zh-CN" sz="1400" b="1" i="0" u="none" strike="noStrike" kern="1200" cap="none" spc="0" normalizeH="0" baseline="0" noProof="0" dirty="0">
              <a:ln>
                <a:noFill/>
              </a:ln>
              <a:solidFill>
                <a:schemeClr val="bg1"/>
              </a:solidFill>
              <a:effectLst/>
              <a:uLnTx/>
              <a:uFillTx/>
              <a:latin typeface="+mn-lt"/>
              <a:ea typeface="宋体" panose="02010600030101010101" pitchFamily="2" charset="-122"/>
              <a:cs typeface="+mn-cs"/>
            </a:endParaRPr>
          </a:p>
        </p:txBody>
      </p:sp>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000" b="1" i="0" u="none" strike="noStrike" kern="1200" cap="none" spc="0" normalizeH="0" baseline="0" noProof="0">
                <a:ln>
                  <a:noFill/>
                </a:ln>
                <a:solidFill>
                  <a:schemeClr val="tx1"/>
                </a:solidFill>
                <a:effectLst/>
                <a:uLnTx/>
                <a:uFillTx/>
                <a:latin typeface="+mn-lt"/>
                <a:ea typeface="宋体" panose="02010600030101010101" pitchFamily="2" charset="-122"/>
                <a:cs typeface="+mn-cs"/>
              </a:rPr>
              <a:t>www.themegallery.com</a:t>
            </a:r>
            <a:endParaRPr kumimoji="0" lang="en-US" altLang="zh-CN" sz="1000" b="1"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灯片编号占位符 3"/>
          <p:cNvSpPr>
            <a:spLocks noGrp="1"/>
          </p:cNvSpPr>
          <p:nvPr>
            <p:ph type="sldNum"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CA291350-7A0A-4EE6-91BC-9C53EFCDFFDD}" type="slidenum">
              <a:rPr kumimoji="0" lang="en-US" altLang="zh-CN" sz="1400" b="1"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2"/>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多模态优化</a:t>
            </a:r>
            <a:endPar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Multimodal optimization</a:t>
            </a:r>
            <a:endParaRPr kumimoji="0" lang="en-US" altLang="zh-CN" sz="16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1" name="Rectangle 5"/>
          <p:cNvSpPr>
            <a:spLocks noGrp="1" noChangeArrowheads="1"/>
          </p:cNvSpPr>
          <p:nvPr>
            <p:ph type="ftr" sz="quarter" idx="3"/>
          </p:nvPr>
        </p:nvSpPr>
        <p:spPr>
          <a:xfrm>
            <a:off x="10080625" y="22225"/>
            <a:ext cx="2133600" cy="533400"/>
          </a:xfrm>
          <a:prstGeom prst="rect">
            <a:avLst/>
          </a:prstGeom>
        </p:spPr>
        <p:txBody>
          <a:bodyPr/>
          <a:lstStyle>
            <a:lvl1pPr>
              <a:defRPr sz="1800"/>
            </a:lvl1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多模态优化</a:t>
            </a:r>
            <a:endPar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Multimodal optimization</a:t>
            </a:r>
            <a:endPar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2" name="日期占位符 1"/>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000" b="1" i="0" u="none" strike="noStrike" kern="1200" cap="none" spc="0" normalizeH="0" baseline="0" noProof="0">
                <a:ln>
                  <a:noFill/>
                </a:ln>
                <a:solidFill>
                  <a:schemeClr val="tx1"/>
                </a:solidFill>
                <a:effectLst/>
                <a:uLnTx/>
                <a:uFillTx/>
                <a:latin typeface="+mn-lt"/>
                <a:ea typeface="宋体" panose="02010600030101010101" pitchFamily="2" charset="-122"/>
                <a:cs typeface="+mn-cs"/>
              </a:rPr>
              <a:t>www.themegallery.com</a:t>
            </a:r>
            <a:endParaRPr kumimoji="0" lang="en-US" altLang="zh-CN" sz="1000" b="1"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灯片编号占位符 2"/>
          <p:cNvSpPr>
            <a:spLocks noGrp="1"/>
          </p:cNvSpPr>
          <p:nvPr>
            <p:ph type="sldNum"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CA291350-7A0A-4EE6-91BC-9C53EFCDFFDD}" type="slidenum">
              <a:rPr kumimoji="0" lang="en-US" altLang="zh-CN" sz="1400" b="1"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11" name="Rectangle 5"/>
          <p:cNvSpPr>
            <a:spLocks noGrp="1" noChangeArrowheads="1"/>
          </p:cNvSpPr>
          <p:nvPr>
            <p:ph type="ftr" sz="quarter" idx="3"/>
          </p:nvPr>
        </p:nvSpPr>
        <p:spPr>
          <a:xfrm>
            <a:off x="10058400" y="152400"/>
            <a:ext cx="2133600" cy="533400"/>
          </a:xfrm>
          <a:prstGeom prst="rect">
            <a:avLst/>
          </a:prstGeom>
        </p:spPr>
        <p:txBody>
          <a:bodyPr/>
          <a:lstStyle>
            <a:lvl1pPr>
              <a:defRPr sz="1800"/>
            </a:lvl1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Company</a:t>
            </a:r>
            <a:endPar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 Logo</a:t>
            </a:r>
            <a:endPar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000" b="1" i="0" u="none" strike="noStrike" kern="1200" cap="none" spc="0" normalizeH="0" baseline="0" noProof="0">
                <a:ln>
                  <a:noFill/>
                </a:ln>
                <a:solidFill>
                  <a:schemeClr val="tx1"/>
                </a:solidFill>
                <a:effectLst/>
                <a:uLnTx/>
                <a:uFillTx/>
                <a:latin typeface="+mn-lt"/>
                <a:ea typeface="宋体" panose="02010600030101010101" pitchFamily="2" charset="-122"/>
                <a:cs typeface="+mn-cs"/>
              </a:rPr>
              <a:t>www.themegallery.com</a:t>
            </a:r>
            <a:endParaRPr kumimoji="0" lang="en-US" altLang="zh-CN" sz="1000" b="1"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CA291350-7A0A-4EE6-91BC-9C53EFCDFFDD}" type="slidenum">
              <a:rPr kumimoji="0" lang="en-US" altLang="zh-CN" sz="1400" b="1"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r>
              <a:rPr kumimoji="0" lang="zh-CN" altLang="en-US" sz="3200" b="1" i="0" u="none" strike="noStrike" kern="0" cap="none" spc="0" normalizeH="0" baseline="0" noProof="0">
                <a:ln>
                  <a:noFill/>
                </a:ln>
                <a:solidFill>
                  <a:schemeClr val="accent1"/>
                </a:solidFill>
                <a:effectLst/>
                <a:uLnTx/>
                <a:uFillTx/>
                <a:latin typeface="+mn-lt"/>
                <a:ea typeface="+mn-ea"/>
                <a:cs typeface="+mn-cs"/>
              </a:rPr>
              <a:t>单击图标添加图片</a:t>
            </a:r>
            <a:endParaRPr kumimoji="0" lang="zh-CN" altLang="en-US" sz="3200" b="1" i="0" u="none" strike="noStrike" kern="0" cap="none" spc="0" normalizeH="0" baseline="0" noProof="0">
              <a:ln>
                <a:noFill/>
              </a:ln>
              <a:solidFill>
                <a:schemeClr val="accent1"/>
              </a:solidFill>
              <a:effectLst/>
              <a:uLnTx/>
              <a:uFillTx/>
              <a:latin typeface="+mn-lt"/>
              <a:ea typeface="+mn-ea"/>
              <a:cs typeface="+mn-cs"/>
            </a:endParaRP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11" name="Rectangle 4"/>
          <p:cNvSpPr>
            <a:spLocks noGrp="1" noChangeArrowheads="1"/>
          </p:cNvSpPr>
          <p:nvPr>
            <p:ph type="dt" sz="half" idx="12"/>
          </p:nvPr>
        </p:nvSpPr>
        <p:spPr bwMode="auto">
          <a:xfrm>
            <a:off x="8331200" y="6553200"/>
            <a:ext cx="3454400" cy="304800"/>
          </a:xfrm>
          <a:prstGeom prst="rect">
            <a:avLst/>
          </a:prstGeom>
          <a:ln>
            <a:miter lim="800000"/>
          </a:ln>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000" b="1" i="0" u="none" strike="noStrike" kern="1200" cap="none" spc="0" normalizeH="0" baseline="0" noProof="0">
                <a:ln>
                  <a:noFill/>
                </a:ln>
                <a:solidFill>
                  <a:schemeClr val="tx1"/>
                </a:solidFill>
                <a:effectLst/>
                <a:uLnTx/>
                <a:uFillTx/>
                <a:latin typeface="+mn-lt"/>
                <a:ea typeface="宋体" panose="02010600030101010101" pitchFamily="2" charset="-122"/>
                <a:cs typeface="+mn-cs"/>
              </a:rPr>
              <a:t>www.themegallery.com</a:t>
            </a:r>
            <a:endParaRPr kumimoji="0" lang="en-US" altLang="zh-CN" sz="1000" b="1"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2" name="Rectangle 5"/>
          <p:cNvSpPr>
            <a:spLocks noGrp="1" noChangeArrowheads="1"/>
          </p:cNvSpPr>
          <p:nvPr>
            <p:ph type="ftr" sz="quarter" idx="3"/>
          </p:nvPr>
        </p:nvSpPr>
        <p:spPr>
          <a:xfrm>
            <a:off x="10058400" y="152400"/>
            <a:ext cx="2133600" cy="533400"/>
          </a:xfrm>
          <a:prstGeom prst="rect">
            <a:avLst/>
          </a:prstGeom>
        </p:spPr>
        <p:txBody>
          <a:bodyPr/>
          <a:lstStyle>
            <a:lvl1pPr>
              <a:defRPr sz="1800"/>
            </a:lvl1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Company</a:t>
            </a:r>
            <a:endPar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 Logo</a:t>
            </a:r>
            <a:endPar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14" name="Rectangle 6"/>
          <p:cNvSpPr>
            <a:spLocks noGrp="1" noChangeArrowheads="1"/>
          </p:cNvSpPr>
          <p:nvPr>
            <p:ph type="sldNum" sz="quarter" idx="4"/>
          </p:nvPr>
        </p:nvSpPr>
        <p:spPr bwMode="auto">
          <a:xfrm>
            <a:off x="4368800" y="6565900"/>
            <a:ext cx="2844800" cy="29210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D0C87C7E-F71E-4E78-9CEA-1657E2D24FEC}" type="slidenum">
              <a:rPr kumimoji="0" lang="en-US" altLang="zh-CN" sz="1400" b="1"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5.png"/><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48" descr="Narrow horizontal"/>
          <p:cNvSpPr>
            <a:spLocks noChangeArrowheads="1"/>
          </p:cNvSpPr>
          <p:nvPr/>
        </p:nvSpPr>
        <p:spPr bwMode="auto">
          <a:xfrm>
            <a:off x="0" y="0"/>
            <a:ext cx="10015538" cy="762000"/>
          </a:xfrm>
          <a:prstGeom prst="rect">
            <a:avLst/>
          </a:prstGeom>
          <a:blipFill dpi="0" rotWithShape="0">
            <a:blip r:embed="rId16"/>
            <a:srcRect/>
            <a:tile tx="0" ty="0" sx="100000" sy="100000" flip="none" algn="tl"/>
          </a:blip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7" name="Rectangle 44"/>
          <p:cNvSpPr>
            <a:spLocks noChangeArrowheads="1"/>
          </p:cNvSpPr>
          <p:nvPr/>
        </p:nvSpPr>
        <p:spPr bwMode="auto">
          <a:xfrm>
            <a:off x="10058400" y="-17462"/>
            <a:ext cx="2159000" cy="7953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8" name="Rectangle 46"/>
          <p:cNvSpPr>
            <a:spLocks noChangeArrowheads="1"/>
          </p:cNvSpPr>
          <p:nvPr/>
        </p:nvSpPr>
        <p:spPr bwMode="gray">
          <a:xfrm>
            <a:off x="0" y="765175"/>
            <a:ext cx="12192000" cy="7143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Rectangle 3"/>
          <p:cNvSpPr>
            <a:spLocks noGrp="1"/>
          </p:cNvSpPr>
          <p:nvPr>
            <p:ph type="body" idx="1"/>
          </p:nvPr>
        </p:nvSpPr>
        <p:spPr>
          <a:xfrm>
            <a:off x="3175" y="2420938"/>
            <a:ext cx="10871200" cy="53340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altLang="zh-CN" dirty="0"/>
          </a:p>
        </p:txBody>
      </p:sp>
      <p:sp>
        <p:nvSpPr>
          <p:cNvPr id="2" name="Rectangle 4"/>
          <p:cNvSpPr>
            <a:spLocks noGrp="1" noChangeArrowheads="1"/>
          </p:cNvSpPr>
          <p:nvPr>
            <p:ph type="dt" sz="half" idx="2"/>
          </p:nvPr>
        </p:nvSpPr>
        <p:spPr bwMode="auto">
          <a:xfrm>
            <a:off x="8331200" y="6553200"/>
            <a:ext cx="3454400" cy="3048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000" b="1">
                <a:latin typeface="+mn-lt"/>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000" b="1" i="0" u="none" strike="noStrike" kern="1200" cap="none" spc="0" normalizeH="0" baseline="0" noProof="0">
                <a:ln>
                  <a:noFill/>
                </a:ln>
                <a:solidFill>
                  <a:schemeClr val="tx1"/>
                </a:solidFill>
                <a:effectLst/>
                <a:uLnTx/>
                <a:uFillTx/>
                <a:latin typeface="+mn-lt"/>
                <a:ea typeface="宋体" panose="02010600030101010101" pitchFamily="2" charset="-122"/>
                <a:cs typeface="+mn-cs"/>
              </a:rPr>
              <a:t>www.themegallery.com</a:t>
            </a:r>
            <a:endParaRPr kumimoji="0" lang="en-US" altLang="zh-CN" sz="1000" b="1"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4368800" y="6565900"/>
            <a:ext cx="2844800" cy="29210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b="1">
                <a:latin typeface="Verdana" panose="020B060403050404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CA291350-7A0A-4EE6-91BC-9C53EFCDFFDD}" type="slidenum">
              <a:rPr kumimoji="0" lang="en-US" altLang="zh-CN" sz="1400" b="1"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032" name="Rectangle 2"/>
          <p:cNvSpPr>
            <a:spLocks noGrp="1"/>
          </p:cNvSpPr>
          <p:nvPr>
            <p:ph type="title"/>
          </p:nvPr>
        </p:nvSpPr>
        <p:spPr>
          <a:xfrm>
            <a:off x="406400" y="152400"/>
            <a:ext cx="9448800" cy="563563"/>
          </a:xfrm>
          <a:prstGeom prst="rect">
            <a:avLst/>
          </a:prstGeom>
          <a:noFill/>
          <a:ln w="9525">
            <a:noFill/>
          </a:ln>
        </p:spPr>
        <p:txBody>
          <a:bodyPr anchor="ctr" anchorCtr="0"/>
          <a:p>
            <a:pPr lvl="0"/>
            <a:r>
              <a:rPr lang="zh-CN" altLang="en-US" dirty="0"/>
              <a:t>单击此处编辑母版标题样式</a:t>
            </a:r>
            <a:endParaRPr lang="en-US" altLang="zh-CN" dirty="0"/>
          </a:p>
        </p:txBody>
      </p:sp>
      <p:sp>
        <p:nvSpPr>
          <p:cNvPr id="1033" name="Line 47"/>
          <p:cNvSpPr/>
          <p:nvPr/>
        </p:nvSpPr>
        <p:spPr>
          <a:xfrm>
            <a:off x="623888" y="6526213"/>
            <a:ext cx="11136312" cy="0"/>
          </a:xfrm>
          <a:prstGeom prst="line">
            <a:avLst/>
          </a:prstGeom>
          <a:ln w="9525" cap="flat" cmpd="sng">
            <a:solidFill>
              <a:schemeClr val="tx1"/>
            </a:solidFill>
            <a:prstDash val="solid"/>
            <a:headEnd type="none" w="med" len="med"/>
            <a:tailEnd type="none" w="med" len="med"/>
          </a:ln>
        </p:spPr>
      </p:sp>
      <p:sp>
        <p:nvSpPr>
          <p:cNvPr id="13" name="Rectangle 5"/>
          <p:cNvSpPr>
            <a:spLocks noGrp="1" noChangeArrowheads="1"/>
          </p:cNvSpPr>
          <p:nvPr>
            <p:ph type="ftr" sz="quarter" idx="3"/>
          </p:nvPr>
        </p:nvSpPr>
        <p:spPr>
          <a:xfrm>
            <a:off x="10128250" y="-26987"/>
            <a:ext cx="2133600" cy="533400"/>
          </a:xfrm>
          <a:prstGeom prst="rect">
            <a:avLst/>
          </a:prstGeom>
        </p:spPr>
        <p:txBody>
          <a:bodyPr/>
          <a:lstStyle>
            <a:lvl1pPr algn="ctr">
              <a:defRPr sz="1600">
                <a:solidFill>
                  <a:schemeClr val="bg1"/>
                </a:solidFill>
              </a:defRPr>
            </a:lvl1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多模态优化</a:t>
            </a:r>
            <a:endPar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Multimodal optimization</a:t>
            </a:r>
            <a:endParaRPr kumimoji="0" lang="en-US" altLang="zh-CN" sz="16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iming>
    <p:tnLst>
      <p:par>
        <p:cTn id="1" dur="indefinite" restart="never" nodeType="tmRoot"/>
      </p:par>
    </p:tnLst>
  </p:timing>
  <p:hf sldNum="0" hdr="0" ftr="0"/>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Verdana" panose="020B0604030504040204" pitchFamily="34" charset="0"/>
        </a:defRPr>
      </a:lvl2pPr>
      <a:lvl3pPr algn="l" rtl="0" eaLnBrk="0" fontAlgn="base" hangingPunct="0">
        <a:spcBef>
          <a:spcPct val="0"/>
        </a:spcBef>
        <a:spcAft>
          <a:spcPct val="0"/>
        </a:spcAft>
        <a:defRPr sz="3200" b="1">
          <a:solidFill>
            <a:schemeClr val="bg1"/>
          </a:solidFill>
          <a:latin typeface="Verdana" panose="020B0604030504040204" pitchFamily="34" charset="0"/>
        </a:defRPr>
      </a:lvl3pPr>
      <a:lvl4pPr algn="l" rtl="0" eaLnBrk="0" fontAlgn="base" hangingPunct="0">
        <a:spcBef>
          <a:spcPct val="0"/>
        </a:spcBef>
        <a:spcAft>
          <a:spcPct val="0"/>
        </a:spcAft>
        <a:defRPr sz="3200" b="1">
          <a:solidFill>
            <a:schemeClr val="bg1"/>
          </a:solidFill>
          <a:latin typeface="Verdana" panose="020B0604030504040204" pitchFamily="34" charset="0"/>
        </a:defRPr>
      </a:lvl4pPr>
      <a:lvl5pPr algn="l" rtl="0" eaLnBrk="0" fontAlgn="base" hangingPunct="0">
        <a:spcBef>
          <a:spcPct val="0"/>
        </a:spcBef>
        <a:spcAft>
          <a:spcPct val="0"/>
        </a:spcAft>
        <a:defRPr sz="3200" b="1">
          <a:solidFill>
            <a:schemeClr val="bg1"/>
          </a:solidFill>
          <a:latin typeface="Verdana" panose="020B0604030504040204" pitchFamily="34" charset="0"/>
        </a:defRPr>
      </a:lvl5pPr>
      <a:lvl6pPr marL="457200" algn="l" rtl="0" eaLnBrk="1" fontAlgn="base" hangingPunct="1">
        <a:spcBef>
          <a:spcPct val="0"/>
        </a:spcBef>
        <a:spcAft>
          <a:spcPct val="0"/>
        </a:spcAft>
        <a:defRPr sz="3200" b="1">
          <a:solidFill>
            <a:schemeClr val="bg1"/>
          </a:solidFill>
          <a:latin typeface="Verdana" panose="020B0604030504040204" pitchFamily="34" charset="0"/>
        </a:defRPr>
      </a:lvl6pPr>
      <a:lvl7pPr marL="914400" algn="l" rtl="0" eaLnBrk="1" fontAlgn="base" hangingPunct="1">
        <a:spcBef>
          <a:spcPct val="0"/>
        </a:spcBef>
        <a:spcAft>
          <a:spcPct val="0"/>
        </a:spcAft>
        <a:defRPr sz="3200" b="1">
          <a:solidFill>
            <a:schemeClr val="bg1"/>
          </a:solidFill>
          <a:latin typeface="Verdana" panose="020B0604030504040204" pitchFamily="34" charset="0"/>
        </a:defRPr>
      </a:lvl7pPr>
      <a:lvl8pPr marL="1371600" algn="l" rtl="0" eaLnBrk="1" fontAlgn="base" hangingPunct="1">
        <a:spcBef>
          <a:spcPct val="0"/>
        </a:spcBef>
        <a:spcAft>
          <a:spcPct val="0"/>
        </a:spcAft>
        <a:defRPr sz="3200" b="1">
          <a:solidFill>
            <a:schemeClr val="bg1"/>
          </a:solidFill>
          <a:latin typeface="Verdana" panose="020B0604030504040204" pitchFamily="34" charset="0"/>
        </a:defRPr>
      </a:lvl8pPr>
      <a:lvl9pPr marL="1828800" algn="l" rtl="0" eaLnBrk="1" fontAlgn="base" hangingPunct="1">
        <a:spcBef>
          <a:spcPct val="0"/>
        </a:spcBef>
        <a:spcAft>
          <a:spcPct val="0"/>
        </a:spcAft>
        <a:defRPr sz="3200" b="1">
          <a:solidFill>
            <a:schemeClr val="bg1"/>
          </a:solidFill>
          <a:latin typeface="Verdana" panose="020B0604030504040204"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tags" Target="../tags/tag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24.png"/><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image" Target="../media/image27.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3.png"/><Relationship Id="rId1" Type="http://schemas.openxmlformats.org/officeDocument/2006/relationships/image" Target="../media/image3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4.png"/><Relationship Id="rId1" Type="http://schemas.openxmlformats.org/officeDocument/2006/relationships/tags" Target="../tags/tag2.xml"/></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3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8.png"/><Relationship Id="rId1" Type="http://schemas.openxmlformats.org/officeDocument/2006/relationships/tags" Target="../tags/tag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0.png"/><Relationship Id="rId1" Type="http://schemas.openxmlformats.org/officeDocument/2006/relationships/image" Target="../media/image39.png"/></Relationships>
</file>

<file path=ppt/slides/_rels/slide3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4.png"/><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image" Target="../media/image41.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6.png"/><Relationship Id="rId1" Type="http://schemas.openxmlformats.org/officeDocument/2006/relationships/image" Target="../media/image45.png"/></Relationships>
</file>

<file path=ppt/slides/_rels/slide3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image" Target="../media/image4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4.png"/><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image" Target="../media/image51.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5.png"/></Relationships>
</file>

<file path=ppt/slides/_rels/slide4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image" Target="../media/image5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9.png"/><Relationship Id="rId1" Type="http://schemas.openxmlformats.org/officeDocument/2006/relationships/tags" Target="../tags/tag4.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1.png"/><Relationship Id="rId1" Type="http://schemas.openxmlformats.org/officeDocument/2006/relationships/image" Target="../media/image6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3.png"/><Relationship Id="rId1" Type="http://schemas.openxmlformats.org/officeDocument/2006/relationships/image" Target="../media/image6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5.png"/><Relationship Id="rId1" Type="http://schemas.openxmlformats.org/officeDocument/2006/relationships/image" Target="../media/image6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6.png"/></Relationships>
</file>

<file path=ppt/slides/_rels/slide5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image" Target="../media/image67.png"/></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1.png"/><Relationship Id="rId1" Type="http://schemas.openxmlformats.org/officeDocument/2006/relationships/image" Target="../media/image70.png"/></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3.png"/><Relationship Id="rId1" Type="http://schemas.openxmlformats.org/officeDocument/2006/relationships/image" Target="../media/image72.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4.png"/></Relationships>
</file>

<file path=ppt/slides/_rels/slide57.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image" Target="../media/image75.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 name="图片 10" descr="底"/>
          <p:cNvPicPr>
            <a:picLocks noChangeAspect="1"/>
          </p:cNvPicPr>
          <p:nvPr/>
        </p:nvPicPr>
        <p:blipFill>
          <a:blip r:embed="rId1" cstate="print">
            <a:duotone>
              <a:schemeClr val="accent1">
                <a:shade val="45000"/>
                <a:satMod val="135000"/>
              </a:schemeClr>
              <a:prstClr val="white"/>
            </a:duotone>
          </a:blip>
          <a:srcRect t="22573" b="12866"/>
          <a:stretch>
            <a:fillRect/>
          </a:stretch>
        </p:blipFill>
        <p:spPr>
          <a:xfrm>
            <a:off x="766" y="936886"/>
            <a:ext cx="12191234" cy="2974080"/>
          </a:xfrm>
          <a:prstGeom prst="rect">
            <a:avLst/>
          </a:prstGeom>
        </p:spPr>
      </p:pic>
      <p:sp>
        <p:nvSpPr>
          <p:cNvPr id="12" name="矩形 11"/>
          <p:cNvSpPr/>
          <p:nvPr/>
        </p:nvSpPr>
        <p:spPr>
          <a:xfrm>
            <a:off x="0" y="836613"/>
            <a:ext cx="12192000" cy="100013"/>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矩形 12"/>
          <p:cNvSpPr/>
          <p:nvPr/>
        </p:nvSpPr>
        <p:spPr>
          <a:xfrm>
            <a:off x="0" y="3911600"/>
            <a:ext cx="12192000" cy="100013"/>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437" name="TextBox 21"/>
          <p:cNvSpPr txBox="1"/>
          <p:nvPr/>
        </p:nvSpPr>
        <p:spPr>
          <a:xfrm>
            <a:off x="263525" y="1482725"/>
            <a:ext cx="11736388" cy="20018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lgn="ctr" eaLnBrk="1" hangingPunct="1">
              <a:lnSpc>
                <a:spcPct val="120000"/>
              </a:lnSpc>
              <a:spcBef>
                <a:spcPct val="0"/>
              </a:spcBef>
              <a:buClrTx/>
              <a:buFontTx/>
              <a:buNone/>
            </a:pPr>
            <a:r>
              <a:rPr lang="zh-CN" altLang="en-US" sz="5400" dirty="0">
                <a:solidFill>
                  <a:srgbClr val="071F65"/>
                </a:solidFill>
                <a:latin typeface="微软雅黑" panose="020B0503020204020204" pitchFamily="34" charset="-122"/>
                <a:ea typeface="微软雅黑" panose="020B0503020204020204" pitchFamily="34" charset="-122"/>
              </a:rPr>
              <a:t> </a:t>
            </a:r>
            <a:r>
              <a:rPr lang="zh-CN" altLang="en-US" sz="5400" dirty="0">
                <a:solidFill>
                  <a:schemeClr val="bg1"/>
                </a:solidFill>
                <a:latin typeface="微软雅黑" panose="020B0503020204020204" pitchFamily="34" charset="-122"/>
                <a:ea typeface="微软雅黑" panose="020B0503020204020204" pitchFamily="34" charset="-122"/>
              </a:rPr>
              <a:t>计   算   智   能</a:t>
            </a:r>
            <a:endParaRPr lang="en-US" altLang="zh-CN" sz="5400" dirty="0">
              <a:solidFill>
                <a:schemeClr val="bg1"/>
              </a:solidFill>
              <a:latin typeface="微软雅黑" panose="020B0503020204020204" pitchFamily="34" charset="-122"/>
              <a:ea typeface="微软雅黑" panose="020B0503020204020204" pitchFamily="34" charset="-122"/>
            </a:endParaRPr>
          </a:p>
          <a:p>
            <a:pPr marL="0" lvl="0" indent="0" algn="ctr" eaLnBrk="1" hangingPunct="1">
              <a:lnSpc>
                <a:spcPct val="120000"/>
              </a:lnSpc>
              <a:spcBef>
                <a:spcPct val="0"/>
              </a:spcBef>
              <a:buClrTx/>
              <a:buFontTx/>
              <a:buNone/>
            </a:pPr>
            <a:r>
              <a:rPr lang="en-US" altLang="zh-CN" sz="5400" dirty="0">
                <a:solidFill>
                  <a:schemeClr val="bg1"/>
                </a:solidFill>
                <a:latin typeface="微软雅黑" panose="020B0503020204020204" pitchFamily="34" charset="-122"/>
                <a:ea typeface="微软雅黑" panose="020B0503020204020204" pitchFamily="34" charset="-122"/>
              </a:rPr>
              <a:t>Computational Intelligence</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6" name="TextBox 27"/>
          <p:cNvSpPr txBox="1"/>
          <p:nvPr/>
        </p:nvSpPr>
        <p:spPr>
          <a:xfrm>
            <a:off x="2657475" y="4295775"/>
            <a:ext cx="7094538" cy="922020"/>
          </a:xfrm>
          <a:prstGeom prst="rect">
            <a:avLst/>
          </a:prstGeom>
          <a:noFill/>
        </p:spPr>
        <p:txBody>
          <a:bodyPr>
            <a:spAutoFit/>
          </a:bodyPr>
          <a:lstStyle/>
          <a:p>
            <a:pPr marR="0" algn="ctr" defTabSz="914400" eaLnBrk="1" hangingPunct="1">
              <a:lnSpc>
                <a:spcPct val="150000"/>
              </a:lnSpc>
              <a:buClrTx/>
              <a:buSzTx/>
              <a:buFontTx/>
              <a:buNone/>
              <a:defRPr/>
            </a:pPr>
            <a:r>
              <a:rPr kumimoji="0" lang="zh-CN" altLang="en-US" sz="3600" b="1" kern="1200" cap="none" spc="0" normalizeH="0" baseline="0" noProof="0" dirty="0">
                <a:solidFill>
                  <a:schemeClr val="accent1">
                    <a:lumMod val="75000"/>
                  </a:schemeClr>
                </a:solidFill>
                <a:latin typeface="微软雅黑" panose="020B0503020204020204" pitchFamily="34" charset="-122"/>
                <a:ea typeface="微软雅黑" panose="020B0503020204020204" pitchFamily="34" charset="-122"/>
                <a:cs typeface="+mn-cs"/>
              </a:rPr>
              <a:t>计算机与通信工程学院</a:t>
            </a:r>
            <a:endParaRPr kumimoji="0" lang="en-US" altLang="zh-CN" sz="3600" b="1" kern="1200" cap="none" spc="0" normalizeH="0" baseline="0" noProof="0" dirty="0">
              <a:solidFill>
                <a:schemeClr val="accent1">
                  <a:lumMod val="75000"/>
                </a:schemeClr>
              </a:solidFill>
              <a:latin typeface="微软雅黑" panose="020B0503020204020204" pitchFamily="34" charset="-122"/>
              <a:ea typeface="微软雅黑" panose="020B0503020204020204" pitchFamily="34" charset="-122"/>
              <a:cs typeface="+mn-cs"/>
            </a:endParaRPr>
          </a:p>
        </p:txBody>
      </p:sp>
    </p:spTree>
  </p:cSld>
  <p:clrMapOvr>
    <a:masterClrMapping/>
  </p:clrMapOvr>
  <p:transition spd="slow" advTm="491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标题 1"/>
          <p:cNvSpPr>
            <a:spLocks noGrp="1"/>
          </p:cNvSpPr>
          <p:nvPr>
            <p:ph type="title"/>
          </p:nvPr>
        </p:nvSpPr>
        <p:spPr>
          <a:xfrm>
            <a:off x="304800" y="103188"/>
            <a:ext cx="9448800" cy="563562"/>
          </a:xfrm>
          <a:ln/>
        </p:spPr>
        <p:txBody>
          <a:bodyPr vert="horz" wrap="square" lIns="91440" tIns="45720" rIns="91440" bIns="45720" anchor="ctr" anchorCtr="0"/>
          <a:p>
            <a:pPr/>
            <a:r>
              <a:rPr lang="en-US" altLang="zh-CN" b="0" dirty="0">
                <a:solidFill>
                  <a:schemeClr val="accent1"/>
                </a:solidFill>
                <a:latin typeface="+mj-lt"/>
                <a:ea typeface="宋体" panose="02010600030101010101" pitchFamily="2" charset="-122"/>
                <a:cs typeface="+mj-cs"/>
              </a:rPr>
              <a:t>Sharing</a:t>
            </a:r>
            <a:r>
              <a:rPr lang="zh-CN" altLang="en-US" dirty="0">
                <a:solidFill>
                  <a:schemeClr val="accent1"/>
                </a:solidFill>
                <a:latin typeface="+mj-lt"/>
                <a:ea typeface="宋体" panose="02010600030101010101" pitchFamily="2" charset="-122"/>
                <a:cs typeface="+mj-cs"/>
              </a:rPr>
              <a:t>适应性共享</a:t>
            </a:r>
            <a:endParaRPr lang="zh-CN" altLang="en-US" dirty="0">
              <a:solidFill>
                <a:schemeClr val="accent1"/>
              </a:solidFill>
              <a:latin typeface="+mj-lt"/>
              <a:ea typeface="宋体" panose="02010600030101010101" pitchFamily="2" charset="-122"/>
              <a:cs typeface="+mj-cs"/>
            </a:endParaRPr>
          </a:p>
        </p:txBody>
      </p:sp>
      <p:sp>
        <p:nvSpPr>
          <p:cNvPr id="28675" name="内容占位符 2"/>
          <p:cNvSpPr>
            <a:spLocks noGrp="1"/>
          </p:cNvSpPr>
          <p:nvPr>
            <p:ph idx="1"/>
          </p:nvPr>
        </p:nvSpPr>
        <p:spPr>
          <a:xfrm>
            <a:off x="766763" y="995363"/>
            <a:ext cx="10871200" cy="5334000"/>
          </a:xfrm>
          <a:ln/>
        </p:spPr>
        <p:txBody>
          <a:bodyPr vert="horz" wrap="square" lIns="91440" tIns="45720" rIns="91440" bIns="45720" anchor="t" anchorCtr="0"/>
          <a:p>
            <a:r>
              <a:rPr lang="zh-CN" altLang="en-US" dirty="0">
                <a:ea typeface="宋体" panose="02010600030101010101" pitchFamily="2" charset="-122"/>
              </a:rPr>
              <a:t>思想：</a:t>
            </a:r>
            <a:endParaRPr lang="en-US" altLang="zh-CN" dirty="0">
              <a:ea typeface="宋体" panose="02010600030101010101" pitchFamily="2" charset="-122"/>
            </a:endParaRPr>
          </a:p>
          <a:p>
            <a:pPr>
              <a:buNone/>
            </a:pPr>
            <a:r>
              <a:rPr lang="en-US" altLang="zh-CN" dirty="0">
                <a:ea typeface="宋体" panose="02010600030101010101" pitchFamily="2" charset="-122"/>
              </a:rPr>
              <a:t>  </a:t>
            </a:r>
            <a:r>
              <a:rPr lang="zh-CN" altLang="en-US" sz="2400" b="0" dirty="0">
                <a:latin typeface="宋体" panose="02010600030101010101" pitchFamily="2" charset="-122"/>
                <a:ea typeface="宋体" panose="02010600030101010101" pitchFamily="2" charset="-122"/>
              </a:rPr>
              <a:t>在一个资源有限的空间中，如果生物个体众多的话，会导致生物个体由于竞争资源而难以生存，这时需要对个体的适应值做出调整。适应性共享的基本思想是将该小生境中所有个体的适应值按照物种的规模以一定的方式进行惩罚。如果某个小生境中有较多的个体，那这个小生境所有个体的适应值都会降低，从而在选择中处于劣势，而使得较稀疏区域的低适应度个体得以存活。</a:t>
            </a:r>
            <a:endParaRPr lang="zh-CN" altLang="en-US" sz="2400" b="0" dirty="0">
              <a:latin typeface="宋体" panose="02010600030101010101" pitchFamily="2" charset="-122"/>
              <a:ea typeface="宋体" panose="02010600030101010101" pitchFamily="2" charset="-122"/>
            </a:endParaRPr>
          </a:p>
          <a:p>
            <a:r>
              <a:rPr lang="zh-CN" altLang="en-US" dirty="0">
                <a:ea typeface="宋体" panose="02010600030101010101" pitchFamily="2" charset="-122"/>
              </a:rPr>
              <a:t>实现手段：</a:t>
            </a:r>
            <a:endParaRPr lang="en-US" altLang="zh-CN" dirty="0">
              <a:ea typeface="宋体" panose="02010600030101010101" pitchFamily="2" charset="-122"/>
            </a:endParaRPr>
          </a:p>
          <a:p>
            <a:pPr lvl="1"/>
            <a:r>
              <a:rPr lang="zh-CN" altLang="en-US" dirty="0">
                <a:ea typeface="宋体" panose="02010600030101010101" pitchFamily="2" charset="-122"/>
              </a:rPr>
              <a:t>通过反映个体之间的相似程度的</a:t>
            </a:r>
            <a:r>
              <a:rPr lang="zh-CN" altLang="en-US" dirty="0">
                <a:solidFill>
                  <a:schemeClr val="accent1"/>
                </a:solidFill>
                <a:ea typeface="宋体" panose="02010600030101010101" pitchFamily="2" charset="-122"/>
              </a:rPr>
              <a:t>共享函数</a:t>
            </a:r>
            <a:r>
              <a:rPr lang="zh-CN" altLang="en-US" dirty="0">
                <a:ea typeface="宋体" panose="02010600030101010101" pitchFamily="2" charset="-122"/>
              </a:rPr>
              <a:t>来调节群体中各个个体的适应度，从而在之后的群体进化过程中，算法能够依据这个调整后的新适应度进行选择，以维持群体的多样性，创造出小生境的进化环境。</a:t>
            </a:r>
            <a:endParaRPr lang="en-US" altLang="zh-CN" dirty="0">
              <a:ea typeface="宋体" panose="02010600030101010101" pitchFamily="2" charset="-122"/>
            </a:endParaRPr>
          </a:p>
          <a:p>
            <a:pPr lvl="1"/>
            <a:r>
              <a:rPr lang="zh-CN" altLang="en-US" dirty="0">
                <a:ea typeface="宋体" panose="02010600030101010101" pitchFamily="2" charset="-122"/>
              </a:rPr>
              <a:t>根据个体和相似度将种群划分为不同的子种群，每一个个体与同一子种群内的其他个体分享其信息。</a:t>
            </a:r>
            <a:endParaRPr lang="zh-CN" altLang="en-US" dirty="0">
              <a:ea typeface="宋体" panose="02010600030101010101" pitchFamily="2" charset="-122"/>
            </a:endParaRPr>
          </a:p>
          <a:p>
            <a:endParaRPr lang="zh-CN" altLang="en-US" dirty="0">
              <a:ea typeface="宋体" panose="02010600030101010101" pitchFamily="2" charset="-122"/>
            </a:endParaRPr>
          </a:p>
        </p:txBody>
      </p:sp>
      <p:sp>
        <p:nvSpPr>
          <p:cNvPr id="28676" name="页脚占位符 3"/>
          <p:cNvSpPr txBox="1">
            <a:spLocks noGrp="1"/>
          </p:cNvSpPr>
          <p:nvPr>
            <p:ph type="ftr" sz="quarter" idx="3"/>
          </p:nvPr>
        </p:nvSpPr>
        <p:spPr>
          <a:noFill/>
          <a:ln>
            <a:noFill/>
          </a:ln>
        </p:spPr>
        <p:txBody>
          <a:bodyPr/>
          <a:p>
            <a:pPr marL="0" indent="0">
              <a:spcBef>
                <a:spcPct val="0"/>
              </a:spcBef>
              <a:buClrTx/>
              <a:buFontTx/>
              <a:buNone/>
            </a:pPr>
            <a:r>
              <a:rPr lang="zh-CN" altLang="en-US" sz="1800" b="0" dirty="0">
                <a:latin typeface="Arial" panose="020B0604020202020204" pitchFamily="34" charset="0"/>
                <a:ea typeface="宋体" panose="02010600030101010101" pitchFamily="2" charset="-122"/>
                <a:cs typeface="+mn-cs"/>
              </a:rPr>
              <a:t>多模态优化</a:t>
            </a:r>
            <a:endParaRPr lang="en-US" altLang="zh-CN" sz="1800" b="0" dirty="0">
              <a:latin typeface="Arial" panose="020B0604020202020204" pitchFamily="34" charset="0"/>
              <a:ea typeface="宋体" panose="02010600030101010101" pitchFamily="2" charset="-122"/>
              <a:cs typeface="+mn-cs"/>
            </a:endParaRPr>
          </a:p>
          <a:p>
            <a:pPr marL="0" indent="0">
              <a:spcBef>
                <a:spcPct val="0"/>
              </a:spcBef>
              <a:buClrTx/>
              <a:buFontTx/>
              <a:buNone/>
            </a:pPr>
            <a:r>
              <a:rPr lang="en-US" altLang="zh-CN" b="0" dirty="0">
                <a:latin typeface="Arial" panose="020B0604020202020204" pitchFamily="34" charset="0"/>
                <a:ea typeface="宋体" panose="02010600030101010101" pitchFamily="2" charset="-122"/>
                <a:cs typeface="+mn-cs"/>
              </a:rPr>
              <a:t>Multimodal optimization</a:t>
            </a:r>
            <a:endParaRPr lang="en-US" altLang="zh-CN" b="0" dirty="0">
              <a:latin typeface="Arial" panose="020B0604020202020204" pitchFamily="34" charset="0"/>
              <a:ea typeface="宋体" panose="02010600030101010101" pitchFamily="2" charset="-122"/>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noRot="1" noChangeAspect="1" noMove="1" noResize="1" noEditPoints="1" noAdjustHandles="1" noChangeArrowheads="1" noChangeShapeType="1" noTextEdit="1"/>
          </p:cNvSpPr>
          <p:nvPr>
            <p:ph idx="1"/>
          </p:nvPr>
        </p:nvSpPr>
        <p:spPr bwMode="auto">
          <a:xfrm>
            <a:off x="191344" y="994621"/>
            <a:ext cx="11447264" cy="5334000"/>
          </a:xfrm>
          <a:blipFill>
            <a:blip r:embed="rId1"/>
            <a:stretch>
              <a:fillRect l="-905" t="-1143" r="-106"/>
            </a:stretch>
          </a:blipFill>
          <a:ln/>
          <a:effectLst/>
          <a:scene3d>
            <a:camera prst="orthographicFront"/>
            <a:lightRig rig="balanced" dir="t"/>
          </a:scene3d>
          <a:sp3d prstMaterial="plastic"/>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r>
              <a:rPr kumimoji="0" lang="zh-CN" altLang="en-US" sz="2800" b="1" i="0" u="none" strike="noStrike" kern="0" cap="none" spc="0" normalizeH="0" baseline="0" noProof="0">
                <a:ln>
                  <a:noFill/>
                </a:ln>
                <a:noFill/>
                <a:effectLst/>
                <a:uLnTx/>
                <a:uFillTx/>
                <a:latin typeface="+mn-lt"/>
                <a:ea typeface="+mn-ea"/>
                <a:cs typeface="+mn-cs"/>
              </a:rPr>
              <a:t> </a:t>
            </a:r>
            <a:endParaRPr kumimoji="0" lang="zh-CN" altLang="en-US" sz="2800" b="1" i="0" u="none" strike="noStrike" kern="0" cap="none" spc="0" normalizeH="0" baseline="0" noProof="0">
              <a:ln>
                <a:noFill/>
              </a:ln>
              <a:noFill/>
              <a:effectLst/>
              <a:uLnTx/>
              <a:uFillTx/>
              <a:latin typeface="+mn-lt"/>
              <a:ea typeface="+mn-ea"/>
              <a:cs typeface="+mn-cs"/>
            </a:endParaRPr>
          </a:p>
        </p:txBody>
      </p:sp>
      <p:sp>
        <p:nvSpPr>
          <p:cNvPr id="29699" name="页脚占位符 3"/>
          <p:cNvSpPr txBox="1">
            <a:spLocks noGrp="1"/>
          </p:cNvSpPr>
          <p:nvPr>
            <p:ph type="ftr" sz="quarter" idx="3"/>
          </p:nvPr>
        </p:nvSpPr>
        <p:spPr>
          <a:noFill/>
          <a:ln>
            <a:noFill/>
          </a:ln>
        </p:spPr>
        <p:txBody>
          <a:bodyPr/>
          <a:p>
            <a:pPr marL="0" indent="0">
              <a:spcBef>
                <a:spcPct val="0"/>
              </a:spcBef>
              <a:buClrTx/>
              <a:buFontTx/>
              <a:buNone/>
            </a:pPr>
            <a:r>
              <a:rPr lang="zh-CN" altLang="en-US" sz="1800" b="0" dirty="0">
                <a:latin typeface="Arial" panose="020B0604020202020204" pitchFamily="34" charset="0"/>
                <a:ea typeface="宋体" panose="02010600030101010101" pitchFamily="2" charset="-122"/>
                <a:cs typeface="+mn-cs"/>
              </a:rPr>
              <a:t>多模态优化</a:t>
            </a:r>
            <a:endParaRPr lang="en-US" altLang="zh-CN" sz="1800" b="0" dirty="0">
              <a:latin typeface="Arial" panose="020B0604020202020204" pitchFamily="34" charset="0"/>
              <a:ea typeface="宋体" panose="02010600030101010101" pitchFamily="2" charset="-122"/>
              <a:cs typeface="+mn-cs"/>
            </a:endParaRPr>
          </a:p>
          <a:p>
            <a:pPr marL="0" indent="0">
              <a:spcBef>
                <a:spcPct val="0"/>
              </a:spcBef>
              <a:buClrTx/>
              <a:buFontTx/>
              <a:buNone/>
            </a:pPr>
            <a:r>
              <a:rPr lang="en-US" altLang="zh-CN" b="0" dirty="0">
                <a:latin typeface="Arial" panose="020B0604020202020204" pitchFamily="34" charset="0"/>
                <a:ea typeface="宋体" panose="02010600030101010101" pitchFamily="2" charset="-122"/>
                <a:cs typeface="+mn-cs"/>
              </a:rPr>
              <a:t>Multimodal optimization</a:t>
            </a:r>
            <a:endParaRPr lang="en-US" altLang="zh-CN" b="0" dirty="0">
              <a:latin typeface="Arial" panose="020B0604020202020204" pitchFamily="34" charset="0"/>
              <a:ea typeface="宋体" panose="02010600030101010101" pitchFamily="2" charset="-122"/>
              <a:cs typeface="+mn-cs"/>
            </a:endParaRPr>
          </a:p>
        </p:txBody>
      </p:sp>
      <p:sp>
        <p:nvSpPr>
          <p:cNvPr id="29700" name="标题 1"/>
          <p:cNvSpPr>
            <a:spLocks noGrp="1"/>
          </p:cNvSpPr>
          <p:nvPr>
            <p:ph type="title"/>
          </p:nvPr>
        </p:nvSpPr>
        <p:spPr>
          <a:xfrm>
            <a:off x="304800" y="103188"/>
            <a:ext cx="9448800" cy="563562"/>
          </a:xfrm>
          <a:ln/>
        </p:spPr>
        <p:txBody>
          <a:bodyPr vert="horz" wrap="square" lIns="91440" tIns="45720" rIns="91440" bIns="45720" anchor="ctr" anchorCtr="0"/>
          <a:p>
            <a:pPr/>
            <a:r>
              <a:rPr lang="en-US" altLang="zh-CN" b="0" dirty="0">
                <a:solidFill>
                  <a:schemeClr val="accent1"/>
                </a:solidFill>
                <a:latin typeface="+mj-lt"/>
                <a:ea typeface="宋体" panose="02010600030101010101" pitchFamily="2" charset="-122"/>
                <a:cs typeface="+mj-cs"/>
              </a:rPr>
              <a:t>Sharing</a:t>
            </a:r>
            <a:r>
              <a:rPr lang="zh-CN" altLang="en-US" dirty="0">
                <a:solidFill>
                  <a:schemeClr val="accent1"/>
                </a:solidFill>
                <a:latin typeface="+mj-lt"/>
                <a:ea typeface="宋体" panose="02010600030101010101" pitchFamily="2" charset="-122"/>
                <a:cs typeface="+mj-cs"/>
              </a:rPr>
              <a:t>适应性共享</a:t>
            </a:r>
            <a:endParaRPr lang="zh-CN" altLang="en-US" dirty="0">
              <a:solidFill>
                <a:schemeClr val="accent1"/>
              </a:solidFill>
              <a:latin typeface="+mj-lt"/>
              <a:ea typeface="宋体" panose="02010600030101010101" pitchFamily="2" charset="-122"/>
              <a:cs typeface="+mj-cs"/>
            </a:endParaRPr>
          </a:p>
        </p:txBody>
      </p:sp>
      <p:sp>
        <p:nvSpPr>
          <p:cNvPr id="6" name="内容占位符 2"/>
          <p:cNvSpPr txBox="1">
            <a:spLocks noRot="1" noChangeAspect="1" noMove="1" noResize="1" noEditPoints="1" noAdjustHandles="1" noChangeArrowheads="1" noChangeShapeType="1" noTextEdit="1"/>
          </p:cNvSpPr>
          <p:nvPr/>
        </p:nvSpPr>
        <p:spPr bwMode="auto">
          <a:xfrm>
            <a:off x="345716" y="2492896"/>
            <a:ext cx="11138520" cy="4023360"/>
          </a:xfrm>
          <a:prstGeom prst="rect">
            <a:avLst/>
          </a:prstGeom>
          <a:blipFill>
            <a:blip r:embed="rId2"/>
            <a:stretch>
              <a:fillRect t="-2727"/>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R="0" defTabSz="914400">
              <a:buClrTx/>
              <a:buSzTx/>
              <a:buFontTx/>
              <a:buNone/>
              <a:defRPr/>
            </a:pPr>
            <a:r>
              <a:rPr kumimoji="0" lang="zh-CN" altLang="en-US" kern="1200" cap="none" spc="0" normalizeH="0" baseline="0" noProof="0">
                <a:noFill/>
                <a:latin typeface="Arial" panose="020B0604020202020204" pitchFamily="34" charset="0"/>
                <a:ea typeface="宋体" panose="02010600030101010101" pitchFamily="2" charset="-122"/>
                <a:cs typeface="+mn-cs"/>
              </a:rPr>
              <a:t> </a:t>
            </a:r>
            <a:endParaRPr kumimoji="0" lang="zh-CN" altLang="en-US" kern="1200" cap="none" spc="0" normalizeH="0" baseline="0" noProof="0">
              <a:noFill/>
              <a:latin typeface="Arial" panose="020B0604020202020204" pitchFamily="34" charset="0"/>
              <a:ea typeface="宋体" panose="02010600030101010101" pitchFamily="2" charset="-122"/>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标题 1"/>
          <p:cNvSpPr>
            <a:spLocks noGrp="1"/>
          </p:cNvSpPr>
          <p:nvPr>
            <p:ph type="title"/>
          </p:nvPr>
        </p:nvSpPr>
        <p:spPr>
          <a:xfrm>
            <a:off x="304800" y="103188"/>
            <a:ext cx="9894888" cy="563562"/>
          </a:xfrm>
          <a:ln/>
        </p:spPr>
        <p:txBody>
          <a:bodyPr vert="horz" wrap="square" lIns="91440" tIns="45720" rIns="91440" bIns="45720" anchor="ctr" anchorCtr="0"/>
          <a:p>
            <a:pPr/>
            <a:r>
              <a:rPr lang="en-US" altLang="zh-CN" b="0" i="1" dirty="0">
                <a:solidFill>
                  <a:srgbClr val="00B050"/>
                </a:solidFill>
                <a:latin typeface="+mj-lt"/>
                <a:ea typeface="宋体" panose="02010600030101010101" pitchFamily="2" charset="-122"/>
                <a:cs typeface="+mj-cs"/>
              </a:rPr>
              <a:t>Restricted tournament selection</a:t>
            </a:r>
            <a:r>
              <a:rPr lang="zh-CN" altLang="en-US" dirty="0">
                <a:solidFill>
                  <a:schemeClr val="accent1"/>
                </a:solidFill>
                <a:latin typeface="+mj-lt"/>
                <a:ea typeface="宋体" panose="02010600030101010101" pitchFamily="2" charset="-122"/>
                <a:cs typeface="+mj-cs"/>
              </a:rPr>
              <a:t>受限锦标赛选择</a:t>
            </a:r>
            <a:endParaRPr lang="zh-CN" altLang="en-US" dirty="0">
              <a:solidFill>
                <a:schemeClr val="accent1"/>
              </a:solidFill>
              <a:latin typeface="+mj-lt"/>
              <a:ea typeface="宋体" panose="02010600030101010101" pitchFamily="2" charset="-122"/>
              <a:cs typeface="+mj-cs"/>
            </a:endParaRPr>
          </a:p>
        </p:txBody>
      </p:sp>
      <p:sp>
        <p:nvSpPr>
          <p:cNvPr id="30723" name="内容占位符 2"/>
          <p:cNvSpPr>
            <a:spLocks noGrp="1"/>
          </p:cNvSpPr>
          <p:nvPr>
            <p:ph idx="1"/>
          </p:nvPr>
        </p:nvSpPr>
        <p:spPr>
          <a:xfrm>
            <a:off x="766763" y="995363"/>
            <a:ext cx="10871200" cy="5334000"/>
          </a:xfrm>
          <a:ln/>
        </p:spPr>
        <p:txBody>
          <a:bodyPr vert="horz" wrap="square" lIns="91440" tIns="45720" rIns="91440" bIns="45720" anchor="t" anchorCtr="0"/>
          <a:p>
            <a:pPr>
              <a:lnSpc>
                <a:spcPct val="150000"/>
              </a:lnSpc>
            </a:pPr>
            <a:r>
              <a:rPr lang="zh-CN" altLang="en-US" sz="2000" dirty="0">
                <a:solidFill>
                  <a:schemeClr val="tx1"/>
                </a:solidFill>
                <a:ea typeface="宋体" panose="02010600030101010101" pitchFamily="2" charset="-122"/>
              </a:rPr>
              <a:t>由Harik引入，RTS是一种用于多峰优化的改进锦标赛选择。</a:t>
            </a:r>
            <a:endParaRPr lang="en-US" altLang="zh-CN" sz="2000" dirty="0">
              <a:solidFill>
                <a:schemeClr val="tx1"/>
              </a:solidFill>
              <a:ea typeface="宋体" panose="02010600030101010101" pitchFamily="2" charset="-122"/>
            </a:endParaRPr>
          </a:p>
          <a:p>
            <a:pPr>
              <a:lnSpc>
                <a:spcPct val="150000"/>
              </a:lnSpc>
            </a:pPr>
            <a:r>
              <a:rPr lang="zh-CN" altLang="en-US" sz="2000" dirty="0">
                <a:solidFill>
                  <a:schemeClr val="tx1"/>
                </a:solidFill>
                <a:ea typeface="宋体" panose="02010600030101010101" pitchFamily="2" charset="-122"/>
              </a:rPr>
              <a:t>思想：</a:t>
            </a:r>
            <a:endParaRPr lang="en-US" altLang="zh-CN" sz="2000" dirty="0">
              <a:solidFill>
                <a:schemeClr val="tx1"/>
              </a:solidFill>
              <a:ea typeface="宋体" panose="02010600030101010101" pitchFamily="2" charset="-122"/>
            </a:endParaRPr>
          </a:p>
          <a:p>
            <a:pPr>
              <a:lnSpc>
                <a:spcPct val="150000"/>
              </a:lnSpc>
              <a:buNone/>
            </a:pPr>
            <a:r>
              <a:rPr lang="zh-CN" altLang="en-US" sz="2000" dirty="0">
                <a:solidFill>
                  <a:schemeClr val="tx1"/>
                </a:solidFill>
                <a:ea typeface="宋体" panose="02010600030101010101" pitchFamily="2" charset="-122"/>
              </a:rPr>
              <a:t>每次从种群中取一定数量的个体，采用锦标赛选择法选择适应度较好的进入子代种群，然后重复该操作直到种群规模到和原来的种群规模一样；</a:t>
            </a:r>
            <a:endParaRPr lang="en-US" altLang="zh-CN" sz="2000" dirty="0">
              <a:solidFill>
                <a:schemeClr val="tx1"/>
              </a:solidFill>
              <a:ea typeface="宋体" panose="02010600030101010101" pitchFamily="2" charset="-122"/>
            </a:endParaRPr>
          </a:p>
          <a:p>
            <a:pPr>
              <a:lnSpc>
                <a:spcPct val="150000"/>
              </a:lnSpc>
              <a:buNone/>
            </a:pPr>
            <a:r>
              <a:rPr lang="zh-CN" altLang="en-US" sz="2000" dirty="0">
                <a:solidFill>
                  <a:schemeClr val="tx1"/>
                </a:solidFill>
                <a:ea typeface="宋体" panose="02010600030101010101" pitchFamily="2" charset="-122"/>
              </a:rPr>
              <a:t>算法为每个后代选择一个随机的从种群中抽取“w”（窗口，其大小类似于拥挤中的CF）个体样本，并通过应用相似距离度量来确定哪一个个体最接近后代（欧几里德（对于实数变量）或汉明（对于实值变量）二进制编码变量）。“w”个体中距离最近的成员将与后代竞争，以获得更高的适应度水平。</a:t>
            </a:r>
            <a:endParaRPr lang="zh-CN" altLang="en-US" sz="2000" dirty="0">
              <a:solidFill>
                <a:schemeClr val="tx1"/>
              </a:solidFill>
              <a:ea typeface="宋体" panose="02010600030101010101" pitchFamily="2" charset="-122"/>
            </a:endParaRPr>
          </a:p>
          <a:p>
            <a:endParaRPr lang="zh-CN" altLang="en-US" dirty="0">
              <a:ea typeface="宋体" panose="02010600030101010101" pitchFamily="2" charset="-122"/>
            </a:endParaRPr>
          </a:p>
        </p:txBody>
      </p:sp>
      <p:sp>
        <p:nvSpPr>
          <p:cNvPr id="30724" name="页脚占位符 3"/>
          <p:cNvSpPr txBox="1">
            <a:spLocks noGrp="1"/>
          </p:cNvSpPr>
          <p:nvPr>
            <p:ph type="ftr" sz="quarter" idx="3"/>
          </p:nvPr>
        </p:nvSpPr>
        <p:spPr>
          <a:noFill/>
          <a:ln>
            <a:noFill/>
          </a:ln>
        </p:spPr>
        <p:txBody>
          <a:bodyPr/>
          <a:p>
            <a:pPr marL="0" indent="0">
              <a:spcBef>
                <a:spcPct val="0"/>
              </a:spcBef>
              <a:buClrTx/>
              <a:buFontTx/>
              <a:buNone/>
            </a:pPr>
            <a:r>
              <a:rPr lang="zh-CN" altLang="en-US" sz="1800" b="0" dirty="0">
                <a:latin typeface="Arial" panose="020B0604020202020204" pitchFamily="34" charset="0"/>
                <a:ea typeface="宋体" panose="02010600030101010101" pitchFamily="2" charset="-122"/>
                <a:cs typeface="+mn-cs"/>
              </a:rPr>
              <a:t>多模态优化</a:t>
            </a:r>
            <a:endParaRPr lang="en-US" altLang="zh-CN" sz="1800" b="0" dirty="0">
              <a:latin typeface="Arial" panose="020B0604020202020204" pitchFamily="34" charset="0"/>
              <a:ea typeface="宋体" panose="02010600030101010101" pitchFamily="2" charset="-122"/>
              <a:cs typeface="+mn-cs"/>
            </a:endParaRPr>
          </a:p>
          <a:p>
            <a:pPr marL="0" indent="0">
              <a:spcBef>
                <a:spcPct val="0"/>
              </a:spcBef>
              <a:buClrTx/>
              <a:buFontTx/>
              <a:buNone/>
            </a:pPr>
            <a:r>
              <a:rPr lang="en-US" altLang="zh-CN" b="0" dirty="0">
                <a:latin typeface="Arial" panose="020B0604020202020204" pitchFamily="34" charset="0"/>
                <a:ea typeface="宋体" panose="02010600030101010101" pitchFamily="2" charset="-122"/>
                <a:cs typeface="+mn-cs"/>
              </a:rPr>
              <a:t>Multimodal optimization</a:t>
            </a:r>
            <a:endParaRPr lang="en-US" altLang="zh-CN" b="0" dirty="0">
              <a:latin typeface="Arial" panose="020B0604020202020204" pitchFamily="34" charset="0"/>
              <a:ea typeface="宋体" panose="02010600030101010101" pitchFamily="2" charset="-122"/>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页脚占位符 3"/>
          <p:cNvSpPr txBox="1">
            <a:spLocks noGrp="1"/>
          </p:cNvSpPr>
          <p:nvPr>
            <p:ph type="ftr" sz="quarter" idx="3"/>
          </p:nvPr>
        </p:nvSpPr>
        <p:spPr>
          <a:noFill/>
          <a:ln>
            <a:noFill/>
          </a:ln>
        </p:spPr>
        <p:txBody>
          <a:bodyPr/>
          <a:p>
            <a:pPr marL="0" indent="0">
              <a:spcBef>
                <a:spcPct val="0"/>
              </a:spcBef>
              <a:buClrTx/>
              <a:buFontTx/>
              <a:buNone/>
            </a:pPr>
            <a:r>
              <a:rPr lang="zh-CN" altLang="en-US" sz="1800" b="0" dirty="0">
                <a:latin typeface="Arial" panose="020B0604020202020204" pitchFamily="34" charset="0"/>
                <a:ea typeface="宋体" panose="02010600030101010101" pitchFamily="2" charset="-122"/>
                <a:cs typeface="+mn-cs"/>
              </a:rPr>
              <a:t>多模态优化</a:t>
            </a:r>
            <a:endParaRPr lang="en-US" altLang="zh-CN" sz="1800" b="0" dirty="0">
              <a:latin typeface="Arial" panose="020B0604020202020204" pitchFamily="34" charset="0"/>
              <a:ea typeface="宋体" panose="02010600030101010101" pitchFamily="2" charset="-122"/>
              <a:cs typeface="+mn-cs"/>
            </a:endParaRPr>
          </a:p>
          <a:p>
            <a:pPr marL="0" indent="0">
              <a:spcBef>
                <a:spcPct val="0"/>
              </a:spcBef>
              <a:buClrTx/>
              <a:buFontTx/>
              <a:buNone/>
            </a:pPr>
            <a:r>
              <a:rPr lang="en-US" altLang="zh-CN" b="0" dirty="0">
                <a:latin typeface="Arial" panose="020B0604020202020204" pitchFamily="34" charset="0"/>
                <a:ea typeface="宋体" panose="02010600030101010101" pitchFamily="2" charset="-122"/>
                <a:cs typeface="+mn-cs"/>
              </a:rPr>
              <a:t>Multimodal optimization</a:t>
            </a:r>
            <a:endParaRPr lang="en-US" altLang="zh-CN" b="0" dirty="0">
              <a:latin typeface="Arial" panose="020B0604020202020204" pitchFamily="34" charset="0"/>
              <a:ea typeface="宋体" panose="02010600030101010101" pitchFamily="2" charset="-122"/>
              <a:cs typeface="+mn-cs"/>
            </a:endParaRPr>
          </a:p>
        </p:txBody>
      </p:sp>
      <p:sp>
        <p:nvSpPr>
          <p:cNvPr id="5" name="文本框 4"/>
          <p:cNvSpPr txBox="1"/>
          <p:nvPr/>
        </p:nvSpPr>
        <p:spPr>
          <a:xfrm>
            <a:off x="255588" y="222250"/>
            <a:ext cx="3167063" cy="430213"/>
          </a:xfrm>
          <a:prstGeom prst="rect">
            <a:avLst/>
          </a:prstGeom>
          <a:noFill/>
        </p:spPr>
        <p:txBody>
          <a:bodyPr>
            <a:spAutoFit/>
          </a:bodyPr>
          <a:lstStyle/>
          <a:p>
            <a:pPr marR="0" defTabSz="914400">
              <a:buClrTx/>
              <a:buSzTx/>
              <a:buFontTx/>
              <a:buNone/>
              <a:defRPr/>
            </a:pPr>
            <a:r>
              <a:rPr kumimoji="0" lang="zh-CN" altLang="en-US" sz="2200" kern="1200" cap="none" spc="0" normalizeH="0" baseline="0" noProof="0" dirty="0">
                <a:solidFill>
                  <a:schemeClr val="accent1"/>
                </a:solidFill>
                <a:latin typeface="+mn-ea"/>
                <a:ea typeface="宋体" panose="02010600030101010101" pitchFamily="2" charset="-122"/>
                <a:cs typeface="+mn-cs"/>
              </a:rPr>
              <a:t>算法过程及其优点</a:t>
            </a:r>
            <a:endParaRPr kumimoji="0" lang="zh-CN" altLang="en-US" sz="2200" kern="1200" cap="none" spc="0" normalizeH="0" baseline="0" noProof="0" dirty="0">
              <a:solidFill>
                <a:schemeClr val="accent1"/>
              </a:solidFill>
              <a:latin typeface="+mn-ea"/>
              <a:ea typeface="宋体" panose="02010600030101010101" pitchFamily="2" charset="-122"/>
              <a:cs typeface="+mn-cs"/>
            </a:endParaRPr>
          </a:p>
        </p:txBody>
      </p:sp>
      <p:cxnSp>
        <p:nvCxnSpPr>
          <p:cNvPr id="6" name="直接连接符 5"/>
          <p:cNvCxnSpPr/>
          <p:nvPr/>
        </p:nvCxnSpPr>
        <p:spPr>
          <a:xfrm>
            <a:off x="4294188" y="1182688"/>
            <a:ext cx="7938" cy="2862263"/>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696913" y="1182688"/>
            <a:ext cx="5183188" cy="5006975"/>
          </a:xfrm>
          <a:prstGeom prst="rect">
            <a:avLst/>
          </a:prstGeom>
          <a:noFill/>
        </p:spPr>
        <p:txBody>
          <a:bodyPr>
            <a:spAutoFit/>
          </a:bodyPr>
          <a:lstStyle/>
          <a:p>
            <a:pPr marR="0" defTabSz="762000">
              <a:lnSpc>
                <a:spcPct val="150000"/>
              </a:lnSpc>
              <a:buClr>
                <a:srgbClr val="E84E2D"/>
              </a:buClr>
              <a:buSzTx/>
              <a:buFontTx/>
              <a:buNone/>
              <a:defRPr/>
            </a:pPr>
            <a:r>
              <a:rPr kumimoji="0" lang="zh-CN" altLang="en-US" sz="2400" kern="1200" cap="none" spc="0" normalizeH="0" baseline="0" noProof="0" dirty="0">
                <a:solidFill>
                  <a:schemeClr val="accent1"/>
                </a:solidFill>
                <a:latin typeface="+mj-ea"/>
                <a:ea typeface="+mj-ea"/>
                <a:cs typeface="+mn-cs"/>
              </a:rPr>
              <a:t>算法过程：</a:t>
            </a:r>
            <a:endParaRPr kumimoji="0" lang="en-US" altLang="zh-CN" sz="2400" kern="1200" cap="none" spc="0" normalizeH="0" baseline="0" noProof="0" dirty="0">
              <a:solidFill>
                <a:schemeClr val="accent1"/>
              </a:solidFill>
              <a:latin typeface="+mj-ea"/>
              <a:ea typeface="+mj-ea"/>
              <a:cs typeface="+mn-cs"/>
            </a:endParaRPr>
          </a:p>
          <a:p>
            <a:pPr marR="0" defTabSz="762000">
              <a:lnSpc>
                <a:spcPct val="150000"/>
              </a:lnSpc>
              <a:buClr>
                <a:srgbClr val="E84E2D"/>
              </a:buClr>
              <a:buSzTx/>
              <a:buFontTx/>
              <a:buNone/>
              <a:defRPr/>
            </a:pPr>
            <a:r>
              <a:rPr kumimoji="0" lang="en-US" altLang="zh-CN" sz="2400" kern="1200" cap="none" spc="0" normalizeH="0" baseline="0" noProof="0" dirty="0">
                <a:solidFill>
                  <a:schemeClr val="accent1"/>
                </a:solidFill>
                <a:latin typeface="+mj-ea"/>
                <a:ea typeface="+mj-ea"/>
                <a:cs typeface="+mn-cs"/>
              </a:rPr>
              <a:t>1</a:t>
            </a:r>
            <a:r>
              <a:rPr kumimoji="0" lang="zh-CN" altLang="en-US" sz="2400" kern="1200" cap="none" spc="0" normalizeH="0" baseline="0" noProof="0" dirty="0">
                <a:solidFill>
                  <a:schemeClr val="accent1"/>
                </a:solidFill>
                <a:latin typeface="+mj-ea"/>
                <a:ea typeface="+mj-ea"/>
                <a:cs typeface="+mn-cs"/>
              </a:rPr>
              <a:t>、确定每次选择的个体数量N。</a:t>
            </a:r>
            <a:endParaRPr kumimoji="0" lang="zh-CN" altLang="en-US" sz="2400" kern="1200" cap="none" spc="0" normalizeH="0" baseline="0" noProof="0" dirty="0">
              <a:solidFill>
                <a:schemeClr val="accent1"/>
              </a:solidFill>
              <a:latin typeface="+mj-ea"/>
              <a:ea typeface="+mj-ea"/>
              <a:cs typeface="+mn-cs"/>
            </a:endParaRPr>
          </a:p>
          <a:p>
            <a:pPr marR="0" defTabSz="762000">
              <a:lnSpc>
                <a:spcPct val="150000"/>
              </a:lnSpc>
              <a:buClr>
                <a:srgbClr val="E84E2D"/>
              </a:buClr>
              <a:buSzTx/>
              <a:buFontTx/>
              <a:buNone/>
              <a:defRPr/>
            </a:pPr>
            <a:r>
              <a:rPr kumimoji="0" lang="en-US" altLang="zh-CN" sz="2400" kern="1200" cap="none" spc="0" normalizeH="0" baseline="0" noProof="0" dirty="0">
                <a:solidFill>
                  <a:schemeClr val="accent1"/>
                </a:solidFill>
                <a:latin typeface="+mj-ea"/>
                <a:ea typeface="+mj-ea"/>
                <a:cs typeface="+mn-cs"/>
              </a:rPr>
              <a:t>2</a:t>
            </a:r>
            <a:r>
              <a:rPr kumimoji="0" lang="zh-CN" altLang="en-US" sz="2400" kern="1200" cap="none" spc="0" normalizeH="0" baseline="0" noProof="0" dirty="0">
                <a:solidFill>
                  <a:schemeClr val="accent1"/>
                </a:solidFill>
                <a:latin typeface="+mj-ea"/>
                <a:ea typeface="+mj-ea"/>
                <a:cs typeface="+mn-cs"/>
              </a:rPr>
              <a:t>、从种群中随机选择N个个体(每个个体被选择的概率相同) ，根据每个个体的适应度值，选择其中适应度值最好的个体进入下一代种群。</a:t>
            </a:r>
            <a:endParaRPr kumimoji="0" lang="zh-CN" altLang="en-US" sz="2400" kern="1200" cap="none" spc="0" normalizeH="0" baseline="0" noProof="0" dirty="0">
              <a:solidFill>
                <a:schemeClr val="accent1"/>
              </a:solidFill>
              <a:latin typeface="+mj-ea"/>
              <a:ea typeface="+mj-ea"/>
              <a:cs typeface="+mn-cs"/>
            </a:endParaRPr>
          </a:p>
          <a:p>
            <a:pPr marR="0" defTabSz="762000">
              <a:lnSpc>
                <a:spcPct val="150000"/>
              </a:lnSpc>
              <a:buClr>
                <a:srgbClr val="E84E2D"/>
              </a:buClr>
              <a:buSzTx/>
              <a:buFontTx/>
              <a:buNone/>
              <a:defRPr/>
            </a:pPr>
            <a:r>
              <a:rPr kumimoji="0" lang="en-US" altLang="zh-CN" sz="2400" kern="1200" cap="none" spc="0" normalizeH="0" baseline="0" noProof="0" dirty="0">
                <a:solidFill>
                  <a:schemeClr val="accent1"/>
                </a:solidFill>
                <a:latin typeface="+mj-ea"/>
                <a:ea typeface="+mj-ea"/>
                <a:cs typeface="+mn-cs"/>
              </a:rPr>
              <a:t>3</a:t>
            </a:r>
            <a:r>
              <a:rPr kumimoji="0" lang="zh-CN" altLang="en-US" sz="2400" kern="1200" cap="none" spc="0" normalizeH="0" baseline="0" noProof="0" dirty="0">
                <a:solidFill>
                  <a:schemeClr val="accent1"/>
                </a:solidFill>
                <a:latin typeface="+mj-ea"/>
                <a:ea typeface="+mj-ea"/>
                <a:cs typeface="+mn-cs"/>
              </a:rPr>
              <a:t>、重复步骤(2)多次（重复次数为种群的大小），直到新的种群规模达到原来的种群规模。</a:t>
            </a:r>
            <a:endParaRPr kumimoji="0" lang="zh-CN" altLang="en-US" sz="2400" kern="1200" cap="none" spc="0" normalizeH="0" baseline="0" noProof="0" dirty="0">
              <a:solidFill>
                <a:schemeClr val="accent1"/>
              </a:solidFill>
              <a:latin typeface="+mj-ea"/>
              <a:ea typeface="+mj-ea"/>
              <a:cs typeface="+mn-cs"/>
            </a:endParaRPr>
          </a:p>
        </p:txBody>
      </p:sp>
      <p:sp>
        <p:nvSpPr>
          <p:cNvPr id="8" name="Text Box 9"/>
          <p:cNvSpPr txBox="1">
            <a:spLocks noChangeArrowheads="1"/>
          </p:cNvSpPr>
          <p:nvPr/>
        </p:nvSpPr>
        <p:spPr bwMode="auto">
          <a:xfrm>
            <a:off x="6311900" y="1735138"/>
            <a:ext cx="5545138" cy="3902075"/>
          </a:xfrm>
          <a:prstGeom prst="rect">
            <a:avLst/>
          </a:prstGeom>
          <a:noFill/>
          <a:ln w="9525">
            <a:noFill/>
            <a:miter lim="800000"/>
          </a:ln>
          <a:effectLst/>
        </p:spPr>
        <p:txBody>
          <a:bodyPr>
            <a:spAutoFit/>
          </a:bodyPr>
          <a:lstStyle/>
          <a:p>
            <a:pPr marR="0" defTabSz="762000">
              <a:lnSpc>
                <a:spcPct val="150000"/>
              </a:lnSpc>
              <a:buClr>
                <a:srgbClr val="E84E2D"/>
              </a:buClr>
              <a:buSzTx/>
              <a:buFontTx/>
              <a:buNone/>
              <a:defRPr/>
            </a:pPr>
            <a:r>
              <a:rPr kumimoji="0" lang="zh-CN" altLang="en-US" sz="2400" kern="1200" cap="none" spc="0" normalizeH="0" baseline="0" noProof="0" dirty="0">
                <a:solidFill>
                  <a:schemeClr val="accent1"/>
                </a:solidFill>
                <a:latin typeface="+mj-ea"/>
                <a:ea typeface="+mj-ea"/>
                <a:cs typeface="+mn-cs"/>
              </a:rPr>
              <a:t>优点：</a:t>
            </a:r>
            <a:endParaRPr kumimoji="0" lang="en-US" altLang="zh-CN" sz="2400" kern="1200" cap="none" spc="0" normalizeH="0" baseline="0" noProof="0" dirty="0">
              <a:solidFill>
                <a:schemeClr val="accent1"/>
              </a:solidFill>
              <a:latin typeface="+mj-ea"/>
              <a:ea typeface="+mj-ea"/>
              <a:cs typeface="+mn-cs"/>
            </a:endParaRPr>
          </a:p>
          <a:p>
            <a:pPr marR="0" defTabSz="762000">
              <a:lnSpc>
                <a:spcPct val="150000"/>
              </a:lnSpc>
              <a:buClr>
                <a:srgbClr val="E84E2D"/>
              </a:buClr>
              <a:buSzTx/>
              <a:buFontTx/>
              <a:buNone/>
              <a:defRPr/>
            </a:pPr>
            <a:r>
              <a:rPr kumimoji="0" lang="en-US" altLang="zh-CN" sz="2400" kern="1200" cap="none" spc="0" normalizeH="0" baseline="0" noProof="0" dirty="0">
                <a:solidFill>
                  <a:schemeClr val="accent1"/>
                </a:solidFill>
                <a:latin typeface="+mj-ea"/>
                <a:ea typeface="+mj-ea"/>
                <a:cs typeface="+mn-cs"/>
              </a:rPr>
              <a:t>1</a:t>
            </a:r>
            <a:r>
              <a:rPr kumimoji="0" lang="zh-CN" altLang="en-US" sz="2400" kern="1200" cap="none" spc="0" normalizeH="0" baseline="0" noProof="0" dirty="0">
                <a:solidFill>
                  <a:schemeClr val="accent1"/>
                </a:solidFill>
                <a:latin typeface="+mj-ea"/>
                <a:ea typeface="+mj-ea"/>
                <a:cs typeface="+mn-cs"/>
              </a:rPr>
              <a:t>、更小的复杂度，无需对所有适应度进行排序处理；</a:t>
            </a:r>
            <a:endParaRPr kumimoji="0" lang="zh-CN" altLang="en-US" sz="2400" kern="1200" cap="none" spc="0" normalizeH="0" baseline="0" noProof="0" dirty="0">
              <a:solidFill>
                <a:schemeClr val="accent1"/>
              </a:solidFill>
              <a:latin typeface="+mj-ea"/>
              <a:ea typeface="+mj-ea"/>
              <a:cs typeface="+mn-cs"/>
            </a:endParaRPr>
          </a:p>
          <a:p>
            <a:pPr marR="0" defTabSz="762000">
              <a:lnSpc>
                <a:spcPct val="150000"/>
              </a:lnSpc>
              <a:buClr>
                <a:srgbClr val="E84E2D"/>
              </a:buClr>
              <a:buSzTx/>
              <a:buFontTx/>
              <a:buNone/>
              <a:defRPr/>
            </a:pPr>
            <a:r>
              <a:rPr kumimoji="0" lang="en-US" altLang="zh-CN" sz="2400" kern="1200" cap="none" spc="0" normalizeH="0" baseline="0" noProof="0" dirty="0">
                <a:solidFill>
                  <a:schemeClr val="accent1"/>
                </a:solidFill>
                <a:latin typeface="+mj-ea"/>
                <a:ea typeface="+mj-ea"/>
                <a:cs typeface="+mn-cs"/>
              </a:rPr>
              <a:t>2</a:t>
            </a:r>
            <a:r>
              <a:rPr kumimoji="0" lang="zh-CN" altLang="en-US" sz="2400" kern="1200" cap="none" spc="0" normalizeH="0" baseline="0" noProof="0" dirty="0">
                <a:solidFill>
                  <a:schemeClr val="accent1"/>
                </a:solidFill>
                <a:latin typeface="+mj-ea"/>
                <a:ea typeface="+mj-ea"/>
                <a:cs typeface="+mn-cs"/>
              </a:rPr>
              <a:t>、该算法能够在多模态问题中保持全局最优；</a:t>
            </a:r>
            <a:endParaRPr kumimoji="0" lang="zh-CN" altLang="en-US" sz="2400" kern="1200" cap="none" spc="0" normalizeH="0" baseline="0" noProof="0" dirty="0">
              <a:solidFill>
                <a:schemeClr val="accent1"/>
              </a:solidFill>
              <a:latin typeface="+mj-ea"/>
              <a:ea typeface="+mj-ea"/>
              <a:cs typeface="+mn-cs"/>
            </a:endParaRPr>
          </a:p>
          <a:p>
            <a:pPr marR="0" defTabSz="762000">
              <a:lnSpc>
                <a:spcPct val="150000"/>
              </a:lnSpc>
              <a:buClr>
                <a:srgbClr val="E84E2D"/>
              </a:buClr>
              <a:buSzTx/>
              <a:buFontTx/>
              <a:buNone/>
              <a:defRPr/>
            </a:pPr>
            <a:r>
              <a:rPr kumimoji="0" lang="en-US" altLang="zh-CN" sz="2400" kern="1200" cap="none" spc="0" normalizeH="0" baseline="0" noProof="0" dirty="0">
                <a:solidFill>
                  <a:schemeClr val="accent1"/>
                </a:solidFill>
                <a:latin typeface="+mj-ea"/>
                <a:ea typeface="+mj-ea"/>
                <a:cs typeface="+mn-cs"/>
              </a:rPr>
              <a:t>3</a:t>
            </a:r>
            <a:r>
              <a:rPr kumimoji="0" lang="zh-CN" altLang="en-US" sz="2400" kern="1200" cap="none" spc="0" normalizeH="0" baseline="0" noProof="0" dirty="0">
                <a:solidFill>
                  <a:schemeClr val="accent1"/>
                </a:solidFill>
                <a:latin typeface="+mj-ea"/>
                <a:ea typeface="+mj-ea"/>
                <a:cs typeface="+mn-cs"/>
              </a:rPr>
              <a:t>、易于并行化处理；</a:t>
            </a:r>
            <a:endParaRPr kumimoji="0" lang="zh-CN" altLang="en-US" sz="2400" kern="1200" cap="none" spc="0" normalizeH="0" baseline="0" noProof="0" dirty="0">
              <a:solidFill>
                <a:schemeClr val="accent1"/>
              </a:solidFill>
              <a:latin typeface="+mj-ea"/>
              <a:ea typeface="+mj-ea"/>
              <a:cs typeface="+mn-cs"/>
            </a:endParaRPr>
          </a:p>
          <a:p>
            <a:pPr marR="0" defTabSz="762000">
              <a:lnSpc>
                <a:spcPct val="150000"/>
              </a:lnSpc>
              <a:buClr>
                <a:srgbClr val="E84E2D"/>
              </a:buClr>
              <a:buSzTx/>
              <a:buFontTx/>
              <a:buNone/>
              <a:defRPr/>
            </a:pPr>
            <a:endParaRPr kumimoji="0" lang="en-US" altLang="zh-CN" sz="2400" kern="1200" cap="none" spc="0" normalizeH="0" baseline="0" noProof="0" dirty="0">
              <a:solidFill>
                <a:schemeClr val="accent1"/>
              </a:solidFill>
              <a:latin typeface="+mj-ea"/>
              <a:ea typeface="+mj-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750"/>
                                        <p:tgtEl>
                                          <p:spTgt spid="5"/>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childTnLst>
                          </p:cTn>
                        </p:par>
                        <p:par>
                          <p:cTn id="12" fill="hold">
                            <p:stCondLst>
                              <p:cond delay="1500"/>
                            </p:stCondLst>
                            <p:childTnLst>
                              <p:par>
                                <p:cTn id="13" presetID="22" presetClass="entr" presetSubtype="1"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par>
                          <p:cTn id="16" fill="hold">
                            <p:stCondLst>
                              <p:cond delay="2000"/>
                            </p:stCondLst>
                            <p:childTnLst>
                              <p:par>
                                <p:cTn id="17" presetID="22" presetClass="entr" presetSubtype="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bldLvl="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 name="矩形 28"/>
          <p:cNvSpPr/>
          <p:nvPr/>
        </p:nvSpPr>
        <p:spPr>
          <a:xfrm>
            <a:off x="6796088" y="4994275"/>
            <a:ext cx="1800225" cy="1343025"/>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015" b="0" i="0" u="none" strike="noStrike" kern="1200" cap="none" spc="0" normalizeH="0" baseline="0" noProof="0">
              <a:ln>
                <a:noFill/>
              </a:ln>
              <a:solidFill>
                <a:schemeClr val="dk1"/>
              </a:solidFill>
              <a:effectLst/>
              <a:uLnTx/>
              <a:uFillTx/>
              <a:latin typeface="+mn-lt"/>
              <a:ea typeface="+mn-ea"/>
              <a:cs typeface="+mn-cs"/>
            </a:endParaRPr>
          </a:p>
        </p:txBody>
      </p:sp>
      <p:sp>
        <p:nvSpPr>
          <p:cNvPr id="15" name="矩形 14"/>
          <p:cNvSpPr/>
          <p:nvPr/>
        </p:nvSpPr>
        <p:spPr>
          <a:xfrm>
            <a:off x="6772275" y="3022600"/>
            <a:ext cx="1800225" cy="1341438"/>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015" b="0" i="0" u="none" strike="noStrike" kern="1200" cap="none" spc="0" normalizeH="0" baseline="0" noProof="0">
              <a:ln>
                <a:noFill/>
              </a:ln>
              <a:solidFill>
                <a:schemeClr val="dk1"/>
              </a:solidFill>
              <a:effectLst/>
              <a:uLnTx/>
              <a:uFillTx/>
              <a:latin typeface="+mn-lt"/>
              <a:ea typeface="+mn-ea"/>
              <a:cs typeface="+mn-cs"/>
            </a:endParaRPr>
          </a:p>
        </p:txBody>
      </p:sp>
      <p:sp>
        <p:nvSpPr>
          <p:cNvPr id="13" name="矩形 12"/>
          <p:cNvSpPr/>
          <p:nvPr/>
        </p:nvSpPr>
        <p:spPr>
          <a:xfrm>
            <a:off x="6772275" y="1404938"/>
            <a:ext cx="1800225" cy="1343025"/>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015" b="0" i="0" u="none" strike="noStrike" kern="1200" cap="none" spc="0" normalizeH="0" baseline="0" noProof="0">
              <a:ln>
                <a:noFill/>
              </a:ln>
              <a:solidFill>
                <a:schemeClr val="dk1"/>
              </a:solidFill>
              <a:effectLst/>
              <a:uLnTx/>
              <a:uFillTx/>
              <a:latin typeface="+mn-lt"/>
              <a:ea typeface="+mn-ea"/>
              <a:cs typeface="+mn-cs"/>
            </a:endParaRPr>
          </a:p>
        </p:txBody>
      </p:sp>
      <p:sp>
        <p:nvSpPr>
          <p:cNvPr id="32773" name="标题 1"/>
          <p:cNvSpPr>
            <a:spLocks noGrp="1"/>
          </p:cNvSpPr>
          <p:nvPr>
            <p:ph type="title"/>
          </p:nvPr>
        </p:nvSpPr>
        <p:spPr>
          <a:xfrm>
            <a:off x="304800" y="103188"/>
            <a:ext cx="9448800" cy="563562"/>
          </a:xfrm>
          <a:ln/>
        </p:spPr>
        <p:txBody>
          <a:bodyPr vert="horz" wrap="square" lIns="91440" tIns="45720" rIns="91440" bIns="45720" anchor="ctr" anchorCtr="0"/>
          <a:p>
            <a:pPr/>
            <a:r>
              <a:rPr lang="en-US" altLang="zh-CN" dirty="0">
                <a:solidFill>
                  <a:srgbClr val="00B050"/>
                </a:solidFill>
                <a:latin typeface="+mj-lt"/>
                <a:ea typeface="宋体" panose="02010600030101010101" pitchFamily="2" charset="-122"/>
                <a:cs typeface="+mj-cs"/>
              </a:rPr>
              <a:t>RST</a:t>
            </a:r>
            <a:r>
              <a:rPr lang="zh-CN" altLang="en-US" dirty="0">
                <a:solidFill>
                  <a:srgbClr val="00B050"/>
                </a:solidFill>
                <a:latin typeface="+mj-lt"/>
                <a:ea typeface="宋体" panose="02010600030101010101" pitchFamily="2" charset="-122"/>
                <a:cs typeface="+mj-cs"/>
              </a:rPr>
              <a:t>示意图</a:t>
            </a:r>
            <a:endParaRPr lang="zh-CN" altLang="en-US" dirty="0">
              <a:solidFill>
                <a:srgbClr val="00B050"/>
              </a:solidFill>
              <a:latin typeface="+mj-lt"/>
              <a:ea typeface="宋体" panose="02010600030101010101" pitchFamily="2" charset="-122"/>
              <a:cs typeface="+mj-cs"/>
            </a:endParaRPr>
          </a:p>
        </p:txBody>
      </p:sp>
      <p:sp>
        <p:nvSpPr>
          <p:cNvPr id="32774" name="内容占位符 2"/>
          <p:cNvSpPr>
            <a:spLocks noGrp="1"/>
          </p:cNvSpPr>
          <p:nvPr>
            <p:ph idx="1"/>
          </p:nvPr>
        </p:nvSpPr>
        <p:spPr>
          <a:xfrm>
            <a:off x="766763" y="995363"/>
            <a:ext cx="10871200" cy="5334000"/>
          </a:xfrm>
          <a:ln/>
        </p:spPr>
        <p:txBody>
          <a:bodyPr vert="horz" wrap="square" lIns="91440" tIns="45720" rIns="91440" bIns="45720" anchor="t" anchorCtr="0"/>
          <a:p>
            <a:endParaRPr lang="zh-CN" altLang="en-US" dirty="0">
              <a:ea typeface="宋体" panose="02010600030101010101" pitchFamily="2" charset="-122"/>
            </a:endParaRPr>
          </a:p>
        </p:txBody>
      </p:sp>
      <p:sp>
        <p:nvSpPr>
          <p:cNvPr id="32775" name="页脚占位符 3"/>
          <p:cNvSpPr txBox="1">
            <a:spLocks noGrp="1"/>
          </p:cNvSpPr>
          <p:nvPr>
            <p:ph type="ftr" sz="quarter" idx="3"/>
          </p:nvPr>
        </p:nvSpPr>
        <p:spPr>
          <a:noFill/>
          <a:ln>
            <a:noFill/>
          </a:ln>
        </p:spPr>
        <p:txBody>
          <a:bodyPr/>
          <a:p>
            <a:pPr marL="0" indent="0">
              <a:spcBef>
                <a:spcPct val="0"/>
              </a:spcBef>
              <a:buClrTx/>
              <a:buFontTx/>
              <a:buNone/>
            </a:pPr>
            <a:r>
              <a:rPr lang="zh-CN" altLang="en-US" sz="1800" b="0" dirty="0">
                <a:latin typeface="Arial" panose="020B0604020202020204" pitchFamily="34" charset="0"/>
                <a:ea typeface="宋体" panose="02010600030101010101" pitchFamily="2" charset="-122"/>
                <a:cs typeface="+mn-cs"/>
              </a:rPr>
              <a:t>多模态优化</a:t>
            </a:r>
            <a:endParaRPr lang="en-US" altLang="zh-CN" sz="1800" b="0" dirty="0">
              <a:latin typeface="Arial" panose="020B0604020202020204" pitchFamily="34" charset="0"/>
              <a:ea typeface="宋体" panose="02010600030101010101" pitchFamily="2" charset="-122"/>
              <a:cs typeface="+mn-cs"/>
            </a:endParaRPr>
          </a:p>
          <a:p>
            <a:pPr marL="0" indent="0">
              <a:spcBef>
                <a:spcPct val="0"/>
              </a:spcBef>
              <a:buClrTx/>
              <a:buFontTx/>
              <a:buNone/>
            </a:pPr>
            <a:r>
              <a:rPr lang="en-US" altLang="zh-CN" b="0" dirty="0">
                <a:latin typeface="Arial" panose="020B0604020202020204" pitchFamily="34" charset="0"/>
                <a:ea typeface="宋体" panose="02010600030101010101" pitchFamily="2" charset="-122"/>
                <a:cs typeface="+mn-cs"/>
              </a:rPr>
              <a:t>Multimodal optimization</a:t>
            </a:r>
            <a:endParaRPr lang="en-US" altLang="zh-CN" b="0" dirty="0">
              <a:latin typeface="Arial" panose="020B0604020202020204" pitchFamily="34" charset="0"/>
              <a:ea typeface="宋体" panose="02010600030101010101" pitchFamily="2" charset="-122"/>
              <a:cs typeface="+mn-cs"/>
            </a:endParaRPr>
          </a:p>
        </p:txBody>
      </p:sp>
      <p:sp>
        <p:nvSpPr>
          <p:cNvPr id="5" name="矩形 4"/>
          <p:cNvSpPr/>
          <p:nvPr/>
        </p:nvSpPr>
        <p:spPr>
          <a:xfrm>
            <a:off x="1784350" y="1268413"/>
            <a:ext cx="1800225" cy="1343025"/>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015" b="0" i="0" u="none" strike="noStrike" kern="1200" cap="none" spc="0" normalizeH="0" baseline="0" noProof="0">
              <a:ln>
                <a:noFill/>
              </a:ln>
              <a:solidFill>
                <a:schemeClr val="dk1"/>
              </a:solidFill>
              <a:effectLst/>
              <a:uLnTx/>
              <a:uFillTx/>
              <a:latin typeface="+mn-lt"/>
              <a:ea typeface="+mn-ea"/>
              <a:cs typeface="+mn-cs"/>
            </a:endParaRPr>
          </a:p>
        </p:txBody>
      </p:sp>
      <p:sp>
        <p:nvSpPr>
          <p:cNvPr id="6" name="椭圆 5"/>
          <p:cNvSpPr/>
          <p:nvPr/>
        </p:nvSpPr>
        <p:spPr>
          <a:xfrm>
            <a:off x="2439988" y="1268413"/>
            <a:ext cx="449263" cy="46355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015" b="0" i="0" u="none" strike="noStrike" kern="1200" cap="none" spc="0" normalizeH="0" baseline="0" noProof="0">
              <a:ln>
                <a:noFill/>
              </a:ln>
              <a:solidFill>
                <a:schemeClr val="lt1"/>
              </a:solidFill>
              <a:effectLst/>
              <a:uLnTx/>
              <a:uFillTx/>
              <a:latin typeface="+mn-lt"/>
              <a:ea typeface="+mn-ea"/>
              <a:cs typeface="+mn-cs"/>
            </a:endParaRPr>
          </a:p>
        </p:txBody>
      </p:sp>
      <p:sp>
        <p:nvSpPr>
          <p:cNvPr id="7" name="椭圆 6"/>
          <p:cNvSpPr/>
          <p:nvPr/>
        </p:nvSpPr>
        <p:spPr>
          <a:xfrm>
            <a:off x="2439988" y="2147888"/>
            <a:ext cx="449263" cy="463550"/>
          </a:xfrm>
          <a:prstGeom prst="ellipse">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015" b="0" i="0" u="none" strike="noStrike" kern="1200" cap="none" spc="0" normalizeH="0" baseline="0" noProof="0">
              <a:ln>
                <a:noFill/>
              </a:ln>
              <a:solidFill>
                <a:schemeClr val="dk1"/>
              </a:solidFill>
              <a:effectLst/>
              <a:uLnTx/>
              <a:uFillTx/>
              <a:latin typeface="+mn-lt"/>
              <a:ea typeface="+mn-ea"/>
              <a:cs typeface="+mn-cs"/>
            </a:endParaRPr>
          </a:p>
        </p:txBody>
      </p:sp>
      <p:sp>
        <p:nvSpPr>
          <p:cNvPr id="8" name="椭圆 7"/>
          <p:cNvSpPr/>
          <p:nvPr/>
        </p:nvSpPr>
        <p:spPr>
          <a:xfrm>
            <a:off x="3135313" y="2147888"/>
            <a:ext cx="449263" cy="46355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015" b="0" i="0" u="none" strike="noStrike" kern="1200" cap="none" spc="0" normalizeH="0" baseline="0" noProof="0">
              <a:ln>
                <a:noFill/>
              </a:ln>
              <a:solidFill>
                <a:schemeClr val="dk1"/>
              </a:solidFill>
              <a:effectLst/>
              <a:uLnTx/>
              <a:uFillTx/>
              <a:latin typeface="+mn-lt"/>
              <a:ea typeface="+mn-ea"/>
              <a:cs typeface="+mn-cs"/>
            </a:endParaRPr>
          </a:p>
        </p:txBody>
      </p:sp>
      <p:sp>
        <p:nvSpPr>
          <p:cNvPr id="9" name="椭圆 8"/>
          <p:cNvSpPr/>
          <p:nvPr/>
        </p:nvSpPr>
        <p:spPr>
          <a:xfrm>
            <a:off x="3135313" y="1268413"/>
            <a:ext cx="449263" cy="463550"/>
          </a:xfrm>
          <a:prstGeom prst="ellipse">
            <a:avLst/>
          </a:prstGeom>
        </p:spPr>
        <p:style>
          <a:lnRef idx="2">
            <a:schemeClr val="dk1">
              <a:shade val="50000"/>
            </a:schemeClr>
          </a:lnRef>
          <a:fillRef idx="1">
            <a:schemeClr val="dk1"/>
          </a:fillRef>
          <a:effectRef idx="0">
            <a:schemeClr val="dk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015" b="0" i="0" u="none" strike="noStrike" kern="1200" cap="none" spc="0" normalizeH="0" baseline="0" noProof="0">
              <a:ln>
                <a:noFill/>
              </a:ln>
              <a:solidFill>
                <a:schemeClr val="lt1"/>
              </a:solidFill>
              <a:effectLst/>
              <a:uLnTx/>
              <a:uFillTx/>
              <a:latin typeface="+mn-lt"/>
              <a:ea typeface="+mn-ea"/>
              <a:cs typeface="+mn-cs"/>
            </a:endParaRPr>
          </a:p>
        </p:txBody>
      </p:sp>
      <p:sp>
        <p:nvSpPr>
          <p:cNvPr id="10" name="椭圆 9"/>
          <p:cNvSpPr/>
          <p:nvPr/>
        </p:nvSpPr>
        <p:spPr>
          <a:xfrm>
            <a:off x="1784350" y="2147888"/>
            <a:ext cx="449263" cy="463550"/>
          </a:xfrm>
          <a:prstGeom prst="ellipse">
            <a:avLst/>
          </a:prstGeom>
        </p:spPr>
        <p:style>
          <a:lnRef idx="3">
            <a:schemeClr val="lt1"/>
          </a:lnRef>
          <a:fillRef idx="1">
            <a:schemeClr val="accent5"/>
          </a:fillRef>
          <a:effectRef idx="1">
            <a:schemeClr val="accent5"/>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015" b="0" i="0" u="none" strike="noStrike" kern="1200" cap="none" spc="0" normalizeH="0" baseline="0" noProof="0">
              <a:ln>
                <a:noFill/>
              </a:ln>
              <a:solidFill>
                <a:schemeClr val="lt1"/>
              </a:solidFill>
              <a:effectLst/>
              <a:uLnTx/>
              <a:uFillTx/>
              <a:latin typeface="+mn-lt"/>
              <a:ea typeface="+mn-ea"/>
              <a:cs typeface="+mn-cs"/>
            </a:endParaRPr>
          </a:p>
        </p:txBody>
      </p:sp>
      <p:sp>
        <p:nvSpPr>
          <p:cNvPr id="11" name="椭圆 10"/>
          <p:cNvSpPr/>
          <p:nvPr/>
        </p:nvSpPr>
        <p:spPr>
          <a:xfrm>
            <a:off x="1784350" y="1268413"/>
            <a:ext cx="449263" cy="46355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anchor="ctr">
            <a:scene3d>
              <a:camera prst="orthographicFront"/>
              <a:lightRig rig="threePt" dir="t"/>
            </a:scene3d>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015" b="0" i="0" u="none" strike="noStrike" kern="1200" cap="none" spc="0" normalizeH="0" baseline="0" noProof="0">
              <a:ln>
                <a:noFill/>
              </a:ln>
              <a:solidFill>
                <a:schemeClr val="tx1"/>
              </a:solidFill>
              <a:effectLst>
                <a:outerShdw blurRad="38100" dist="19050" dir="2700000" algn="tl" rotWithShape="0">
                  <a:schemeClr val="dk1">
                    <a:alpha val="40000"/>
                  </a:schemeClr>
                </a:outerShdw>
              </a:effectLst>
              <a:uLnTx/>
              <a:uFillTx/>
              <a:latin typeface="+mn-lt"/>
              <a:ea typeface="+mn-ea"/>
              <a:cs typeface="+mn-cs"/>
            </a:endParaRPr>
          </a:p>
        </p:txBody>
      </p:sp>
      <p:sp>
        <p:nvSpPr>
          <p:cNvPr id="12" name="文本框 11"/>
          <p:cNvSpPr txBox="1"/>
          <p:nvPr/>
        </p:nvSpPr>
        <p:spPr>
          <a:xfrm>
            <a:off x="2173288" y="2944813"/>
            <a:ext cx="1046163" cy="247650"/>
          </a:xfrm>
          <a:prstGeom prst="rect">
            <a:avLst/>
          </a:prstGeom>
          <a:noFill/>
        </p:spPr>
        <p:txBody>
          <a:bodyPr>
            <a:spAutoFit/>
          </a:bodyPr>
          <a:lstStyle/>
          <a:p>
            <a:pPr marR="0" defTabSz="914400">
              <a:buClrTx/>
              <a:buSzTx/>
              <a:buFontTx/>
              <a:buNone/>
              <a:defRPr/>
            </a:pPr>
            <a:r>
              <a:rPr kumimoji="0" lang="zh-CN" altLang="en-US" sz="1015" kern="1200" cap="none" spc="0" normalizeH="0" baseline="0" noProof="0">
                <a:latin typeface="Arial" panose="020B0604020202020204" pitchFamily="34" charset="0"/>
                <a:ea typeface="宋体" panose="02010600030101010101" pitchFamily="2" charset="-122"/>
                <a:cs typeface="+mn-cs"/>
              </a:rPr>
              <a:t>父代</a:t>
            </a:r>
            <a:endParaRPr kumimoji="0" lang="zh-CN" altLang="en-US" sz="1015" kern="1200" cap="none" spc="0" normalizeH="0" baseline="0" noProof="0">
              <a:latin typeface="Arial" panose="020B0604020202020204" pitchFamily="34" charset="0"/>
              <a:ea typeface="宋体" panose="02010600030101010101" pitchFamily="2" charset="-122"/>
              <a:cs typeface="+mn-cs"/>
            </a:endParaRPr>
          </a:p>
        </p:txBody>
      </p:sp>
      <p:sp>
        <p:nvSpPr>
          <p:cNvPr id="14" name="文本框 13"/>
          <p:cNvSpPr txBox="1"/>
          <p:nvPr/>
        </p:nvSpPr>
        <p:spPr>
          <a:xfrm>
            <a:off x="7448550" y="2878138"/>
            <a:ext cx="684213" cy="247650"/>
          </a:xfrm>
          <a:prstGeom prst="rect">
            <a:avLst/>
          </a:prstGeom>
          <a:noFill/>
        </p:spPr>
        <p:txBody>
          <a:bodyPr>
            <a:spAutoFit/>
          </a:bodyPr>
          <a:lstStyle/>
          <a:p>
            <a:pPr marR="0" defTabSz="914400">
              <a:buClrTx/>
              <a:buSzTx/>
              <a:buFontTx/>
              <a:buNone/>
              <a:defRPr/>
            </a:pPr>
            <a:r>
              <a:rPr kumimoji="0" lang="zh-CN" altLang="en-US" sz="1015" kern="1200" cap="none" spc="0" normalizeH="0" baseline="0" noProof="0">
                <a:latin typeface="Arial" panose="020B0604020202020204" pitchFamily="34" charset="0"/>
                <a:ea typeface="宋体" panose="02010600030101010101" pitchFamily="2" charset="-122"/>
                <a:cs typeface="+mn-cs"/>
              </a:rPr>
              <a:t>子代</a:t>
            </a:r>
            <a:endParaRPr kumimoji="0" lang="zh-CN" altLang="en-US" sz="1015" kern="1200" cap="none" spc="0" normalizeH="0" baseline="0" noProof="0">
              <a:latin typeface="Arial" panose="020B0604020202020204" pitchFamily="34" charset="0"/>
              <a:ea typeface="宋体" panose="02010600030101010101" pitchFamily="2" charset="-122"/>
              <a:cs typeface="+mn-cs"/>
            </a:endParaRPr>
          </a:p>
        </p:txBody>
      </p:sp>
      <p:sp>
        <p:nvSpPr>
          <p:cNvPr id="16" name="矩形 15"/>
          <p:cNvSpPr/>
          <p:nvPr/>
        </p:nvSpPr>
        <p:spPr>
          <a:xfrm>
            <a:off x="1797050" y="3005138"/>
            <a:ext cx="1800225" cy="1343025"/>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015" b="0" i="0" u="none" strike="noStrike" kern="1200" cap="none" spc="0" normalizeH="0" baseline="0" noProof="0">
              <a:ln>
                <a:noFill/>
              </a:ln>
              <a:solidFill>
                <a:schemeClr val="dk1"/>
              </a:solidFill>
              <a:effectLst/>
              <a:uLnTx/>
              <a:uFillTx/>
              <a:latin typeface="+mn-lt"/>
              <a:ea typeface="+mn-ea"/>
              <a:cs typeface="+mn-cs"/>
            </a:endParaRPr>
          </a:p>
        </p:txBody>
      </p:sp>
      <p:sp>
        <p:nvSpPr>
          <p:cNvPr id="17" name="椭圆 16"/>
          <p:cNvSpPr/>
          <p:nvPr/>
        </p:nvSpPr>
        <p:spPr>
          <a:xfrm>
            <a:off x="4171950" y="3419475"/>
            <a:ext cx="449263" cy="46355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015" b="0" i="0" u="none" strike="noStrike" kern="1200" cap="none" spc="0" normalizeH="0" baseline="0" noProof="0">
              <a:ln>
                <a:noFill/>
              </a:ln>
              <a:solidFill>
                <a:schemeClr val="lt1"/>
              </a:solidFill>
              <a:effectLst/>
              <a:uLnTx/>
              <a:uFillTx/>
              <a:latin typeface="+mn-lt"/>
              <a:ea typeface="+mn-ea"/>
              <a:cs typeface="+mn-cs"/>
            </a:endParaRPr>
          </a:p>
        </p:txBody>
      </p:sp>
      <p:sp>
        <p:nvSpPr>
          <p:cNvPr id="18" name="椭圆 17"/>
          <p:cNvSpPr/>
          <p:nvPr/>
        </p:nvSpPr>
        <p:spPr>
          <a:xfrm>
            <a:off x="2411413" y="3883025"/>
            <a:ext cx="449263" cy="463550"/>
          </a:xfrm>
          <a:prstGeom prst="ellipse">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015" b="0" i="0" u="none" strike="noStrike" kern="1200" cap="none" spc="0" normalizeH="0" baseline="0" noProof="0">
              <a:ln>
                <a:noFill/>
              </a:ln>
              <a:solidFill>
                <a:schemeClr val="dk1"/>
              </a:solidFill>
              <a:effectLst/>
              <a:uLnTx/>
              <a:uFillTx/>
              <a:latin typeface="+mn-lt"/>
              <a:ea typeface="+mn-ea"/>
              <a:cs typeface="+mn-cs"/>
            </a:endParaRPr>
          </a:p>
        </p:txBody>
      </p:sp>
      <p:sp>
        <p:nvSpPr>
          <p:cNvPr id="19" name="椭圆 18"/>
          <p:cNvSpPr/>
          <p:nvPr/>
        </p:nvSpPr>
        <p:spPr>
          <a:xfrm>
            <a:off x="4171950" y="4149725"/>
            <a:ext cx="449263" cy="46355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015" b="0" i="0" u="none" strike="noStrike" kern="1200" cap="none" spc="0" normalizeH="0" baseline="0" noProof="0">
              <a:ln>
                <a:noFill/>
              </a:ln>
              <a:solidFill>
                <a:schemeClr val="dk1"/>
              </a:solidFill>
              <a:effectLst/>
              <a:uLnTx/>
              <a:uFillTx/>
              <a:latin typeface="+mn-lt"/>
              <a:ea typeface="+mn-ea"/>
              <a:cs typeface="+mn-cs"/>
            </a:endParaRPr>
          </a:p>
        </p:txBody>
      </p:sp>
      <p:sp>
        <p:nvSpPr>
          <p:cNvPr id="20" name="椭圆 19"/>
          <p:cNvSpPr/>
          <p:nvPr/>
        </p:nvSpPr>
        <p:spPr>
          <a:xfrm>
            <a:off x="3149600" y="3005138"/>
            <a:ext cx="449263" cy="463550"/>
          </a:xfrm>
          <a:prstGeom prst="ellipse">
            <a:avLst/>
          </a:prstGeom>
        </p:spPr>
        <p:style>
          <a:lnRef idx="2">
            <a:schemeClr val="dk1">
              <a:shade val="50000"/>
            </a:schemeClr>
          </a:lnRef>
          <a:fillRef idx="1">
            <a:schemeClr val="dk1"/>
          </a:fillRef>
          <a:effectRef idx="0">
            <a:schemeClr val="dk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015" b="0" i="0" u="none" strike="noStrike" kern="1200" cap="none" spc="0" normalizeH="0" baseline="0" noProof="0">
              <a:ln>
                <a:noFill/>
              </a:ln>
              <a:solidFill>
                <a:schemeClr val="lt1"/>
              </a:solidFill>
              <a:effectLst/>
              <a:uLnTx/>
              <a:uFillTx/>
              <a:latin typeface="+mn-lt"/>
              <a:ea typeface="+mn-ea"/>
              <a:cs typeface="+mn-cs"/>
            </a:endParaRPr>
          </a:p>
        </p:txBody>
      </p:sp>
      <p:sp>
        <p:nvSpPr>
          <p:cNvPr id="21" name="椭圆 20"/>
          <p:cNvSpPr/>
          <p:nvPr/>
        </p:nvSpPr>
        <p:spPr>
          <a:xfrm>
            <a:off x="1797050" y="3883025"/>
            <a:ext cx="449263" cy="463550"/>
          </a:xfrm>
          <a:prstGeom prst="ellipse">
            <a:avLst/>
          </a:prstGeom>
        </p:spPr>
        <p:style>
          <a:lnRef idx="3">
            <a:schemeClr val="lt1"/>
          </a:lnRef>
          <a:fillRef idx="1">
            <a:schemeClr val="accent5"/>
          </a:fillRef>
          <a:effectRef idx="1">
            <a:schemeClr val="accent5"/>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015" b="0" i="0" u="none" strike="noStrike" kern="1200" cap="none" spc="0" normalizeH="0" baseline="0" noProof="0">
              <a:ln>
                <a:noFill/>
              </a:ln>
              <a:solidFill>
                <a:schemeClr val="lt1"/>
              </a:solidFill>
              <a:effectLst/>
              <a:uLnTx/>
              <a:uFillTx/>
              <a:latin typeface="+mn-lt"/>
              <a:ea typeface="+mn-ea"/>
              <a:cs typeface="+mn-cs"/>
            </a:endParaRPr>
          </a:p>
        </p:txBody>
      </p:sp>
      <p:sp>
        <p:nvSpPr>
          <p:cNvPr id="22" name="椭圆 21"/>
          <p:cNvSpPr/>
          <p:nvPr/>
        </p:nvSpPr>
        <p:spPr>
          <a:xfrm>
            <a:off x="4171950" y="2752725"/>
            <a:ext cx="449263" cy="46513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anchor="ctr">
            <a:scene3d>
              <a:camera prst="orthographicFront"/>
              <a:lightRig rig="threePt" dir="t"/>
            </a:scene3d>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015" b="0" i="0" u="none" strike="noStrike" kern="1200" cap="none" spc="0" normalizeH="0" baseline="0" noProof="0">
              <a:ln>
                <a:noFill/>
              </a:ln>
              <a:solidFill>
                <a:schemeClr val="tx1"/>
              </a:solidFill>
              <a:effectLst>
                <a:outerShdw blurRad="38100" dist="19050" dir="2700000" algn="tl" rotWithShape="0">
                  <a:schemeClr val="dk1">
                    <a:alpha val="40000"/>
                  </a:schemeClr>
                </a:outerShdw>
              </a:effectLst>
              <a:uLnTx/>
              <a:uFillTx/>
              <a:latin typeface="+mn-lt"/>
              <a:ea typeface="+mn-ea"/>
              <a:cs typeface="+mn-cs"/>
            </a:endParaRPr>
          </a:p>
        </p:txBody>
      </p:sp>
      <p:sp>
        <p:nvSpPr>
          <p:cNvPr id="23" name="文本框 22"/>
          <p:cNvSpPr txBox="1"/>
          <p:nvPr/>
        </p:nvSpPr>
        <p:spPr>
          <a:xfrm>
            <a:off x="2246313" y="4686300"/>
            <a:ext cx="1046163" cy="247650"/>
          </a:xfrm>
          <a:prstGeom prst="rect">
            <a:avLst/>
          </a:prstGeom>
          <a:noFill/>
        </p:spPr>
        <p:txBody>
          <a:bodyPr>
            <a:spAutoFit/>
          </a:bodyPr>
          <a:lstStyle/>
          <a:p>
            <a:pPr marR="0" defTabSz="914400">
              <a:buClrTx/>
              <a:buSzTx/>
              <a:buFontTx/>
              <a:buNone/>
              <a:defRPr/>
            </a:pPr>
            <a:r>
              <a:rPr kumimoji="0" lang="zh-CN" altLang="en-US" sz="1015" kern="1200" cap="none" spc="0" normalizeH="0" baseline="0" noProof="0">
                <a:latin typeface="Arial" panose="020B0604020202020204" pitchFamily="34" charset="0"/>
                <a:ea typeface="宋体" panose="02010600030101010101" pitchFamily="2" charset="-122"/>
                <a:cs typeface="+mn-cs"/>
              </a:rPr>
              <a:t>父代</a:t>
            </a:r>
            <a:endParaRPr kumimoji="0" lang="zh-CN" altLang="en-US" sz="1015" kern="1200" cap="none" spc="0" normalizeH="0" baseline="0" noProof="0">
              <a:latin typeface="Arial" panose="020B0604020202020204" pitchFamily="34" charset="0"/>
              <a:ea typeface="宋体" panose="02010600030101010101" pitchFamily="2" charset="-122"/>
              <a:cs typeface="+mn-cs"/>
            </a:endParaRPr>
          </a:p>
        </p:txBody>
      </p:sp>
      <p:sp>
        <p:nvSpPr>
          <p:cNvPr id="24" name="文本框 23"/>
          <p:cNvSpPr txBox="1"/>
          <p:nvPr/>
        </p:nvSpPr>
        <p:spPr>
          <a:xfrm>
            <a:off x="7421563" y="4686300"/>
            <a:ext cx="684213" cy="247650"/>
          </a:xfrm>
          <a:prstGeom prst="rect">
            <a:avLst/>
          </a:prstGeom>
          <a:noFill/>
        </p:spPr>
        <p:txBody>
          <a:bodyPr>
            <a:spAutoFit/>
          </a:bodyPr>
          <a:lstStyle/>
          <a:p>
            <a:pPr marR="0" defTabSz="914400">
              <a:buClrTx/>
              <a:buSzTx/>
              <a:buFontTx/>
              <a:buNone/>
              <a:defRPr/>
            </a:pPr>
            <a:r>
              <a:rPr kumimoji="0" lang="zh-CN" altLang="en-US" sz="1015" kern="1200" cap="none" spc="0" normalizeH="0" baseline="0" noProof="0">
                <a:latin typeface="Arial" panose="020B0604020202020204" pitchFamily="34" charset="0"/>
                <a:ea typeface="宋体" panose="02010600030101010101" pitchFamily="2" charset="-122"/>
                <a:cs typeface="+mn-cs"/>
              </a:rPr>
              <a:t>子代</a:t>
            </a:r>
            <a:endParaRPr kumimoji="0" lang="zh-CN" altLang="en-US" sz="1015" kern="1200" cap="none" spc="0" normalizeH="0" baseline="0" noProof="0">
              <a:latin typeface="Arial" panose="020B0604020202020204" pitchFamily="34" charset="0"/>
              <a:ea typeface="宋体" panose="02010600030101010101" pitchFamily="2" charset="-122"/>
              <a:cs typeface="+mn-cs"/>
            </a:endParaRPr>
          </a:p>
        </p:txBody>
      </p:sp>
      <p:sp>
        <p:nvSpPr>
          <p:cNvPr id="32794" name="文本框 24"/>
          <p:cNvSpPr txBox="1"/>
          <p:nvPr/>
        </p:nvSpPr>
        <p:spPr>
          <a:xfrm>
            <a:off x="5481638" y="3022600"/>
            <a:ext cx="644525" cy="1257300"/>
          </a:xfrm>
          <a:prstGeom prst="rect">
            <a:avLst/>
          </a:prstGeom>
          <a:noFill/>
          <a:ln w="9525">
            <a:noFill/>
          </a:ln>
        </p:spPr>
        <p:txBody>
          <a:bodyPr vert="eaVert">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Tx/>
              <a:buNone/>
            </a:pPr>
            <a:r>
              <a:rPr lang="zh-CN" altLang="en-US" sz="3000" b="0" dirty="0">
                <a:solidFill>
                  <a:schemeClr val="tx1"/>
                </a:solidFill>
                <a:latin typeface="Arial" panose="020B0604020202020204" pitchFamily="34" charset="0"/>
                <a:ea typeface="宋体" panose="02010600030101010101" pitchFamily="2" charset="-122"/>
              </a:rPr>
              <a:t>锦标赛</a:t>
            </a:r>
            <a:endParaRPr lang="zh-CN" altLang="en-US" sz="3000" b="0" dirty="0">
              <a:solidFill>
                <a:schemeClr val="tx1"/>
              </a:solidFill>
              <a:latin typeface="Arial" panose="020B0604020202020204" pitchFamily="34" charset="0"/>
              <a:ea typeface="宋体" panose="02010600030101010101" pitchFamily="2" charset="-122"/>
            </a:endParaRPr>
          </a:p>
        </p:txBody>
      </p:sp>
      <p:sp>
        <p:nvSpPr>
          <p:cNvPr id="26" name="文本框 25"/>
          <p:cNvSpPr txBox="1"/>
          <p:nvPr/>
        </p:nvSpPr>
        <p:spPr>
          <a:xfrm>
            <a:off x="2270125" y="6659563"/>
            <a:ext cx="1044575" cy="247650"/>
          </a:xfrm>
          <a:prstGeom prst="rect">
            <a:avLst/>
          </a:prstGeom>
          <a:noFill/>
        </p:spPr>
        <p:txBody>
          <a:bodyPr>
            <a:spAutoFit/>
          </a:bodyPr>
          <a:lstStyle/>
          <a:p>
            <a:pPr marR="0" defTabSz="914400">
              <a:buClrTx/>
              <a:buSzTx/>
              <a:buFontTx/>
              <a:buNone/>
              <a:defRPr/>
            </a:pPr>
            <a:r>
              <a:rPr kumimoji="0" lang="zh-CN" altLang="en-US" sz="1015" kern="1200" cap="none" spc="0" normalizeH="0" baseline="0" noProof="0">
                <a:latin typeface="Arial" panose="020B0604020202020204" pitchFamily="34" charset="0"/>
                <a:ea typeface="宋体" panose="02010600030101010101" pitchFamily="2" charset="-122"/>
                <a:cs typeface="+mn-cs"/>
              </a:rPr>
              <a:t>父代</a:t>
            </a:r>
            <a:endParaRPr kumimoji="0" lang="zh-CN" altLang="en-US" sz="1015" kern="1200" cap="none" spc="0" normalizeH="0" baseline="0" noProof="0">
              <a:latin typeface="Arial" panose="020B0604020202020204" pitchFamily="34" charset="0"/>
              <a:ea typeface="宋体" panose="02010600030101010101" pitchFamily="2" charset="-122"/>
              <a:cs typeface="+mn-cs"/>
            </a:endParaRPr>
          </a:p>
        </p:txBody>
      </p:sp>
      <p:sp>
        <p:nvSpPr>
          <p:cNvPr id="32796" name="文本框 26"/>
          <p:cNvSpPr txBox="1"/>
          <p:nvPr/>
        </p:nvSpPr>
        <p:spPr>
          <a:xfrm>
            <a:off x="5524500" y="5180013"/>
            <a:ext cx="644525" cy="1257300"/>
          </a:xfrm>
          <a:prstGeom prst="rect">
            <a:avLst/>
          </a:prstGeom>
          <a:noFill/>
          <a:ln w="9525">
            <a:noFill/>
          </a:ln>
        </p:spPr>
        <p:txBody>
          <a:bodyPr vert="eaVert">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Tx/>
              <a:buNone/>
            </a:pPr>
            <a:r>
              <a:rPr lang="zh-CN" altLang="en-US" sz="3000" b="0" dirty="0">
                <a:solidFill>
                  <a:schemeClr val="tx1"/>
                </a:solidFill>
                <a:latin typeface="Arial" panose="020B0604020202020204" pitchFamily="34" charset="0"/>
                <a:ea typeface="宋体" panose="02010600030101010101" pitchFamily="2" charset="-122"/>
              </a:rPr>
              <a:t>锦标赛</a:t>
            </a:r>
            <a:endParaRPr lang="zh-CN" altLang="en-US" sz="3000" b="0" dirty="0">
              <a:solidFill>
                <a:schemeClr val="tx1"/>
              </a:solidFill>
              <a:latin typeface="Arial" panose="020B0604020202020204" pitchFamily="34" charset="0"/>
              <a:ea typeface="宋体" panose="02010600030101010101" pitchFamily="2" charset="-122"/>
            </a:endParaRPr>
          </a:p>
        </p:txBody>
      </p:sp>
      <p:sp>
        <p:nvSpPr>
          <p:cNvPr id="28" name="文本框 27"/>
          <p:cNvSpPr txBox="1"/>
          <p:nvPr/>
        </p:nvSpPr>
        <p:spPr>
          <a:xfrm>
            <a:off x="7443788" y="6534150"/>
            <a:ext cx="684213" cy="247650"/>
          </a:xfrm>
          <a:prstGeom prst="rect">
            <a:avLst/>
          </a:prstGeom>
          <a:noFill/>
        </p:spPr>
        <p:txBody>
          <a:bodyPr>
            <a:spAutoFit/>
          </a:bodyPr>
          <a:lstStyle/>
          <a:p>
            <a:pPr marR="0" defTabSz="914400">
              <a:buClrTx/>
              <a:buSzTx/>
              <a:buFontTx/>
              <a:buNone/>
              <a:defRPr/>
            </a:pPr>
            <a:r>
              <a:rPr kumimoji="0" lang="zh-CN" altLang="en-US" sz="1015" kern="1200" cap="none" spc="0" normalizeH="0" baseline="0" noProof="0">
                <a:latin typeface="Arial" panose="020B0604020202020204" pitchFamily="34" charset="0"/>
                <a:ea typeface="宋体" panose="02010600030101010101" pitchFamily="2" charset="-122"/>
                <a:cs typeface="+mn-cs"/>
              </a:rPr>
              <a:t>子代</a:t>
            </a:r>
            <a:endParaRPr kumimoji="0" lang="zh-CN" altLang="en-US" sz="1015" kern="1200" cap="none" spc="0" normalizeH="0" baseline="0" noProof="0">
              <a:latin typeface="Arial" panose="020B0604020202020204" pitchFamily="34" charset="0"/>
              <a:ea typeface="宋体" panose="02010600030101010101" pitchFamily="2" charset="-122"/>
              <a:cs typeface="+mn-cs"/>
            </a:endParaRPr>
          </a:p>
        </p:txBody>
      </p:sp>
      <p:sp>
        <p:nvSpPr>
          <p:cNvPr id="30" name="矩形 29"/>
          <p:cNvSpPr/>
          <p:nvPr/>
        </p:nvSpPr>
        <p:spPr>
          <a:xfrm>
            <a:off x="1820863" y="4994275"/>
            <a:ext cx="1800225" cy="1343025"/>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015" b="0" i="0" u="none" strike="noStrike" kern="1200" cap="none" spc="0" normalizeH="0" baseline="0" noProof="0">
              <a:ln>
                <a:noFill/>
              </a:ln>
              <a:solidFill>
                <a:schemeClr val="dk1"/>
              </a:solidFill>
              <a:effectLst/>
              <a:uLnTx/>
              <a:uFillTx/>
              <a:latin typeface="+mn-lt"/>
              <a:ea typeface="+mn-ea"/>
              <a:cs typeface="+mn-cs"/>
            </a:endParaRPr>
          </a:p>
        </p:txBody>
      </p:sp>
      <p:sp>
        <p:nvSpPr>
          <p:cNvPr id="31" name="椭圆 30"/>
          <p:cNvSpPr/>
          <p:nvPr/>
        </p:nvSpPr>
        <p:spPr>
          <a:xfrm>
            <a:off x="3171825" y="4994275"/>
            <a:ext cx="449263" cy="465138"/>
          </a:xfrm>
          <a:prstGeom prst="ellipse">
            <a:avLst/>
          </a:prstGeom>
        </p:spPr>
        <p:style>
          <a:lnRef idx="2">
            <a:schemeClr val="dk1">
              <a:shade val="50000"/>
            </a:schemeClr>
          </a:lnRef>
          <a:fillRef idx="1">
            <a:schemeClr val="dk1"/>
          </a:fillRef>
          <a:effectRef idx="0">
            <a:schemeClr val="dk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015" b="0" i="0" u="none" strike="noStrike" kern="1200" cap="none" spc="0" normalizeH="0" baseline="0" noProof="0">
              <a:ln>
                <a:noFill/>
              </a:ln>
              <a:solidFill>
                <a:schemeClr val="lt1"/>
              </a:solidFill>
              <a:effectLst/>
              <a:uLnTx/>
              <a:uFillTx/>
              <a:latin typeface="+mn-lt"/>
              <a:ea typeface="+mn-ea"/>
              <a:cs typeface="+mn-cs"/>
            </a:endParaRPr>
          </a:p>
        </p:txBody>
      </p:sp>
      <p:sp>
        <p:nvSpPr>
          <p:cNvPr id="32" name="椭圆 31"/>
          <p:cNvSpPr/>
          <p:nvPr/>
        </p:nvSpPr>
        <p:spPr>
          <a:xfrm>
            <a:off x="2435225" y="5872163"/>
            <a:ext cx="449263" cy="465138"/>
          </a:xfrm>
          <a:prstGeom prst="ellipse">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015" b="0" i="0" u="none" strike="noStrike" kern="1200" cap="none" spc="0" normalizeH="0" baseline="0" noProof="0">
              <a:ln>
                <a:noFill/>
              </a:ln>
              <a:solidFill>
                <a:schemeClr val="dk1"/>
              </a:solidFill>
              <a:effectLst/>
              <a:uLnTx/>
              <a:uFillTx/>
              <a:latin typeface="+mn-lt"/>
              <a:ea typeface="+mn-ea"/>
              <a:cs typeface="+mn-cs"/>
            </a:endParaRPr>
          </a:p>
        </p:txBody>
      </p:sp>
      <p:sp>
        <p:nvSpPr>
          <p:cNvPr id="33" name="椭圆 32"/>
          <p:cNvSpPr/>
          <p:nvPr/>
        </p:nvSpPr>
        <p:spPr>
          <a:xfrm>
            <a:off x="1820863" y="5872163"/>
            <a:ext cx="449263" cy="463550"/>
          </a:xfrm>
          <a:prstGeom prst="ellipse">
            <a:avLst/>
          </a:prstGeom>
        </p:spPr>
        <p:style>
          <a:lnRef idx="3">
            <a:schemeClr val="lt1"/>
          </a:lnRef>
          <a:fillRef idx="1">
            <a:schemeClr val="accent5"/>
          </a:fillRef>
          <a:effectRef idx="1">
            <a:schemeClr val="accent5"/>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015" b="0" i="0" u="none" strike="noStrike" kern="1200" cap="none" spc="0" normalizeH="0" baseline="0" noProof="0">
              <a:ln>
                <a:noFill/>
              </a:ln>
              <a:solidFill>
                <a:schemeClr val="lt1"/>
              </a:solidFill>
              <a:effectLst/>
              <a:uLnTx/>
              <a:uFillTx/>
              <a:latin typeface="+mn-lt"/>
              <a:ea typeface="+mn-ea"/>
              <a:cs typeface="+mn-cs"/>
            </a:endParaRPr>
          </a:p>
        </p:txBody>
      </p:sp>
      <p:sp>
        <p:nvSpPr>
          <p:cNvPr id="34" name="椭圆 33"/>
          <p:cNvSpPr/>
          <p:nvPr/>
        </p:nvSpPr>
        <p:spPr>
          <a:xfrm>
            <a:off x="4194175" y="4868863"/>
            <a:ext cx="449263" cy="46355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anchor="ctr">
            <a:scene3d>
              <a:camera prst="orthographicFront"/>
              <a:lightRig rig="threePt" dir="t"/>
            </a:scene3d>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015" b="0" i="0" u="none" strike="noStrike" kern="1200" cap="none" spc="0" normalizeH="0" baseline="0" noProof="0">
              <a:ln>
                <a:noFill/>
              </a:ln>
              <a:solidFill>
                <a:schemeClr val="tx1"/>
              </a:solidFill>
              <a:effectLst>
                <a:outerShdw blurRad="38100" dist="19050" dir="2700000" algn="tl" rotWithShape="0">
                  <a:schemeClr val="dk1">
                    <a:alpha val="40000"/>
                  </a:schemeClr>
                </a:outerShdw>
              </a:effectLst>
              <a:uLnTx/>
              <a:uFillTx/>
              <a:latin typeface="+mn-lt"/>
              <a:ea typeface="+mn-ea"/>
              <a:cs typeface="+mn-cs"/>
            </a:endParaRPr>
          </a:p>
        </p:txBody>
      </p:sp>
      <p:sp>
        <p:nvSpPr>
          <p:cNvPr id="35" name="椭圆 34"/>
          <p:cNvSpPr/>
          <p:nvPr/>
        </p:nvSpPr>
        <p:spPr>
          <a:xfrm>
            <a:off x="4194175" y="5576888"/>
            <a:ext cx="449263" cy="46355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015" b="0" i="0" u="none" strike="noStrike" kern="1200" cap="none" spc="0" normalizeH="0" baseline="0" noProof="0">
              <a:ln>
                <a:noFill/>
              </a:ln>
              <a:solidFill>
                <a:schemeClr val="lt1"/>
              </a:solidFill>
              <a:effectLst/>
              <a:uLnTx/>
              <a:uFillTx/>
              <a:latin typeface="+mn-lt"/>
              <a:ea typeface="+mn-ea"/>
              <a:cs typeface="+mn-cs"/>
            </a:endParaRPr>
          </a:p>
        </p:txBody>
      </p:sp>
      <p:sp>
        <p:nvSpPr>
          <p:cNvPr id="36" name="椭圆 35"/>
          <p:cNvSpPr/>
          <p:nvPr/>
        </p:nvSpPr>
        <p:spPr>
          <a:xfrm>
            <a:off x="8147050" y="5180013"/>
            <a:ext cx="449263" cy="46355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015" b="0" i="0" u="none" strike="noStrike" kern="1200" cap="none" spc="0" normalizeH="0" baseline="0" noProof="0">
              <a:ln>
                <a:noFill/>
              </a:ln>
              <a:solidFill>
                <a:schemeClr val="dk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026 0.01944 L -0.00026 0.01227 L -0.00026 0.00602 L -0.00026 -0.00093 L 0.00378 -0.00694 L 0.01433 -0.01134 L 0.0237 -0.01505 L 0.03451 -0.01944 L 0.04375 -0.02292 L 0.0543 -0.02546 L 0.06381 -0.02986 L 0.07435 -0.03079 L 0.08373 -0.03356 L 0.09453 -0.03519 L 0.10378 -0.03611 L 0.11433 -0.03889 L 0.12383 -0.04051 L 0.13451 -0.04144 L 0.14375 -0.04329 L 0.15456 -0.04398 L 0.16381 -0.04583 L 0.17435 -0.04653 L 0.18386 -0.04838 L 0.19453 -0.04838 L 0.20378 -0.04931 L 0.21459 -0.04931 L 0.22383 -0.05093 L 0.23451 -0.05093 L 0.24401 -0.05093 L 0.25456 -0.05093 L 0.26381 -0.05093 L 0.27448 -0.05093 L 0.28373 -0.05093 L 0.29453 -0.05093 L 0.30404 -0.05093 L 0.31459 -0.05023 L 0.32383 -0.05023 L 0.33451 -0.04931 L 0.34388 -0.04931 L 0.35456 -0.04745 L 0.36407 -0.04745 L 0.37461 -0.04398 L 0.38386 -0.03958 L 0.39467 -0.03611 L 0.40404 -0.03079 L 0.41459 -0.02546 L 0.42279 -0.01852 L 0.43073 -0.01227 L 0.43881 -0.00532 L 0.44401 0.00093 " pathEditMode="relative" rAng="0" ptsTypes="AAAAAAAAAAAAAAAAAAAAAAAAAAAAAAAAAAAAAAAAAAAAAAAAAA">
                                      <p:cBhvr>
                                        <p:cTn id="6" dur="1000" fill="hold"/>
                                        <p:tgtEl>
                                          <p:spTgt spid="11"/>
                                        </p:tgtEl>
                                        <p:attrNameLst>
                                          <p:attrName>ppt_x</p:attrName>
                                          <p:attrName>ppt_y</p:attrName>
                                        </p:attrNameLst>
                                      </p:cBhvr>
                                      <p:rCtr x="22200" y="-3500"/>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3.54167E-6 2.77556E-17 L 0.00651 0.00903 L 0.01784 0.01597 L 0.03112 0.02315 L 0.04244 0.03009 L 0.0556 0.03819 L 0.06692 0.04537 L 0.07994 0.05116 L 0.09127 0.05556 L 0.10442 0.06157 L 0.11575 0.06273 L 0.12903 0.0662 L 0.14036 0.06944 L 0.15325 0.07199 L 0.16458 0.07569 L 0.17786 0.07662 L 0.18919 0.07662 L 0.20234 0.07894 L 0.2138 0.08009 L 0.22669 0.08241 L 0.23828 0.08241 L 0.25117 0.08241 L 0.26263 0.0838 L 0.27578 0.0838 L 0.28711 0.0838 L 0.3 0.0838 L 0.31172 0.0838 L 0.32461 0.0838 L 0.33593 0.0838 L 0.34909 0.0838 L 0.36054 0.0838 L 0.37343 0.0838 L 0.38502 0.08125 L 0.39791 0.07778 L 0.40781 0.06944 " pathEditMode="relative" rAng="0" ptsTypes="AAAAAAAAAAAAAAAAAAAAAAAAAAAAAAAAAAA">
                                      <p:cBhvr>
                                        <p:cTn id="10" dur="1000" fill="hold"/>
                                        <p:tgtEl>
                                          <p:spTgt spid="6"/>
                                        </p:tgtEl>
                                        <p:attrNameLst>
                                          <p:attrName>ppt_x</p:attrName>
                                          <p:attrName>ppt_y</p:attrName>
                                        </p:attrNameLst>
                                      </p:cBhvr>
                                      <p:rCtr x="20400" y="4200"/>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8.33333E-7 -7.40741E-7 L 0.00234 0.01343 L 0.01107 0.0257 L 0.01953 0.03912 L 0.02774 0.05116 L 0.0388 0.06482 L 0.06107 0.07176 L 0.08086 0.08032 L 0.103 0.08542 L 0.12279 0.08704 L 0.14492 0.08704 L 0.16471 0.08704 L 0.18685 0.0838 L 0.20664 0.08195 L 0.22878 0.07338 L 0.24818 0.06829 L 0.27083 0.0632 L 0.29011 0.05625 L 0.31276 0.05116 L 0.33203 0.04769 L 0.35443 0.04259 " pathEditMode="relative" rAng="0" ptsTypes="AAAAAAAAAAAAAAAAAAAAA">
                                      <p:cBhvr>
                                        <p:cTn id="14" dur="1000" fill="hold"/>
                                        <p:tgtEl>
                                          <p:spTgt spid="8"/>
                                        </p:tgtEl>
                                        <p:attrNameLst>
                                          <p:attrName>ppt_x</p:attrName>
                                          <p:attrName>ppt_y</p:attrName>
                                        </p:attrNameLst>
                                      </p:cBhvr>
                                      <p:rCtr x="17700" y="4400"/>
                                    </p:animMotion>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3.125E-6 1.11111E-6 L 0.0056 1.11111E-6 L 0.01341 -0.00116 L 0.02174 -0.00116 L 0.0306 -0.00486 L 0.0388 -0.0081 L 0.04622 -0.01273 L 0.0539 -0.01505 L 0.05859 -0.01736 L 0.06328 -0.01829 L 0.07109 -0.02292 L 0.07877 -0.02639 L 0.08619 -0.0287 L 0.09127 -0.03218 L 0.09596 -0.0331 L 0.10117 -0.03426 L 0.10638 -0.03773 L 0.11211 -0.04005 L 0.11784 -0.04236 L 0.12239 -0.04468 L 0.12812 -0.04699 L 0.13333 -0.04931 L 0.13854 -0.05139 L 0.14323 -0.0537 L 0.14791 -0.05602 L 0.15312 -0.05833 L 0.15937 -0.06065 L 0.16549 -0.06412 L 0.1707 -0.06644 L 0.17695 -0.06991 L 0.18216 -0.07222 L 0.18737 -0.07431 L 0.19349 -0.07662 L 0.19869 -0.07894 L 0.20455 -0.08241 L 0.21067 -0.08472 L 0.21536 -0.08704 L 0.22005 -0.08912 L 0.22526 -0.09144 L 0.23047 -0.09722 L 0.23567 -0.10185 L 0.24023 -0.10972 L 0.24596 -0.11667 L 0.25065 -0.12107 L 0.25534 -0.12801 L 0.26002 -0.1338 L 0.26523 -0.14051 L 0.2694 -0.1507 " pathEditMode="relative" rAng="0" ptsTypes="AAAAAAAAAAAAAAAAAAAAAAAAAAAAAAAAAAAAAAAAAAAAAAAA">
                                      <p:cBhvr>
                                        <p:cTn id="18" dur="2000" fill="hold"/>
                                        <p:tgtEl>
                                          <p:spTgt spid="19"/>
                                        </p:tgtEl>
                                        <p:attrNameLst>
                                          <p:attrName>ppt_x</p:attrName>
                                          <p:attrName>ppt_y</p:attrName>
                                        </p:attrNameLst>
                                      </p:cBhvr>
                                      <p:rCtr x="13500" y="-7500"/>
                                    </p:animMotion>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0" nodeType="clickEffect">
                                  <p:stCondLst>
                                    <p:cond delay="0"/>
                                  </p:stCondLst>
                                  <p:childTnLst>
                                    <p:animMotion origin="layout" path="M 2.08333E-7 -7.40741E-7 L 0.00534 -7.40741E-7 L 0.01081 0.00232 L 0.01628 0.00232 L 0.02279 0.00232 L 0.02891 0.00232 L 0.03424 0.00232 L 0.04023 0.00463 L 0.04701 0.00787 L 0.05352 0.01134 L 0.05964 0.01366 L 0.06497 0.01482 L 0.07044 0.01597 L 0.07773 0.01945 L 0.08424 0.02153 L 0.08971 0.02384 L 0.09518 0.025 L 0.10117 0.025 L 0.10716 0.02616 L 0.11263 0.02847 L 0.11797 0.03079 L 0.12578 0.03079 L 0.13307 0.03079 L 0.13854 0.03079 L 0.14453 0.03079 L 0.15052 0.03079 L 0.15716 0.03079 L 0.1638 0.03079 L 0.16979 0.03079 L 0.17643 0.03079 L 0.1819 0.03079 L 0.18789 0.03079 L 0.19388 0.03079 L 0.2 0.03079 L 0.20599 0.03079 L 0.21133 0.03079 L 0.21667 0.03079 L 0.22344 0.03079 L 0.22878 0.03079 L 0.23424 0.02847 L 0.23958 0.02732 L 0.2457 0.02616 L 0.25117 0.02616 L 0.25651 0.03079 L 0.26198 0.03403 L 0.26732 0.0412 L 0.27344 0.04699 " pathEditMode="relative" rAng="0" ptsTypes="AAAAAAAAAAAAAAAAAAAAAAAAAAAAAAAAAAAAAAAAAAAAAAA">
                                      <p:cBhvr>
                                        <p:cTn id="22" dur="2000" fill="hold"/>
                                        <p:tgtEl>
                                          <p:spTgt spid="35"/>
                                        </p:tgtEl>
                                        <p:attrNameLst>
                                          <p:attrName>ppt_x</p:attrName>
                                          <p:attrName>ppt_y</p:attrName>
                                        </p:attrNameLst>
                                      </p:cBhvr>
                                      <p:rCtr x="13700" y="2300"/>
                                    </p:animMotion>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0" nodeType="clickEffect">
                                  <p:stCondLst>
                                    <p:cond delay="0"/>
                                  </p:stCondLst>
                                  <p:childTnLst>
                                    <p:animMotion origin="layout" path="M 2.08333E-7 -0.00394 L 0.00703 -0.0044 L 0.01484 -0.0044 L 0.02279 -0.0044 L 0.03372 -0.0044 L 0.04622 -0.0044 L 0.05404 -0.0044 L 0.0612 -0.0044 L 0.06901 -0.0044 L 0.0806 -0.0044 L 0.09167 -0.0044 L 0.09948 -0.00417 L 0.10742 -0.00301 L 0.11432 -0.00231 L 0.12292 -0.00208 L 0.13164 -0.00139 L 0.13945 -0.00069 L 0.14883 -0.00023 L 0.15586 0.00023 L 0.16367 0.00116 L 0.17148 0.00231 L 0.17943 0.00394 L 0.18646 0.00509 L 0.1944 0.00625 L 0.2013 0.00741 L 0.20846 0.0081 L 0.21549 0.0088 L 0.22253 0.00949 L 0.23112 0.01042 L 0.23815 0.01088 L 0.24518 0.01111 L 0.25234 0.01181 L 0.26172 0.0125 L 0.26875 0.01389 L 0.275 0.01574 L 0.28047 0.01782 L 0.28529 0.01991 L 0.28529 0.02176 L 0.28359 0.02384 " pathEditMode="relative" rAng="0" ptsTypes="AAAAAAAAAAAAAAAAAAAAAAAAAAAAAAAAAAAAAAA">
                                      <p:cBhvr>
                                        <p:cTn id="26" dur="2000" fill="hold"/>
                                        <p:tgtEl>
                                          <p:spTgt spid="34"/>
                                        </p:tgtEl>
                                        <p:attrNameLst>
                                          <p:attrName>ppt_x</p:attrName>
                                          <p:attrName>ppt_y</p:attrName>
                                        </p:attrNameLst>
                                      </p:cBhvr>
                                      <p:rCtr x="14300" y="14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8" grpId="0" bldLvl="0" animBg="1"/>
      <p:bldP spid="11" grpId="0" bldLvl="0" animBg="1"/>
      <p:bldP spid="19" grpId="0" animBg="1"/>
      <p:bldP spid="34" grpId="0" animBg="1"/>
      <p:bldP spid="3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标题 1"/>
          <p:cNvSpPr>
            <a:spLocks noGrp="1"/>
          </p:cNvSpPr>
          <p:nvPr>
            <p:ph type="title"/>
          </p:nvPr>
        </p:nvSpPr>
        <p:spPr>
          <a:xfrm>
            <a:off x="304800" y="103188"/>
            <a:ext cx="9448800" cy="563562"/>
          </a:xfrm>
          <a:ln/>
        </p:spPr>
        <p:txBody>
          <a:bodyPr vert="horz" wrap="square" lIns="91440" tIns="45720" rIns="91440" bIns="45720" anchor="ctr" anchorCtr="0"/>
          <a:p>
            <a:pPr/>
            <a:r>
              <a:rPr lang="en-US" altLang="zh-CN" b="0" i="1" dirty="0">
                <a:solidFill>
                  <a:srgbClr val="00B050"/>
                </a:solidFill>
                <a:latin typeface="+mj-lt"/>
                <a:ea typeface="宋体" panose="02010600030101010101" pitchFamily="2" charset="-122"/>
                <a:cs typeface="+mj-cs"/>
              </a:rPr>
              <a:t>Clustering</a:t>
            </a:r>
            <a:r>
              <a:rPr lang="en-US" altLang="zh-CN" dirty="0">
                <a:solidFill>
                  <a:srgbClr val="00B050"/>
                </a:solidFill>
                <a:latin typeface="+mj-lt"/>
                <a:ea typeface="宋体" panose="02010600030101010101" pitchFamily="2" charset="-122"/>
                <a:cs typeface="+mj-cs"/>
              </a:rPr>
              <a:t> </a:t>
            </a:r>
            <a:endParaRPr lang="zh-CN" altLang="en-US" dirty="0">
              <a:solidFill>
                <a:srgbClr val="00B050"/>
              </a:solidFill>
              <a:latin typeface="+mj-lt"/>
              <a:ea typeface="宋体" panose="02010600030101010101" pitchFamily="2" charset="-122"/>
              <a:cs typeface="+mj-cs"/>
            </a:endParaRPr>
          </a:p>
        </p:txBody>
      </p:sp>
      <p:sp>
        <p:nvSpPr>
          <p:cNvPr id="33795" name="页脚占位符 3"/>
          <p:cNvSpPr txBox="1">
            <a:spLocks noGrp="1"/>
          </p:cNvSpPr>
          <p:nvPr>
            <p:ph type="ftr" sz="quarter" idx="3"/>
          </p:nvPr>
        </p:nvSpPr>
        <p:spPr>
          <a:noFill/>
          <a:ln>
            <a:noFill/>
          </a:ln>
        </p:spPr>
        <p:txBody>
          <a:bodyPr/>
          <a:p>
            <a:pPr marL="0" indent="0">
              <a:spcBef>
                <a:spcPct val="0"/>
              </a:spcBef>
              <a:buClrTx/>
              <a:buFontTx/>
              <a:buNone/>
            </a:pPr>
            <a:r>
              <a:rPr lang="zh-CN" altLang="en-US" sz="1800" b="0" dirty="0">
                <a:latin typeface="Arial" panose="020B0604020202020204" pitchFamily="34" charset="0"/>
                <a:ea typeface="宋体" panose="02010600030101010101" pitchFamily="2" charset="-122"/>
                <a:cs typeface="+mn-cs"/>
              </a:rPr>
              <a:t>多模态优化</a:t>
            </a:r>
            <a:endParaRPr lang="en-US" altLang="zh-CN" sz="1800" b="0" dirty="0">
              <a:latin typeface="Arial" panose="020B0604020202020204" pitchFamily="34" charset="0"/>
              <a:ea typeface="宋体" panose="02010600030101010101" pitchFamily="2" charset="-122"/>
              <a:cs typeface="+mn-cs"/>
            </a:endParaRPr>
          </a:p>
          <a:p>
            <a:pPr marL="0" indent="0">
              <a:spcBef>
                <a:spcPct val="0"/>
              </a:spcBef>
              <a:buClrTx/>
              <a:buFontTx/>
              <a:buNone/>
            </a:pPr>
            <a:r>
              <a:rPr lang="en-US" altLang="zh-CN" b="0" dirty="0">
                <a:latin typeface="Arial" panose="020B0604020202020204" pitchFamily="34" charset="0"/>
                <a:ea typeface="宋体" panose="02010600030101010101" pitchFamily="2" charset="-122"/>
                <a:cs typeface="+mn-cs"/>
              </a:rPr>
              <a:t>Multimodal optimization</a:t>
            </a:r>
            <a:endParaRPr lang="en-US" altLang="zh-CN" b="0" dirty="0">
              <a:latin typeface="Arial" panose="020B0604020202020204" pitchFamily="34" charset="0"/>
              <a:ea typeface="宋体" panose="02010600030101010101" pitchFamily="2" charset="-122"/>
              <a:cs typeface="+mn-cs"/>
            </a:endParaRPr>
          </a:p>
        </p:txBody>
      </p:sp>
      <p:pic>
        <p:nvPicPr>
          <p:cNvPr id="33796" name="图片 4" descr="N3YXMCJD8OM}7C6}ECZ@NC6"/>
          <p:cNvPicPr>
            <a:picLocks noChangeAspect="1"/>
          </p:cNvPicPr>
          <p:nvPr>
            <p:custDataLst>
              <p:tags r:id="rId1"/>
            </p:custDataLst>
          </p:nvPr>
        </p:nvPicPr>
        <p:blipFill>
          <a:blip r:embed="rId2"/>
          <a:stretch>
            <a:fillRect/>
          </a:stretch>
        </p:blipFill>
        <p:spPr>
          <a:xfrm>
            <a:off x="363538" y="1027113"/>
            <a:ext cx="5053012" cy="5545137"/>
          </a:xfrm>
          <a:prstGeom prst="rect">
            <a:avLst/>
          </a:prstGeom>
          <a:noFill/>
          <a:ln w="9525">
            <a:noFill/>
          </a:ln>
        </p:spPr>
      </p:pic>
      <p:sp>
        <p:nvSpPr>
          <p:cNvPr id="7" name="标题 1"/>
          <p:cNvSpPr txBox="1"/>
          <p:nvPr/>
        </p:nvSpPr>
        <p:spPr bwMode="white">
          <a:xfrm>
            <a:off x="4776788" y="1466850"/>
            <a:ext cx="6432550"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200" b="1">
                <a:solidFill>
                  <a:srgbClr val="00B050"/>
                </a:solidFill>
                <a:latin typeface="+mj-lt"/>
                <a:ea typeface="+mj-ea"/>
                <a:cs typeface="+mj-cs"/>
              </a:defRPr>
            </a:lvl1pPr>
            <a:lvl2pPr algn="l" rtl="0" eaLnBrk="0" fontAlgn="base" hangingPunct="0">
              <a:spcBef>
                <a:spcPct val="0"/>
              </a:spcBef>
              <a:spcAft>
                <a:spcPct val="0"/>
              </a:spcAft>
              <a:defRPr sz="3200" b="1">
                <a:solidFill>
                  <a:schemeClr val="bg1"/>
                </a:solidFill>
                <a:latin typeface="Verdana" panose="020B0604030504040204" pitchFamily="34" charset="0"/>
              </a:defRPr>
            </a:lvl2pPr>
            <a:lvl3pPr algn="l" rtl="0" eaLnBrk="0" fontAlgn="base" hangingPunct="0">
              <a:spcBef>
                <a:spcPct val="0"/>
              </a:spcBef>
              <a:spcAft>
                <a:spcPct val="0"/>
              </a:spcAft>
              <a:defRPr sz="3200" b="1">
                <a:solidFill>
                  <a:schemeClr val="bg1"/>
                </a:solidFill>
                <a:latin typeface="Verdana" panose="020B0604030504040204" pitchFamily="34" charset="0"/>
              </a:defRPr>
            </a:lvl3pPr>
            <a:lvl4pPr algn="l" rtl="0" eaLnBrk="0" fontAlgn="base" hangingPunct="0">
              <a:spcBef>
                <a:spcPct val="0"/>
              </a:spcBef>
              <a:spcAft>
                <a:spcPct val="0"/>
              </a:spcAft>
              <a:defRPr sz="3200" b="1">
                <a:solidFill>
                  <a:schemeClr val="bg1"/>
                </a:solidFill>
                <a:latin typeface="Verdana" panose="020B0604030504040204" pitchFamily="34" charset="0"/>
              </a:defRPr>
            </a:lvl4pPr>
            <a:lvl5pPr algn="l" rtl="0" eaLnBrk="0" fontAlgn="base" hangingPunct="0">
              <a:spcBef>
                <a:spcPct val="0"/>
              </a:spcBef>
              <a:spcAft>
                <a:spcPct val="0"/>
              </a:spcAft>
              <a:defRPr sz="3200" b="1">
                <a:solidFill>
                  <a:schemeClr val="bg1"/>
                </a:solidFill>
                <a:latin typeface="Verdana" panose="020B0604030504040204" pitchFamily="34" charset="0"/>
              </a:defRPr>
            </a:lvl5pPr>
            <a:lvl6pPr marL="457200" algn="l" rtl="0" eaLnBrk="1" fontAlgn="base" hangingPunct="1">
              <a:spcBef>
                <a:spcPct val="0"/>
              </a:spcBef>
              <a:spcAft>
                <a:spcPct val="0"/>
              </a:spcAft>
              <a:defRPr sz="3200" b="1">
                <a:solidFill>
                  <a:schemeClr val="bg1"/>
                </a:solidFill>
                <a:latin typeface="Verdana" panose="020B0604030504040204" pitchFamily="34" charset="0"/>
              </a:defRPr>
            </a:lvl6pPr>
            <a:lvl7pPr marL="914400" algn="l" rtl="0" eaLnBrk="1" fontAlgn="base" hangingPunct="1">
              <a:spcBef>
                <a:spcPct val="0"/>
              </a:spcBef>
              <a:spcAft>
                <a:spcPct val="0"/>
              </a:spcAft>
              <a:defRPr sz="3200" b="1">
                <a:solidFill>
                  <a:schemeClr val="bg1"/>
                </a:solidFill>
                <a:latin typeface="Verdana" panose="020B0604030504040204" pitchFamily="34" charset="0"/>
              </a:defRPr>
            </a:lvl7pPr>
            <a:lvl8pPr marL="1371600" algn="l" rtl="0" eaLnBrk="1" fontAlgn="base" hangingPunct="1">
              <a:spcBef>
                <a:spcPct val="0"/>
              </a:spcBef>
              <a:spcAft>
                <a:spcPct val="0"/>
              </a:spcAft>
              <a:defRPr sz="3200" b="1">
                <a:solidFill>
                  <a:schemeClr val="bg1"/>
                </a:solidFill>
                <a:latin typeface="Verdana" panose="020B0604030504040204" pitchFamily="34" charset="0"/>
              </a:defRPr>
            </a:lvl8pPr>
            <a:lvl9pPr marL="1828800" algn="l" rtl="0" eaLnBrk="1" fontAlgn="base" hangingPunct="1">
              <a:spcBef>
                <a:spcPct val="0"/>
              </a:spcBef>
              <a:spcAft>
                <a:spcPct val="0"/>
              </a:spcAft>
              <a:defRPr sz="3200" b="1">
                <a:solidFill>
                  <a:schemeClr val="bg1"/>
                </a:solidFill>
                <a:latin typeface="Verdana" panose="020B060403050404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0" cap="none" spc="0" normalizeH="0" baseline="0" noProof="0" dirty="0">
                <a:ln>
                  <a:noFill/>
                </a:ln>
                <a:solidFill>
                  <a:srgbClr val="00B050"/>
                </a:solidFill>
                <a:effectLst/>
                <a:uLnTx/>
                <a:uFillTx/>
                <a:latin typeface="+mj-lt"/>
                <a:ea typeface="+mj-ea"/>
                <a:cs typeface="+mj-cs"/>
              </a:rPr>
              <a:t>聚类池是许多具有相同原子编号的不同集群(个体)的集合。在集群结构优化过程中，聚类池可以保持个体的多样性。</a:t>
            </a:r>
            <a:endParaRPr kumimoji="0" lang="zh-CN" altLang="en-US" sz="1800" b="0" i="0" u="none" strike="noStrike" kern="0" cap="none" spc="0" normalizeH="0" baseline="0" noProof="0" dirty="0">
              <a:ln>
                <a:noFill/>
              </a:ln>
              <a:solidFill>
                <a:srgbClr val="00B050"/>
              </a:solidFill>
              <a:effectLst/>
              <a:uLnTx/>
              <a:uFillTx/>
              <a:latin typeface="+mj-lt"/>
              <a:ea typeface="+mj-ea"/>
              <a:cs typeface="+mj-cs"/>
            </a:endParaRPr>
          </a:p>
        </p:txBody>
      </p:sp>
      <p:sp>
        <p:nvSpPr>
          <p:cNvPr id="8" name="标题 1"/>
          <p:cNvSpPr txBox="1"/>
          <p:nvPr/>
        </p:nvSpPr>
        <p:spPr bwMode="white">
          <a:xfrm>
            <a:off x="4764088" y="2932113"/>
            <a:ext cx="6575425" cy="113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Autofit/>
          </a:bodyPr>
          <a:lstStyle>
            <a:lvl1pPr algn="l" rtl="0" eaLnBrk="0" fontAlgn="base" hangingPunct="0">
              <a:spcBef>
                <a:spcPct val="0"/>
              </a:spcBef>
              <a:spcAft>
                <a:spcPct val="0"/>
              </a:spcAft>
              <a:defRPr sz="3200" b="1">
                <a:solidFill>
                  <a:srgbClr val="00B050"/>
                </a:solidFill>
                <a:latin typeface="+mj-lt"/>
                <a:ea typeface="+mj-ea"/>
                <a:cs typeface="+mj-cs"/>
              </a:defRPr>
            </a:lvl1pPr>
            <a:lvl2pPr algn="l" rtl="0" eaLnBrk="0" fontAlgn="base" hangingPunct="0">
              <a:spcBef>
                <a:spcPct val="0"/>
              </a:spcBef>
              <a:spcAft>
                <a:spcPct val="0"/>
              </a:spcAft>
              <a:defRPr sz="3200" b="1">
                <a:solidFill>
                  <a:schemeClr val="bg1"/>
                </a:solidFill>
                <a:latin typeface="Verdana" panose="020B0604030504040204" pitchFamily="34" charset="0"/>
              </a:defRPr>
            </a:lvl2pPr>
            <a:lvl3pPr algn="l" rtl="0" eaLnBrk="0" fontAlgn="base" hangingPunct="0">
              <a:spcBef>
                <a:spcPct val="0"/>
              </a:spcBef>
              <a:spcAft>
                <a:spcPct val="0"/>
              </a:spcAft>
              <a:defRPr sz="3200" b="1">
                <a:solidFill>
                  <a:schemeClr val="bg1"/>
                </a:solidFill>
                <a:latin typeface="Verdana" panose="020B0604030504040204" pitchFamily="34" charset="0"/>
              </a:defRPr>
            </a:lvl3pPr>
            <a:lvl4pPr algn="l" rtl="0" eaLnBrk="0" fontAlgn="base" hangingPunct="0">
              <a:spcBef>
                <a:spcPct val="0"/>
              </a:spcBef>
              <a:spcAft>
                <a:spcPct val="0"/>
              </a:spcAft>
              <a:defRPr sz="3200" b="1">
                <a:solidFill>
                  <a:schemeClr val="bg1"/>
                </a:solidFill>
                <a:latin typeface="Verdana" panose="020B0604030504040204" pitchFamily="34" charset="0"/>
              </a:defRPr>
            </a:lvl4pPr>
            <a:lvl5pPr algn="l" rtl="0" eaLnBrk="0" fontAlgn="base" hangingPunct="0">
              <a:spcBef>
                <a:spcPct val="0"/>
              </a:spcBef>
              <a:spcAft>
                <a:spcPct val="0"/>
              </a:spcAft>
              <a:defRPr sz="3200" b="1">
                <a:solidFill>
                  <a:schemeClr val="bg1"/>
                </a:solidFill>
                <a:latin typeface="Verdana" panose="020B0604030504040204" pitchFamily="34" charset="0"/>
              </a:defRPr>
            </a:lvl5pPr>
            <a:lvl6pPr marL="457200" algn="l" rtl="0" eaLnBrk="1" fontAlgn="base" hangingPunct="1">
              <a:spcBef>
                <a:spcPct val="0"/>
              </a:spcBef>
              <a:spcAft>
                <a:spcPct val="0"/>
              </a:spcAft>
              <a:defRPr sz="3200" b="1">
                <a:solidFill>
                  <a:schemeClr val="bg1"/>
                </a:solidFill>
                <a:latin typeface="Verdana" panose="020B0604030504040204" pitchFamily="34" charset="0"/>
              </a:defRPr>
            </a:lvl6pPr>
            <a:lvl7pPr marL="914400" algn="l" rtl="0" eaLnBrk="1" fontAlgn="base" hangingPunct="1">
              <a:spcBef>
                <a:spcPct val="0"/>
              </a:spcBef>
              <a:spcAft>
                <a:spcPct val="0"/>
              </a:spcAft>
              <a:defRPr sz="3200" b="1">
                <a:solidFill>
                  <a:schemeClr val="bg1"/>
                </a:solidFill>
                <a:latin typeface="Verdana" panose="020B0604030504040204" pitchFamily="34" charset="0"/>
              </a:defRPr>
            </a:lvl7pPr>
            <a:lvl8pPr marL="1371600" algn="l" rtl="0" eaLnBrk="1" fontAlgn="base" hangingPunct="1">
              <a:spcBef>
                <a:spcPct val="0"/>
              </a:spcBef>
              <a:spcAft>
                <a:spcPct val="0"/>
              </a:spcAft>
              <a:defRPr sz="3200" b="1">
                <a:solidFill>
                  <a:schemeClr val="bg1"/>
                </a:solidFill>
                <a:latin typeface="Verdana" panose="020B0604030504040204" pitchFamily="34" charset="0"/>
              </a:defRPr>
            </a:lvl8pPr>
            <a:lvl9pPr marL="1828800" algn="l" rtl="0" eaLnBrk="1" fontAlgn="base" hangingPunct="1">
              <a:spcBef>
                <a:spcPct val="0"/>
              </a:spcBef>
              <a:spcAft>
                <a:spcPct val="0"/>
              </a:spcAft>
              <a:defRPr sz="3200" b="1">
                <a:solidFill>
                  <a:schemeClr val="bg1"/>
                </a:solidFill>
                <a:latin typeface="Verdana" panose="020B060403050404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根据个体分布的结构特点，可以对种群进行分类。聚类中可以根据实际需求选择不同的距离度量，聚类方法将相邻的个体聚为一类，其中K-means方法是常用的聚类方式。聚类起始中心点的选择和聚类K的个数对算法的收敛速度和聚类性能有显著影响。</a:t>
            </a:r>
            <a:br>
              <a:rPr kumimoji="0" lang="zh-CN" altLang="en-US" sz="1800" b="0" i="0" u="none" strike="noStrike" kern="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br>
            <a:br>
              <a:rPr kumimoji="0" lang="zh-CN" altLang="en-US" sz="1800" b="0" i="0" u="none" strike="noStrike" kern="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br>
            <a:endParaRPr kumimoji="0" lang="zh-CN" altLang="en-US" sz="1800" b="0" i="0" u="none" strike="noStrike" kern="0" cap="none" spc="0" normalizeH="0" baseline="0" noProof="0" dirty="0">
              <a:ln>
                <a:noFill/>
              </a:ln>
              <a:solidFill>
                <a:srgbClr val="00B050"/>
              </a:solidFill>
              <a:effectLst/>
              <a:uLnTx/>
              <a:uFillTx/>
              <a:latin typeface="+mj-lt"/>
              <a:ea typeface="+mj-ea"/>
              <a:cs typeface="+mj-cs"/>
            </a:endParaRPr>
          </a:p>
        </p:txBody>
      </p:sp>
      <p:sp>
        <p:nvSpPr>
          <p:cNvPr id="2" name="矩形 1"/>
          <p:cNvSpPr/>
          <p:nvPr/>
        </p:nvSpPr>
        <p:spPr>
          <a:xfrm>
            <a:off x="4872038" y="4240213"/>
            <a:ext cx="60960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rPr>
              <a:t>对每个聚类内部的个体进行更新，通过选择淘汰最差个体，也可根据新个体的结构差异，将其划分到其他相应的类中。根据不同的选择方式将较差个体淘汰。</a:t>
            </a:r>
            <a:br>
              <a:rPr kumimoji="0" lang="zh-CN" altLang="en-US" sz="1800" b="0" i="0" u="none" strike="noStrike" kern="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rPr>
            </a:br>
            <a:br>
              <a:rPr kumimoji="0" lang="zh-CN" altLang="en-US" sz="1800" b="0" i="0" u="none" strike="noStrike" kern="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rPr>
            </a:br>
            <a:r>
              <a:rPr kumimoji="0" lang="zh-CN" altLang="en-US" sz="1800" b="0" i="0" u="none" strike="noStrike" kern="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rPr>
              <a:t>通过消除最差个体，集群池中个体的总体数量保持不变，但聚类池中个体的质量得到提高</a:t>
            </a:r>
            <a:endParaRPr kumimoji="0" lang="zh-CN" altLang="en-US" sz="1800" b="0" i="0" u="none" strike="noStrike" kern="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标题 1"/>
          <p:cNvSpPr>
            <a:spLocks noGrp="1"/>
          </p:cNvSpPr>
          <p:nvPr>
            <p:ph type="title"/>
          </p:nvPr>
        </p:nvSpPr>
        <p:spPr>
          <a:xfrm>
            <a:off x="304800" y="103188"/>
            <a:ext cx="9448800" cy="563562"/>
          </a:xfrm>
          <a:ln/>
        </p:spPr>
        <p:txBody>
          <a:bodyPr vert="horz" wrap="square" lIns="91440" tIns="45720" rIns="91440" bIns="45720" anchor="ctr" anchorCtr="0"/>
          <a:p>
            <a:pPr/>
            <a:r>
              <a:rPr lang="en-US" altLang="zh-CN" b="0" i="1" dirty="0">
                <a:solidFill>
                  <a:srgbClr val="00B050"/>
                </a:solidFill>
                <a:latin typeface="+mj-lt"/>
                <a:ea typeface="宋体" panose="02010600030101010101" pitchFamily="2" charset="-122"/>
                <a:cs typeface="+mj-cs"/>
              </a:rPr>
              <a:t>Species conservation</a:t>
            </a:r>
            <a:r>
              <a:rPr lang="zh-CN" altLang="en-US" dirty="0">
                <a:solidFill>
                  <a:srgbClr val="00B050"/>
                </a:solidFill>
                <a:latin typeface="+mj-lt"/>
                <a:ea typeface="宋体" panose="02010600030101010101" pitchFamily="2" charset="-122"/>
                <a:cs typeface="+mj-cs"/>
              </a:rPr>
              <a:t>物种保护</a:t>
            </a:r>
            <a:endParaRPr lang="zh-CN" altLang="en-US" dirty="0">
              <a:solidFill>
                <a:srgbClr val="00B050"/>
              </a:solidFill>
              <a:latin typeface="+mj-lt"/>
              <a:ea typeface="宋体" panose="02010600030101010101" pitchFamily="2" charset="-122"/>
              <a:cs typeface="+mj-cs"/>
            </a:endParaRPr>
          </a:p>
        </p:txBody>
      </p:sp>
      <p:sp>
        <p:nvSpPr>
          <p:cNvPr id="34819" name="页脚占位符 3"/>
          <p:cNvSpPr txBox="1">
            <a:spLocks noGrp="1"/>
          </p:cNvSpPr>
          <p:nvPr>
            <p:ph type="ftr" sz="quarter" idx="3"/>
          </p:nvPr>
        </p:nvSpPr>
        <p:spPr>
          <a:noFill/>
          <a:ln>
            <a:noFill/>
          </a:ln>
        </p:spPr>
        <p:txBody>
          <a:bodyPr/>
          <a:p>
            <a:pPr marL="0" indent="0">
              <a:spcBef>
                <a:spcPct val="0"/>
              </a:spcBef>
              <a:buClrTx/>
              <a:buFontTx/>
              <a:buNone/>
            </a:pPr>
            <a:r>
              <a:rPr lang="zh-CN" altLang="en-US" sz="1800" b="0" dirty="0">
                <a:latin typeface="Arial" panose="020B0604020202020204" pitchFamily="34" charset="0"/>
                <a:ea typeface="宋体" panose="02010600030101010101" pitchFamily="2" charset="-122"/>
                <a:cs typeface="+mn-cs"/>
              </a:rPr>
              <a:t>多模态优化</a:t>
            </a:r>
            <a:endParaRPr lang="en-US" altLang="zh-CN" sz="1800" b="0" dirty="0">
              <a:latin typeface="Arial" panose="020B0604020202020204" pitchFamily="34" charset="0"/>
              <a:ea typeface="宋体" panose="02010600030101010101" pitchFamily="2" charset="-122"/>
              <a:cs typeface="+mn-cs"/>
            </a:endParaRPr>
          </a:p>
          <a:p>
            <a:pPr marL="0" indent="0">
              <a:spcBef>
                <a:spcPct val="0"/>
              </a:spcBef>
              <a:buClrTx/>
              <a:buFontTx/>
              <a:buNone/>
            </a:pPr>
            <a:r>
              <a:rPr lang="en-US" altLang="zh-CN" b="0" dirty="0">
                <a:latin typeface="Arial" panose="020B0604020202020204" pitchFamily="34" charset="0"/>
                <a:ea typeface="宋体" panose="02010600030101010101" pitchFamily="2" charset="-122"/>
                <a:cs typeface="+mn-cs"/>
              </a:rPr>
              <a:t>Multimodal optimization</a:t>
            </a:r>
            <a:endParaRPr lang="en-US" altLang="zh-CN" b="0" dirty="0">
              <a:latin typeface="Arial" panose="020B0604020202020204" pitchFamily="34" charset="0"/>
              <a:ea typeface="宋体" panose="02010600030101010101" pitchFamily="2" charset="-122"/>
              <a:cs typeface="+mn-cs"/>
            </a:endParaRPr>
          </a:p>
        </p:txBody>
      </p:sp>
      <p:sp>
        <p:nvSpPr>
          <p:cNvPr id="34820" name="文本框 4"/>
          <p:cNvSpPr txBox="1"/>
          <p:nvPr/>
        </p:nvSpPr>
        <p:spPr>
          <a:xfrm>
            <a:off x="696913" y="887413"/>
            <a:ext cx="10391775" cy="61245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Tx/>
              <a:buNone/>
            </a:pPr>
            <a:r>
              <a:rPr lang="zh-CN" altLang="en-US" b="0" dirty="0">
                <a:solidFill>
                  <a:srgbClr val="CAA200"/>
                </a:solidFill>
                <a:latin typeface="华文中宋" panose="02010600040101010101" pitchFamily="2" charset="-122"/>
                <a:ea typeface="华文中宋" panose="02010600040101010101" pitchFamily="2" charset="-122"/>
                <a:sym typeface="+mn-ea"/>
              </a:rPr>
              <a:t> σ</a:t>
            </a:r>
            <a:r>
              <a:rPr lang="zh-CN" altLang="en-US" sz="3200" b="0" baseline="-25000" dirty="0">
                <a:solidFill>
                  <a:srgbClr val="CAA200"/>
                </a:solidFill>
                <a:latin typeface="华文中宋" panose="02010600040101010101" pitchFamily="2" charset="-122"/>
                <a:ea typeface="华文中宋" panose="02010600040101010101" pitchFamily="2" charset="-122"/>
                <a:sym typeface="+mn-ea"/>
              </a:rPr>
              <a:t>s</a:t>
            </a:r>
            <a:r>
              <a:rPr lang="zh-CN" altLang="en-US" b="0" baseline="-25000" dirty="0">
                <a:solidFill>
                  <a:srgbClr val="CAA200"/>
                </a:solidFill>
                <a:latin typeface="华文中宋" panose="02010600040101010101" pitchFamily="2" charset="-122"/>
                <a:ea typeface="华文中宋" panose="02010600040101010101" pitchFamily="2" charset="-122"/>
                <a:sym typeface="+mn-ea"/>
              </a:rPr>
              <a:t> </a:t>
            </a:r>
            <a:r>
              <a:rPr lang="zh-CN" altLang="en-US" b="0" dirty="0">
                <a:solidFill>
                  <a:srgbClr val="CAA200"/>
                </a:solidFill>
                <a:latin typeface="华文中宋" panose="02010600040101010101" pitchFamily="2" charset="-122"/>
                <a:ea typeface="华文中宋" panose="02010600040101010101" pitchFamily="2" charset="-122"/>
              </a:rPr>
              <a:t>物种距离</a:t>
            </a:r>
            <a:endParaRPr lang="zh-CN" altLang="en-US" b="0" dirty="0">
              <a:solidFill>
                <a:srgbClr val="CAA200"/>
              </a:solidFill>
              <a:latin typeface="华文中宋" panose="02010600040101010101" pitchFamily="2" charset="-122"/>
              <a:ea typeface="华文中宋" panose="02010600040101010101" pitchFamily="2" charset="-122"/>
            </a:endParaRPr>
          </a:p>
          <a:p>
            <a:pPr marL="0" lvl="0" indent="0">
              <a:spcBef>
                <a:spcPct val="0"/>
              </a:spcBef>
              <a:buClrTx/>
              <a:buFontTx/>
              <a:buNone/>
            </a:pPr>
            <a:r>
              <a:rPr lang="zh-CN" altLang="en-US" b="0" dirty="0">
                <a:solidFill>
                  <a:schemeClr val="tx1"/>
                </a:solidFill>
                <a:latin typeface="华文中宋" panose="02010600040101010101" pitchFamily="2" charset="-122"/>
                <a:ea typeface="华文中宋" panose="02010600040101010101" pitchFamily="2" charset="-122"/>
              </a:rPr>
              <a:t>      为了定义物种以及</a:t>
            </a:r>
            <a:r>
              <a:rPr lang="en-US" altLang="zh-CN" b="0" dirty="0">
                <a:solidFill>
                  <a:schemeClr val="tx1"/>
                </a:solidFill>
                <a:latin typeface="华文中宋" panose="02010600040101010101" pitchFamily="2" charset="-122"/>
                <a:ea typeface="华文中宋" panose="02010600040101010101" pitchFamily="2" charset="-122"/>
              </a:rPr>
              <a:t>SCGA</a:t>
            </a:r>
            <a:r>
              <a:rPr lang="zh-CN" altLang="en-US" b="0" dirty="0">
                <a:solidFill>
                  <a:schemeClr val="tx1"/>
                </a:solidFill>
                <a:latin typeface="华文中宋" panose="02010600040101010101" pitchFamily="2" charset="-122"/>
                <a:ea typeface="华文中宋" panose="02010600040101010101" pitchFamily="2" charset="-122"/>
              </a:rPr>
              <a:t>的操作，我们必须定义一个称为物种距离的参数，用</a:t>
            </a:r>
            <a:r>
              <a:rPr lang="en-US" altLang="zh-CN" b="0" dirty="0">
                <a:solidFill>
                  <a:schemeClr val="tx1"/>
                </a:solidFill>
                <a:latin typeface="华文中宋" panose="02010600040101010101" pitchFamily="2" charset="-122"/>
                <a:ea typeface="华文中宋" panose="02010600040101010101" pitchFamily="2" charset="-122"/>
              </a:rPr>
              <a:t>σ</a:t>
            </a:r>
            <a:r>
              <a:rPr lang="en-US" altLang="zh-CN" sz="3600" b="0" baseline="-25000" dirty="0">
                <a:solidFill>
                  <a:schemeClr val="tx1"/>
                </a:solidFill>
                <a:latin typeface="华文中宋" panose="02010600040101010101" pitchFamily="2" charset="-122"/>
                <a:ea typeface="华文中宋" panose="02010600040101010101" pitchFamily="2" charset="-122"/>
              </a:rPr>
              <a:t>s</a:t>
            </a:r>
            <a:r>
              <a:rPr lang="zh-CN" altLang="en-US" b="0" dirty="0">
                <a:solidFill>
                  <a:schemeClr val="tx1"/>
                </a:solidFill>
                <a:latin typeface="华文中宋" panose="02010600040101010101" pitchFamily="2" charset="-122"/>
                <a:ea typeface="华文中宋" panose="02010600040101010101" pitchFamily="2" charset="-122"/>
              </a:rPr>
              <a:t>表示。物种距离指定了</a:t>
            </a:r>
            <a:r>
              <a:rPr lang="zh-CN" altLang="en-US" b="0" dirty="0">
                <a:solidFill>
                  <a:schemeClr val="tx1"/>
                </a:solidFill>
                <a:latin typeface="华文中宋" panose="02010600040101010101" pitchFamily="2" charset="-122"/>
                <a:ea typeface="华文中宋" panose="02010600040101010101" pitchFamily="2" charset="-122"/>
                <a:sym typeface="+mn-ea"/>
              </a:rPr>
              <a:t>两个被认为相似的个体之间距离的上限。（</a:t>
            </a:r>
            <a:r>
              <a:rPr lang="zh-CN" altLang="en-US" b="0" dirty="0">
                <a:solidFill>
                  <a:srgbClr val="000000"/>
                </a:solidFill>
                <a:latin typeface="华文中宋" panose="02010600040101010101" pitchFamily="2" charset="-122"/>
                <a:ea typeface="华文中宋" panose="02010600040101010101" pitchFamily="2" charset="-122"/>
              </a:rPr>
              <a:t>数值越大两者差异越大）</a:t>
            </a:r>
            <a:endParaRPr lang="zh-CN" altLang="en-US" b="0" dirty="0">
              <a:solidFill>
                <a:schemeClr val="tx1"/>
              </a:solidFill>
              <a:latin typeface="华文中宋" panose="02010600040101010101" pitchFamily="2" charset="-122"/>
              <a:ea typeface="华文中宋" panose="02010600040101010101" pitchFamily="2" charset="-122"/>
              <a:sym typeface="+mn-ea"/>
            </a:endParaRPr>
          </a:p>
          <a:p>
            <a:pPr marL="0" lvl="0" indent="0">
              <a:spcBef>
                <a:spcPct val="0"/>
              </a:spcBef>
              <a:buClrTx/>
              <a:buFontTx/>
              <a:buNone/>
            </a:pPr>
            <a:r>
              <a:rPr lang="zh-CN" altLang="en-US" b="0" dirty="0">
                <a:solidFill>
                  <a:srgbClr val="CAA200"/>
                </a:solidFill>
                <a:latin typeface="华文中宋" panose="02010600040101010101" pitchFamily="2" charset="-122"/>
                <a:ea typeface="华文中宋" panose="02010600040101010101" pitchFamily="2" charset="-122"/>
              </a:rPr>
              <a:t>物种种子</a:t>
            </a:r>
            <a:endParaRPr lang="zh-CN" altLang="en-US" b="0" dirty="0">
              <a:solidFill>
                <a:srgbClr val="CAA200"/>
              </a:solidFill>
              <a:latin typeface="华文中宋" panose="02010600040101010101" pitchFamily="2" charset="-122"/>
              <a:ea typeface="华文中宋" panose="02010600040101010101" pitchFamily="2" charset="-122"/>
            </a:endParaRPr>
          </a:p>
          <a:p>
            <a:pPr marL="0" lvl="0" indent="0">
              <a:spcBef>
                <a:spcPct val="0"/>
              </a:spcBef>
              <a:buClrTx/>
              <a:buFontTx/>
              <a:buNone/>
            </a:pPr>
            <a:r>
              <a:rPr lang="zh-CN" altLang="en-US" b="0" dirty="0">
                <a:solidFill>
                  <a:srgbClr val="CAA200"/>
                </a:solidFill>
                <a:latin typeface="华文中宋" panose="02010600040101010101" pitchFamily="2" charset="-122"/>
                <a:ea typeface="华文中宋" panose="02010600040101010101" pitchFamily="2" charset="-122"/>
              </a:rPr>
              <a:t>       </a:t>
            </a:r>
            <a:r>
              <a:rPr lang="zh-CN" altLang="en-US" b="0" dirty="0">
                <a:solidFill>
                  <a:schemeClr val="tx1"/>
                </a:solidFill>
                <a:latin typeface="华文中宋" panose="02010600040101010101" pitchFamily="2" charset="-122"/>
                <a:ea typeface="华文中宋" panose="02010600040101010101" pitchFamily="2" charset="-122"/>
              </a:rPr>
              <a:t>种群中的物种中挑选的优势个体，也被称为支配个体。</a:t>
            </a:r>
            <a:endParaRPr lang="en-US" altLang="zh-CN" b="0" dirty="0">
              <a:solidFill>
                <a:schemeClr val="tx1"/>
              </a:solidFill>
              <a:latin typeface="华文中宋" panose="02010600040101010101" pitchFamily="2" charset="-122"/>
              <a:ea typeface="华文中宋" panose="02010600040101010101" pitchFamily="2" charset="-122"/>
            </a:endParaRPr>
          </a:p>
          <a:p>
            <a:pPr marL="0" lvl="0" indent="0">
              <a:spcBef>
                <a:spcPct val="0"/>
              </a:spcBef>
              <a:buClrTx/>
              <a:buFontTx/>
              <a:buNone/>
            </a:pPr>
            <a:r>
              <a:rPr lang="zh-CN" altLang="en-US" b="0" dirty="0">
                <a:solidFill>
                  <a:srgbClr val="CAA200"/>
                </a:solidFill>
                <a:latin typeface="华文中宋" panose="02010600040101010101" pitchFamily="2" charset="-122"/>
                <a:ea typeface="华文中宋" panose="02010600040101010101" pitchFamily="2" charset="-122"/>
              </a:rPr>
              <a:t>物种</a:t>
            </a:r>
            <a:endParaRPr lang="en-US" altLang="zh-CN" b="0" dirty="0">
              <a:solidFill>
                <a:srgbClr val="CAA200"/>
              </a:solidFill>
              <a:latin typeface="华文中宋" panose="02010600040101010101" pitchFamily="2" charset="-122"/>
              <a:ea typeface="华文中宋" panose="02010600040101010101" pitchFamily="2" charset="-122"/>
            </a:endParaRPr>
          </a:p>
          <a:p>
            <a:pPr marL="0" lvl="0" indent="0">
              <a:spcBef>
                <a:spcPct val="0"/>
              </a:spcBef>
              <a:buClrTx/>
              <a:buFontTx/>
              <a:buNone/>
            </a:pPr>
            <a:r>
              <a:rPr lang="zh-CN" altLang="en-US" b="0" dirty="0">
                <a:solidFill>
                  <a:schemeClr val="tx1"/>
                </a:solidFill>
                <a:latin typeface="华文中宋" panose="02010600040101010101" pitchFamily="2" charset="-122"/>
                <a:ea typeface="华文中宋" panose="02010600040101010101" pitchFamily="2" charset="-122"/>
              </a:rPr>
              <a:t>       物种的定义是相对于有限群体 </a:t>
            </a:r>
            <a:r>
              <a:rPr lang="en-US" altLang="zh-CN" b="0" dirty="0">
                <a:solidFill>
                  <a:schemeClr val="tx1"/>
                </a:solidFill>
                <a:latin typeface="华文中宋" panose="02010600040101010101" pitchFamily="2" charset="-122"/>
                <a:ea typeface="华文中宋" panose="02010600040101010101" pitchFamily="2" charset="-122"/>
              </a:rPr>
              <a:t>P</a:t>
            </a:r>
            <a:r>
              <a:rPr lang="en-US" altLang="zh-CN" b="0" baseline="-25000" dirty="0">
                <a:solidFill>
                  <a:schemeClr val="tx1"/>
                </a:solidFill>
                <a:latin typeface="华文中宋" panose="02010600040101010101" pitchFamily="2" charset="-122"/>
                <a:ea typeface="华文中宋" panose="02010600040101010101" pitchFamily="2" charset="-122"/>
              </a:rPr>
              <a:t>N</a:t>
            </a:r>
            <a:r>
              <a:rPr lang="en-US" altLang="zh-CN" b="0" dirty="0">
                <a:solidFill>
                  <a:schemeClr val="tx1"/>
                </a:solidFill>
                <a:latin typeface="华文中宋" panose="02010600040101010101" pitchFamily="2" charset="-122"/>
                <a:ea typeface="华文中宋" panose="02010600040101010101" pitchFamily="2" charset="-122"/>
              </a:rPr>
              <a:t> = {x</a:t>
            </a:r>
            <a:r>
              <a:rPr lang="en-US" altLang="zh-CN" b="0" baseline="-25000" dirty="0">
                <a:solidFill>
                  <a:schemeClr val="tx1"/>
                </a:solidFill>
                <a:latin typeface="华文中宋" panose="02010600040101010101" pitchFamily="2" charset="-122"/>
                <a:ea typeface="华文中宋" panose="02010600040101010101" pitchFamily="2" charset="-122"/>
              </a:rPr>
              <a:t>1</a:t>
            </a:r>
            <a:r>
              <a:rPr lang="zh-CN" altLang="en-US" b="0" dirty="0">
                <a:solidFill>
                  <a:schemeClr val="tx1"/>
                </a:solidFill>
                <a:latin typeface="华文中宋" panose="02010600040101010101" pitchFamily="2" charset="-122"/>
                <a:ea typeface="华文中宋" panose="02010600040101010101" pitchFamily="2" charset="-122"/>
              </a:rPr>
              <a:t>， </a:t>
            </a:r>
            <a:r>
              <a:rPr lang="en-US" altLang="zh-CN" b="0" dirty="0">
                <a:solidFill>
                  <a:schemeClr val="tx1"/>
                </a:solidFill>
                <a:latin typeface="华文中宋" panose="02010600040101010101" pitchFamily="2" charset="-122"/>
                <a:ea typeface="华文中宋" panose="02010600040101010101" pitchFamily="2" charset="-122"/>
              </a:rPr>
              <a:t>x</a:t>
            </a:r>
            <a:r>
              <a:rPr lang="en-US" altLang="zh-CN" b="0" baseline="-25000" dirty="0">
                <a:solidFill>
                  <a:schemeClr val="tx1"/>
                </a:solidFill>
                <a:latin typeface="华文中宋" panose="02010600040101010101" pitchFamily="2" charset="-122"/>
                <a:ea typeface="华文中宋" panose="02010600040101010101" pitchFamily="2" charset="-122"/>
              </a:rPr>
              <a:t>2</a:t>
            </a:r>
            <a:r>
              <a:rPr lang="zh-CN" altLang="en-US" b="0" dirty="0">
                <a:solidFill>
                  <a:schemeClr val="tx1"/>
                </a:solidFill>
                <a:latin typeface="华文中宋" panose="02010600040101010101" pitchFamily="2" charset="-122"/>
                <a:ea typeface="华文中宋" panose="02010600040101010101" pitchFamily="2" charset="-122"/>
              </a:rPr>
              <a:t>， </a:t>
            </a:r>
            <a:r>
              <a:rPr lang="en-US" altLang="zh-CN" b="0" dirty="0">
                <a:solidFill>
                  <a:schemeClr val="tx1"/>
                </a:solidFill>
                <a:latin typeface="华文中宋" panose="02010600040101010101" pitchFamily="2" charset="-122"/>
                <a:ea typeface="华文中宋" panose="02010600040101010101" pitchFamily="2" charset="-122"/>
              </a:rPr>
              <a:t>. . </a:t>
            </a:r>
            <a:r>
              <a:rPr lang="zh-CN" altLang="en-US" b="0" dirty="0">
                <a:solidFill>
                  <a:schemeClr val="tx1"/>
                </a:solidFill>
                <a:latin typeface="华文中宋" panose="02010600040101010101" pitchFamily="2" charset="-122"/>
                <a:ea typeface="华文中宋" panose="02010600040101010101" pitchFamily="2" charset="-122"/>
              </a:rPr>
              <a:t>， </a:t>
            </a:r>
            <a:r>
              <a:rPr lang="en-US" altLang="zh-CN" b="0" dirty="0">
                <a:solidFill>
                  <a:schemeClr val="tx1"/>
                </a:solidFill>
                <a:latin typeface="华文中宋" panose="02010600040101010101" pitchFamily="2" charset="-122"/>
                <a:ea typeface="华文中宋" panose="02010600040101010101" pitchFamily="2" charset="-122"/>
              </a:rPr>
              <a:t>x</a:t>
            </a:r>
            <a:r>
              <a:rPr lang="en-US" altLang="zh-CN" b="0" baseline="-25000" dirty="0">
                <a:solidFill>
                  <a:schemeClr val="tx1"/>
                </a:solidFill>
                <a:latin typeface="华文中宋" panose="02010600040101010101" pitchFamily="2" charset="-122"/>
                <a:ea typeface="华文中宋" panose="02010600040101010101" pitchFamily="2" charset="-122"/>
              </a:rPr>
              <a:t>N</a:t>
            </a:r>
            <a:r>
              <a:rPr lang="en-US" altLang="zh-CN" b="0" dirty="0">
                <a:solidFill>
                  <a:schemeClr val="tx1"/>
                </a:solidFill>
                <a:latin typeface="华文中宋" panose="02010600040101010101" pitchFamily="2" charset="-122"/>
                <a:ea typeface="华文中宋" panose="02010600040101010101" pitchFamily="2" charset="-122"/>
              </a:rPr>
              <a:t> }</a:t>
            </a:r>
            <a:r>
              <a:rPr lang="zh-CN" altLang="en-US" b="0" dirty="0">
                <a:solidFill>
                  <a:schemeClr val="tx1"/>
                </a:solidFill>
                <a:latin typeface="华文中宋" panose="02010600040101010101" pitchFamily="2" charset="-122"/>
                <a:ea typeface="华文中宋" panose="02010600040101010101" pitchFamily="2" charset="-122"/>
              </a:rPr>
              <a:t> ，       物种是一个子集，其中任意两个个体之间的距离小于物种距离。</a:t>
            </a:r>
            <a:endParaRPr lang="en-US" altLang="zh-CN" b="0" dirty="0">
              <a:solidFill>
                <a:schemeClr val="tx1"/>
              </a:solidFill>
              <a:latin typeface="华文中宋" panose="02010600040101010101" pitchFamily="2" charset="-122"/>
              <a:ea typeface="华文中宋" panose="02010600040101010101" pitchFamily="2" charset="-122"/>
            </a:endParaRPr>
          </a:p>
          <a:p>
            <a:pPr marL="0" lvl="0" indent="0">
              <a:spcBef>
                <a:spcPct val="0"/>
              </a:spcBef>
              <a:buClrTx/>
              <a:buFontTx/>
              <a:buNone/>
            </a:pPr>
            <a:r>
              <a:rPr lang="zh-CN" altLang="en-US" b="0" dirty="0">
                <a:solidFill>
                  <a:srgbClr val="CAA200"/>
                </a:solidFill>
                <a:latin typeface="华文中宋" panose="02010600040101010101" pitchFamily="2" charset="-122"/>
                <a:ea typeface="华文中宋" panose="02010600040101010101" pitchFamily="2" charset="-122"/>
              </a:rPr>
              <a:t>X</a:t>
            </a:r>
            <a:r>
              <a:rPr lang="zh-CN" altLang="en-US" sz="4000" b="0" baseline="-25000" dirty="0">
                <a:solidFill>
                  <a:srgbClr val="CAA200"/>
                </a:solidFill>
                <a:latin typeface="华文中宋" panose="02010600040101010101" pitchFamily="2" charset="-122"/>
                <a:ea typeface="华文中宋" panose="02010600040101010101" pitchFamily="2" charset="-122"/>
              </a:rPr>
              <a:t>s</a:t>
            </a:r>
            <a:r>
              <a:rPr lang="zh-CN" altLang="en-US" b="0" dirty="0">
                <a:solidFill>
                  <a:srgbClr val="CAA200"/>
                </a:solidFill>
                <a:latin typeface="华文中宋" panose="02010600040101010101" pitchFamily="2" charset="-122"/>
                <a:ea typeface="华文中宋" panose="02010600040101010101" pitchFamily="2" charset="-122"/>
              </a:rPr>
              <a:t>子集</a:t>
            </a:r>
            <a:endParaRPr lang="zh-CN" altLang="en-US" sz="4800" b="0" baseline="-25000" dirty="0">
              <a:solidFill>
                <a:srgbClr val="CAA200"/>
              </a:solidFill>
              <a:latin typeface="华文中宋" panose="02010600040101010101" pitchFamily="2" charset="-122"/>
              <a:ea typeface="华文中宋" panose="02010600040101010101" pitchFamily="2" charset="-122"/>
            </a:endParaRPr>
          </a:p>
          <a:p>
            <a:pPr marL="0" lvl="0" indent="0">
              <a:spcBef>
                <a:spcPct val="0"/>
              </a:spcBef>
              <a:buClrTx/>
              <a:buFontTx/>
              <a:buNone/>
            </a:pPr>
            <a:r>
              <a:rPr lang="zh-CN" altLang="en-US" b="0" dirty="0">
                <a:solidFill>
                  <a:schemeClr val="tx1"/>
                </a:solidFill>
                <a:latin typeface="华文中宋" panose="02010600040101010101" pitchFamily="2" charset="-122"/>
                <a:ea typeface="华文中宋" panose="02010600040101010101" pitchFamily="2" charset="-122"/>
              </a:rPr>
              <a:t>       表示在当代中发现的物种种子的集合。</a:t>
            </a:r>
            <a:endParaRPr lang="zh-CN" altLang="en-US" b="0" dirty="0">
              <a:solidFill>
                <a:schemeClr val="tx1"/>
              </a:solidFill>
              <a:latin typeface="华文中宋" panose="02010600040101010101" pitchFamily="2" charset="-122"/>
              <a:ea typeface="华文中宋" panose="02010600040101010101" pitchFamily="2" charset="-122"/>
            </a:endParaRPr>
          </a:p>
          <a:p>
            <a:pPr marL="0" lvl="0" indent="0">
              <a:spcBef>
                <a:spcPct val="0"/>
              </a:spcBef>
              <a:buClrTx/>
              <a:buFontTx/>
              <a:buNone/>
            </a:pPr>
            <a:endParaRPr lang="zh-CN" altLang="en-US" b="0" dirty="0">
              <a:solidFill>
                <a:schemeClr val="tx1"/>
              </a:solidFill>
              <a:latin typeface="华文中宋" panose="02010600040101010101" pitchFamily="2" charset="-122"/>
              <a:ea typeface="华文中宋" panose="02010600040101010101" pitchFamily="2" charset="-122"/>
            </a:endParaRPr>
          </a:p>
          <a:p>
            <a:pPr marL="0" lvl="0" indent="0">
              <a:spcBef>
                <a:spcPct val="0"/>
              </a:spcBef>
              <a:buClrTx/>
              <a:buFontTx/>
              <a:buNone/>
            </a:pPr>
            <a:endParaRPr lang="zh-CN" altLang="en-US" b="0" dirty="0">
              <a:solidFill>
                <a:schemeClr val="tx1"/>
              </a:solidFill>
              <a:latin typeface="华文中宋" panose="02010600040101010101" pitchFamily="2" charset="-122"/>
              <a:ea typeface="华文中宋" panose="02010600040101010101" pitchFamily="2" charset="-122"/>
            </a:endParaRPr>
          </a:p>
          <a:p>
            <a:pPr marL="0" lvl="0" indent="0">
              <a:spcBef>
                <a:spcPct val="0"/>
              </a:spcBef>
              <a:buClrTx/>
              <a:buFontTx/>
              <a:buNone/>
            </a:pPr>
            <a:endParaRPr lang="zh-CN" altLang="en-US" b="0" dirty="0">
              <a:solidFill>
                <a:schemeClr val="tx1"/>
              </a:solidFill>
              <a:latin typeface="华文中宋" panose="02010600040101010101" pitchFamily="2" charset="-122"/>
              <a:ea typeface="华文中宋" panose="0201060004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标题 1"/>
          <p:cNvSpPr>
            <a:spLocks noGrp="1"/>
          </p:cNvSpPr>
          <p:nvPr>
            <p:ph type="title"/>
          </p:nvPr>
        </p:nvSpPr>
        <p:spPr>
          <a:xfrm>
            <a:off x="304800" y="103188"/>
            <a:ext cx="9448800" cy="563562"/>
          </a:xfrm>
          <a:ln/>
        </p:spPr>
        <p:txBody>
          <a:bodyPr vert="horz" wrap="square" lIns="91440" tIns="45720" rIns="91440" bIns="45720" anchor="ctr" anchorCtr="0"/>
          <a:p>
            <a:pPr/>
            <a:endParaRPr lang="zh-CN" altLang="en-US" dirty="0">
              <a:solidFill>
                <a:srgbClr val="00B050"/>
              </a:solidFill>
              <a:latin typeface="+mj-lt"/>
              <a:ea typeface="宋体" panose="02010600030101010101" pitchFamily="2" charset="-122"/>
              <a:cs typeface="+mj-cs"/>
            </a:endParaRPr>
          </a:p>
        </p:txBody>
      </p:sp>
      <p:sp>
        <p:nvSpPr>
          <p:cNvPr id="35843" name="页脚占位符 3"/>
          <p:cNvSpPr txBox="1">
            <a:spLocks noGrp="1"/>
          </p:cNvSpPr>
          <p:nvPr>
            <p:ph type="ftr" sz="quarter" idx="3"/>
          </p:nvPr>
        </p:nvSpPr>
        <p:spPr>
          <a:noFill/>
          <a:ln>
            <a:noFill/>
          </a:ln>
        </p:spPr>
        <p:txBody>
          <a:bodyPr/>
          <a:p>
            <a:pPr marL="0" indent="0">
              <a:spcBef>
                <a:spcPct val="0"/>
              </a:spcBef>
              <a:buClrTx/>
              <a:buFontTx/>
              <a:buNone/>
            </a:pPr>
            <a:r>
              <a:rPr lang="zh-CN" altLang="en-US" sz="1800" b="0" dirty="0">
                <a:latin typeface="Arial" panose="020B0604020202020204" pitchFamily="34" charset="0"/>
                <a:ea typeface="宋体" panose="02010600030101010101" pitchFamily="2" charset="-122"/>
                <a:cs typeface="+mn-cs"/>
              </a:rPr>
              <a:t>多模态优化</a:t>
            </a:r>
            <a:endParaRPr lang="en-US" altLang="zh-CN" sz="1800" b="0" dirty="0">
              <a:latin typeface="Arial" panose="020B0604020202020204" pitchFamily="34" charset="0"/>
              <a:ea typeface="宋体" panose="02010600030101010101" pitchFamily="2" charset="-122"/>
              <a:cs typeface="+mn-cs"/>
            </a:endParaRPr>
          </a:p>
          <a:p>
            <a:pPr marL="0" indent="0">
              <a:spcBef>
                <a:spcPct val="0"/>
              </a:spcBef>
              <a:buClrTx/>
              <a:buFontTx/>
              <a:buNone/>
            </a:pPr>
            <a:r>
              <a:rPr lang="en-US" altLang="zh-CN" b="0" dirty="0">
                <a:latin typeface="Arial" panose="020B0604020202020204" pitchFamily="34" charset="0"/>
                <a:ea typeface="宋体" panose="02010600030101010101" pitchFamily="2" charset="-122"/>
                <a:cs typeface="+mn-cs"/>
              </a:rPr>
              <a:t>Multimodal optimization</a:t>
            </a:r>
            <a:endParaRPr lang="en-US" altLang="zh-CN" b="0" dirty="0">
              <a:latin typeface="Arial" panose="020B0604020202020204" pitchFamily="34" charset="0"/>
              <a:ea typeface="宋体" panose="02010600030101010101" pitchFamily="2" charset="-122"/>
              <a:cs typeface="+mn-cs"/>
            </a:endParaRPr>
          </a:p>
        </p:txBody>
      </p:sp>
      <p:sp>
        <p:nvSpPr>
          <p:cNvPr id="5" name="文本框 4"/>
          <p:cNvSpPr txBox="1"/>
          <p:nvPr/>
        </p:nvSpPr>
        <p:spPr>
          <a:xfrm>
            <a:off x="782955" y="641985"/>
            <a:ext cx="10626090" cy="6141720"/>
          </a:xfrm>
          <a:prstGeom prst="rect">
            <a:avLst/>
          </a:prstGeom>
          <a:noFill/>
        </p:spPr>
        <p:txBody>
          <a:bodyPr>
            <a:spAutoFit/>
          </a:bodyPr>
          <a:lstStyle/>
          <a:p>
            <a:pPr marR="0" defTabSz="914400">
              <a:buClrTx/>
              <a:buSzTx/>
              <a:buFontTx/>
              <a:buNone/>
              <a:defRPr/>
            </a:pPr>
            <a:r>
              <a:rPr kumimoji="0" lang="zh-CN" altLang="en-US" sz="2800" kern="1200" cap="none" spc="0" normalizeH="0" baseline="0" noProof="0" dirty="0">
                <a:solidFill>
                  <a:srgbClr val="CAA200"/>
                </a:solidFill>
                <a:latin typeface="华文中宋" panose="02010600040101010101" pitchFamily="2" charset="-122"/>
                <a:ea typeface="华文中宋" panose="02010600040101010101" pitchFamily="2" charset="-122"/>
                <a:cs typeface="+mn-cs"/>
              </a:rPr>
              <a:t>物种保护技术基于根据物种相似性将种群划分为若干物种的概念。每一个物种都是围绕着一个称为物种种子的支配个体构建的。本代发现的物种种子通过携带到下一代而得以保存</a:t>
            </a:r>
            <a:r>
              <a:rPr kumimoji="0" lang="zh-CN" altLang="en-US" sz="2800" kern="1200" cap="none" spc="0" normalizeH="0" baseline="0" noProof="0" dirty="0">
                <a:solidFill>
                  <a:srgbClr val="CAA200"/>
                </a:solidFill>
                <a:latin typeface="Arial" panose="020B0604020202020204" pitchFamily="34" charset="0"/>
                <a:ea typeface="宋体" panose="02010600030101010101" pitchFamily="2" charset="-122"/>
                <a:cs typeface="+mn-cs"/>
              </a:rPr>
              <a:t>。</a:t>
            </a:r>
            <a:endParaRPr kumimoji="0" lang="zh-CN" altLang="en-US" sz="2800" kern="1200" cap="none" spc="0" normalizeH="0" baseline="0" noProof="0" dirty="0">
              <a:solidFill>
                <a:srgbClr val="CAA200"/>
              </a:solidFill>
              <a:latin typeface="华文中宋" panose="02010600040101010101" pitchFamily="2" charset="-122"/>
              <a:ea typeface="华文中宋" panose="02010600040101010101" pitchFamily="2" charset="-122"/>
              <a:cs typeface="华文中宋" panose="02010600040101010101" pitchFamily="2" charset="-122"/>
            </a:endParaRPr>
          </a:p>
          <a:p>
            <a:pPr marR="0" defTabSz="914400">
              <a:buClrTx/>
              <a:buSzTx/>
              <a:buFontTx/>
              <a:buNone/>
              <a:defRPr/>
            </a:pPr>
            <a:r>
              <a:rPr kumimoji="0" lang="zh-CN" altLang="zh-CN" sz="2800" kern="100" cap="none" spc="0" normalizeH="0" baseline="0" noProof="0" dirty="0">
                <a:solidFill>
                  <a:srgbClr val="CAA200"/>
                </a:solidFill>
                <a:latin typeface="华文中宋" panose="02010600040101010101" pitchFamily="2" charset="-122"/>
                <a:ea typeface="华文中宋" panose="02010600040101010101" pitchFamily="2" charset="-122"/>
                <a:cs typeface="Times New Roman" panose="02020603050405020304" pitchFamily="18" charset="0"/>
                <a:sym typeface="+mn-ea"/>
              </a:rPr>
              <a:t>物种距离</a:t>
            </a:r>
            <a:r>
              <a:rPr kumimoji="0" lang="zh-CN" altLang="en-US" sz="2800" kern="100" cap="none" spc="0" normalizeH="0" baseline="0" noProof="0" dirty="0">
                <a:solidFill>
                  <a:srgbClr val="CAA200"/>
                </a:solidFill>
                <a:latin typeface="华文中宋" panose="02010600040101010101" pitchFamily="2" charset="-122"/>
                <a:ea typeface="华文中宋" panose="02010600040101010101" pitchFamily="2" charset="-122"/>
                <a:cs typeface="Times New Roman" panose="02020603050405020304" pitchFamily="18" charset="0"/>
                <a:sym typeface="+mn-ea"/>
              </a:rPr>
              <a:t>同时</a:t>
            </a:r>
            <a:r>
              <a:rPr kumimoji="0" lang="zh-CN" altLang="zh-CN" sz="2800" kern="100" cap="none" spc="0" normalizeH="0" baseline="0" noProof="0" dirty="0">
                <a:solidFill>
                  <a:srgbClr val="CAA200"/>
                </a:solidFill>
                <a:latin typeface="华文中宋" panose="02010600040101010101" pitchFamily="2" charset="-122"/>
                <a:ea typeface="华文中宋" panose="02010600040101010101" pitchFamily="2" charset="-122"/>
                <a:cs typeface="Times New Roman" panose="02020603050405020304" pitchFamily="18" charset="0"/>
                <a:sym typeface="+mn-ea"/>
              </a:rPr>
              <a:t>应用于确定哪些</a:t>
            </a:r>
            <a:r>
              <a:rPr kumimoji="0" lang="zh-CN" altLang="en-US" sz="2800" kern="100" cap="none" spc="0" normalizeH="0" baseline="0" noProof="0" dirty="0">
                <a:solidFill>
                  <a:srgbClr val="CAA200"/>
                </a:solidFill>
                <a:latin typeface="华文中宋" panose="02010600040101010101" pitchFamily="2" charset="-122"/>
                <a:ea typeface="华文中宋" panose="02010600040101010101" pitchFamily="2" charset="-122"/>
                <a:cs typeface="Times New Roman" panose="02020603050405020304" pitchFamily="18" charset="0"/>
                <a:sym typeface="+mn-ea"/>
              </a:rPr>
              <a:t>个体</a:t>
            </a:r>
            <a:r>
              <a:rPr kumimoji="0" lang="zh-CN" altLang="zh-CN" sz="2800" kern="100" cap="none" spc="0" normalizeH="0" baseline="0" noProof="0" dirty="0">
                <a:solidFill>
                  <a:srgbClr val="CAA200"/>
                </a:solidFill>
                <a:latin typeface="华文中宋" panose="02010600040101010101" pitchFamily="2" charset="-122"/>
                <a:ea typeface="华文中宋" panose="02010600040101010101" pitchFamily="2" charset="-122"/>
                <a:cs typeface="Times New Roman" panose="02020603050405020304" pitchFamily="18" charset="0"/>
                <a:sym typeface="+mn-ea"/>
              </a:rPr>
              <a:t>值得</a:t>
            </a:r>
            <a:r>
              <a:rPr kumimoji="0" lang="zh-CN" altLang="en-US" sz="2800" kern="100" cap="none" spc="0" normalizeH="0" baseline="0" noProof="0" dirty="0">
                <a:solidFill>
                  <a:srgbClr val="CAA200"/>
                </a:solidFill>
                <a:latin typeface="华文中宋" panose="02010600040101010101" pitchFamily="2" charset="-122"/>
                <a:ea typeface="华文中宋" panose="02010600040101010101" pitchFamily="2" charset="-122"/>
                <a:cs typeface="Times New Roman" panose="02020603050405020304" pitchFamily="18" charset="0"/>
                <a:sym typeface="+mn-ea"/>
              </a:rPr>
              <a:t>被</a:t>
            </a:r>
            <a:r>
              <a:rPr kumimoji="0" lang="zh-CN" altLang="zh-CN" sz="2800" kern="100" cap="none" spc="0" normalizeH="0" baseline="0" noProof="0" dirty="0">
                <a:solidFill>
                  <a:srgbClr val="CAA200"/>
                </a:solidFill>
                <a:latin typeface="华文中宋" panose="02010600040101010101" pitchFamily="2" charset="-122"/>
                <a:ea typeface="华文中宋" panose="02010600040101010101" pitchFamily="2" charset="-122"/>
                <a:cs typeface="Times New Roman" panose="02020603050405020304" pitchFamily="18" charset="0"/>
                <a:sym typeface="+mn-ea"/>
              </a:rPr>
              <a:t>保留到下一代</a:t>
            </a:r>
            <a:r>
              <a:rPr kumimoji="0" lang="zh-CN" altLang="en-US" sz="2800" kern="100" cap="none" spc="0" normalizeH="0" baseline="0" noProof="0" dirty="0">
                <a:solidFill>
                  <a:srgbClr val="CAA200"/>
                </a:solidFill>
                <a:latin typeface="华文中宋" panose="02010600040101010101" pitchFamily="2" charset="-122"/>
                <a:ea typeface="华文中宋" panose="02010600040101010101" pitchFamily="2" charset="-122"/>
                <a:cs typeface="Times New Roman" panose="02020603050405020304" pitchFamily="18" charset="0"/>
                <a:sym typeface="+mn-ea"/>
              </a:rPr>
              <a:t>中。</a:t>
            </a:r>
            <a:endParaRPr kumimoji="0" lang="en-US" altLang="zh-CN" sz="2800" kern="100" cap="none" spc="0" normalizeH="0" baseline="0" noProof="0" dirty="0">
              <a:solidFill>
                <a:srgbClr val="CAA200"/>
              </a:solidFill>
              <a:latin typeface="华文中宋" panose="02010600040101010101" pitchFamily="2" charset="-122"/>
              <a:ea typeface="华文中宋" panose="02010600040101010101" pitchFamily="2" charset="-122"/>
              <a:cs typeface="Times New Roman" panose="02020603050405020304" pitchFamily="18" charset="0"/>
              <a:sym typeface="+mn-ea"/>
            </a:endParaRPr>
          </a:p>
          <a:p>
            <a:pPr marR="0" defTabSz="914400">
              <a:buClrTx/>
              <a:buSzTx/>
              <a:buFontTx/>
              <a:buNone/>
              <a:defRPr/>
            </a:pPr>
            <a:endParaRPr kumimoji="0" lang="en-US" altLang="zh-CN" sz="2800" b="1" kern="100" cap="none" spc="0" normalizeH="0" baseline="0" noProof="0" dirty="0">
              <a:ln w="12700">
                <a:solidFill>
                  <a:schemeClr val="accent1"/>
                </a:solidFill>
                <a:prstDash val="solid"/>
              </a:ln>
              <a:solidFill>
                <a:srgbClr val="CAA200"/>
              </a:solidFill>
              <a:effectLst>
                <a:outerShdw dist="38100" dir="2640000" algn="bl" rotWithShape="0">
                  <a:schemeClr val="accent1"/>
                </a:outerShdw>
              </a:effectLst>
              <a:latin typeface="华文中宋" panose="02010600040101010101" pitchFamily="2" charset="-122"/>
              <a:ea typeface="华文中宋" panose="02010600040101010101" pitchFamily="2" charset="-122"/>
              <a:cs typeface="Times New Roman" panose="02020603050405020304" pitchFamily="18" charset="0"/>
            </a:endParaRPr>
          </a:p>
          <a:p>
            <a:pPr marR="0" defTabSz="914400">
              <a:buClrTx/>
              <a:buSzTx/>
              <a:buFontTx/>
              <a:buNone/>
              <a:defRPr/>
            </a:pPr>
            <a:r>
              <a:rPr kumimoji="0" lang="en-US" altLang="zh-CN" sz="2800" b="1" kern="100" cap="none" spc="0" normalizeH="0" baseline="0" noProof="0" dirty="0">
                <a:ln w="12700">
                  <a:solidFill>
                    <a:schemeClr val="accent1"/>
                  </a:solidFill>
                  <a:prstDash val="solid"/>
                </a:ln>
                <a:solidFill>
                  <a:srgbClr val="CAA200"/>
                </a:solidFill>
                <a:effectLst>
                  <a:outerShdw dist="38100" dir="2640000" algn="bl" rotWithShape="0">
                    <a:schemeClr val="accent1"/>
                  </a:outerShdw>
                </a:effectLst>
                <a:latin typeface="华文中宋" panose="02010600040101010101" pitchFamily="2" charset="-122"/>
                <a:ea typeface="华文中宋" panose="02010600040101010101" pitchFamily="2" charset="-122"/>
                <a:cs typeface="Times New Roman" panose="02020603050405020304" pitchFamily="18" charset="0"/>
              </a:rPr>
              <a:t>※ </a:t>
            </a:r>
            <a:r>
              <a:rPr kumimoji="0" lang="zh-CN" altLang="zh-CN" sz="2800" kern="100" cap="none" spc="0" normalizeH="0" baseline="0" noProof="0" dirty="0">
                <a:latin typeface="华文中宋" panose="02010600040101010101" pitchFamily="2" charset="-122"/>
                <a:ea typeface="华文中宋" panose="02010600040101010101" pitchFamily="2" charset="-122"/>
                <a:cs typeface="Times New Roman" panose="02020603050405020304" pitchFamily="18" charset="0"/>
              </a:rPr>
              <a:t>为了找到将在下一代保留的</a:t>
            </a:r>
            <a:r>
              <a:rPr kumimoji="0" lang="zh-CN" altLang="en-US" sz="2800" kern="100" cap="none" spc="0" normalizeH="0" baseline="0" noProof="0" dirty="0">
                <a:latin typeface="华文中宋" panose="02010600040101010101" pitchFamily="2" charset="-122"/>
                <a:ea typeface="华文中宋" panose="02010600040101010101" pitchFamily="2" charset="-122"/>
                <a:cs typeface="Times New Roman" panose="02020603050405020304" pitchFamily="18" charset="0"/>
              </a:rPr>
              <a:t>个体</a:t>
            </a:r>
            <a:r>
              <a:rPr kumimoji="0" lang="zh-CN" altLang="zh-CN" sz="2800" kern="100" cap="none" spc="0" normalizeH="0" baseline="0" noProof="0" dirty="0">
                <a:latin typeface="华文中宋" panose="02010600040101010101" pitchFamily="2" charset="-122"/>
                <a:ea typeface="华文中宋" panose="02010600040101010101" pitchFamily="2" charset="-122"/>
                <a:cs typeface="Times New Roman" panose="02020603050405020304" pitchFamily="18" charset="0"/>
              </a:rPr>
              <a:t>，我们需要</a:t>
            </a:r>
            <a:r>
              <a:rPr kumimoji="0" lang="zh-CN" altLang="en-US" sz="2800" kern="100" cap="none" spc="0" normalizeH="0" baseline="0" noProof="0" dirty="0">
                <a:latin typeface="华文中宋" panose="02010600040101010101" pitchFamily="2" charset="-122"/>
                <a:ea typeface="华文中宋" panose="02010600040101010101" pitchFamily="2" charset="-122"/>
                <a:cs typeface="Times New Roman" panose="02020603050405020304" pitchFamily="18" charset="0"/>
              </a:rPr>
              <a:t>把当前种群</a:t>
            </a:r>
            <a:r>
              <a:rPr kumimoji="0" lang="zh-CN" altLang="zh-CN" sz="2800" kern="100" cap="none" spc="0" normalizeH="0" baseline="0" noProof="0" dirty="0">
                <a:latin typeface="华文中宋" panose="02010600040101010101" pitchFamily="2" charset="-122"/>
                <a:ea typeface="华文中宋" panose="02010600040101010101" pitchFamily="2" charset="-122"/>
                <a:cs typeface="Times New Roman" panose="02020603050405020304" pitchFamily="18" charset="0"/>
              </a:rPr>
              <a:t>划分</a:t>
            </a:r>
            <a:r>
              <a:rPr kumimoji="0" lang="zh-CN" altLang="en-US" sz="2800" kern="100" cap="none" spc="0" normalizeH="0" baseline="0" noProof="0" dirty="0">
                <a:latin typeface="华文中宋" panose="02010600040101010101" pitchFamily="2" charset="-122"/>
                <a:ea typeface="华文中宋" panose="02010600040101010101" pitchFamily="2" charset="-122"/>
                <a:cs typeface="Times New Roman" panose="02020603050405020304" pitchFamily="18" charset="0"/>
              </a:rPr>
              <a:t>成若干优势物种，</a:t>
            </a:r>
            <a:r>
              <a:rPr kumimoji="0" lang="zh-CN" altLang="zh-CN" sz="2800" kern="100" cap="none" spc="0" normalizeH="0" baseline="0" noProof="0" dirty="0">
                <a:latin typeface="华文中宋" panose="02010600040101010101" pitchFamily="2" charset="-122"/>
                <a:ea typeface="华文中宋" panose="02010600040101010101" pitchFamily="2" charset="-122"/>
                <a:cs typeface="Times New Roman" panose="02020603050405020304" pitchFamily="18" charset="0"/>
              </a:rPr>
              <a:t>并确定</a:t>
            </a:r>
            <a:r>
              <a:rPr kumimoji="0" lang="zh-CN" altLang="en-US" sz="2800" kern="100" cap="none" spc="0" normalizeH="0" baseline="0" noProof="0" dirty="0">
                <a:latin typeface="华文中宋" panose="02010600040101010101" pitchFamily="2" charset="-122"/>
                <a:ea typeface="华文中宋" panose="02010600040101010101" pitchFamily="2" charset="-122"/>
                <a:cs typeface="Times New Roman" panose="02020603050405020304" pitchFamily="18" charset="0"/>
              </a:rPr>
              <a:t>每个优势物种中</a:t>
            </a:r>
            <a:r>
              <a:rPr kumimoji="0" lang="zh-CN" altLang="zh-CN" sz="2800" kern="100" cap="none" spc="0" normalizeH="0" baseline="0" noProof="0" dirty="0">
                <a:latin typeface="华文中宋" panose="02010600040101010101" pitchFamily="2" charset="-122"/>
                <a:ea typeface="华文中宋" panose="02010600040101010101" pitchFamily="2" charset="-122"/>
                <a:cs typeface="Times New Roman" panose="02020603050405020304" pitchFamily="18" charset="0"/>
              </a:rPr>
              <a:t>的</a:t>
            </a:r>
            <a:r>
              <a:rPr kumimoji="0" lang="zh-CN" altLang="en-US" sz="2800" kern="100" cap="none" spc="0" normalizeH="0" baseline="0" noProof="0" dirty="0">
                <a:latin typeface="华文中宋" panose="02010600040101010101" pitchFamily="2" charset="-122"/>
                <a:ea typeface="华文中宋" panose="02010600040101010101" pitchFamily="2" charset="-122"/>
                <a:cs typeface="Times New Roman" panose="02020603050405020304" pitchFamily="18" charset="0"/>
              </a:rPr>
              <a:t>优势</a:t>
            </a:r>
            <a:r>
              <a:rPr kumimoji="0" lang="zh-CN" altLang="zh-CN" sz="2800" kern="100" cap="none" spc="0" normalizeH="0" baseline="0" noProof="0" dirty="0">
                <a:latin typeface="华文中宋" panose="02010600040101010101" pitchFamily="2" charset="-122"/>
                <a:ea typeface="华文中宋" panose="02010600040101010101" pitchFamily="2" charset="-122"/>
                <a:cs typeface="Times New Roman" panose="02020603050405020304" pitchFamily="18" charset="0"/>
              </a:rPr>
              <a:t>个体。这里的</a:t>
            </a:r>
            <a:r>
              <a:rPr kumimoji="0" lang="en-US" altLang="zh-CN" sz="2800" kern="100" cap="none" spc="0" normalizeH="0" baseline="0" noProof="0" dirty="0" err="1">
                <a:latin typeface="华文中宋" panose="02010600040101010101" pitchFamily="2" charset="-122"/>
                <a:ea typeface="华文中宋" panose="02010600040101010101" pitchFamily="2" charset="-122"/>
                <a:cs typeface="Times New Roman" panose="02020603050405020304" pitchFamily="18" charset="0"/>
              </a:rPr>
              <a:t>X</a:t>
            </a:r>
            <a:r>
              <a:rPr kumimoji="0" lang="en-US" altLang="zh-CN" sz="4400" kern="100" cap="none" spc="0" normalizeH="0" baseline="-25000" noProof="0" dirty="0" err="1">
                <a:latin typeface="华文中宋" panose="02010600040101010101" pitchFamily="2" charset="-122"/>
                <a:ea typeface="华文中宋" panose="02010600040101010101" pitchFamily="2" charset="-122"/>
                <a:cs typeface="Times New Roman" panose="02020603050405020304" pitchFamily="18" charset="0"/>
              </a:rPr>
              <a:t>s</a:t>
            </a:r>
            <a:r>
              <a:rPr kumimoji="0" lang="zh-CN" altLang="zh-CN" sz="2800" kern="100" cap="none" spc="0" normalizeH="0" baseline="0" noProof="0" dirty="0">
                <a:latin typeface="华文中宋" panose="02010600040101010101" pitchFamily="2" charset="-122"/>
                <a:ea typeface="华文中宋" panose="02010600040101010101" pitchFamily="2" charset="-122"/>
                <a:cs typeface="Times New Roman" panose="02020603050405020304" pitchFamily="18" charset="0"/>
              </a:rPr>
              <a:t>表示在当代中发现的</a:t>
            </a:r>
            <a:r>
              <a:rPr kumimoji="0" lang="zh-CN" altLang="en-US" sz="2800" kern="100" cap="none" spc="0" normalizeH="0" baseline="0" noProof="0" dirty="0">
                <a:latin typeface="华文中宋" panose="02010600040101010101" pitchFamily="2" charset="-122"/>
                <a:ea typeface="华文中宋" panose="02010600040101010101" pitchFamily="2" charset="-122"/>
                <a:cs typeface="Times New Roman" panose="02020603050405020304" pitchFamily="18" charset="0"/>
              </a:rPr>
              <a:t>物种种子</a:t>
            </a:r>
            <a:r>
              <a:rPr kumimoji="0" lang="zh-CN" altLang="zh-CN" sz="2800" kern="100" cap="none" spc="0" normalizeH="0" baseline="0" noProof="0" dirty="0">
                <a:latin typeface="华文中宋" panose="02010600040101010101" pitchFamily="2" charset="-122"/>
                <a:ea typeface="华文中宋" panose="02010600040101010101" pitchFamily="2" charset="-122"/>
                <a:cs typeface="Times New Roman" panose="02020603050405020304" pitchFamily="18" charset="0"/>
              </a:rPr>
              <a:t>的集合。</a:t>
            </a:r>
            <a:r>
              <a:rPr kumimoji="0" lang="zh-CN" altLang="en-US" sz="2800" kern="1200" cap="none" spc="0" normalizeH="0" baseline="0" noProof="0" dirty="0">
                <a:latin typeface="华文中宋" panose="02010600040101010101" pitchFamily="2" charset="-122"/>
                <a:ea typeface="华文中宋" panose="02010600040101010101" pitchFamily="2" charset="-122"/>
                <a:cs typeface="+mn-cs"/>
              </a:rPr>
              <a:t>如果</a:t>
            </a:r>
            <a:r>
              <a:rPr kumimoji="0" lang="en-US" altLang="zh-CN" sz="2800" kern="1200" cap="none" spc="0" normalizeH="0" baseline="0" noProof="0" dirty="0" err="1">
                <a:latin typeface="华文中宋" panose="02010600040101010101" pitchFamily="2" charset="-122"/>
                <a:ea typeface="华文中宋" panose="02010600040101010101" pitchFamily="2" charset="-122"/>
                <a:cs typeface="+mn-cs"/>
              </a:rPr>
              <a:t>Xs</a:t>
            </a:r>
            <a:r>
              <a:rPr kumimoji="0" lang="zh-CN" altLang="en-US" sz="2800" kern="1200" cap="none" spc="0" normalizeH="0" baseline="0" noProof="0" dirty="0">
                <a:latin typeface="华文中宋" panose="02010600040101010101" pitchFamily="2" charset="-122"/>
                <a:ea typeface="华文中宋" panose="02010600040101010101" pitchFamily="2" charset="-122"/>
                <a:cs typeface="+mn-cs"/>
              </a:rPr>
              <a:t>中没有任何种子接近所考虑个体的种距的一半</a:t>
            </a:r>
            <a:r>
              <a:rPr kumimoji="0" lang="en-US" altLang="zh-CN" sz="2800" kern="1200" cap="none" spc="0" normalizeH="0" baseline="0" noProof="0" dirty="0">
                <a:latin typeface="华文中宋" panose="02010600040101010101" pitchFamily="2" charset="-122"/>
                <a:ea typeface="华文中宋" panose="02010600040101010101" pitchFamily="2" charset="-122"/>
                <a:cs typeface="+mn-cs"/>
              </a:rPr>
              <a:t>(</a:t>
            </a:r>
            <a:r>
              <a:rPr kumimoji="0" lang="en-US" altLang="zh-CN" sz="2800" kern="1200" cap="none" spc="0" normalizeH="0" baseline="0" noProof="0" dirty="0" err="1">
                <a:latin typeface="华文中宋" panose="02010600040101010101" pitchFamily="2" charset="-122"/>
                <a:ea typeface="华文中宋" panose="02010600040101010101" pitchFamily="2" charset="-122"/>
                <a:cs typeface="+mn-cs"/>
              </a:rPr>
              <a:t>σ</a:t>
            </a:r>
            <a:r>
              <a:rPr kumimoji="0" lang="en-US" altLang="zh-CN" sz="4400" kern="1200" cap="none" spc="0" normalizeH="0" baseline="-25000" noProof="0" dirty="0" err="1">
                <a:latin typeface="华文中宋" panose="02010600040101010101" pitchFamily="2" charset="-122"/>
                <a:ea typeface="华文中宋" panose="02010600040101010101" pitchFamily="2" charset="-122"/>
                <a:cs typeface="+mn-cs"/>
              </a:rPr>
              <a:t>s</a:t>
            </a:r>
            <a:r>
              <a:rPr kumimoji="0" lang="en-US" altLang="zh-CN" sz="2800" kern="1200" cap="none" spc="0" normalizeH="0" baseline="0" noProof="0" dirty="0">
                <a:latin typeface="华文中宋" panose="02010600040101010101" pitchFamily="2" charset="-122"/>
                <a:ea typeface="华文中宋" panose="02010600040101010101" pitchFamily="2" charset="-122"/>
                <a:cs typeface="+mn-cs"/>
              </a:rPr>
              <a:t>/2)</a:t>
            </a:r>
            <a:r>
              <a:rPr kumimoji="0" lang="zh-CN" altLang="en-US" sz="2800" kern="1200" cap="none" spc="0" normalizeH="0" baseline="0" noProof="0" dirty="0">
                <a:latin typeface="华文中宋" panose="02010600040101010101" pitchFamily="2" charset="-122"/>
                <a:ea typeface="华文中宋" panose="02010600040101010101" pitchFamily="2" charset="-122"/>
                <a:cs typeface="+mn-cs"/>
              </a:rPr>
              <a:t>，则将该个体加入</a:t>
            </a:r>
            <a:r>
              <a:rPr kumimoji="0" lang="en-US" altLang="zh-CN" sz="2800" kern="100" cap="none" spc="0" normalizeH="0" baseline="0" noProof="0" dirty="0" err="1">
                <a:latin typeface="华文中宋" panose="02010600040101010101" pitchFamily="2" charset="-122"/>
                <a:ea typeface="华文中宋" panose="02010600040101010101" pitchFamily="2" charset="-122"/>
                <a:cs typeface="Times New Roman" panose="02020603050405020304" pitchFamily="18" charset="0"/>
                <a:sym typeface="+mn-ea"/>
              </a:rPr>
              <a:t>X</a:t>
            </a:r>
            <a:r>
              <a:rPr kumimoji="0" lang="en-US" altLang="zh-CN" sz="4400" kern="100" cap="none" spc="0" normalizeH="0" baseline="-25000" noProof="0" dirty="0" err="1">
                <a:latin typeface="华文中宋" panose="02010600040101010101" pitchFamily="2" charset="-122"/>
                <a:ea typeface="华文中宋" panose="02010600040101010101" pitchFamily="2" charset="-122"/>
                <a:cs typeface="Times New Roman" panose="02020603050405020304" pitchFamily="18" charset="0"/>
                <a:sym typeface="+mn-ea"/>
              </a:rPr>
              <a:t>s</a:t>
            </a:r>
            <a:r>
              <a:rPr kumimoji="0" lang="zh-CN" altLang="en-US" sz="2800" kern="1200" cap="none" spc="0" normalizeH="0" baseline="0" noProof="0" dirty="0">
                <a:latin typeface="华文中宋" panose="02010600040101010101" pitchFamily="2" charset="-122"/>
                <a:ea typeface="华文中宋" panose="02010600040101010101" pitchFamily="2" charset="-122"/>
                <a:cs typeface="+mn-cs"/>
              </a:rPr>
              <a:t>中。</a:t>
            </a:r>
            <a:endParaRPr kumimoji="0" lang="en-US" altLang="zh-CN" sz="2800" kern="1200" cap="none" spc="0" normalizeH="0" baseline="0" noProof="0" dirty="0">
              <a:latin typeface="华文中宋" panose="02010600040101010101" pitchFamily="2" charset="-122"/>
              <a:ea typeface="华文中宋" panose="02010600040101010101" pitchFamily="2" charset="-122"/>
              <a:cs typeface="+mn-cs"/>
            </a:endParaRPr>
          </a:p>
          <a:p>
            <a:pPr marR="0" defTabSz="914400">
              <a:buClrTx/>
              <a:buSzTx/>
              <a:buFontTx/>
              <a:buNone/>
              <a:defRPr/>
            </a:pPr>
            <a:endParaRPr kumimoji="0" lang="en-US" altLang="zh-CN" sz="2800" kern="1200" cap="none" spc="0" normalizeH="0" baseline="0" noProof="0" dirty="0">
              <a:latin typeface="华文中宋" panose="02010600040101010101" pitchFamily="2" charset="-122"/>
              <a:ea typeface="华文中宋" panose="02010600040101010101" pitchFamily="2" charset="-122"/>
              <a:cs typeface="+mn-cs"/>
            </a:endParaRPr>
          </a:p>
          <a:p>
            <a:pPr marR="0" defTabSz="914400">
              <a:buClrTx/>
              <a:buSzTx/>
              <a:buFontTx/>
              <a:buNone/>
              <a:defRPr/>
            </a:pPr>
            <a:r>
              <a:rPr kumimoji="0" lang="en-US" altLang="zh-CN" sz="2800" b="1" kern="100" cap="none" spc="0" normalizeH="0" baseline="0" noProof="0" dirty="0">
                <a:ln w="12700">
                  <a:solidFill>
                    <a:schemeClr val="accent1"/>
                  </a:solidFill>
                  <a:prstDash val="solid"/>
                </a:ln>
                <a:solidFill>
                  <a:srgbClr val="CAA200"/>
                </a:solidFill>
                <a:effectLst>
                  <a:outerShdw dist="38100" dir="2640000" algn="bl" rotWithShape="0">
                    <a:schemeClr val="accent1"/>
                  </a:outerShdw>
                </a:effectLst>
                <a:latin typeface="华文中宋" panose="02010600040101010101" pitchFamily="2" charset="-122"/>
                <a:ea typeface="华文中宋" panose="02010600040101010101" pitchFamily="2" charset="-122"/>
                <a:cs typeface="Times New Roman" panose="02020603050405020304" pitchFamily="18" charset="0"/>
                <a:sym typeface="+mn-ea"/>
              </a:rPr>
              <a:t>※ </a:t>
            </a:r>
            <a:r>
              <a:rPr kumimoji="0" lang="zh-CN" altLang="en-US" sz="2800" kern="1200" cap="none" spc="0" normalizeH="0" baseline="0" noProof="0" dirty="0">
                <a:latin typeface="华文中宋" panose="02010600040101010101" pitchFamily="2" charset="-122"/>
                <a:ea typeface="华文中宋" panose="02010600040101010101" pitchFamily="2" charset="-122"/>
                <a:cs typeface="+mn-cs"/>
              </a:rPr>
              <a:t>当所有的物种都被发现后，通过遗传操作</a:t>
            </a:r>
            <a:r>
              <a:rPr kumimoji="0" lang="en-US" altLang="zh-CN" sz="2800" kern="1200" cap="none" spc="0" normalizeH="0" baseline="0" noProof="0" dirty="0">
                <a:latin typeface="华文中宋" panose="02010600040101010101" pitchFamily="2" charset="-122"/>
                <a:ea typeface="华文中宋" panose="02010600040101010101" pitchFamily="2" charset="-122"/>
                <a:cs typeface="+mn-cs"/>
              </a:rPr>
              <a:t>:</a:t>
            </a:r>
            <a:r>
              <a:rPr kumimoji="0" lang="zh-CN" altLang="en-US" sz="2800" kern="1200" cap="none" spc="0" normalizeH="0" baseline="0" noProof="0" dirty="0">
                <a:latin typeface="华文中宋" panose="02010600040101010101" pitchFamily="2" charset="-122"/>
                <a:ea typeface="华文中宋" panose="02010600040101010101" pitchFamily="2" charset="-122"/>
                <a:cs typeface="+mn-cs"/>
              </a:rPr>
              <a:t>选择、交叉和突变等来产生新的种群。由于有些物种在这些操作后可能无法存活，我们将它们复制到新的种群中，从而使它们存活下来。</a:t>
            </a:r>
            <a:endParaRPr kumimoji="0" lang="en-US" altLang="zh-CN" sz="2800" kern="1200" cap="none" spc="0" normalizeH="0" baseline="0" noProof="0" dirty="0">
              <a:latin typeface="华文中宋" panose="02010600040101010101" pitchFamily="2" charset="-122"/>
              <a:ea typeface="华文中宋" panose="02010600040101010101" pitchFamily="2" charset="-122"/>
              <a:cs typeface="+mn-cs"/>
            </a:endParaRPr>
          </a:p>
          <a:p>
            <a:pPr marR="0" defTabSz="914400">
              <a:buClrTx/>
              <a:buSzTx/>
              <a:buFontTx/>
              <a:buNone/>
              <a:defRPr/>
            </a:pPr>
            <a:endParaRPr kumimoji="0" lang="zh-CN" altLang="en-US" sz="2800" kern="1200" cap="none" spc="0" normalizeH="0" baseline="0" noProof="0" dirty="0">
              <a:latin typeface="华文中宋" panose="02010600040101010101" pitchFamily="2" charset="-122"/>
              <a:ea typeface="华文中宋" panose="02010600040101010101" pitchFamily="2" charset="-122"/>
              <a:cs typeface="华文中宋" panose="0201060004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标题 1"/>
          <p:cNvSpPr>
            <a:spLocks noGrp="1"/>
          </p:cNvSpPr>
          <p:nvPr>
            <p:ph type="title"/>
          </p:nvPr>
        </p:nvSpPr>
        <p:spPr>
          <a:xfrm>
            <a:off x="304800" y="103188"/>
            <a:ext cx="9448800" cy="563562"/>
          </a:xfrm>
          <a:ln/>
        </p:spPr>
        <p:txBody>
          <a:bodyPr vert="horz" wrap="square" lIns="91440" tIns="45720" rIns="91440" bIns="45720" anchor="ctr" anchorCtr="0"/>
          <a:p>
            <a:pPr/>
            <a:endParaRPr lang="zh-CN" altLang="en-US" dirty="0">
              <a:solidFill>
                <a:srgbClr val="00B050"/>
              </a:solidFill>
              <a:latin typeface="+mj-lt"/>
              <a:ea typeface="宋体" panose="02010600030101010101" pitchFamily="2" charset="-122"/>
              <a:cs typeface="+mj-cs"/>
            </a:endParaRPr>
          </a:p>
        </p:txBody>
      </p:sp>
      <p:sp>
        <p:nvSpPr>
          <p:cNvPr id="36867" name="页脚占位符 3"/>
          <p:cNvSpPr txBox="1">
            <a:spLocks noGrp="1"/>
          </p:cNvSpPr>
          <p:nvPr>
            <p:ph type="ftr" sz="quarter" idx="3"/>
          </p:nvPr>
        </p:nvSpPr>
        <p:spPr>
          <a:noFill/>
          <a:ln>
            <a:noFill/>
          </a:ln>
        </p:spPr>
        <p:txBody>
          <a:bodyPr/>
          <a:p>
            <a:pPr marL="0" indent="0">
              <a:spcBef>
                <a:spcPct val="0"/>
              </a:spcBef>
              <a:buClrTx/>
              <a:buFontTx/>
              <a:buNone/>
            </a:pPr>
            <a:r>
              <a:rPr lang="zh-CN" altLang="en-US" sz="1800" b="0" dirty="0">
                <a:latin typeface="Arial" panose="020B0604020202020204" pitchFamily="34" charset="0"/>
                <a:ea typeface="宋体" panose="02010600030101010101" pitchFamily="2" charset="-122"/>
                <a:cs typeface="+mn-cs"/>
              </a:rPr>
              <a:t>多模态优化</a:t>
            </a:r>
            <a:endParaRPr lang="en-US" altLang="zh-CN" sz="1800" b="0" dirty="0">
              <a:latin typeface="Arial" panose="020B0604020202020204" pitchFamily="34" charset="0"/>
              <a:ea typeface="宋体" panose="02010600030101010101" pitchFamily="2" charset="-122"/>
              <a:cs typeface="+mn-cs"/>
            </a:endParaRPr>
          </a:p>
          <a:p>
            <a:pPr marL="0" indent="0">
              <a:spcBef>
                <a:spcPct val="0"/>
              </a:spcBef>
              <a:buClrTx/>
              <a:buFontTx/>
              <a:buNone/>
            </a:pPr>
            <a:r>
              <a:rPr lang="en-US" altLang="zh-CN" b="0" dirty="0">
                <a:latin typeface="Arial" panose="020B0604020202020204" pitchFamily="34" charset="0"/>
                <a:ea typeface="宋体" panose="02010600030101010101" pitchFamily="2" charset="-122"/>
                <a:cs typeface="+mn-cs"/>
              </a:rPr>
              <a:t>Multimodal optimization</a:t>
            </a:r>
            <a:endParaRPr lang="en-US" altLang="zh-CN" b="0" dirty="0">
              <a:latin typeface="Arial" panose="020B0604020202020204" pitchFamily="34" charset="0"/>
              <a:ea typeface="宋体" panose="02010600030101010101" pitchFamily="2" charset="-122"/>
              <a:cs typeface="+mn-cs"/>
            </a:endParaRPr>
          </a:p>
        </p:txBody>
      </p:sp>
      <p:sp>
        <p:nvSpPr>
          <p:cNvPr id="5" name="内容占位符 4"/>
          <p:cNvSpPr txBox="1">
            <a:spLocks noGrp="1"/>
          </p:cNvSpPr>
          <p:nvPr>
            <p:ph idx="1"/>
          </p:nvPr>
        </p:nvSpPr>
        <p:spPr bwMode="auto">
          <a:xfrm>
            <a:off x="766763" y="995363"/>
            <a:ext cx="10871200" cy="5334000"/>
          </a:xfrm>
          <a:ln/>
          <a:effectLst/>
          <a:scene3d>
            <a:camera prst="orthographicFront"/>
            <a:lightRig rig="balanced" dir="t"/>
          </a:scene3d>
          <a:sp3d prstMaterial="plastic"/>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spAutoFit/>
          </a:bodyPr>
          <a:lstStyle/>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r>
              <a:rPr kumimoji="0" lang="en-US" altLang="zh-CN" sz="2800" b="1" i="0" u="none" strike="noStrike" kern="100" cap="none" spc="0" normalizeH="0" baseline="0" noProof="0" dirty="0">
                <a:ln w="12700">
                  <a:solidFill>
                    <a:schemeClr val="accent1"/>
                  </a:solidFill>
                  <a:prstDash val="solid"/>
                </a:ln>
                <a:solidFill>
                  <a:srgbClr val="CAA200"/>
                </a:solidFill>
                <a:effectLst>
                  <a:outerShdw dist="38100" dir="2640000" algn="bl" rotWithShape="0">
                    <a:schemeClr val="accent1"/>
                  </a:outerShdw>
                </a:effectLst>
                <a:uLnTx/>
                <a:uFillTx/>
                <a:latin typeface="华文中宋" panose="02010600040101010101" pitchFamily="2" charset="-122"/>
                <a:ea typeface="华文中宋" panose="02010600040101010101" pitchFamily="2" charset="-122"/>
                <a:cs typeface="Times New Roman" panose="02020603050405020304" pitchFamily="18" charset="0"/>
                <a:sym typeface="+mn-ea"/>
              </a:rPr>
              <a:t>※ </a:t>
            </a:r>
            <a:r>
              <a:rPr kumimoji="0" lang="zh-CN" altLang="en-US" sz="2800" b="1" i="0" u="none" strike="noStrike" kern="0" cap="none" spc="0" normalizeH="0" baseline="0" noProof="0" dirty="0">
                <a:ln>
                  <a:noFill/>
                </a:ln>
                <a:solidFill>
                  <a:schemeClr val="accent1"/>
                </a:solidFill>
                <a:effectLst/>
                <a:uLnTx/>
                <a:uFillTx/>
                <a:latin typeface="华文中宋" panose="02010600040101010101" pitchFamily="2" charset="-122"/>
                <a:ea typeface="华文中宋" panose="02010600040101010101" pitchFamily="2" charset="-122"/>
                <a:cs typeface="+mn-cs"/>
              </a:rPr>
              <a:t>在物种保护方法中，在下一代新种群产生后，对属于同一物种的个体进行搜索。如果上一代保存下来的物种种子较差</a:t>
            </a:r>
            <a:r>
              <a:rPr kumimoji="0" lang="en-US" altLang="zh-CN" sz="2800" b="1" i="0" u="none" strike="noStrike" kern="0" cap="none" spc="0" normalizeH="0" baseline="0" noProof="0" dirty="0">
                <a:ln>
                  <a:noFill/>
                </a:ln>
                <a:solidFill>
                  <a:schemeClr val="accent1"/>
                </a:solidFill>
                <a:effectLst/>
                <a:uLnTx/>
                <a:uFillTx/>
                <a:latin typeface="华文中宋" panose="02010600040101010101" pitchFamily="2" charset="-122"/>
                <a:ea typeface="华文中宋" panose="02010600040101010101" pitchFamily="2" charset="-122"/>
                <a:cs typeface="+mn-cs"/>
              </a:rPr>
              <a:t>,</a:t>
            </a:r>
            <a:r>
              <a:rPr kumimoji="0" lang="zh-CN" altLang="en-US" sz="2800" b="1" i="0" u="none" strike="noStrike" kern="0" cap="none" spc="0" normalizeH="0" baseline="0" noProof="0" dirty="0">
                <a:ln>
                  <a:noFill/>
                </a:ln>
                <a:solidFill>
                  <a:schemeClr val="accent1"/>
                </a:solidFill>
                <a:effectLst/>
                <a:uLnTx/>
                <a:uFillTx/>
                <a:latin typeface="华文中宋" panose="02010600040101010101" pitchFamily="2" charset="-122"/>
                <a:ea typeface="华文中宋" panose="02010600040101010101" pitchFamily="2" charset="-122"/>
                <a:cs typeface="+mn-cs"/>
              </a:rPr>
              <a:t> 那么将会被下一代中这些相同物种的个体所取代。如果在下一代中没有发现同一物种的其它个体，那么新种群中最差的无标记个体将被该物种种子所取代。</a:t>
            </a:r>
            <a:endParaRPr kumimoji="0" lang="en-US" altLang="zh-CN" sz="2800" b="1" i="0" u="none" strike="noStrike" kern="0" cap="none" spc="0" normalizeH="0" baseline="0" noProof="0" dirty="0">
              <a:ln>
                <a:noFill/>
              </a:ln>
              <a:solidFill>
                <a:schemeClr val="accent1"/>
              </a:solidFill>
              <a:effectLst/>
              <a:uLnTx/>
              <a:uFillTx/>
              <a:latin typeface="华文中宋" panose="02010600040101010101" pitchFamily="2" charset="-122"/>
              <a:ea typeface="华文中宋" panose="020106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r>
              <a:rPr kumimoji="0" lang="zh-CN" altLang="en-US" sz="2800" b="1" i="0" u="none" strike="noStrike" kern="0" cap="none" spc="0" normalizeH="0" baseline="0" noProof="0" dirty="0">
                <a:ln>
                  <a:noFill/>
                </a:ln>
                <a:solidFill>
                  <a:schemeClr val="accent1"/>
                </a:solidFill>
                <a:effectLst/>
                <a:uLnTx/>
                <a:uFillTx/>
                <a:latin typeface="华文中宋" panose="02010600040101010101" pitchFamily="2" charset="-122"/>
                <a:ea typeface="华文中宋" panose="02010600040101010101" pitchFamily="2" charset="-122"/>
                <a:cs typeface="+mn-cs"/>
              </a:rPr>
              <a:t>由于物种种子是从上一代取的，所以物种的数量总是小于种群的大小。</a:t>
            </a:r>
            <a:endParaRPr kumimoji="0" lang="zh-CN" altLang="zh-CN" sz="2800" b="1" i="0" u="none" strike="noStrike" kern="100" cap="none" spc="0" normalizeH="0" baseline="0" noProof="0" dirty="0">
              <a:ln>
                <a:noFill/>
              </a:ln>
              <a:solidFill>
                <a:schemeClr val="accent1"/>
              </a:solidFill>
              <a:effectLst/>
              <a:uLnTx/>
              <a:uFillTx/>
              <a:latin typeface="华文中宋" panose="02010600040101010101" pitchFamily="2" charset="-122"/>
              <a:ea typeface="华文中宋" panose="0201060004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endParaRPr kumimoji="0" lang="zh-CN" altLang="en-US" sz="2800" b="1" i="0" u="none" strike="noStrike" kern="0" cap="none" spc="0" normalizeH="0" baseline="0" noProof="0" dirty="0">
              <a:ln>
                <a:noFill/>
              </a:ln>
              <a:solidFill>
                <a:schemeClr val="accent1"/>
              </a:solidFill>
              <a:effectLst/>
              <a:uLnTx/>
              <a:uFillTx/>
              <a:latin typeface="华文中宋" panose="02010600040101010101" pitchFamily="2" charset="-122"/>
              <a:ea typeface="华文中宋" panose="02010600040101010101" pitchFamily="2" charset="-122"/>
              <a:cs typeface="华文中宋" panose="0201060004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标题 1"/>
          <p:cNvSpPr>
            <a:spLocks noGrp="1"/>
          </p:cNvSpPr>
          <p:nvPr>
            <p:ph type="title"/>
          </p:nvPr>
        </p:nvSpPr>
        <p:spPr>
          <a:xfrm>
            <a:off x="304800" y="103188"/>
            <a:ext cx="9448800" cy="563562"/>
          </a:xfrm>
          <a:ln/>
        </p:spPr>
        <p:txBody>
          <a:bodyPr vert="horz" wrap="square" lIns="91440" tIns="45720" rIns="91440" bIns="45720" anchor="ctr" anchorCtr="0"/>
          <a:p>
            <a:pPr/>
            <a:endParaRPr lang="zh-CN" altLang="en-US" dirty="0">
              <a:solidFill>
                <a:srgbClr val="00B050"/>
              </a:solidFill>
              <a:latin typeface="+mj-lt"/>
              <a:ea typeface="宋体" panose="02010600030101010101" pitchFamily="2" charset="-122"/>
              <a:cs typeface="+mj-cs"/>
            </a:endParaRPr>
          </a:p>
        </p:txBody>
      </p:sp>
      <p:sp>
        <p:nvSpPr>
          <p:cNvPr id="37891" name="内容占位符 2"/>
          <p:cNvSpPr>
            <a:spLocks noGrp="1"/>
          </p:cNvSpPr>
          <p:nvPr>
            <p:ph idx="1"/>
          </p:nvPr>
        </p:nvSpPr>
        <p:spPr>
          <a:xfrm>
            <a:off x="766763" y="995363"/>
            <a:ext cx="10871200" cy="5334000"/>
          </a:xfrm>
          <a:ln/>
        </p:spPr>
        <p:txBody>
          <a:bodyPr vert="horz" wrap="square" lIns="91440" tIns="45720" rIns="91440" bIns="45720" anchor="t" anchorCtr="0"/>
          <a:p>
            <a:endParaRPr lang="zh-CN" altLang="en-US" dirty="0">
              <a:ea typeface="宋体" panose="02010600030101010101" pitchFamily="2" charset="-122"/>
            </a:endParaRPr>
          </a:p>
        </p:txBody>
      </p:sp>
      <p:sp>
        <p:nvSpPr>
          <p:cNvPr id="37892" name="页脚占位符 3"/>
          <p:cNvSpPr txBox="1">
            <a:spLocks noGrp="1"/>
          </p:cNvSpPr>
          <p:nvPr>
            <p:ph type="ftr" sz="quarter" idx="3"/>
          </p:nvPr>
        </p:nvSpPr>
        <p:spPr>
          <a:noFill/>
          <a:ln>
            <a:noFill/>
          </a:ln>
        </p:spPr>
        <p:txBody>
          <a:bodyPr/>
          <a:p>
            <a:pPr marL="0" indent="0">
              <a:spcBef>
                <a:spcPct val="0"/>
              </a:spcBef>
              <a:buClrTx/>
              <a:buFontTx/>
              <a:buNone/>
            </a:pPr>
            <a:r>
              <a:rPr lang="zh-CN" altLang="en-US" sz="1800" b="0" dirty="0">
                <a:latin typeface="Arial" panose="020B0604020202020204" pitchFamily="34" charset="0"/>
                <a:ea typeface="宋体" panose="02010600030101010101" pitchFamily="2" charset="-122"/>
                <a:cs typeface="+mn-cs"/>
              </a:rPr>
              <a:t>多模态优化</a:t>
            </a:r>
            <a:endParaRPr lang="en-US" altLang="zh-CN" sz="1800" b="0" dirty="0">
              <a:latin typeface="Arial" panose="020B0604020202020204" pitchFamily="34" charset="0"/>
              <a:ea typeface="宋体" panose="02010600030101010101" pitchFamily="2" charset="-122"/>
              <a:cs typeface="+mn-cs"/>
            </a:endParaRPr>
          </a:p>
          <a:p>
            <a:pPr marL="0" indent="0">
              <a:spcBef>
                <a:spcPct val="0"/>
              </a:spcBef>
              <a:buClrTx/>
              <a:buFontTx/>
              <a:buNone/>
            </a:pPr>
            <a:r>
              <a:rPr lang="en-US" altLang="zh-CN" b="0" dirty="0">
                <a:latin typeface="Arial" panose="020B0604020202020204" pitchFamily="34" charset="0"/>
                <a:ea typeface="宋体" panose="02010600030101010101" pitchFamily="2" charset="-122"/>
                <a:cs typeface="+mn-cs"/>
              </a:rPr>
              <a:t>Multimodal optimization</a:t>
            </a:r>
            <a:endParaRPr lang="en-US" altLang="zh-CN" b="0" dirty="0">
              <a:latin typeface="Arial" panose="020B0604020202020204" pitchFamily="34" charset="0"/>
              <a:ea typeface="宋体" panose="02010600030101010101" pitchFamily="2" charset="-122"/>
              <a:cs typeface="+mn-cs"/>
            </a:endParaRPr>
          </a:p>
        </p:txBody>
      </p:sp>
      <p:sp>
        <p:nvSpPr>
          <p:cNvPr id="5" name="椭圆 4"/>
          <p:cNvSpPr/>
          <p:nvPr/>
        </p:nvSpPr>
        <p:spPr>
          <a:xfrm>
            <a:off x="346075" y="1143000"/>
            <a:ext cx="2090738" cy="1530350"/>
          </a:xfrm>
          <a:prstGeom prst="ellipse">
            <a:avLst/>
          </a:prstGeom>
          <a:solidFill>
            <a:srgbClr val="FED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sp>
        <p:nvSpPr>
          <p:cNvPr id="6" name="右箭头 3"/>
          <p:cNvSpPr/>
          <p:nvPr/>
        </p:nvSpPr>
        <p:spPr>
          <a:xfrm>
            <a:off x="2474913" y="1624013"/>
            <a:ext cx="520700" cy="28733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sp>
        <p:nvSpPr>
          <p:cNvPr id="7" name="右箭头 9"/>
          <p:cNvSpPr/>
          <p:nvPr/>
        </p:nvSpPr>
        <p:spPr>
          <a:xfrm>
            <a:off x="6127750" y="1616075"/>
            <a:ext cx="769938" cy="295275"/>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dirty="0">
              <a:ln>
                <a:noFill/>
              </a:ln>
              <a:solidFill>
                <a:schemeClr val="lt1"/>
              </a:solidFill>
              <a:effectLst/>
              <a:uLnTx/>
              <a:uFillTx/>
              <a:latin typeface="+mn-lt"/>
              <a:ea typeface="+mn-ea"/>
              <a:cs typeface="+mn-cs"/>
            </a:endParaRPr>
          </a:p>
        </p:txBody>
      </p:sp>
      <p:sp>
        <p:nvSpPr>
          <p:cNvPr id="8" name="椭圆 7"/>
          <p:cNvSpPr/>
          <p:nvPr/>
        </p:nvSpPr>
        <p:spPr>
          <a:xfrm>
            <a:off x="7143750" y="1370013"/>
            <a:ext cx="1247775" cy="103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dirty="0">
              <a:ln>
                <a:noFill/>
              </a:ln>
              <a:solidFill>
                <a:schemeClr val="lt1"/>
              </a:solidFill>
              <a:effectLst/>
              <a:uLnTx/>
              <a:uFillTx/>
              <a:latin typeface="+mn-lt"/>
              <a:ea typeface="+mn-ea"/>
              <a:cs typeface="+mn-cs"/>
            </a:endParaRPr>
          </a:p>
        </p:txBody>
      </p:sp>
      <p:sp>
        <p:nvSpPr>
          <p:cNvPr id="9" name="椭圆 8"/>
          <p:cNvSpPr/>
          <p:nvPr/>
        </p:nvSpPr>
        <p:spPr>
          <a:xfrm>
            <a:off x="7927975" y="1962150"/>
            <a:ext cx="142875" cy="1524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sp>
        <p:nvSpPr>
          <p:cNvPr id="10" name="椭圆 9"/>
          <p:cNvSpPr/>
          <p:nvPr/>
        </p:nvSpPr>
        <p:spPr>
          <a:xfrm>
            <a:off x="7413625" y="1590675"/>
            <a:ext cx="141288" cy="1524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sp>
        <p:nvSpPr>
          <p:cNvPr id="11" name="椭圆 10"/>
          <p:cNvSpPr/>
          <p:nvPr/>
        </p:nvSpPr>
        <p:spPr>
          <a:xfrm>
            <a:off x="7677150" y="1747838"/>
            <a:ext cx="142875" cy="1524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sp>
        <p:nvSpPr>
          <p:cNvPr id="12" name="椭圆 11"/>
          <p:cNvSpPr/>
          <p:nvPr/>
        </p:nvSpPr>
        <p:spPr>
          <a:xfrm>
            <a:off x="7296150" y="1914525"/>
            <a:ext cx="141288" cy="1524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sp>
        <p:nvSpPr>
          <p:cNvPr id="13" name="右箭头 19"/>
          <p:cNvSpPr/>
          <p:nvPr/>
        </p:nvSpPr>
        <p:spPr>
          <a:xfrm>
            <a:off x="8699500" y="1608138"/>
            <a:ext cx="1412875" cy="29368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sp>
        <p:nvSpPr>
          <p:cNvPr id="14" name="椭圆 13"/>
          <p:cNvSpPr/>
          <p:nvPr/>
        </p:nvSpPr>
        <p:spPr>
          <a:xfrm>
            <a:off x="404813" y="4276725"/>
            <a:ext cx="1247775" cy="1044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sp>
        <p:nvSpPr>
          <p:cNvPr id="15" name="椭圆 14"/>
          <p:cNvSpPr/>
          <p:nvPr/>
        </p:nvSpPr>
        <p:spPr>
          <a:xfrm>
            <a:off x="536575" y="4641850"/>
            <a:ext cx="141288" cy="1524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sp>
        <p:nvSpPr>
          <p:cNvPr id="16" name="椭圆 15"/>
          <p:cNvSpPr/>
          <p:nvPr/>
        </p:nvSpPr>
        <p:spPr>
          <a:xfrm>
            <a:off x="811213" y="4548188"/>
            <a:ext cx="141288" cy="1524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sp>
        <p:nvSpPr>
          <p:cNvPr id="17" name="椭圆 16"/>
          <p:cNvSpPr/>
          <p:nvPr/>
        </p:nvSpPr>
        <p:spPr>
          <a:xfrm>
            <a:off x="668338" y="4895850"/>
            <a:ext cx="142875" cy="1524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sp>
        <p:nvSpPr>
          <p:cNvPr id="18" name="椭圆 17"/>
          <p:cNvSpPr/>
          <p:nvPr/>
        </p:nvSpPr>
        <p:spPr>
          <a:xfrm>
            <a:off x="1095375" y="4591050"/>
            <a:ext cx="141288" cy="1524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sp>
        <p:nvSpPr>
          <p:cNvPr id="19" name="椭圆 18"/>
          <p:cNvSpPr/>
          <p:nvPr/>
        </p:nvSpPr>
        <p:spPr>
          <a:xfrm>
            <a:off x="1069975" y="5048250"/>
            <a:ext cx="141288" cy="152400"/>
          </a:xfrm>
          <a:prstGeom prst="ellipse">
            <a:avLst/>
          </a:prstGeom>
          <a:solidFill>
            <a:srgbClr val="8A6E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sp>
        <p:nvSpPr>
          <p:cNvPr id="20" name="椭圆 19"/>
          <p:cNvSpPr/>
          <p:nvPr/>
        </p:nvSpPr>
        <p:spPr>
          <a:xfrm>
            <a:off x="1304925" y="2220913"/>
            <a:ext cx="141288" cy="152400"/>
          </a:xfrm>
          <a:prstGeom prst="ellipse">
            <a:avLst/>
          </a:prstGeom>
          <a:solidFill>
            <a:srgbClr val="8A6E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sp>
        <p:nvSpPr>
          <p:cNvPr id="21" name="椭圆 20"/>
          <p:cNvSpPr/>
          <p:nvPr/>
        </p:nvSpPr>
        <p:spPr>
          <a:xfrm>
            <a:off x="852488" y="1562100"/>
            <a:ext cx="142875" cy="152400"/>
          </a:xfrm>
          <a:prstGeom prst="ellipse">
            <a:avLst/>
          </a:prstGeom>
          <a:solidFill>
            <a:srgbClr val="8A6E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sp>
        <p:nvSpPr>
          <p:cNvPr id="22" name="椭圆 21"/>
          <p:cNvSpPr/>
          <p:nvPr/>
        </p:nvSpPr>
        <p:spPr>
          <a:xfrm>
            <a:off x="754063" y="1960563"/>
            <a:ext cx="142875" cy="152400"/>
          </a:xfrm>
          <a:prstGeom prst="ellipse">
            <a:avLst/>
          </a:prstGeom>
          <a:solidFill>
            <a:srgbClr val="8A6E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sp>
        <p:nvSpPr>
          <p:cNvPr id="23" name="椭圆 22"/>
          <p:cNvSpPr/>
          <p:nvPr/>
        </p:nvSpPr>
        <p:spPr>
          <a:xfrm>
            <a:off x="1397000" y="1673225"/>
            <a:ext cx="141288" cy="152400"/>
          </a:xfrm>
          <a:prstGeom prst="ellipse">
            <a:avLst/>
          </a:prstGeom>
          <a:solidFill>
            <a:srgbClr val="8A6E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sp>
        <p:nvSpPr>
          <p:cNvPr id="24" name="椭圆 23"/>
          <p:cNvSpPr/>
          <p:nvPr/>
        </p:nvSpPr>
        <p:spPr>
          <a:xfrm>
            <a:off x="2541588" y="4194175"/>
            <a:ext cx="2070100" cy="1438275"/>
          </a:xfrm>
          <a:prstGeom prst="ellipse">
            <a:avLst/>
          </a:prstGeom>
          <a:solidFill>
            <a:srgbClr val="FED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dirty="0">
              <a:ln>
                <a:noFill/>
              </a:ln>
              <a:solidFill>
                <a:schemeClr val="lt1"/>
              </a:solidFill>
              <a:effectLst/>
              <a:uLnTx/>
              <a:uFillTx/>
              <a:latin typeface="+mn-lt"/>
              <a:ea typeface="+mn-ea"/>
              <a:cs typeface="+mn-cs"/>
            </a:endParaRPr>
          </a:p>
        </p:txBody>
      </p:sp>
      <p:sp>
        <p:nvSpPr>
          <p:cNvPr id="25" name="右箭头 108"/>
          <p:cNvSpPr/>
          <p:nvPr/>
        </p:nvSpPr>
        <p:spPr>
          <a:xfrm>
            <a:off x="4721225" y="4692650"/>
            <a:ext cx="547688" cy="282575"/>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sp>
        <p:nvSpPr>
          <p:cNvPr id="26" name="椭圆 25"/>
          <p:cNvSpPr/>
          <p:nvPr/>
        </p:nvSpPr>
        <p:spPr>
          <a:xfrm>
            <a:off x="3522663" y="5070475"/>
            <a:ext cx="141288" cy="152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sp>
        <p:nvSpPr>
          <p:cNvPr id="27" name="椭圆 26"/>
          <p:cNvSpPr/>
          <p:nvPr/>
        </p:nvSpPr>
        <p:spPr>
          <a:xfrm>
            <a:off x="3105150" y="4783138"/>
            <a:ext cx="142875" cy="152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sp>
        <p:nvSpPr>
          <p:cNvPr id="28" name="椭圆 27"/>
          <p:cNvSpPr/>
          <p:nvPr/>
        </p:nvSpPr>
        <p:spPr>
          <a:xfrm>
            <a:off x="3248025" y="5222875"/>
            <a:ext cx="141288" cy="152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sp>
        <p:nvSpPr>
          <p:cNvPr id="29" name="椭圆 28"/>
          <p:cNvSpPr/>
          <p:nvPr/>
        </p:nvSpPr>
        <p:spPr>
          <a:xfrm>
            <a:off x="3451225" y="4579938"/>
            <a:ext cx="142875" cy="152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sp>
        <p:nvSpPr>
          <p:cNvPr id="30" name="椭圆 29"/>
          <p:cNvSpPr/>
          <p:nvPr/>
        </p:nvSpPr>
        <p:spPr>
          <a:xfrm>
            <a:off x="3832225" y="4675188"/>
            <a:ext cx="142875" cy="152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sp>
        <p:nvSpPr>
          <p:cNvPr id="31" name="椭圆 30"/>
          <p:cNvSpPr/>
          <p:nvPr/>
        </p:nvSpPr>
        <p:spPr>
          <a:xfrm>
            <a:off x="3825875" y="5143500"/>
            <a:ext cx="142875" cy="1524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sp>
        <p:nvSpPr>
          <p:cNvPr id="32" name="椭圆 31"/>
          <p:cNvSpPr/>
          <p:nvPr/>
        </p:nvSpPr>
        <p:spPr>
          <a:xfrm>
            <a:off x="3903663" y="4878388"/>
            <a:ext cx="142875" cy="1524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sp>
        <p:nvSpPr>
          <p:cNvPr id="33" name="椭圆 32"/>
          <p:cNvSpPr/>
          <p:nvPr/>
        </p:nvSpPr>
        <p:spPr>
          <a:xfrm>
            <a:off x="3127375" y="4502150"/>
            <a:ext cx="141288" cy="1524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sp>
        <p:nvSpPr>
          <p:cNvPr id="37922" name="文本框 33"/>
          <p:cNvSpPr txBox="1"/>
          <p:nvPr/>
        </p:nvSpPr>
        <p:spPr>
          <a:xfrm>
            <a:off x="530225" y="661988"/>
            <a:ext cx="1782763" cy="4000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Tx/>
              <a:buNone/>
            </a:pPr>
            <a:r>
              <a:rPr lang="zh-CN" altLang="en-US" sz="2000" dirty="0">
                <a:solidFill>
                  <a:srgbClr val="FED000"/>
                </a:solidFill>
                <a:latin typeface="华文中宋" panose="02010600040101010101" pitchFamily="2" charset="-122"/>
                <a:ea typeface="华文中宋" panose="02010600040101010101" pitchFamily="2" charset="-122"/>
              </a:rPr>
              <a:t>种群（第一代）</a:t>
            </a:r>
            <a:endParaRPr lang="zh-CN" altLang="en-US" sz="2000" dirty="0">
              <a:solidFill>
                <a:srgbClr val="FED000"/>
              </a:solidFill>
              <a:latin typeface="华文中宋" panose="02010600040101010101" pitchFamily="2" charset="-122"/>
              <a:ea typeface="华文中宋" panose="02010600040101010101" pitchFamily="2" charset="-122"/>
            </a:endParaRPr>
          </a:p>
        </p:txBody>
      </p:sp>
      <p:sp>
        <p:nvSpPr>
          <p:cNvPr id="37923" name="文本框 34"/>
          <p:cNvSpPr txBox="1"/>
          <p:nvPr/>
        </p:nvSpPr>
        <p:spPr>
          <a:xfrm>
            <a:off x="3813175" y="619125"/>
            <a:ext cx="1176338" cy="4000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Tx/>
              <a:buNone/>
            </a:pPr>
            <a:r>
              <a:rPr lang="zh-CN" altLang="en-US" sz="2000" dirty="0">
                <a:solidFill>
                  <a:srgbClr val="FED000"/>
                </a:solidFill>
                <a:latin typeface="华文中宋" panose="02010600040101010101" pitchFamily="2" charset="-122"/>
                <a:ea typeface="华文中宋" panose="02010600040101010101" pitchFamily="2" charset="-122"/>
              </a:rPr>
              <a:t>   物种</a:t>
            </a:r>
            <a:endParaRPr lang="zh-CN" altLang="en-US" sz="2000" dirty="0">
              <a:solidFill>
                <a:srgbClr val="FED000"/>
              </a:solidFill>
              <a:latin typeface="华文中宋" panose="02010600040101010101" pitchFamily="2" charset="-122"/>
              <a:ea typeface="华文中宋" panose="02010600040101010101" pitchFamily="2" charset="-122"/>
            </a:endParaRPr>
          </a:p>
        </p:txBody>
      </p:sp>
      <p:sp>
        <p:nvSpPr>
          <p:cNvPr id="37924" name="文本框 35"/>
          <p:cNvSpPr txBox="1"/>
          <p:nvPr/>
        </p:nvSpPr>
        <p:spPr>
          <a:xfrm>
            <a:off x="8093075" y="1152525"/>
            <a:ext cx="730250" cy="4095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Tx/>
              <a:buNone/>
            </a:pPr>
            <a:r>
              <a:rPr lang="en-US" altLang="zh-CN" sz="2000" dirty="0">
                <a:solidFill>
                  <a:srgbClr val="FED000"/>
                </a:solidFill>
                <a:latin typeface="华文中宋" panose="02010600040101010101" pitchFamily="2" charset="-122"/>
                <a:ea typeface="华文中宋" panose="02010600040101010101" pitchFamily="2" charset="-122"/>
              </a:rPr>
              <a:t>X</a:t>
            </a:r>
            <a:r>
              <a:rPr lang="en-US" altLang="zh-CN" sz="3200" baseline="-25000" dirty="0">
                <a:solidFill>
                  <a:srgbClr val="FED000"/>
                </a:solidFill>
                <a:latin typeface="华文中宋" panose="02010600040101010101" pitchFamily="2" charset="-122"/>
                <a:ea typeface="华文中宋" panose="02010600040101010101" pitchFamily="2" charset="-122"/>
              </a:rPr>
              <a:t>s</a:t>
            </a:r>
            <a:endParaRPr lang="en-US" altLang="zh-CN" sz="3200" baseline="-25000" dirty="0">
              <a:solidFill>
                <a:srgbClr val="FED000"/>
              </a:solidFill>
              <a:latin typeface="华文中宋" panose="02010600040101010101" pitchFamily="2" charset="-122"/>
              <a:ea typeface="华文中宋" panose="02010600040101010101" pitchFamily="2" charset="-122"/>
            </a:endParaRPr>
          </a:p>
        </p:txBody>
      </p:sp>
      <p:sp>
        <p:nvSpPr>
          <p:cNvPr id="37925" name="文本框 36"/>
          <p:cNvSpPr txBox="1"/>
          <p:nvPr/>
        </p:nvSpPr>
        <p:spPr>
          <a:xfrm>
            <a:off x="739775" y="3806825"/>
            <a:ext cx="730250" cy="4111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Tx/>
              <a:buNone/>
            </a:pPr>
            <a:r>
              <a:rPr lang="en-US" altLang="zh-CN" sz="2000" dirty="0">
                <a:solidFill>
                  <a:srgbClr val="FED000"/>
                </a:solidFill>
                <a:latin typeface="华文中宋" panose="02010600040101010101" pitchFamily="2" charset="-122"/>
                <a:ea typeface="华文中宋" panose="02010600040101010101" pitchFamily="2" charset="-122"/>
              </a:rPr>
              <a:t>X</a:t>
            </a:r>
            <a:r>
              <a:rPr lang="en-US" altLang="zh-CN" sz="3200" baseline="-25000" dirty="0">
                <a:solidFill>
                  <a:srgbClr val="FED000"/>
                </a:solidFill>
                <a:latin typeface="华文中宋" panose="02010600040101010101" pitchFamily="2" charset="-122"/>
                <a:ea typeface="华文中宋" panose="02010600040101010101" pitchFamily="2" charset="-122"/>
              </a:rPr>
              <a:t>s</a:t>
            </a:r>
            <a:endParaRPr lang="en-US" altLang="zh-CN" sz="3200" baseline="-25000" dirty="0">
              <a:solidFill>
                <a:srgbClr val="FED000"/>
              </a:solidFill>
              <a:latin typeface="华文中宋" panose="02010600040101010101" pitchFamily="2" charset="-122"/>
              <a:ea typeface="华文中宋" panose="02010600040101010101" pitchFamily="2" charset="-122"/>
            </a:endParaRPr>
          </a:p>
        </p:txBody>
      </p:sp>
      <p:sp>
        <p:nvSpPr>
          <p:cNvPr id="37926" name="文本框 37"/>
          <p:cNvSpPr txBox="1"/>
          <p:nvPr/>
        </p:nvSpPr>
        <p:spPr>
          <a:xfrm>
            <a:off x="2832100" y="3757613"/>
            <a:ext cx="2066925" cy="4000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Tx/>
              <a:buNone/>
            </a:pPr>
            <a:r>
              <a:rPr lang="zh-CN" altLang="en-US" sz="2000" dirty="0">
                <a:solidFill>
                  <a:srgbClr val="FED000"/>
                </a:solidFill>
                <a:latin typeface="华文中宋" panose="02010600040101010101" pitchFamily="2" charset="-122"/>
                <a:ea typeface="华文中宋" panose="02010600040101010101" pitchFamily="2" charset="-122"/>
              </a:rPr>
              <a:t>新种群（第二代）</a:t>
            </a:r>
            <a:endParaRPr lang="zh-CN" altLang="en-US" sz="2000" dirty="0">
              <a:solidFill>
                <a:srgbClr val="FED000"/>
              </a:solidFill>
              <a:latin typeface="华文中宋" panose="02010600040101010101" pitchFamily="2" charset="-122"/>
              <a:ea typeface="华文中宋" panose="02010600040101010101" pitchFamily="2" charset="-122"/>
            </a:endParaRPr>
          </a:p>
        </p:txBody>
      </p:sp>
      <p:cxnSp>
        <p:nvCxnSpPr>
          <p:cNvPr id="39" name="直接连接符 38"/>
          <p:cNvCxnSpPr/>
          <p:nvPr/>
        </p:nvCxnSpPr>
        <p:spPr>
          <a:xfrm>
            <a:off x="434975" y="3438525"/>
            <a:ext cx="11329988" cy="15875"/>
          </a:xfrm>
          <a:prstGeom prst="line">
            <a:avLst/>
          </a:prstGeom>
          <a:ln>
            <a:solidFill>
              <a:srgbClr val="FF0000"/>
            </a:solidFill>
            <a:prstDash val="dash"/>
          </a:ln>
        </p:spPr>
        <p:style>
          <a:lnRef idx="3">
            <a:schemeClr val="accent1"/>
          </a:lnRef>
          <a:fillRef idx="0">
            <a:schemeClr val="accent1"/>
          </a:fillRef>
          <a:effectRef idx="2">
            <a:schemeClr val="accent1"/>
          </a:effectRef>
          <a:fontRef idx="minor">
            <a:schemeClr val="tx1"/>
          </a:fontRef>
        </p:style>
      </p:cxnSp>
      <p:sp>
        <p:nvSpPr>
          <p:cNvPr id="40" name="矩形 39"/>
          <p:cNvSpPr/>
          <p:nvPr/>
        </p:nvSpPr>
        <p:spPr>
          <a:xfrm>
            <a:off x="9472613" y="314325"/>
            <a:ext cx="2435225" cy="771525"/>
          </a:xfrm>
          <a:prstGeom prst="rect">
            <a:avLst/>
          </a:prstGeom>
          <a:solidFill>
            <a:srgbClr val="FFE787"/>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1" name="椭圆 40"/>
          <p:cNvSpPr/>
          <p:nvPr/>
        </p:nvSpPr>
        <p:spPr>
          <a:xfrm>
            <a:off x="9915525" y="471488"/>
            <a:ext cx="141288" cy="152400"/>
          </a:xfrm>
          <a:prstGeom prst="ellipse">
            <a:avLst/>
          </a:prstGeom>
          <a:solidFill>
            <a:srgbClr val="8A6E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sp>
        <p:nvSpPr>
          <p:cNvPr id="42" name="椭圆 41"/>
          <p:cNvSpPr/>
          <p:nvPr/>
        </p:nvSpPr>
        <p:spPr>
          <a:xfrm>
            <a:off x="9915525" y="776288"/>
            <a:ext cx="141288" cy="1524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sp>
        <p:nvSpPr>
          <p:cNvPr id="37931" name="文本框 42"/>
          <p:cNvSpPr txBox="1"/>
          <p:nvPr/>
        </p:nvSpPr>
        <p:spPr>
          <a:xfrm>
            <a:off x="10112375" y="377825"/>
            <a:ext cx="1652588" cy="6445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Tx/>
              <a:buNone/>
            </a:pPr>
            <a:r>
              <a:rPr lang="zh-CN" altLang="en-US" sz="1800" dirty="0">
                <a:solidFill>
                  <a:schemeClr val="tx1"/>
                </a:solidFill>
                <a:latin typeface="Arial" panose="020B0604020202020204" pitchFamily="34" charset="0"/>
                <a:ea typeface="宋体" panose="02010600030101010101" pitchFamily="2" charset="-122"/>
              </a:rPr>
              <a:t>个体</a:t>
            </a:r>
            <a:endParaRPr lang="zh-CN" altLang="en-US" sz="1800" dirty="0">
              <a:solidFill>
                <a:schemeClr val="tx1"/>
              </a:solidFill>
              <a:latin typeface="Arial" panose="020B0604020202020204" pitchFamily="34" charset="0"/>
              <a:ea typeface="宋体" panose="02010600030101010101" pitchFamily="2" charset="-122"/>
            </a:endParaRPr>
          </a:p>
          <a:p>
            <a:pPr marL="0" lvl="0" indent="0">
              <a:spcBef>
                <a:spcPct val="0"/>
              </a:spcBef>
              <a:buClrTx/>
              <a:buFontTx/>
              <a:buNone/>
            </a:pPr>
            <a:r>
              <a:rPr lang="zh-CN" altLang="en-US" sz="1800" dirty="0">
                <a:solidFill>
                  <a:schemeClr val="tx1"/>
                </a:solidFill>
                <a:latin typeface="Arial" panose="020B0604020202020204" pitchFamily="34" charset="0"/>
                <a:ea typeface="宋体" panose="02010600030101010101" pitchFamily="2" charset="-122"/>
              </a:rPr>
              <a:t>物种种子</a:t>
            </a:r>
            <a:endParaRPr lang="zh-CN" altLang="en-US" sz="1800" dirty="0">
              <a:solidFill>
                <a:schemeClr val="tx1"/>
              </a:solidFill>
              <a:latin typeface="Arial" panose="020B0604020202020204" pitchFamily="34" charset="0"/>
              <a:ea typeface="宋体" panose="02010600030101010101" pitchFamily="2" charset="-122"/>
            </a:endParaRPr>
          </a:p>
        </p:txBody>
      </p:sp>
      <p:sp>
        <p:nvSpPr>
          <p:cNvPr id="44" name="右箭头 19"/>
          <p:cNvSpPr/>
          <p:nvPr/>
        </p:nvSpPr>
        <p:spPr>
          <a:xfrm>
            <a:off x="1717675" y="4692650"/>
            <a:ext cx="771525" cy="29368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pic>
        <p:nvPicPr>
          <p:cNvPr id="37933" name="图片 44"/>
          <p:cNvPicPr>
            <a:picLocks noChangeAspect="1"/>
          </p:cNvPicPr>
          <p:nvPr/>
        </p:nvPicPr>
        <p:blipFill>
          <a:blip r:embed="rId1"/>
          <a:srcRect t="1714"/>
          <a:stretch>
            <a:fillRect/>
          </a:stretch>
        </p:blipFill>
        <p:spPr>
          <a:xfrm>
            <a:off x="4857750" y="623888"/>
            <a:ext cx="1177925" cy="2771775"/>
          </a:xfrm>
          <a:prstGeom prst="rect">
            <a:avLst/>
          </a:prstGeom>
          <a:noFill/>
          <a:ln w="9525">
            <a:noFill/>
          </a:ln>
        </p:spPr>
      </p:pic>
      <p:sp>
        <p:nvSpPr>
          <p:cNvPr id="37934" name="文本框 45"/>
          <p:cNvSpPr txBox="1"/>
          <p:nvPr/>
        </p:nvSpPr>
        <p:spPr>
          <a:xfrm>
            <a:off x="1741488" y="4978400"/>
            <a:ext cx="646112" cy="9239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Tx/>
              <a:buNone/>
            </a:pPr>
            <a:r>
              <a:rPr lang="zh-CN" altLang="en-US" sz="1800" b="0" dirty="0">
                <a:solidFill>
                  <a:srgbClr val="FED000"/>
                </a:solidFill>
                <a:latin typeface="Arial" panose="020B0604020202020204" pitchFamily="34" charset="0"/>
                <a:ea typeface="宋体" panose="02010600030101010101" pitchFamily="2" charset="-122"/>
              </a:rPr>
              <a:t>选择</a:t>
            </a:r>
            <a:endParaRPr lang="en-US" altLang="zh-CN" sz="1800" b="0" dirty="0">
              <a:solidFill>
                <a:srgbClr val="FED000"/>
              </a:solidFill>
              <a:latin typeface="Arial" panose="020B0604020202020204" pitchFamily="34" charset="0"/>
              <a:ea typeface="宋体" panose="02010600030101010101" pitchFamily="2" charset="-122"/>
            </a:endParaRPr>
          </a:p>
          <a:p>
            <a:pPr marL="0" lvl="0" indent="0">
              <a:spcBef>
                <a:spcPct val="0"/>
              </a:spcBef>
              <a:buClrTx/>
              <a:buFontTx/>
              <a:buNone/>
            </a:pPr>
            <a:r>
              <a:rPr lang="zh-CN" altLang="en-US" sz="1800" b="0" dirty="0">
                <a:solidFill>
                  <a:srgbClr val="FED000"/>
                </a:solidFill>
                <a:latin typeface="Arial" panose="020B0604020202020204" pitchFamily="34" charset="0"/>
                <a:ea typeface="宋体" panose="02010600030101010101" pitchFamily="2" charset="-122"/>
              </a:rPr>
              <a:t>交叉</a:t>
            </a:r>
            <a:endParaRPr lang="en-US" altLang="zh-CN" sz="1800" b="0" dirty="0">
              <a:solidFill>
                <a:srgbClr val="FED000"/>
              </a:solidFill>
              <a:latin typeface="Arial" panose="020B0604020202020204" pitchFamily="34" charset="0"/>
              <a:ea typeface="宋体" panose="02010600030101010101" pitchFamily="2" charset="-122"/>
            </a:endParaRPr>
          </a:p>
          <a:p>
            <a:pPr marL="0" lvl="0" indent="0">
              <a:spcBef>
                <a:spcPct val="0"/>
              </a:spcBef>
              <a:buClrTx/>
              <a:buFontTx/>
              <a:buNone/>
            </a:pPr>
            <a:r>
              <a:rPr lang="zh-CN" altLang="en-US" sz="1800" b="0" dirty="0">
                <a:solidFill>
                  <a:srgbClr val="FED000"/>
                </a:solidFill>
                <a:latin typeface="Arial" panose="020B0604020202020204" pitchFamily="34" charset="0"/>
                <a:ea typeface="宋体" panose="02010600030101010101" pitchFamily="2" charset="-122"/>
              </a:rPr>
              <a:t>变异</a:t>
            </a:r>
            <a:endParaRPr lang="zh-CN" altLang="en-US" sz="1800" b="0" dirty="0">
              <a:solidFill>
                <a:srgbClr val="FED000"/>
              </a:solidFill>
              <a:latin typeface="Arial" panose="020B0604020202020204" pitchFamily="34" charset="0"/>
              <a:ea typeface="宋体" panose="02010600030101010101" pitchFamily="2" charset="-122"/>
            </a:endParaRPr>
          </a:p>
        </p:txBody>
      </p:sp>
      <p:sp>
        <p:nvSpPr>
          <p:cNvPr id="47" name="矩形 46"/>
          <p:cNvSpPr/>
          <p:nvPr/>
        </p:nvSpPr>
        <p:spPr>
          <a:xfrm>
            <a:off x="9359900" y="3495675"/>
            <a:ext cx="2433638" cy="1376363"/>
          </a:xfrm>
          <a:prstGeom prst="rect">
            <a:avLst/>
          </a:prstGeom>
          <a:solidFill>
            <a:srgbClr val="FFE787"/>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chemeClr val="tx1"/>
                </a:solidFill>
                <a:effectLst/>
                <a:uLnTx/>
                <a:uFillTx/>
                <a:latin typeface="+mn-lt"/>
                <a:ea typeface="+mn-ea"/>
                <a:cs typeface="+mn-cs"/>
              </a:rPr>
              <a:t> 新个体</a:t>
            </a:r>
            <a:endParaRPr kumimoji="0" lang="en-US" altLang="zh-CN" sz="18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chemeClr val="tx1"/>
                </a:solidFill>
                <a:effectLst/>
                <a:uLnTx/>
                <a:uFillTx/>
                <a:latin typeface="+mn-lt"/>
                <a:ea typeface="+mn-ea"/>
                <a:cs typeface="+mn-cs"/>
              </a:rPr>
              <a:t>        新物种种子</a:t>
            </a:r>
            <a:endParaRPr kumimoji="0" lang="en-US" altLang="zh-CN" sz="18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chemeClr val="tx1"/>
                </a:solidFill>
                <a:effectLst/>
                <a:uLnTx/>
                <a:uFillTx/>
                <a:latin typeface="+mn-lt"/>
                <a:ea typeface="+mn-ea"/>
                <a:cs typeface="+mn-cs"/>
              </a:rPr>
              <a:t>           上代复制物种</a:t>
            </a:r>
            <a:endParaRPr kumimoji="0" lang="en-US" altLang="zh-CN" sz="18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chemeClr val="tx1"/>
                </a:solidFill>
                <a:effectLst/>
                <a:uLnTx/>
                <a:uFillTx/>
                <a:latin typeface="+mn-lt"/>
                <a:ea typeface="+mn-ea"/>
                <a:cs typeface="+mn-cs"/>
              </a:rPr>
              <a:t>            以及上代物种种子</a:t>
            </a:r>
            <a:endParaRPr kumimoji="0" lang="zh-CN" altLang="en-US" sz="1800" b="1" i="0" u="none" strike="noStrike" kern="1200" cap="none" spc="0" normalizeH="0" baseline="0" noProof="0" dirty="0">
              <a:ln>
                <a:noFill/>
              </a:ln>
              <a:solidFill>
                <a:schemeClr val="tx1"/>
              </a:solidFill>
              <a:effectLst/>
              <a:uLnTx/>
              <a:uFillTx/>
              <a:latin typeface="+mn-lt"/>
              <a:ea typeface="+mn-ea"/>
              <a:cs typeface="+mn-cs"/>
            </a:endParaRPr>
          </a:p>
        </p:txBody>
      </p:sp>
      <p:sp>
        <p:nvSpPr>
          <p:cNvPr id="48" name="椭圆 47"/>
          <p:cNvSpPr/>
          <p:nvPr/>
        </p:nvSpPr>
        <p:spPr>
          <a:xfrm>
            <a:off x="9883775" y="3503613"/>
            <a:ext cx="141288" cy="152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dirty="0">
              <a:ln>
                <a:noFill/>
              </a:ln>
              <a:solidFill>
                <a:schemeClr val="lt1"/>
              </a:solidFill>
              <a:effectLst/>
              <a:uLnTx/>
              <a:uFillTx/>
              <a:latin typeface="+mn-lt"/>
              <a:ea typeface="+mn-ea"/>
              <a:cs typeface="+mn-cs"/>
            </a:endParaRPr>
          </a:p>
        </p:txBody>
      </p:sp>
      <p:sp>
        <p:nvSpPr>
          <p:cNvPr id="49" name="椭圆 48"/>
          <p:cNvSpPr/>
          <p:nvPr/>
        </p:nvSpPr>
        <p:spPr>
          <a:xfrm>
            <a:off x="9886950" y="3794125"/>
            <a:ext cx="141288" cy="1524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sp>
        <p:nvSpPr>
          <p:cNvPr id="50" name="椭圆 49"/>
          <p:cNvSpPr/>
          <p:nvPr/>
        </p:nvSpPr>
        <p:spPr>
          <a:xfrm>
            <a:off x="9896475" y="4213225"/>
            <a:ext cx="141288" cy="1524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pic>
        <p:nvPicPr>
          <p:cNvPr id="37939" name="图片 50"/>
          <p:cNvPicPr>
            <a:picLocks noChangeAspect="1"/>
          </p:cNvPicPr>
          <p:nvPr/>
        </p:nvPicPr>
        <p:blipFill>
          <a:blip r:embed="rId2"/>
          <a:srcRect l="10532" r="11958"/>
          <a:stretch>
            <a:fillRect/>
          </a:stretch>
        </p:blipFill>
        <p:spPr>
          <a:xfrm>
            <a:off x="3060700" y="473075"/>
            <a:ext cx="1016000" cy="2874963"/>
          </a:xfrm>
          <a:prstGeom prst="rect">
            <a:avLst/>
          </a:prstGeom>
          <a:noFill/>
          <a:ln w="9525">
            <a:noFill/>
          </a:ln>
        </p:spPr>
      </p:pic>
      <p:pic>
        <p:nvPicPr>
          <p:cNvPr id="37940" name="图片 51"/>
          <p:cNvPicPr>
            <a:picLocks noChangeAspect="1"/>
          </p:cNvPicPr>
          <p:nvPr/>
        </p:nvPicPr>
        <p:blipFill>
          <a:blip r:embed="rId3"/>
          <a:stretch>
            <a:fillRect/>
          </a:stretch>
        </p:blipFill>
        <p:spPr>
          <a:xfrm>
            <a:off x="4183063" y="1663700"/>
            <a:ext cx="708025" cy="295275"/>
          </a:xfrm>
          <a:prstGeom prst="rect">
            <a:avLst/>
          </a:prstGeom>
          <a:noFill/>
          <a:ln w="9525">
            <a:noFill/>
          </a:ln>
        </p:spPr>
      </p:pic>
      <p:sp>
        <p:nvSpPr>
          <p:cNvPr id="53" name="椭圆 52"/>
          <p:cNvSpPr/>
          <p:nvPr/>
        </p:nvSpPr>
        <p:spPr>
          <a:xfrm>
            <a:off x="1744663" y="1625600"/>
            <a:ext cx="141288" cy="152400"/>
          </a:xfrm>
          <a:prstGeom prst="ellipse">
            <a:avLst/>
          </a:prstGeom>
          <a:solidFill>
            <a:srgbClr val="8A6E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sp>
        <p:nvSpPr>
          <p:cNvPr id="54" name="椭圆 53"/>
          <p:cNvSpPr/>
          <p:nvPr/>
        </p:nvSpPr>
        <p:spPr>
          <a:xfrm>
            <a:off x="1298575" y="1916113"/>
            <a:ext cx="141288" cy="152400"/>
          </a:xfrm>
          <a:prstGeom prst="ellipse">
            <a:avLst/>
          </a:prstGeom>
          <a:solidFill>
            <a:srgbClr val="8A6E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sp>
        <p:nvSpPr>
          <p:cNvPr id="55" name="椭圆 54"/>
          <p:cNvSpPr/>
          <p:nvPr/>
        </p:nvSpPr>
        <p:spPr>
          <a:xfrm>
            <a:off x="1701800" y="2184400"/>
            <a:ext cx="142875" cy="152400"/>
          </a:xfrm>
          <a:prstGeom prst="ellipse">
            <a:avLst/>
          </a:prstGeom>
          <a:solidFill>
            <a:srgbClr val="8A6E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sp>
        <p:nvSpPr>
          <p:cNvPr id="56" name="椭圆 55"/>
          <p:cNvSpPr/>
          <p:nvPr/>
        </p:nvSpPr>
        <p:spPr>
          <a:xfrm>
            <a:off x="2006600" y="2282825"/>
            <a:ext cx="141288" cy="152400"/>
          </a:xfrm>
          <a:prstGeom prst="ellipse">
            <a:avLst/>
          </a:prstGeom>
          <a:solidFill>
            <a:srgbClr val="8A6E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pic>
        <p:nvPicPr>
          <p:cNvPr id="37945" name="图片 56"/>
          <p:cNvPicPr>
            <a:picLocks noChangeAspect="1"/>
          </p:cNvPicPr>
          <p:nvPr/>
        </p:nvPicPr>
        <p:blipFill>
          <a:blip r:embed="rId4"/>
          <a:stretch>
            <a:fillRect/>
          </a:stretch>
        </p:blipFill>
        <p:spPr>
          <a:xfrm>
            <a:off x="5262563" y="3611563"/>
            <a:ext cx="1255712" cy="873125"/>
          </a:xfrm>
          <a:prstGeom prst="rect">
            <a:avLst/>
          </a:prstGeom>
          <a:noFill/>
          <a:ln w="9525">
            <a:noFill/>
          </a:ln>
        </p:spPr>
      </p:pic>
      <p:pic>
        <p:nvPicPr>
          <p:cNvPr id="37946" name="图片 57"/>
          <p:cNvPicPr>
            <a:picLocks noChangeAspect="1"/>
          </p:cNvPicPr>
          <p:nvPr/>
        </p:nvPicPr>
        <p:blipFill>
          <a:blip r:embed="rId4"/>
          <a:stretch>
            <a:fillRect/>
          </a:stretch>
        </p:blipFill>
        <p:spPr>
          <a:xfrm>
            <a:off x="5300663" y="4489450"/>
            <a:ext cx="1217612" cy="847725"/>
          </a:xfrm>
          <a:prstGeom prst="rect">
            <a:avLst/>
          </a:prstGeom>
          <a:noFill/>
          <a:ln w="9525">
            <a:noFill/>
          </a:ln>
        </p:spPr>
      </p:pic>
      <p:pic>
        <p:nvPicPr>
          <p:cNvPr id="37947" name="图片 58"/>
          <p:cNvPicPr>
            <a:picLocks noChangeAspect="1"/>
          </p:cNvPicPr>
          <p:nvPr/>
        </p:nvPicPr>
        <p:blipFill>
          <a:blip r:embed="rId4"/>
          <a:stretch>
            <a:fillRect/>
          </a:stretch>
        </p:blipFill>
        <p:spPr>
          <a:xfrm>
            <a:off x="5349875" y="5754688"/>
            <a:ext cx="1119188" cy="779462"/>
          </a:xfrm>
          <a:prstGeom prst="rect">
            <a:avLst/>
          </a:prstGeom>
          <a:noFill/>
          <a:ln w="9525">
            <a:noFill/>
          </a:ln>
        </p:spPr>
      </p:pic>
      <p:pic>
        <p:nvPicPr>
          <p:cNvPr id="37948" name="图片 59"/>
          <p:cNvPicPr>
            <a:picLocks noChangeAspect="1"/>
          </p:cNvPicPr>
          <p:nvPr/>
        </p:nvPicPr>
        <p:blipFill>
          <a:blip r:embed="rId5"/>
          <a:stretch>
            <a:fillRect/>
          </a:stretch>
        </p:blipFill>
        <p:spPr>
          <a:xfrm>
            <a:off x="5314950" y="5267325"/>
            <a:ext cx="1316038" cy="854075"/>
          </a:xfrm>
          <a:prstGeom prst="rect">
            <a:avLst/>
          </a:prstGeom>
          <a:noFill/>
          <a:ln w="9525">
            <a:noFill/>
          </a:ln>
        </p:spPr>
      </p:pic>
      <p:pic>
        <p:nvPicPr>
          <p:cNvPr id="37949" name="图片 60"/>
          <p:cNvPicPr>
            <a:picLocks noChangeAspect="1"/>
          </p:cNvPicPr>
          <p:nvPr/>
        </p:nvPicPr>
        <p:blipFill>
          <a:blip r:embed="rId6"/>
          <a:stretch>
            <a:fillRect/>
          </a:stretch>
        </p:blipFill>
        <p:spPr>
          <a:xfrm>
            <a:off x="6702425" y="4713288"/>
            <a:ext cx="1036638" cy="292100"/>
          </a:xfrm>
          <a:prstGeom prst="rect">
            <a:avLst/>
          </a:prstGeom>
          <a:noFill/>
          <a:ln w="9525">
            <a:noFill/>
          </a:ln>
        </p:spPr>
      </p:pic>
      <p:pic>
        <p:nvPicPr>
          <p:cNvPr id="37950" name="图片 61"/>
          <p:cNvPicPr>
            <a:picLocks noChangeAspect="1"/>
          </p:cNvPicPr>
          <p:nvPr/>
        </p:nvPicPr>
        <p:blipFill>
          <a:blip r:embed="rId7"/>
          <a:srcRect b="2789"/>
          <a:stretch>
            <a:fillRect/>
          </a:stretch>
        </p:blipFill>
        <p:spPr>
          <a:xfrm>
            <a:off x="7999413" y="3589338"/>
            <a:ext cx="1112837" cy="2916237"/>
          </a:xfrm>
          <a:prstGeom prst="rect">
            <a:avLst/>
          </a:prstGeom>
          <a:noFill/>
          <a:ln w="9525">
            <a:noFill/>
          </a:ln>
        </p:spPr>
      </p:pic>
      <p:sp>
        <p:nvSpPr>
          <p:cNvPr id="37951" name="文本框 62"/>
          <p:cNvSpPr txBox="1"/>
          <p:nvPr/>
        </p:nvSpPr>
        <p:spPr>
          <a:xfrm>
            <a:off x="6523038" y="3597275"/>
            <a:ext cx="1408112" cy="12017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Tx/>
              <a:buNone/>
            </a:pPr>
            <a:r>
              <a:rPr lang="zh-CN" altLang="en-US" sz="1800" b="0" dirty="0">
                <a:solidFill>
                  <a:srgbClr val="FED000"/>
                </a:solidFill>
                <a:latin typeface="华文中宋" panose="02010600040101010101" pitchFamily="2" charset="-122"/>
                <a:ea typeface="华文中宋" panose="02010600040101010101" pitchFamily="2" charset="-122"/>
              </a:rPr>
              <a:t>若上代物种种子较差则被同物种其它个体替代</a:t>
            </a:r>
            <a:endParaRPr lang="zh-CN" altLang="en-US" sz="1800" b="0" dirty="0">
              <a:solidFill>
                <a:srgbClr val="FED000"/>
              </a:solidFill>
              <a:latin typeface="华文中宋" panose="02010600040101010101" pitchFamily="2" charset="-122"/>
              <a:ea typeface="华文中宋" panose="02010600040101010101" pitchFamily="2" charset="-122"/>
            </a:endParaRPr>
          </a:p>
        </p:txBody>
      </p:sp>
      <p:sp>
        <p:nvSpPr>
          <p:cNvPr id="64" name="文本框 63"/>
          <p:cNvSpPr txBox="1"/>
          <p:nvPr/>
        </p:nvSpPr>
        <p:spPr>
          <a:xfrm>
            <a:off x="8445500" y="2016125"/>
            <a:ext cx="2354263" cy="1303338"/>
          </a:xfrm>
          <a:prstGeom prst="rect">
            <a:avLst/>
          </a:prstGeom>
          <a:noFill/>
        </p:spPr>
        <p:txBody>
          <a:bodyPr>
            <a:spAutoFit/>
          </a:bodyPr>
          <a:lstStyle/>
          <a:p>
            <a:pPr marR="0" defTabSz="914400">
              <a:buClrTx/>
              <a:buSzTx/>
              <a:buFontTx/>
              <a:buNone/>
              <a:defRPr/>
            </a:pPr>
            <a:r>
              <a:rPr kumimoji="0" lang="zh-CN" altLang="en-US" kern="1200" cap="none" spc="0" normalizeH="0" baseline="0" noProof="0" dirty="0">
                <a:solidFill>
                  <a:srgbClr val="FED000"/>
                </a:solidFill>
                <a:latin typeface="华文中宋" panose="02010600040101010101" pitchFamily="2" charset="-122"/>
                <a:ea typeface="华文中宋" panose="02010600040101010101" pitchFamily="2" charset="-122"/>
                <a:cs typeface="+mn-cs"/>
              </a:rPr>
              <a:t>如果</a:t>
            </a:r>
            <a:r>
              <a:rPr kumimoji="0" lang="en-US" altLang="zh-CN" kern="1200" cap="none" spc="0" normalizeH="0" baseline="0" noProof="0" dirty="0" err="1">
                <a:solidFill>
                  <a:srgbClr val="FED000"/>
                </a:solidFill>
                <a:latin typeface="华文中宋" panose="02010600040101010101" pitchFamily="2" charset="-122"/>
                <a:ea typeface="华文中宋" panose="02010600040101010101" pitchFamily="2" charset="-122"/>
                <a:cs typeface="+mn-cs"/>
              </a:rPr>
              <a:t>Xs</a:t>
            </a:r>
            <a:r>
              <a:rPr kumimoji="0" lang="zh-CN" altLang="en-US" kern="1200" cap="none" spc="0" normalizeH="0" baseline="0" noProof="0" dirty="0">
                <a:solidFill>
                  <a:srgbClr val="FED000"/>
                </a:solidFill>
                <a:latin typeface="华文中宋" panose="02010600040101010101" pitchFamily="2" charset="-122"/>
                <a:ea typeface="华文中宋" panose="02010600040101010101" pitchFamily="2" charset="-122"/>
                <a:cs typeface="+mn-cs"/>
              </a:rPr>
              <a:t>中没有任何种子接近所考虑个体的种距的一半</a:t>
            </a:r>
            <a:r>
              <a:rPr kumimoji="0" lang="en-US" altLang="zh-CN" kern="1200" cap="none" spc="0" normalizeH="0" baseline="0" noProof="0" dirty="0">
                <a:solidFill>
                  <a:srgbClr val="FED000"/>
                </a:solidFill>
                <a:latin typeface="华文中宋" panose="02010600040101010101" pitchFamily="2" charset="-122"/>
                <a:ea typeface="华文中宋" panose="02010600040101010101" pitchFamily="2" charset="-122"/>
                <a:cs typeface="+mn-cs"/>
              </a:rPr>
              <a:t>(</a:t>
            </a:r>
            <a:r>
              <a:rPr kumimoji="0" lang="en-US" altLang="zh-CN" kern="1200" cap="none" spc="0" normalizeH="0" baseline="0" noProof="0" dirty="0" err="1">
                <a:solidFill>
                  <a:srgbClr val="FED000"/>
                </a:solidFill>
                <a:latin typeface="华文中宋" panose="02010600040101010101" pitchFamily="2" charset="-122"/>
                <a:ea typeface="华文中宋" panose="02010600040101010101" pitchFamily="2" charset="-122"/>
                <a:cs typeface="+mn-cs"/>
              </a:rPr>
              <a:t>σ</a:t>
            </a:r>
            <a:r>
              <a:rPr kumimoji="0" lang="en-US" altLang="zh-CN" sz="3200" kern="1200" cap="none" spc="0" normalizeH="0" baseline="-25000" noProof="0" dirty="0" err="1">
                <a:solidFill>
                  <a:srgbClr val="FED000"/>
                </a:solidFill>
                <a:latin typeface="华文中宋" panose="02010600040101010101" pitchFamily="2" charset="-122"/>
                <a:ea typeface="华文中宋" panose="02010600040101010101" pitchFamily="2" charset="-122"/>
                <a:cs typeface="+mn-cs"/>
              </a:rPr>
              <a:t>s</a:t>
            </a:r>
            <a:r>
              <a:rPr kumimoji="0" lang="en-US" altLang="zh-CN" kern="1200" cap="none" spc="0" normalizeH="0" baseline="0" noProof="0" dirty="0">
                <a:solidFill>
                  <a:srgbClr val="FED000"/>
                </a:solidFill>
                <a:latin typeface="华文中宋" panose="02010600040101010101" pitchFamily="2" charset="-122"/>
                <a:ea typeface="华文中宋" panose="02010600040101010101" pitchFamily="2" charset="-122"/>
                <a:cs typeface="+mn-cs"/>
              </a:rPr>
              <a:t>/2)</a:t>
            </a:r>
            <a:r>
              <a:rPr kumimoji="0" lang="zh-CN" altLang="en-US" kern="1200" cap="none" spc="0" normalizeH="0" baseline="0" noProof="0" dirty="0">
                <a:solidFill>
                  <a:srgbClr val="FED000"/>
                </a:solidFill>
                <a:latin typeface="华文中宋" panose="02010600040101010101" pitchFamily="2" charset="-122"/>
                <a:ea typeface="华文中宋" panose="02010600040101010101" pitchFamily="2" charset="-122"/>
                <a:cs typeface="+mn-cs"/>
              </a:rPr>
              <a:t>，则将该个体加入</a:t>
            </a:r>
            <a:r>
              <a:rPr kumimoji="0" lang="en-US" altLang="zh-CN" kern="100" cap="none" spc="0" normalizeH="0" baseline="0" noProof="0" dirty="0" err="1">
                <a:solidFill>
                  <a:srgbClr val="FED000"/>
                </a:solidFill>
                <a:latin typeface="华文中宋" panose="02010600040101010101" pitchFamily="2" charset="-122"/>
                <a:ea typeface="华文中宋" panose="02010600040101010101" pitchFamily="2" charset="-122"/>
                <a:cs typeface="Times New Roman" panose="02020603050405020304" pitchFamily="18" charset="0"/>
                <a:sym typeface="+mn-ea"/>
              </a:rPr>
              <a:t>X</a:t>
            </a:r>
            <a:r>
              <a:rPr kumimoji="0" lang="en-US" altLang="zh-CN" sz="3200" kern="100" cap="none" spc="0" normalizeH="0" baseline="-25000" noProof="0" dirty="0" err="1">
                <a:solidFill>
                  <a:srgbClr val="FED000"/>
                </a:solidFill>
                <a:latin typeface="华文中宋" panose="02010600040101010101" pitchFamily="2" charset="-122"/>
                <a:ea typeface="华文中宋" panose="02010600040101010101" pitchFamily="2" charset="-122"/>
                <a:cs typeface="Times New Roman" panose="02020603050405020304" pitchFamily="18" charset="0"/>
                <a:sym typeface="+mn-ea"/>
              </a:rPr>
              <a:t>s</a:t>
            </a:r>
            <a:r>
              <a:rPr kumimoji="0" lang="zh-CN" altLang="en-US" kern="1200" cap="none" spc="0" normalizeH="0" baseline="0" noProof="0" dirty="0">
                <a:solidFill>
                  <a:srgbClr val="FED000"/>
                </a:solidFill>
                <a:latin typeface="华文中宋" panose="02010600040101010101" pitchFamily="2" charset="-122"/>
                <a:ea typeface="华文中宋" panose="02010600040101010101" pitchFamily="2" charset="-122"/>
                <a:cs typeface="+mn-cs"/>
              </a:rPr>
              <a:t>中</a:t>
            </a:r>
            <a:endParaRPr kumimoji="0" lang="zh-CN" altLang="en-US" kern="1200" cap="none" spc="0" normalizeH="0" baseline="0" noProof="0" dirty="0">
              <a:solidFill>
                <a:srgbClr val="FED000"/>
              </a:solidFill>
              <a:latin typeface="Arial" panose="020B0604020202020204" pitchFamily="34" charset="0"/>
              <a:ea typeface="宋体" panose="02010600030101010101" pitchFamily="2" charset="-122"/>
              <a:cs typeface="+mn-cs"/>
            </a:endParaRPr>
          </a:p>
        </p:txBody>
      </p:sp>
      <p:sp>
        <p:nvSpPr>
          <p:cNvPr id="37953" name="文本框 64"/>
          <p:cNvSpPr txBox="1"/>
          <p:nvPr/>
        </p:nvSpPr>
        <p:spPr>
          <a:xfrm>
            <a:off x="9229725" y="4968875"/>
            <a:ext cx="2643188" cy="10779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Tx/>
              <a:buNone/>
            </a:pPr>
            <a:r>
              <a:rPr lang="zh-CN" altLang="en-US" sz="1600" b="0" dirty="0">
                <a:solidFill>
                  <a:srgbClr val="C00000"/>
                </a:solidFill>
                <a:latin typeface="华文中宋" panose="02010600040101010101" pitchFamily="2" charset="-122"/>
                <a:ea typeface="华文中宋" panose="02010600040101010101" pitchFamily="2" charset="-122"/>
              </a:rPr>
              <a:t>注：如果在搜索同一物种时没有发现其它个体，那么新种群中最差的无标记个体将被该物种种子所取代。</a:t>
            </a:r>
            <a:endParaRPr lang="zh-CN" altLang="en-US" sz="1600" b="0" dirty="0">
              <a:solidFill>
                <a:srgbClr val="C00000"/>
              </a:solidFill>
              <a:latin typeface="Arial" panose="020B0604020202020204" pitchFamily="34" charset="0"/>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标题 10"/>
          <p:cNvSpPr>
            <a:spLocks noGrp="1"/>
          </p:cNvSpPr>
          <p:nvPr>
            <p:ph type="title"/>
          </p:nvPr>
        </p:nvSpPr>
        <p:spPr>
          <a:xfrm>
            <a:off x="304800" y="103188"/>
            <a:ext cx="9448800" cy="563562"/>
          </a:xfrm>
          <a:ln/>
        </p:spPr>
        <p:txBody>
          <a:bodyPr vert="horz" wrap="square" lIns="91440" tIns="45720" rIns="91440" bIns="45720" anchor="ctr" anchorCtr="0"/>
          <a:p>
            <a:pPr/>
            <a:r>
              <a:rPr lang="zh-CN" altLang="en-US" dirty="0">
                <a:solidFill>
                  <a:srgbClr val="00B050"/>
                </a:solidFill>
                <a:latin typeface="+mj-lt"/>
                <a:ea typeface="宋体" panose="02010600030101010101" pitchFamily="2" charset="-122"/>
                <a:cs typeface="+mj-cs"/>
              </a:rPr>
              <a:t>多模态优化 </a:t>
            </a:r>
            <a:r>
              <a:rPr lang="en-US" altLang="zh-CN" dirty="0">
                <a:solidFill>
                  <a:srgbClr val="00B050"/>
                </a:solidFill>
                <a:latin typeface="+mj-lt"/>
                <a:ea typeface="宋体" panose="02010600030101010101" pitchFamily="2" charset="-122"/>
                <a:cs typeface="+mj-cs"/>
              </a:rPr>
              <a:t>multimodal optimization</a:t>
            </a:r>
            <a:endParaRPr lang="zh-CN" altLang="en-US" dirty="0">
              <a:solidFill>
                <a:srgbClr val="00B050"/>
              </a:solidFill>
              <a:latin typeface="+mj-lt"/>
              <a:ea typeface="宋体" panose="02010600030101010101" pitchFamily="2" charset="-122"/>
              <a:cs typeface="+mj-cs"/>
            </a:endParaRPr>
          </a:p>
        </p:txBody>
      </p:sp>
      <p:sp>
        <p:nvSpPr>
          <p:cNvPr id="19459" name="内容占位符 11"/>
          <p:cNvSpPr>
            <a:spLocks noGrp="1"/>
          </p:cNvSpPr>
          <p:nvPr>
            <p:ph idx="1"/>
          </p:nvPr>
        </p:nvSpPr>
        <p:spPr>
          <a:xfrm>
            <a:off x="550863" y="942975"/>
            <a:ext cx="10871200" cy="5811838"/>
          </a:xfrm>
          <a:ln/>
        </p:spPr>
        <p:txBody>
          <a:bodyPr vert="horz" wrap="square" lIns="91440" tIns="45720" rIns="91440" bIns="45720" anchor="t" anchorCtr="0"/>
          <a:p>
            <a:r>
              <a:rPr lang="en-US" altLang="zh-CN" dirty="0">
                <a:ea typeface="宋体" panose="02010600030101010101" pitchFamily="2" charset="-122"/>
              </a:rPr>
              <a:t>Ref: </a:t>
            </a:r>
            <a:r>
              <a:rPr lang="pl-PL" altLang="zh-CN" b="0" dirty="0">
                <a:latin typeface="Times New Roman" panose="02020603050405020304" pitchFamily="18" charset="0"/>
                <a:cs typeface="Times New Roman" panose="02020603050405020304" pitchFamily="18" charset="0"/>
              </a:rPr>
              <a:t>Swagatam Das, Sayan Maity, Bo-Yang Qu, P.N. Suganthan∗,</a:t>
            </a:r>
            <a:r>
              <a:rPr lang="pl-PL" altLang="zh-CN" dirty="0">
                <a:latin typeface="Times New Roman" panose="02020603050405020304" pitchFamily="18" charset="0"/>
                <a:cs typeface="Times New Roman" panose="02020603050405020304" pitchFamily="18" charset="0"/>
              </a:rPr>
              <a:t> </a:t>
            </a:r>
            <a:r>
              <a:rPr lang="en-US" altLang="zh-CN" b="0" dirty="0">
                <a:latin typeface="Times New Roman" panose="02020603050405020304" pitchFamily="18" charset="0"/>
                <a:ea typeface="宋体" panose="02010600030101010101" pitchFamily="2" charset="-122"/>
              </a:rPr>
              <a:t>Real-parameter evolutionary multimodal optimization — A survey of the state-of-the-art</a:t>
            </a:r>
            <a:r>
              <a:rPr lang="en-US" altLang="zh-CN" dirty="0">
                <a:latin typeface="Times New Roman" panose="02020603050405020304" pitchFamily="18" charset="0"/>
                <a:ea typeface="宋体" panose="02010600030101010101" pitchFamily="2" charset="-122"/>
              </a:rPr>
              <a:t> ,</a:t>
            </a:r>
            <a:r>
              <a:rPr lang="en-US" altLang="zh-CN" b="0" dirty="0">
                <a:latin typeface="Times New Roman" panose="02020603050405020304" pitchFamily="18" charset="0"/>
                <a:ea typeface="宋体" panose="02010600030101010101" pitchFamily="2" charset="-122"/>
              </a:rPr>
              <a:t> Swarm and Evolutionary Computation,</a:t>
            </a:r>
            <a:r>
              <a:rPr lang="zh-CN" altLang="en-US" b="0" dirty="0">
                <a:latin typeface="Times New Roman" panose="02020603050405020304" pitchFamily="18" charset="0"/>
                <a:ea typeface="宋体" panose="02010600030101010101" pitchFamily="2" charset="-122"/>
              </a:rPr>
              <a:t> </a:t>
            </a:r>
            <a:r>
              <a:rPr lang="en-US" altLang="zh-CN" b="0" dirty="0">
                <a:latin typeface="Times New Roman" panose="02020603050405020304" pitchFamily="18" charset="0"/>
                <a:ea typeface="宋体" panose="02010600030101010101" pitchFamily="2" charset="-122"/>
              </a:rPr>
              <a:t>1 (2011) 71–88</a:t>
            </a:r>
            <a:r>
              <a:rPr lang="zh-CN" altLang="en-US" dirty="0">
                <a:latin typeface="Times New Roman" panose="02020603050405020304" pitchFamily="18" charset="0"/>
                <a:ea typeface="宋体" panose="02010600030101010101" pitchFamily="2" charset="-122"/>
              </a:rPr>
              <a:t> </a:t>
            </a:r>
            <a:endParaRPr lang="en-US" altLang="zh-CN" dirty="0">
              <a:latin typeface="Times New Roman" panose="02020603050405020304" pitchFamily="18" charset="0"/>
              <a:ea typeface="宋体" panose="02010600030101010101" pitchFamily="2" charset="-122"/>
            </a:endParaRPr>
          </a:p>
          <a:p>
            <a:r>
              <a:rPr lang="zh-CN" altLang="en-US" b="0" dirty="0">
                <a:ea typeface="宋体" panose="02010600030101010101" pitchFamily="2" charset="-122"/>
              </a:rPr>
              <a:t>定义</a:t>
            </a:r>
            <a:r>
              <a:rPr lang="en-US" altLang="zh-CN" b="0" i="1" dirty="0">
                <a:ea typeface="宋体" panose="02010600030101010101" pitchFamily="2" charset="-122"/>
              </a:rPr>
              <a:t>: </a:t>
            </a:r>
            <a:r>
              <a:rPr lang="en-US" altLang="zh-CN" i="1" dirty="0">
                <a:ea typeface="宋体" panose="02010600030101010101" pitchFamily="2" charset="-122"/>
              </a:rPr>
              <a:t>multimodal optimization </a:t>
            </a:r>
            <a:r>
              <a:rPr lang="en-US" altLang="zh-CN" b="0" dirty="0">
                <a:ea typeface="宋体" panose="02010600030101010101" pitchFamily="2" charset="-122"/>
              </a:rPr>
              <a:t>refers to the task of finding multiple optimal solutions and not just one single optimum.</a:t>
            </a:r>
            <a:r>
              <a:rPr lang="zh-CN" altLang="en-US" b="0" dirty="0">
                <a:ea typeface="宋体" panose="02010600030101010101" pitchFamily="2" charset="-122"/>
              </a:rPr>
              <a:t> </a:t>
            </a:r>
            <a:r>
              <a:rPr lang="en-US" altLang="zh-CN" dirty="0">
                <a:ea typeface="宋体" panose="02010600030101010101" pitchFamily="2" charset="-122"/>
              </a:rPr>
              <a:t> </a:t>
            </a:r>
            <a:endParaRPr lang="en-US" altLang="zh-CN" dirty="0">
              <a:ea typeface="宋体" panose="02010600030101010101" pitchFamily="2" charset="-122"/>
            </a:endParaRPr>
          </a:p>
          <a:p>
            <a:r>
              <a:rPr lang="zh-CN" altLang="en-US" dirty="0">
                <a:ea typeface="宋体" panose="02010600030101010101" pitchFamily="2" charset="-122"/>
              </a:rPr>
              <a:t>多模态→多个峰值，多个全局</a:t>
            </a:r>
            <a:r>
              <a:rPr lang="en-US" altLang="zh-CN" dirty="0">
                <a:ea typeface="宋体" panose="02010600030101010101" pitchFamily="2" charset="-122"/>
              </a:rPr>
              <a:t>/</a:t>
            </a:r>
            <a:r>
              <a:rPr lang="zh-CN" altLang="en-US" dirty="0">
                <a:ea typeface="宋体" panose="02010600030101010101" pitchFamily="2" charset="-122"/>
              </a:rPr>
              <a:t>局部最优</a:t>
            </a:r>
            <a:endParaRPr lang="en-US" altLang="zh-CN" dirty="0">
              <a:ea typeface="宋体" panose="02010600030101010101" pitchFamily="2" charset="-122"/>
            </a:endParaRPr>
          </a:p>
          <a:p>
            <a:r>
              <a:rPr lang="zh-CN" altLang="en-US" dirty="0">
                <a:ea typeface="宋体" panose="02010600030101010101" pitchFamily="2" charset="-122"/>
              </a:rPr>
              <a:t>为什么需要多模态？</a:t>
            </a:r>
            <a:endParaRPr lang="en-US" altLang="zh-CN" dirty="0">
              <a:ea typeface="宋体" panose="02010600030101010101" pitchFamily="2" charset="-122"/>
            </a:endParaRPr>
          </a:p>
          <a:p>
            <a:pPr lvl="1"/>
            <a:r>
              <a:rPr lang="zh-CN" altLang="en-US" dirty="0">
                <a:ea typeface="宋体" panose="02010600030101010101" pitchFamily="2" charset="-122"/>
              </a:rPr>
              <a:t>①实际问题中客观存在多个全局</a:t>
            </a:r>
            <a:r>
              <a:rPr lang="en-US" altLang="zh-CN" dirty="0">
                <a:ea typeface="宋体" panose="02010600030101010101" pitchFamily="2" charset="-122"/>
              </a:rPr>
              <a:t>/</a:t>
            </a:r>
            <a:r>
              <a:rPr lang="zh-CN" altLang="en-US" dirty="0">
                <a:ea typeface="宋体" panose="02010600030101010101" pitchFamily="2" charset="-122"/>
              </a:rPr>
              <a:t>局部最优解</a:t>
            </a:r>
            <a:endParaRPr lang="en-US" altLang="zh-CN" dirty="0">
              <a:ea typeface="宋体" panose="02010600030101010101" pitchFamily="2" charset="-122"/>
            </a:endParaRPr>
          </a:p>
          <a:p>
            <a:pPr lvl="1"/>
            <a:r>
              <a:rPr lang="zh-CN" altLang="en-US" dirty="0">
                <a:ea typeface="宋体" panose="02010600030101010101" pitchFamily="2" charset="-122"/>
              </a:rPr>
              <a:t>②由于现实中存在的约束（代价等），最优解有时并不能实现。</a:t>
            </a:r>
            <a:endParaRPr lang="en-US" altLang="zh-CN" dirty="0">
              <a:ea typeface="宋体" panose="02010600030101010101" pitchFamily="2" charset="-122"/>
            </a:endParaRPr>
          </a:p>
          <a:p>
            <a:pPr lvl="1"/>
            <a:r>
              <a:rPr lang="zh-CN" altLang="en-US" dirty="0">
                <a:ea typeface="宋体" panose="02010600030101010101" pitchFamily="2" charset="-122"/>
              </a:rPr>
              <a:t>③多个解可以更好的呈现优化问题的适应度景观，以及潜在的问题函数性质。</a:t>
            </a:r>
            <a:br>
              <a:rPr lang="en-US" altLang="zh-CN" dirty="0">
                <a:ea typeface="宋体" panose="02010600030101010101" pitchFamily="2" charset="-122"/>
              </a:rPr>
            </a:br>
            <a:br>
              <a:rPr lang="zh-CN" altLang="en-US" dirty="0">
                <a:ea typeface="宋体" panose="02010600030101010101" pitchFamily="2" charset="-122"/>
              </a:rPr>
            </a:br>
            <a:r>
              <a:rPr lang="en-US" altLang="zh-CN" dirty="0">
                <a:ea typeface="宋体" panose="02010600030101010101" pitchFamily="2" charset="-122"/>
              </a:rPr>
              <a:t> </a:t>
            </a:r>
            <a:br>
              <a:rPr lang="en-US" altLang="zh-CN" dirty="0">
                <a:ea typeface="宋体" panose="02010600030101010101" pitchFamily="2" charset="-122"/>
              </a:rPr>
            </a:br>
            <a:br>
              <a:rPr lang="en-US" altLang="zh-CN" dirty="0">
                <a:ea typeface="宋体" panose="02010600030101010101" pitchFamily="2" charset="-122"/>
              </a:rPr>
            </a:br>
            <a:br>
              <a:rPr lang="pl-PL" altLang="zh-CN" dirty="0"/>
            </a:br>
            <a:endParaRPr lang="zh-CN" altLang="en-US" dirty="0">
              <a:ea typeface="宋体" panose="02010600030101010101" pitchFamily="2" charset="-122"/>
            </a:endParaRPr>
          </a:p>
        </p:txBody>
      </p:sp>
      <p:sp>
        <p:nvSpPr>
          <p:cNvPr id="19460" name="日期占位符 3"/>
          <p:cNvSpPr txBox="1">
            <a:spLocks noGrp="1"/>
          </p:cNvSpPr>
          <p:nvPr>
            <p:ph type="dt" sz="half" idx="10"/>
          </p:nvPr>
        </p:nvSpPr>
        <p:spPr>
          <a:xfrm>
            <a:off x="8737600" y="6553200"/>
            <a:ext cx="3454400" cy="304800"/>
          </a:xfrm>
          <a:ln/>
        </p:spPr>
        <p:txBody>
          <a:bodyPr/>
          <a:p>
            <a:pPr marL="0" indent="0">
              <a:spcBef>
                <a:spcPct val="0"/>
              </a:spcBef>
              <a:buClrTx/>
              <a:buFontTx/>
              <a:buNone/>
            </a:pPr>
            <a:r>
              <a:rPr lang="en-US" altLang="zh-CN" sz="1800" b="0" dirty="0">
                <a:solidFill>
                  <a:schemeClr val="tx1"/>
                </a:solidFill>
                <a:latin typeface="Arial" panose="020B0604020202020204" pitchFamily="34" charset="0"/>
                <a:ea typeface="宋体" panose="02010600030101010101" pitchFamily="2" charset="-122"/>
              </a:rPr>
              <a:t>www.themegallery.com</a:t>
            </a:r>
            <a:endParaRPr lang="en-US" altLang="zh-CN" sz="1800" b="0" dirty="0">
              <a:solidFill>
                <a:schemeClr val="tx1"/>
              </a:solidFill>
              <a:latin typeface="Arial" panose="020B0604020202020204" pitchFamily="34" charset="0"/>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标题 1"/>
          <p:cNvSpPr>
            <a:spLocks noGrp="1"/>
          </p:cNvSpPr>
          <p:nvPr>
            <p:ph type="title"/>
          </p:nvPr>
        </p:nvSpPr>
        <p:spPr>
          <a:xfrm>
            <a:off x="304800" y="103188"/>
            <a:ext cx="9448800" cy="563562"/>
          </a:xfrm>
          <a:ln/>
        </p:spPr>
        <p:txBody>
          <a:bodyPr vert="horz" wrap="square" lIns="91440" tIns="45720" rIns="91440" bIns="45720" anchor="ctr" anchorCtr="0"/>
          <a:p>
            <a:pPr/>
            <a:r>
              <a:rPr lang="en-US" altLang="zh-CN" b="0" i="1" dirty="0">
                <a:solidFill>
                  <a:srgbClr val="00B050"/>
                </a:solidFill>
                <a:latin typeface="+mj-lt"/>
                <a:ea typeface="宋体" panose="02010600030101010101" pitchFamily="2" charset="-122"/>
                <a:cs typeface="+mj-cs"/>
              </a:rPr>
              <a:t>Niching memetic algorithm</a:t>
            </a:r>
            <a:r>
              <a:rPr lang="zh-CN" altLang="en-US" dirty="0">
                <a:solidFill>
                  <a:srgbClr val="00B050"/>
                </a:solidFill>
                <a:latin typeface="+mj-lt"/>
                <a:ea typeface="宋体" panose="02010600030101010101" pitchFamily="2" charset="-122"/>
                <a:cs typeface="+mj-cs"/>
              </a:rPr>
              <a:t>小生境模因算法</a:t>
            </a:r>
            <a:endParaRPr lang="zh-CN" altLang="en-US" dirty="0">
              <a:solidFill>
                <a:srgbClr val="00B050"/>
              </a:solidFill>
              <a:latin typeface="+mj-lt"/>
              <a:ea typeface="宋体" panose="02010600030101010101" pitchFamily="2" charset="-122"/>
              <a:cs typeface="+mj-cs"/>
            </a:endParaRPr>
          </a:p>
        </p:txBody>
      </p:sp>
      <p:sp>
        <p:nvSpPr>
          <p:cNvPr id="38915" name="内容占位符 2"/>
          <p:cNvSpPr>
            <a:spLocks noGrp="1"/>
          </p:cNvSpPr>
          <p:nvPr>
            <p:ph idx="1"/>
          </p:nvPr>
        </p:nvSpPr>
        <p:spPr>
          <a:xfrm>
            <a:off x="766763" y="995363"/>
            <a:ext cx="10871200" cy="5334000"/>
          </a:xfrm>
          <a:ln/>
        </p:spPr>
        <p:txBody>
          <a:bodyPr vert="horz" wrap="square" lIns="91440" tIns="45720" rIns="91440" bIns="45720" anchor="t" anchorCtr="0"/>
          <a:p>
            <a:r>
              <a:rPr lang="zh-CN" altLang="en-US" dirty="0">
                <a:ea typeface="宋体" panose="02010600030101010101" pitchFamily="2" charset="-122"/>
              </a:rPr>
              <a:t>代表性算法</a:t>
            </a:r>
            <a:r>
              <a:rPr lang="en-US" altLang="zh-CN" dirty="0">
                <a:ea typeface="宋体" panose="02010600030101010101" pitchFamily="2" charset="-122"/>
              </a:rPr>
              <a:t>——</a:t>
            </a:r>
            <a:r>
              <a:rPr lang="en-US" altLang="zh-CN" b="0" i="1" dirty="0">
                <a:ea typeface="宋体" panose="02010600030101010101" pitchFamily="2" charset="-122"/>
              </a:rPr>
              <a:t>Sequential Niching Memetic Algorithm</a:t>
            </a:r>
            <a:r>
              <a:rPr lang="en-US" altLang="zh-CN" dirty="0">
                <a:ea typeface="宋体" panose="02010600030101010101" pitchFamily="2" charset="-122"/>
              </a:rPr>
              <a:t> </a:t>
            </a:r>
            <a:br>
              <a:rPr lang="en-US" altLang="zh-CN" dirty="0">
                <a:ea typeface="宋体" panose="02010600030101010101" pitchFamily="2" charset="-122"/>
              </a:rPr>
            </a:br>
            <a:r>
              <a:rPr lang="en-US" altLang="zh-CN" dirty="0">
                <a:ea typeface="宋体" panose="02010600030101010101" pitchFamily="2" charset="-122"/>
              </a:rPr>
              <a:t> </a:t>
            </a:r>
            <a:r>
              <a:rPr lang="zh-CN" altLang="en-US" dirty="0">
                <a:ea typeface="宋体" panose="02010600030101010101" pitchFamily="2" charset="-122"/>
              </a:rPr>
              <a:t>（</a:t>
            </a:r>
            <a:r>
              <a:rPr lang="en-US" altLang="zh-CN" dirty="0">
                <a:ea typeface="宋体" panose="02010600030101010101" pitchFamily="2" charset="-122"/>
              </a:rPr>
              <a:t>SNMA)</a:t>
            </a:r>
            <a:r>
              <a:rPr lang="zh-CN" altLang="en-US" dirty="0">
                <a:ea typeface="宋体" panose="02010600030101010101" pitchFamily="2" charset="-122"/>
              </a:rPr>
              <a:t>，小生境技术的延伸并引入局部搜索来提高精度。</a:t>
            </a:r>
            <a:r>
              <a:rPr lang="en-US" altLang="zh-CN" dirty="0">
                <a:ea typeface="宋体" panose="02010600030101010101" pitchFamily="2" charset="-122"/>
              </a:rPr>
              <a:t>SNMA</a:t>
            </a:r>
            <a:r>
              <a:rPr lang="zh-CN" altLang="en-US" dirty="0">
                <a:ea typeface="宋体" panose="02010600030101010101" pitchFamily="2" charset="-122"/>
              </a:rPr>
              <a:t>集成了一个基于梯度的本地搜索过程这就使用了一个降额函数以及小生境和清除技术。它会惩罚那些可能留在局部的个体靠近先前定位的最优点，促进不同小生境的占领，在函数上进行优化。</a:t>
            </a:r>
            <a:r>
              <a:rPr lang="en-US" altLang="zh-CN" dirty="0">
                <a:ea typeface="宋体" panose="02010600030101010101" pitchFamily="2" charset="-122"/>
              </a:rPr>
              <a:t>SNMA</a:t>
            </a:r>
            <a:r>
              <a:rPr lang="zh-CN" altLang="en-US" dirty="0">
                <a:ea typeface="宋体" panose="02010600030101010101" pitchFamily="2" charset="-122"/>
              </a:rPr>
              <a:t>需要使用一个小生境半径，但不像其他算法，很难确定的合适的半径值或者物种距离，</a:t>
            </a:r>
            <a:r>
              <a:rPr lang="en-US" altLang="zh-CN" dirty="0">
                <a:latin typeface="Microsoft YaHei UI" panose="020B0503020204020204" pitchFamily="34" charset="-122"/>
                <a:ea typeface="Microsoft YaHei UI" panose="020B0503020204020204" pitchFamily="34" charset="-122"/>
              </a:rPr>
              <a:t>SNMA</a:t>
            </a:r>
            <a:r>
              <a:rPr lang="zh-CN" altLang="en-US" dirty="0">
                <a:latin typeface="Microsoft YaHei UI" panose="020B0503020204020204" pitchFamily="34" charset="-122"/>
                <a:ea typeface="Microsoft YaHei UI" panose="020B0503020204020204" pitchFamily="34" charset="-122"/>
              </a:rPr>
              <a:t>的性能对小生境半径</a:t>
            </a:r>
            <a:r>
              <a:rPr lang="en-US" altLang="zh-CN" dirty="0">
                <a:latin typeface="Microsoft YaHei UI" panose="020B0503020204020204" pitchFamily="34" charset="-122"/>
                <a:ea typeface="Microsoft YaHei UI" panose="020B0503020204020204" pitchFamily="34" charset="-122"/>
              </a:rPr>
              <a:t>R</a:t>
            </a:r>
            <a:r>
              <a:rPr lang="zh-CN" altLang="en-US" dirty="0">
                <a:latin typeface="Microsoft YaHei UI" panose="020B0503020204020204" pitchFamily="34" charset="-122"/>
                <a:ea typeface="Microsoft YaHei UI" panose="020B0503020204020204" pitchFamily="34" charset="-122"/>
              </a:rPr>
              <a:t>的选择不太敏感，这一特性尤其在最优值的数量和分布未知的情况下具有优势。</a:t>
            </a:r>
            <a:r>
              <a:rPr lang="en-US" altLang="zh-CN" dirty="0">
                <a:latin typeface="Microsoft YaHei UI" panose="020B0503020204020204" pitchFamily="34" charset="-122"/>
                <a:ea typeface="Microsoft YaHei UI" panose="020B0503020204020204" pitchFamily="34" charset="-122"/>
              </a:rPr>
              <a:t>SNMA</a:t>
            </a:r>
            <a:r>
              <a:rPr lang="zh-CN" altLang="en-US" dirty="0">
                <a:latin typeface="Microsoft YaHei UI" panose="020B0503020204020204" pitchFamily="34" charset="-122"/>
                <a:ea typeface="Microsoft YaHei UI" panose="020B0503020204020204" pitchFamily="34" charset="-122"/>
              </a:rPr>
              <a:t>优于其他算法的一个优点是，它不需要在每个最优的发现周围保持永久种群，而只需要存储这些峰值的位置。</a:t>
            </a:r>
            <a:r>
              <a:rPr lang="zh-CN" altLang="en-US" dirty="0">
                <a:ea typeface="宋体" panose="02010600030101010101" pitchFamily="2" charset="-122"/>
              </a:rPr>
              <a:t>大大提高了算法在函数优化问题中寻找最优解的精度。</a:t>
            </a:r>
            <a:endParaRPr lang="zh-CN" altLang="en-US" dirty="0">
              <a:ea typeface="宋体" panose="02010600030101010101" pitchFamily="2" charset="-122"/>
            </a:endParaRPr>
          </a:p>
          <a:p>
            <a:endParaRPr lang="zh-CN" altLang="en-US" dirty="0">
              <a:ea typeface="宋体" panose="02010600030101010101" pitchFamily="2" charset="-122"/>
            </a:endParaRPr>
          </a:p>
        </p:txBody>
      </p:sp>
      <p:sp>
        <p:nvSpPr>
          <p:cNvPr id="38916" name="页脚占位符 3"/>
          <p:cNvSpPr txBox="1">
            <a:spLocks noGrp="1"/>
          </p:cNvSpPr>
          <p:nvPr>
            <p:ph type="ftr" sz="quarter" idx="3"/>
          </p:nvPr>
        </p:nvSpPr>
        <p:spPr>
          <a:noFill/>
          <a:ln>
            <a:noFill/>
          </a:ln>
        </p:spPr>
        <p:txBody>
          <a:bodyPr/>
          <a:p>
            <a:pPr marL="0" indent="0">
              <a:spcBef>
                <a:spcPct val="0"/>
              </a:spcBef>
              <a:buClrTx/>
              <a:buFontTx/>
              <a:buNone/>
            </a:pPr>
            <a:r>
              <a:rPr lang="zh-CN" altLang="en-US" sz="1800" b="0" dirty="0">
                <a:latin typeface="Arial" panose="020B0604020202020204" pitchFamily="34" charset="0"/>
                <a:ea typeface="宋体" panose="02010600030101010101" pitchFamily="2" charset="-122"/>
                <a:cs typeface="+mn-cs"/>
              </a:rPr>
              <a:t>多模态优化</a:t>
            </a:r>
            <a:endParaRPr lang="en-US" altLang="zh-CN" sz="1800" b="0" dirty="0">
              <a:latin typeface="Arial" panose="020B0604020202020204" pitchFamily="34" charset="0"/>
              <a:ea typeface="宋体" panose="02010600030101010101" pitchFamily="2" charset="-122"/>
              <a:cs typeface="+mn-cs"/>
            </a:endParaRPr>
          </a:p>
          <a:p>
            <a:pPr marL="0" indent="0">
              <a:spcBef>
                <a:spcPct val="0"/>
              </a:spcBef>
              <a:buClrTx/>
              <a:buFontTx/>
              <a:buNone/>
            </a:pPr>
            <a:r>
              <a:rPr lang="en-US" altLang="zh-CN" b="0" dirty="0">
                <a:latin typeface="Arial" panose="020B0604020202020204" pitchFamily="34" charset="0"/>
                <a:ea typeface="宋体" panose="02010600030101010101" pitchFamily="2" charset="-122"/>
                <a:cs typeface="+mn-cs"/>
              </a:rPr>
              <a:t>Multimodal optimization</a:t>
            </a:r>
            <a:endParaRPr lang="en-US" altLang="zh-CN" b="0" dirty="0">
              <a:latin typeface="Arial" panose="020B0604020202020204" pitchFamily="34" charset="0"/>
              <a:ea typeface="宋体" panose="02010600030101010101" pitchFamily="2" charset="-122"/>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页脚占位符 3"/>
          <p:cNvSpPr txBox="1">
            <a:spLocks noGrp="1"/>
          </p:cNvSpPr>
          <p:nvPr>
            <p:ph type="ftr" sz="quarter" idx="3"/>
          </p:nvPr>
        </p:nvSpPr>
        <p:spPr>
          <a:noFill/>
          <a:ln>
            <a:noFill/>
          </a:ln>
        </p:spPr>
        <p:txBody>
          <a:bodyPr/>
          <a:p>
            <a:pPr marL="0" indent="0">
              <a:spcBef>
                <a:spcPct val="0"/>
              </a:spcBef>
              <a:buClrTx/>
              <a:buFontTx/>
              <a:buNone/>
            </a:pPr>
            <a:r>
              <a:rPr lang="zh-CN" altLang="en-US" sz="1800" b="0" dirty="0">
                <a:latin typeface="Arial" panose="020B0604020202020204" pitchFamily="34" charset="0"/>
                <a:ea typeface="宋体" panose="02010600030101010101" pitchFamily="2" charset="-122"/>
                <a:cs typeface="+mn-cs"/>
              </a:rPr>
              <a:t>多模态优化</a:t>
            </a:r>
            <a:endParaRPr lang="en-US" altLang="zh-CN" sz="1800" b="0" dirty="0">
              <a:latin typeface="Arial" panose="020B0604020202020204" pitchFamily="34" charset="0"/>
              <a:ea typeface="宋体" panose="02010600030101010101" pitchFamily="2" charset="-122"/>
              <a:cs typeface="+mn-cs"/>
            </a:endParaRPr>
          </a:p>
          <a:p>
            <a:pPr marL="0" indent="0">
              <a:spcBef>
                <a:spcPct val="0"/>
              </a:spcBef>
              <a:buClrTx/>
              <a:buFontTx/>
              <a:buNone/>
            </a:pPr>
            <a:r>
              <a:rPr lang="en-US" altLang="zh-CN" b="0" dirty="0">
                <a:latin typeface="Arial" panose="020B0604020202020204" pitchFamily="34" charset="0"/>
                <a:ea typeface="宋体" panose="02010600030101010101" pitchFamily="2" charset="-122"/>
                <a:cs typeface="+mn-cs"/>
              </a:rPr>
              <a:t>Multimodal optimization</a:t>
            </a:r>
            <a:endParaRPr lang="en-US" altLang="zh-CN" b="0" dirty="0">
              <a:latin typeface="Arial" panose="020B0604020202020204" pitchFamily="34" charset="0"/>
              <a:ea typeface="宋体" panose="02010600030101010101" pitchFamily="2" charset="-122"/>
              <a:cs typeface="+mn-cs"/>
            </a:endParaRPr>
          </a:p>
        </p:txBody>
      </p:sp>
      <p:sp>
        <p:nvSpPr>
          <p:cNvPr id="39939" name="文本框 4"/>
          <p:cNvSpPr txBox="1"/>
          <p:nvPr/>
        </p:nvSpPr>
        <p:spPr>
          <a:xfrm>
            <a:off x="365125" y="850900"/>
            <a:ext cx="6097588" cy="646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Tx/>
              <a:buNone/>
            </a:pPr>
            <a:r>
              <a:rPr lang="en-US" altLang="zh-CN" sz="3600" b="0" dirty="0">
                <a:solidFill>
                  <a:schemeClr val="tx1"/>
                </a:solidFill>
                <a:latin typeface="Arial" panose="020B0604020202020204" pitchFamily="34" charset="0"/>
                <a:ea typeface="宋体" panose="02010600030101010101" pitchFamily="2" charset="-122"/>
              </a:rPr>
              <a:t>SNMA</a:t>
            </a:r>
            <a:r>
              <a:rPr lang="zh-CN" altLang="en-US" sz="3600" b="0" dirty="0">
                <a:solidFill>
                  <a:schemeClr val="tx1"/>
                </a:solidFill>
                <a:latin typeface="Arial" panose="020B0604020202020204" pitchFamily="34" charset="0"/>
                <a:ea typeface="宋体" panose="02010600030101010101" pitchFamily="2" charset="-122"/>
              </a:rPr>
              <a:t>算法流程</a:t>
            </a:r>
            <a:r>
              <a:rPr lang="en-US" altLang="zh-CN" sz="3600" b="0" dirty="0">
                <a:solidFill>
                  <a:schemeClr val="tx1"/>
                </a:solidFill>
                <a:latin typeface="Arial" panose="020B0604020202020204" pitchFamily="34" charset="0"/>
                <a:ea typeface="宋体" panose="02010600030101010101" pitchFamily="2" charset="-122"/>
              </a:rPr>
              <a:t>:</a:t>
            </a:r>
            <a:endParaRPr lang="zh-CN" altLang="en-US" sz="3600" b="0" dirty="0">
              <a:solidFill>
                <a:schemeClr val="tx1"/>
              </a:solidFill>
              <a:latin typeface="Arial" panose="020B0604020202020204" pitchFamily="34" charset="0"/>
              <a:ea typeface="宋体" panose="02010600030101010101" pitchFamily="2" charset="-122"/>
            </a:endParaRPr>
          </a:p>
        </p:txBody>
      </p:sp>
      <p:sp>
        <p:nvSpPr>
          <p:cNvPr id="39940" name="文本框 5"/>
          <p:cNvSpPr txBox="1"/>
          <p:nvPr/>
        </p:nvSpPr>
        <p:spPr>
          <a:xfrm>
            <a:off x="349250" y="1506538"/>
            <a:ext cx="11209338" cy="378618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Tx/>
              <a:buNone/>
            </a:pPr>
            <a:r>
              <a:rPr lang="zh-CN" altLang="en-US" sz="2400" b="0" dirty="0">
                <a:solidFill>
                  <a:schemeClr val="tx1"/>
                </a:solidFill>
                <a:latin typeface="Microsoft YaHei UI" panose="020B0503020204020204" pitchFamily="34" charset="-122"/>
                <a:ea typeface="Microsoft YaHei UI" panose="020B0503020204020204" pitchFamily="34" charset="-122"/>
              </a:rPr>
              <a:t>（</a:t>
            </a:r>
            <a:r>
              <a:rPr lang="en-US" altLang="zh-CN" sz="2400" b="0" dirty="0">
                <a:solidFill>
                  <a:schemeClr val="tx1"/>
                </a:solidFill>
                <a:latin typeface="Microsoft YaHei UI" panose="020B0503020204020204" pitchFamily="34" charset="-122"/>
                <a:ea typeface="Microsoft YaHei UI" panose="020B0503020204020204" pitchFamily="34" charset="-122"/>
              </a:rPr>
              <a:t>1</a:t>
            </a:r>
            <a:r>
              <a:rPr lang="zh-CN" altLang="en-US" sz="2400" b="0" dirty="0">
                <a:solidFill>
                  <a:schemeClr val="tx1"/>
                </a:solidFill>
                <a:latin typeface="Microsoft YaHei UI" panose="020B0503020204020204" pitchFamily="34" charset="-122"/>
                <a:ea typeface="Microsoft YaHei UI" panose="020B0503020204020204" pitchFamily="34" charset="-122"/>
              </a:rPr>
              <a:t>）初始化种群：首先用随机生成的个体初始化种群。假设</a:t>
            </a:r>
            <a:r>
              <a:rPr lang="en-US" altLang="zh-CN" sz="2400" b="0" dirty="0">
                <a:solidFill>
                  <a:schemeClr val="tx1"/>
                </a:solidFill>
                <a:latin typeface="Microsoft YaHei UI" panose="020B0503020204020204" pitchFamily="34" charset="-122"/>
                <a:ea typeface="Microsoft YaHei UI" panose="020B0503020204020204" pitchFamily="34" charset="-122"/>
              </a:rPr>
              <a:t>Jtotal</a:t>
            </a:r>
            <a:r>
              <a:rPr lang="zh-CN" altLang="en-US" sz="2400" b="0" dirty="0">
                <a:solidFill>
                  <a:schemeClr val="tx1"/>
                </a:solidFill>
                <a:latin typeface="Microsoft YaHei UI" panose="020B0503020204020204" pitchFamily="34" charset="-122"/>
                <a:ea typeface="Microsoft YaHei UI" panose="020B0503020204020204" pitchFamily="34" charset="-122"/>
              </a:rPr>
              <a:t>为最优解决方案的总数，包括局部和全局。</a:t>
            </a:r>
            <a:endParaRPr lang="en-US" altLang="zh-CN" sz="2400" b="0" dirty="0">
              <a:solidFill>
                <a:schemeClr val="tx1"/>
              </a:solidFill>
              <a:latin typeface="Microsoft YaHei UI" panose="020B0503020204020204" pitchFamily="34" charset="-122"/>
              <a:ea typeface="Microsoft YaHei UI" panose="020B0503020204020204" pitchFamily="34" charset="-122"/>
            </a:endParaRPr>
          </a:p>
          <a:p>
            <a:pPr marL="0" lvl="0" indent="0">
              <a:spcBef>
                <a:spcPct val="0"/>
              </a:spcBef>
              <a:buClrTx/>
              <a:buFontTx/>
              <a:buNone/>
            </a:pPr>
            <a:endParaRPr lang="en-US" altLang="zh-CN" sz="2400" b="0" dirty="0">
              <a:solidFill>
                <a:schemeClr val="tx1"/>
              </a:solidFill>
              <a:latin typeface="Microsoft YaHei UI" panose="020B0503020204020204" pitchFamily="34" charset="-122"/>
              <a:ea typeface="Microsoft YaHei UI" panose="020B0503020204020204" pitchFamily="34" charset="-122"/>
            </a:endParaRPr>
          </a:p>
          <a:p>
            <a:pPr marL="0" lvl="0" indent="0">
              <a:spcBef>
                <a:spcPct val="0"/>
              </a:spcBef>
              <a:buClrTx/>
              <a:buFontTx/>
              <a:buNone/>
            </a:pPr>
            <a:r>
              <a:rPr lang="zh-CN" altLang="en-US" sz="2400" b="0" dirty="0">
                <a:solidFill>
                  <a:schemeClr val="tx1"/>
                </a:solidFill>
                <a:latin typeface="Microsoft YaHei UI" panose="020B0503020204020204" pitchFamily="34" charset="-122"/>
                <a:ea typeface="Microsoft YaHei UI" panose="020B0503020204020204" pitchFamily="34" charset="-122"/>
              </a:rPr>
              <a:t>（</a:t>
            </a:r>
            <a:r>
              <a:rPr lang="en-US" altLang="zh-CN" sz="2400" b="0" dirty="0">
                <a:solidFill>
                  <a:schemeClr val="tx1"/>
                </a:solidFill>
                <a:latin typeface="Microsoft YaHei UI" panose="020B0503020204020204" pitchFamily="34" charset="-122"/>
                <a:ea typeface="Microsoft YaHei UI" panose="020B0503020204020204" pitchFamily="34" charset="-122"/>
              </a:rPr>
              <a:t>2</a:t>
            </a:r>
            <a:r>
              <a:rPr lang="zh-CN" altLang="en-US" sz="2400" b="0" dirty="0">
                <a:solidFill>
                  <a:schemeClr val="tx1"/>
                </a:solidFill>
                <a:latin typeface="Microsoft YaHei UI" panose="020B0503020204020204" pitchFamily="34" charset="-122"/>
                <a:ea typeface="Microsoft YaHei UI" panose="020B0503020204020204" pitchFamily="34" charset="-122"/>
              </a:rPr>
              <a:t>）遗传算法得到下一代：对当前种群中的所有个体评估、选择、繁殖和突变，得到下一代。种群的大小一直保持不变。</a:t>
            </a:r>
            <a:endParaRPr lang="en-US" altLang="zh-CN" sz="2400" b="0" dirty="0">
              <a:solidFill>
                <a:schemeClr val="tx1"/>
              </a:solidFill>
              <a:latin typeface="Microsoft YaHei UI" panose="020B0503020204020204" pitchFamily="34" charset="-122"/>
              <a:ea typeface="Microsoft YaHei UI" panose="020B0503020204020204" pitchFamily="34" charset="-122"/>
            </a:endParaRPr>
          </a:p>
          <a:p>
            <a:pPr marL="0" lvl="0" indent="0">
              <a:spcBef>
                <a:spcPct val="0"/>
              </a:spcBef>
              <a:buClrTx/>
              <a:buFontTx/>
              <a:buNone/>
            </a:pPr>
            <a:endParaRPr lang="en-US" altLang="zh-CN" sz="2400" b="0" dirty="0">
              <a:solidFill>
                <a:schemeClr val="tx1"/>
              </a:solidFill>
              <a:latin typeface="Microsoft YaHei UI" panose="020B0503020204020204" pitchFamily="34" charset="-122"/>
              <a:ea typeface="Microsoft YaHei UI" panose="020B0503020204020204" pitchFamily="34" charset="-122"/>
            </a:endParaRPr>
          </a:p>
          <a:p>
            <a:pPr marL="0" lvl="0" indent="0">
              <a:spcBef>
                <a:spcPct val="0"/>
              </a:spcBef>
              <a:buClrTx/>
              <a:buFontTx/>
              <a:buNone/>
            </a:pPr>
            <a:r>
              <a:rPr lang="zh-CN" altLang="en-US" sz="2400" b="0" dirty="0">
                <a:solidFill>
                  <a:schemeClr val="tx1"/>
                </a:solidFill>
                <a:latin typeface="Microsoft YaHei UI" panose="020B0503020204020204" pitchFamily="34" charset="-122"/>
                <a:ea typeface="Microsoft YaHei UI" panose="020B0503020204020204" pitchFamily="34" charset="-122"/>
              </a:rPr>
              <a:t>（</a:t>
            </a:r>
            <a:r>
              <a:rPr lang="en-US" altLang="zh-CN" sz="2400" b="0" dirty="0">
                <a:solidFill>
                  <a:schemeClr val="tx1"/>
                </a:solidFill>
                <a:latin typeface="Microsoft YaHei UI" panose="020B0503020204020204" pitchFamily="34" charset="-122"/>
                <a:ea typeface="Microsoft YaHei UI" panose="020B0503020204020204" pitchFamily="34" charset="-122"/>
              </a:rPr>
              <a:t>3</a:t>
            </a:r>
            <a:r>
              <a:rPr lang="zh-CN" altLang="en-US" sz="2400" b="0" dirty="0">
                <a:solidFill>
                  <a:schemeClr val="tx1"/>
                </a:solidFill>
                <a:latin typeface="Microsoft YaHei UI" panose="020B0503020204020204" pitchFamily="34" charset="-122"/>
                <a:ea typeface="Microsoft YaHei UI" panose="020B0503020204020204" pitchFamily="34" charset="-122"/>
              </a:rPr>
              <a:t>）改进个体：在每一代中，群体中的每个个体都按照基于爬坡梯度的算法向其最近的峰值移动。如果在这个过程的某个时刻，一个个体离开了预先指定的搜索空间，那么相应的变量接受分配的边界值。</a:t>
            </a:r>
            <a:endParaRPr lang="en-US" altLang="zh-CN" sz="2400" b="0" dirty="0">
              <a:solidFill>
                <a:schemeClr val="tx1"/>
              </a:solidFill>
              <a:latin typeface="Microsoft YaHei UI" panose="020B0503020204020204" pitchFamily="34" charset="-122"/>
              <a:ea typeface="Microsoft YaHei UI" panose="020B0503020204020204" pitchFamily="34" charset="-122"/>
            </a:endParaRPr>
          </a:p>
          <a:p>
            <a:pPr marL="0" lvl="0" indent="0">
              <a:spcBef>
                <a:spcPct val="0"/>
              </a:spcBef>
              <a:buClrTx/>
              <a:buFontTx/>
              <a:buNone/>
            </a:pPr>
            <a:endParaRPr lang="en-US" altLang="zh-CN" sz="2400" b="0" dirty="0">
              <a:solidFill>
                <a:schemeClr val="tx1"/>
              </a:solidFill>
              <a:latin typeface="Microsoft YaHei UI" panose="020B0503020204020204" pitchFamily="34" charset="-122"/>
              <a:ea typeface="Microsoft YaHei UI" panose="020B0503020204020204" pitchFamily="34" charset="-122"/>
            </a:endParaRPr>
          </a:p>
        </p:txBody>
      </p:sp>
      <p:pic>
        <p:nvPicPr>
          <p:cNvPr id="39941" name="图片 6"/>
          <p:cNvPicPr>
            <a:picLocks noChangeAspect="1"/>
          </p:cNvPicPr>
          <p:nvPr/>
        </p:nvPicPr>
        <p:blipFill>
          <a:blip r:embed="rId1"/>
          <a:stretch>
            <a:fillRect/>
          </a:stretch>
        </p:blipFill>
        <p:spPr>
          <a:xfrm>
            <a:off x="365125" y="4797425"/>
            <a:ext cx="3530600" cy="1671638"/>
          </a:xfrm>
          <a:prstGeom prst="rect">
            <a:avLst/>
          </a:prstGeom>
          <a:noFill/>
          <a:ln w="9525">
            <a:noFill/>
          </a:ln>
        </p:spPr>
      </p:pic>
      <p:pic>
        <p:nvPicPr>
          <p:cNvPr id="39942" name="图片 7"/>
          <p:cNvPicPr>
            <a:picLocks noChangeAspect="1"/>
          </p:cNvPicPr>
          <p:nvPr/>
        </p:nvPicPr>
        <p:blipFill>
          <a:blip r:embed="rId2"/>
          <a:stretch>
            <a:fillRect/>
          </a:stretch>
        </p:blipFill>
        <p:spPr>
          <a:xfrm>
            <a:off x="3960813" y="4797425"/>
            <a:ext cx="3530600" cy="1785938"/>
          </a:xfrm>
          <a:prstGeom prst="rect">
            <a:avLst/>
          </a:prstGeom>
          <a:noFill/>
          <a:ln w="9525">
            <a:noFill/>
          </a:ln>
        </p:spPr>
      </p:pic>
      <p:sp>
        <p:nvSpPr>
          <p:cNvPr id="39943" name="标题 1"/>
          <p:cNvSpPr>
            <a:spLocks noGrp="1"/>
          </p:cNvSpPr>
          <p:nvPr>
            <p:ph type="title"/>
          </p:nvPr>
        </p:nvSpPr>
        <p:spPr>
          <a:xfrm>
            <a:off x="304800" y="103188"/>
            <a:ext cx="9448800" cy="563562"/>
          </a:xfrm>
          <a:ln/>
        </p:spPr>
        <p:txBody>
          <a:bodyPr vert="horz" wrap="square" lIns="91440" tIns="45720" rIns="91440" bIns="45720" anchor="ctr" anchorCtr="0"/>
          <a:p>
            <a:pPr/>
            <a:r>
              <a:rPr lang="en-US" altLang="zh-CN" b="0" i="1" dirty="0">
                <a:solidFill>
                  <a:srgbClr val="00B050"/>
                </a:solidFill>
                <a:latin typeface="+mj-lt"/>
                <a:ea typeface="宋体" panose="02010600030101010101" pitchFamily="2" charset="-122"/>
                <a:cs typeface="+mj-cs"/>
              </a:rPr>
              <a:t>Niching memetic algorithm</a:t>
            </a:r>
            <a:r>
              <a:rPr lang="zh-CN" altLang="en-US" dirty="0">
                <a:solidFill>
                  <a:srgbClr val="00B050"/>
                </a:solidFill>
                <a:latin typeface="+mj-lt"/>
                <a:ea typeface="宋体" panose="02010600030101010101" pitchFamily="2" charset="-122"/>
                <a:cs typeface="+mj-cs"/>
              </a:rPr>
              <a:t>小生境模因算法</a:t>
            </a:r>
            <a:endParaRPr lang="zh-CN" altLang="en-US" dirty="0">
              <a:solidFill>
                <a:srgbClr val="00B050"/>
              </a:solidFill>
              <a:latin typeface="+mj-lt"/>
              <a:ea typeface="宋体" panose="02010600030101010101" pitchFamily="2" charset="-122"/>
              <a:cs typeface="+mj-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标题 1"/>
          <p:cNvSpPr>
            <a:spLocks noGrp="1"/>
          </p:cNvSpPr>
          <p:nvPr>
            <p:ph type="title"/>
          </p:nvPr>
        </p:nvSpPr>
        <p:spPr>
          <a:xfrm>
            <a:off x="304800" y="103188"/>
            <a:ext cx="9448800" cy="563562"/>
          </a:xfrm>
          <a:ln/>
        </p:spPr>
        <p:txBody>
          <a:bodyPr vert="horz" wrap="square" lIns="91440" tIns="45720" rIns="91440" bIns="45720" anchor="ctr" anchorCtr="0"/>
          <a:p>
            <a:pPr/>
            <a:endParaRPr lang="zh-CN" altLang="en-US" dirty="0">
              <a:solidFill>
                <a:srgbClr val="00B050"/>
              </a:solidFill>
              <a:latin typeface="+mj-lt"/>
              <a:ea typeface="宋体" panose="02010600030101010101" pitchFamily="2" charset="-122"/>
              <a:cs typeface="+mj-cs"/>
            </a:endParaRPr>
          </a:p>
        </p:txBody>
      </p:sp>
      <p:sp>
        <p:nvSpPr>
          <p:cNvPr id="40963" name="内容占位符 2"/>
          <p:cNvSpPr>
            <a:spLocks noGrp="1"/>
          </p:cNvSpPr>
          <p:nvPr>
            <p:ph idx="1"/>
          </p:nvPr>
        </p:nvSpPr>
        <p:spPr>
          <a:xfrm>
            <a:off x="766763" y="995363"/>
            <a:ext cx="10871200" cy="5334000"/>
          </a:xfrm>
          <a:ln/>
        </p:spPr>
        <p:txBody>
          <a:bodyPr vert="horz" wrap="square" lIns="91440" tIns="45720" rIns="91440" bIns="45720" anchor="t" anchorCtr="0"/>
          <a:p>
            <a:endParaRPr lang="zh-CN" altLang="en-US" dirty="0">
              <a:ea typeface="宋体" panose="02010600030101010101" pitchFamily="2" charset="-122"/>
            </a:endParaRPr>
          </a:p>
        </p:txBody>
      </p:sp>
      <p:sp>
        <p:nvSpPr>
          <p:cNvPr id="40964" name="页脚占位符 3"/>
          <p:cNvSpPr txBox="1">
            <a:spLocks noGrp="1"/>
          </p:cNvSpPr>
          <p:nvPr>
            <p:ph type="ftr" sz="quarter" idx="3"/>
          </p:nvPr>
        </p:nvSpPr>
        <p:spPr>
          <a:noFill/>
          <a:ln>
            <a:noFill/>
          </a:ln>
        </p:spPr>
        <p:txBody>
          <a:bodyPr/>
          <a:p>
            <a:pPr marL="0" indent="0">
              <a:spcBef>
                <a:spcPct val="0"/>
              </a:spcBef>
              <a:buClrTx/>
              <a:buFontTx/>
              <a:buNone/>
            </a:pPr>
            <a:r>
              <a:rPr lang="zh-CN" altLang="en-US" sz="1800" b="0" dirty="0">
                <a:latin typeface="Arial" panose="020B0604020202020204" pitchFamily="34" charset="0"/>
                <a:ea typeface="宋体" panose="02010600030101010101" pitchFamily="2" charset="-122"/>
                <a:cs typeface="+mn-cs"/>
              </a:rPr>
              <a:t>多模态优化</a:t>
            </a:r>
            <a:endParaRPr lang="en-US" altLang="zh-CN" sz="1800" b="0" dirty="0">
              <a:latin typeface="Arial" panose="020B0604020202020204" pitchFamily="34" charset="0"/>
              <a:ea typeface="宋体" panose="02010600030101010101" pitchFamily="2" charset="-122"/>
              <a:cs typeface="+mn-cs"/>
            </a:endParaRPr>
          </a:p>
          <a:p>
            <a:pPr marL="0" indent="0">
              <a:spcBef>
                <a:spcPct val="0"/>
              </a:spcBef>
              <a:buClrTx/>
              <a:buFontTx/>
              <a:buNone/>
            </a:pPr>
            <a:r>
              <a:rPr lang="en-US" altLang="zh-CN" b="0" dirty="0">
                <a:latin typeface="Arial" panose="020B0604020202020204" pitchFamily="34" charset="0"/>
                <a:ea typeface="宋体" panose="02010600030101010101" pitchFamily="2" charset="-122"/>
                <a:cs typeface="+mn-cs"/>
              </a:rPr>
              <a:t>Multimodal optimization</a:t>
            </a:r>
            <a:endParaRPr lang="en-US" altLang="zh-CN" b="0" dirty="0">
              <a:latin typeface="Arial" panose="020B0604020202020204" pitchFamily="34" charset="0"/>
              <a:ea typeface="宋体" panose="02010600030101010101" pitchFamily="2" charset="-122"/>
              <a:cs typeface="+mn-cs"/>
            </a:endParaRPr>
          </a:p>
        </p:txBody>
      </p:sp>
      <p:sp>
        <p:nvSpPr>
          <p:cNvPr id="40965" name="文本框 4"/>
          <p:cNvSpPr txBox="1"/>
          <p:nvPr/>
        </p:nvSpPr>
        <p:spPr>
          <a:xfrm>
            <a:off x="420688" y="855663"/>
            <a:ext cx="11033125" cy="526256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Tx/>
              <a:buNone/>
            </a:pPr>
            <a:r>
              <a:rPr lang="zh-CN" altLang="en-US" sz="2400" b="0" dirty="0">
                <a:solidFill>
                  <a:schemeClr val="tx1"/>
                </a:solidFill>
                <a:latin typeface="Microsoft YaHei UI" panose="020B0503020204020204" pitchFamily="34" charset="-122"/>
                <a:ea typeface="Microsoft YaHei UI" panose="020B0503020204020204" pitchFamily="34" charset="-122"/>
              </a:rPr>
              <a:t>（</a:t>
            </a:r>
            <a:r>
              <a:rPr lang="en-US" altLang="zh-CN" sz="2400" b="0" dirty="0">
                <a:solidFill>
                  <a:schemeClr val="tx1"/>
                </a:solidFill>
                <a:latin typeface="Microsoft YaHei UI" panose="020B0503020204020204" pitchFamily="34" charset="-122"/>
                <a:ea typeface="Microsoft YaHei UI" panose="020B0503020204020204" pitchFamily="34" charset="-122"/>
              </a:rPr>
              <a:t>4</a:t>
            </a:r>
            <a:r>
              <a:rPr lang="zh-CN" altLang="en-US" sz="2400" b="0" dirty="0">
                <a:solidFill>
                  <a:schemeClr val="tx1"/>
                </a:solidFill>
                <a:latin typeface="Microsoft YaHei UI" panose="020B0503020204020204" pitchFamily="34" charset="-122"/>
                <a:ea typeface="Microsoft YaHei UI" panose="020B0503020204020204" pitchFamily="34" charset="-122"/>
              </a:rPr>
              <a:t>）</a:t>
            </a:r>
            <a:r>
              <a:rPr lang="zh-CN" altLang="en-US" sz="2400" b="0" dirty="0">
                <a:solidFill>
                  <a:srgbClr val="2A2B2E"/>
                </a:solidFill>
                <a:latin typeface="Microsoft YaHei UI" panose="020B0503020204020204" pitchFamily="34" charset="-122"/>
                <a:ea typeface="Microsoft YaHei UI" panose="020B0503020204020204" pitchFamily="34" charset="-122"/>
              </a:rPr>
              <a:t>对于每一个个体，确定到之前找到的最优点最近的距离。并评估其有效适应度：</a:t>
            </a:r>
            <a:r>
              <a:rPr lang="zh-CN" altLang="en-US" sz="2400" b="0" dirty="0">
                <a:solidFill>
                  <a:schemeClr val="tx1"/>
                </a:solidFill>
                <a:latin typeface="Microsoft YaHei UI" panose="020B0503020204020204" pitchFamily="34" charset="-122"/>
                <a:ea typeface="Microsoft YaHei UI" panose="020B0503020204020204" pitchFamily="34" charset="-122"/>
              </a:rPr>
              <a:t>假设总体由</a:t>
            </a:r>
            <a:r>
              <a:rPr lang="en-US" altLang="zh-CN" sz="2400" b="0" dirty="0">
                <a:solidFill>
                  <a:schemeClr val="tx1"/>
                </a:solidFill>
                <a:latin typeface="Microsoft YaHei UI" panose="020B0503020204020204" pitchFamily="34" charset="-122"/>
                <a:ea typeface="Microsoft YaHei UI" panose="020B0503020204020204" pitchFamily="34" charset="-122"/>
              </a:rPr>
              <a:t>M</a:t>
            </a:r>
            <a:r>
              <a:rPr lang="zh-CN" altLang="en-US" sz="2400" b="0" dirty="0">
                <a:solidFill>
                  <a:schemeClr val="tx1"/>
                </a:solidFill>
                <a:latin typeface="Microsoft YaHei UI" panose="020B0503020204020204" pitchFamily="34" charset="-122"/>
                <a:ea typeface="Microsoft YaHei UI" panose="020B0503020204020204" pitchFamily="34" charset="-122"/>
              </a:rPr>
              <a:t>个个体组成，并期望在搜索空间内得到</a:t>
            </a:r>
            <a:r>
              <a:rPr lang="en-US" altLang="zh-CN" sz="2400" b="0" dirty="0">
                <a:solidFill>
                  <a:schemeClr val="tx1"/>
                </a:solidFill>
                <a:latin typeface="Microsoft YaHei UI" panose="020B0503020204020204" pitchFamily="34" charset="-122"/>
                <a:ea typeface="Microsoft YaHei UI" panose="020B0503020204020204" pitchFamily="34" charset="-122"/>
              </a:rPr>
              <a:t>JTotal</a:t>
            </a:r>
            <a:r>
              <a:rPr lang="zh-CN" altLang="en-US" sz="2400" b="0" dirty="0">
                <a:solidFill>
                  <a:schemeClr val="tx1"/>
                </a:solidFill>
                <a:latin typeface="Microsoft YaHei UI" panose="020B0503020204020204" pitchFamily="34" charset="-122"/>
                <a:ea typeface="Microsoft YaHei UI" panose="020B0503020204020204" pitchFamily="34" charset="-122"/>
              </a:rPr>
              <a:t>最优解。如果已经定位了</a:t>
            </a:r>
            <a:r>
              <a:rPr lang="en-US" altLang="zh-CN" sz="2400" b="0" dirty="0">
                <a:solidFill>
                  <a:schemeClr val="tx1"/>
                </a:solidFill>
                <a:latin typeface="Microsoft YaHei UI" panose="020B0503020204020204" pitchFamily="34" charset="-122"/>
                <a:ea typeface="Microsoft YaHei UI" panose="020B0503020204020204" pitchFamily="34" charset="-122"/>
              </a:rPr>
              <a:t>J</a:t>
            </a:r>
            <a:r>
              <a:rPr lang="zh-CN" altLang="en-US" sz="2400" b="0" dirty="0">
                <a:solidFill>
                  <a:schemeClr val="tx1"/>
                </a:solidFill>
                <a:latin typeface="Microsoft YaHei UI" panose="020B0503020204020204" pitchFamily="34" charset="-122"/>
                <a:ea typeface="Microsoft YaHei UI" panose="020B0503020204020204" pitchFamily="34" charset="-122"/>
              </a:rPr>
              <a:t>个最优解</a:t>
            </a:r>
            <a:r>
              <a:rPr lang="en-US" altLang="zh-CN" sz="2400" b="0" dirty="0">
                <a:solidFill>
                  <a:schemeClr val="tx1"/>
                </a:solidFill>
                <a:latin typeface="Microsoft YaHei UI" panose="020B0503020204020204" pitchFamily="34" charset="-122"/>
                <a:ea typeface="Microsoft YaHei UI" panose="020B0503020204020204" pitchFamily="34" charset="-122"/>
              </a:rPr>
              <a:t>(J &lt;JTotal</a:t>
            </a:r>
            <a:r>
              <a:rPr lang="zh-CN" altLang="en-US" sz="2400" b="0" dirty="0">
                <a:solidFill>
                  <a:schemeClr val="tx1"/>
                </a:solidFill>
                <a:latin typeface="Microsoft YaHei UI" panose="020B0503020204020204" pitchFamily="34" charset="-122"/>
                <a:ea typeface="Microsoft YaHei UI" panose="020B0503020204020204" pitchFamily="34" charset="-122"/>
              </a:rPr>
              <a:t>），确定从种群中每个个体到其最近最优解的距离</a:t>
            </a:r>
            <a:r>
              <a:rPr lang="en-US" altLang="zh-CN" sz="2400" b="0" dirty="0">
                <a:solidFill>
                  <a:schemeClr val="tx1"/>
                </a:solidFill>
                <a:latin typeface="Microsoft YaHei UI" panose="020B0503020204020204" pitchFamily="34" charset="-122"/>
                <a:ea typeface="Microsoft YaHei UI" panose="020B0503020204020204" pitchFamily="34" charset="-122"/>
              </a:rPr>
              <a:t>dm</a:t>
            </a:r>
            <a:r>
              <a:rPr lang="zh-CN" altLang="en-US" sz="2400" b="0" dirty="0">
                <a:solidFill>
                  <a:schemeClr val="tx1"/>
                </a:solidFill>
                <a:latin typeface="Microsoft YaHei UI" panose="020B0503020204020204" pitchFamily="34" charset="-122"/>
                <a:ea typeface="Microsoft YaHei UI" panose="020B0503020204020204" pitchFamily="34" charset="-122"/>
              </a:rPr>
              <a:t>。这些距离和小生境半径</a:t>
            </a:r>
            <a:r>
              <a:rPr lang="en-US" altLang="zh-CN" sz="2400" b="0" dirty="0">
                <a:solidFill>
                  <a:schemeClr val="tx1"/>
                </a:solidFill>
                <a:latin typeface="Microsoft YaHei UI" panose="020B0503020204020204" pitchFamily="34" charset="-122"/>
                <a:ea typeface="Microsoft YaHei UI" panose="020B0503020204020204" pitchFamily="34" charset="-122"/>
              </a:rPr>
              <a:t>' R '</a:t>
            </a:r>
            <a:r>
              <a:rPr lang="zh-CN" altLang="en-US" sz="2400" b="0" dirty="0">
                <a:solidFill>
                  <a:schemeClr val="tx1"/>
                </a:solidFill>
                <a:latin typeface="Microsoft YaHei UI" panose="020B0503020204020204" pitchFamily="34" charset="-122"/>
                <a:ea typeface="Microsoft YaHei UI" panose="020B0503020204020204" pitchFamily="34" charset="-122"/>
              </a:rPr>
              <a:t>被用来为种群中的每个个体分配一个有效的适应度函数。用倒高斯函数的宽度确定小生境半径</a:t>
            </a:r>
            <a:r>
              <a:rPr lang="en-US" altLang="zh-CN" sz="2400" b="0" dirty="0">
                <a:solidFill>
                  <a:schemeClr val="tx1"/>
                </a:solidFill>
                <a:latin typeface="Microsoft YaHei UI" panose="020B0503020204020204" pitchFamily="34" charset="-122"/>
                <a:ea typeface="Microsoft YaHei UI" panose="020B0503020204020204" pitchFamily="34" charset="-122"/>
              </a:rPr>
              <a:t>R</a:t>
            </a:r>
            <a:r>
              <a:rPr lang="zh-CN" altLang="en-US" sz="2400" b="0" dirty="0">
                <a:solidFill>
                  <a:schemeClr val="tx1"/>
                </a:solidFill>
                <a:latin typeface="Microsoft YaHei UI" panose="020B0503020204020204" pitchFamily="34" charset="-122"/>
                <a:ea typeface="Microsoft YaHei UI" panose="020B0503020204020204" pitchFamily="34" charset="-122"/>
              </a:rPr>
              <a:t>。因此，个体越接近先前发现的最优值，其有效适应度就越接近零。</a:t>
            </a:r>
            <a:endParaRPr lang="en-US" altLang="zh-CN" sz="2400" b="0" dirty="0">
              <a:solidFill>
                <a:schemeClr val="tx1"/>
              </a:solidFill>
              <a:latin typeface="Microsoft YaHei UI" panose="020B0503020204020204" pitchFamily="34" charset="-122"/>
              <a:ea typeface="Microsoft YaHei UI" panose="020B0503020204020204" pitchFamily="34" charset="-122"/>
            </a:endParaRPr>
          </a:p>
          <a:p>
            <a:pPr marL="0" lvl="0" indent="0">
              <a:spcBef>
                <a:spcPct val="0"/>
              </a:spcBef>
              <a:buClrTx/>
              <a:buFontTx/>
              <a:buNone/>
            </a:pPr>
            <a:endParaRPr lang="en-US" altLang="zh-CN" sz="2400" b="0" dirty="0">
              <a:solidFill>
                <a:schemeClr val="tx1"/>
              </a:solidFill>
              <a:latin typeface="Microsoft YaHei UI" panose="020B0503020204020204" pitchFamily="34" charset="-122"/>
              <a:ea typeface="Microsoft YaHei UI" panose="020B0503020204020204" pitchFamily="34" charset="-122"/>
            </a:endParaRPr>
          </a:p>
          <a:p>
            <a:pPr marL="0" lvl="0" indent="0">
              <a:spcBef>
                <a:spcPct val="0"/>
              </a:spcBef>
              <a:buClrTx/>
              <a:buFontTx/>
              <a:buNone/>
            </a:pPr>
            <a:endParaRPr lang="en-US" altLang="zh-CN" sz="2400" b="0" dirty="0">
              <a:solidFill>
                <a:schemeClr val="tx1"/>
              </a:solidFill>
              <a:latin typeface="Microsoft YaHei UI" panose="020B0503020204020204" pitchFamily="34" charset="-122"/>
              <a:ea typeface="Microsoft YaHei UI" panose="020B0503020204020204" pitchFamily="34" charset="-122"/>
            </a:endParaRPr>
          </a:p>
          <a:p>
            <a:pPr marL="0" lvl="0" indent="0">
              <a:spcBef>
                <a:spcPct val="0"/>
              </a:spcBef>
              <a:buClrTx/>
              <a:buFontTx/>
              <a:buNone/>
            </a:pPr>
            <a:r>
              <a:rPr lang="zh-CN" altLang="en-US" sz="2400" b="0" dirty="0">
                <a:solidFill>
                  <a:schemeClr val="tx1"/>
                </a:solidFill>
                <a:latin typeface="Microsoft YaHei UI" panose="020B0503020204020204" pitchFamily="34" charset="-122"/>
                <a:ea typeface="Microsoft YaHei UI" panose="020B0503020204020204" pitchFamily="34" charset="-122"/>
              </a:rPr>
              <a:t>（</a:t>
            </a:r>
            <a:r>
              <a:rPr lang="en-US" altLang="zh-CN" sz="2400" b="0" dirty="0">
                <a:solidFill>
                  <a:schemeClr val="tx1"/>
                </a:solidFill>
                <a:latin typeface="Microsoft YaHei UI" panose="020B0503020204020204" pitchFamily="34" charset="-122"/>
                <a:ea typeface="Microsoft YaHei UI" panose="020B0503020204020204" pitchFamily="34" charset="-122"/>
              </a:rPr>
              <a:t>5</a:t>
            </a:r>
            <a:r>
              <a:rPr lang="zh-CN" altLang="en-US" sz="2400" b="0" dirty="0">
                <a:solidFill>
                  <a:schemeClr val="tx1"/>
                </a:solidFill>
                <a:latin typeface="Microsoft YaHei UI" panose="020B0503020204020204" pitchFamily="34" charset="-122"/>
                <a:ea typeface="Microsoft YaHei UI" panose="020B0503020204020204" pitchFamily="34" charset="-122"/>
              </a:rPr>
              <a:t>）在遗传算法中加入清除：种群中的个体现在根据它们的有效适应度从</a:t>
            </a:r>
            <a:r>
              <a:rPr lang="en-US" altLang="zh-CN" sz="2400" b="0" dirty="0">
                <a:solidFill>
                  <a:schemeClr val="tx1"/>
                </a:solidFill>
                <a:latin typeface="Microsoft YaHei UI" panose="020B0503020204020204" pitchFamily="34" charset="-122"/>
                <a:ea typeface="Microsoft YaHei UI" panose="020B0503020204020204" pitchFamily="34" charset="-122"/>
              </a:rPr>
              <a:t>m = 1</a:t>
            </a:r>
            <a:r>
              <a:rPr lang="zh-CN" altLang="en-US" sz="2400" b="0" dirty="0">
                <a:solidFill>
                  <a:schemeClr val="tx1"/>
                </a:solidFill>
                <a:latin typeface="Microsoft YaHei UI" panose="020B0503020204020204" pitchFamily="34" charset="-122"/>
                <a:ea typeface="Microsoft YaHei UI" panose="020B0503020204020204" pitchFamily="34" charset="-122"/>
              </a:rPr>
              <a:t>到</a:t>
            </a:r>
            <a:r>
              <a:rPr lang="en-US" altLang="zh-CN" sz="2400" b="0" dirty="0">
                <a:solidFill>
                  <a:schemeClr val="tx1"/>
                </a:solidFill>
                <a:latin typeface="Microsoft YaHei UI" panose="020B0503020204020204" pitchFamily="34" charset="-122"/>
                <a:ea typeface="Microsoft YaHei UI" panose="020B0503020204020204" pitchFamily="34" charset="-122"/>
              </a:rPr>
              <a:t>m</a:t>
            </a:r>
            <a:r>
              <a:rPr lang="zh-CN" altLang="en-US" sz="2400" b="0" dirty="0">
                <a:solidFill>
                  <a:schemeClr val="tx1"/>
                </a:solidFill>
                <a:latin typeface="Microsoft YaHei UI" panose="020B0503020204020204" pitchFamily="34" charset="-122"/>
                <a:ea typeface="Microsoft YaHei UI" panose="020B0503020204020204" pitchFamily="34" charset="-122"/>
              </a:rPr>
              <a:t>按递减顺序排序，然后根据引入清除的存活概率使用轮盘赌选择。这种选择操作将更大的生存概率分配给有效适应度较大的个体。然而，分配的概率并不与个体的有效适应度成正比，相反，它们随顺序位置线性减少</a:t>
            </a:r>
            <a:r>
              <a:rPr lang="en-US" altLang="zh-CN" sz="2400" b="0" dirty="0">
                <a:solidFill>
                  <a:schemeClr val="tx1"/>
                </a:solidFill>
                <a:latin typeface="Microsoft YaHei UI" panose="020B0503020204020204" pitchFamily="34" charset="-122"/>
                <a:ea typeface="Microsoft YaHei UI" panose="020B0503020204020204" pitchFamily="34" charset="-122"/>
              </a:rPr>
              <a:t>(</a:t>
            </a:r>
            <a:r>
              <a:rPr lang="zh-CN" altLang="en-US" sz="2400" b="0" dirty="0">
                <a:solidFill>
                  <a:schemeClr val="tx1"/>
                </a:solidFill>
                <a:latin typeface="Microsoft YaHei UI" panose="020B0503020204020204" pitchFamily="34" charset="-122"/>
                <a:ea typeface="Microsoft YaHei UI" panose="020B0503020204020204" pitchFamily="34" charset="-122"/>
              </a:rPr>
              <a:t>除清除外</a:t>
            </a:r>
            <a:r>
              <a:rPr lang="en-US" altLang="zh-CN" sz="2400" b="0" dirty="0">
                <a:solidFill>
                  <a:schemeClr val="tx1"/>
                </a:solidFill>
                <a:latin typeface="Microsoft YaHei UI" panose="020B0503020204020204" pitchFamily="34" charset="-122"/>
                <a:ea typeface="Microsoft YaHei UI" panose="020B0503020204020204" pitchFamily="34" charset="-122"/>
              </a:rPr>
              <a:t>)</a:t>
            </a:r>
            <a:r>
              <a:rPr lang="zh-CN" altLang="en-US" sz="2400" b="0" dirty="0">
                <a:solidFill>
                  <a:schemeClr val="tx1"/>
                </a:solidFill>
                <a:latin typeface="Microsoft YaHei UI" panose="020B0503020204020204" pitchFamily="34" charset="-122"/>
                <a:ea typeface="Microsoft YaHei UI" panose="020B0503020204020204" pitchFamily="34" charset="-122"/>
              </a:rPr>
              <a:t>。因为清除</a:t>
            </a:r>
            <a:r>
              <a:rPr lang="en-US" altLang="zh-CN" sz="2400" b="0" dirty="0">
                <a:solidFill>
                  <a:schemeClr val="tx1"/>
                </a:solidFill>
                <a:latin typeface="Microsoft YaHei UI" panose="020B0503020204020204" pitchFamily="34" charset="-122"/>
                <a:ea typeface="Microsoft YaHei UI" panose="020B0503020204020204" pitchFamily="34" charset="-122"/>
              </a:rPr>
              <a:t>SNMA</a:t>
            </a:r>
            <a:r>
              <a:rPr lang="zh-CN" altLang="en-US" sz="2400" b="0" dirty="0">
                <a:solidFill>
                  <a:schemeClr val="tx1"/>
                </a:solidFill>
                <a:latin typeface="Microsoft YaHei UI" panose="020B0503020204020204" pitchFamily="34" charset="-122"/>
                <a:ea typeface="Microsoft YaHei UI" panose="020B0503020204020204" pitchFamily="34" charset="-122"/>
              </a:rPr>
              <a:t>有一个重要的特点，那就是它消除了位于小生境半径内的个体，使其远离任何先前定位的最优点。</a:t>
            </a:r>
            <a:endParaRPr lang="zh-CN" altLang="en-US" sz="2400" b="0" dirty="0">
              <a:solidFill>
                <a:schemeClr val="tx1"/>
              </a:solidFill>
              <a:latin typeface="Microsoft YaHei UI" panose="020B0503020204020204" pitchFamily="34" charset="-122"/>
              <a:ea typeface="Microsoft YaHei UI" panose="020B0503020204020204" pitchFamily="34" charset="-122"/>
            </a:endParaRPr>
          </a:p>
        </p:txBody>
      </p:sp>
      <p:pic>
        <p:nvPicPr>
          <p:cNvPr id="40966" name="图片 5"/>
          <p:cNvPicPr>
            <a:picLocks noChangeAspect="1"/>
          </p:cNvPicPr>
          <p:nvPr/>
        </p:nvPicPr>
        <p:blipFill>
          <a:blip r:embed="rId1"/>
          <a:stretch>
            <a:fillRect/>
          </a:stretch>
        </p:blipFill>
        <p:spPr>
          <a:xfrm>
            <a:off x="630238" y="3114675"/>
            <a:ext cx="4457700" cy="628650"/>
          </a:xfrm>
          <a:prstGeom prst="rect">
            <a:avLst/>
          </a:prstGeom>
          <a:noFill/>
          <a:ln w="9525">
            <a:noFill/>
          </a:ln>
        </p:spPr>
      </p:pic>
      <p:pic>
        <p:nvPicPr>
          <p:cNvPr id="40967" name="图片 6"/>
          <p:cNvPicPr>
            <a:picLocks noChangeAspect="1"/>
          </p:cNvPicPr>
          <p:nvPr/>
        </p:nvPicPr>
        <p:blipFill>
          <a:blip r:embed="rId2"/>
          <a:stretch>
            <a:fillRect/>
          </a:stretch>
        </p:blipFill>
        <p:spPr>
          <a:xfrm>
            <a:off x="5087938" y="3114675"/>
            <a:ext cx="4672012" cy="628650"/>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标题 1"/>
          <p:cNvSpPr>
            <a:spLocks noGrp="1"/>
          </p:cNvSpPr>
          <p:nvPr>
            <p:ph type="title"/>
          </p:nvPr>
        </p:nvSpPr>
        <p:spPr>
          <a:xfrm>
            <a:off x="304800" y="103188"/>
            <a:ext cx="9448800" cy="563562"/>
          </a:xfrm>
          <a:ln/>
        </p:spPr>
        <p:txBody>
          <a:bodyPr vert="horz" wrap="square" lIns="91440" tIns="45720" rIns="91440" bIns="45720" anchor="ctr" anchorCtr="0"/>
          <a:p>
            <a:pPr/>
            <a:endParaRPr lang="zh-CN" altLang="en-US" dirty="0">
              <a:solidFill>
                <a:srgbClr val="00B050"/>
              </a:solidFill>
              <a:latin typeface="+mj-lt"/>
              <a:ea typeface="宋体" panose="02010600030101010101" pitchFamily="2" charset="-122"/>
              <a:cs typeface="+mj-cs"/>
            </a:endParaRPr>
          </a:p>
        </p:txBody>
      </p:sp>
      <p:sp>
        <p:nvSpPr>
          <p:cNvPr id="41987" name="内容占位符 2"/>
          <p:cNvSpPr>
            <a:spLocks noGrp="1"/>
          </p:cNvSpPr>
          <p:nvPr>
            <p:ph idx="1"/>
          </p:nvPr>
        </p:nvSpPr>
        <p:spPr>
          <a:xfrm>
            <a:off x="766763" y="995363"/>
            <a:ext cx="10871200" cy="5334000"/>
          </a:xfrm>
          <a:ln/>
        </p:spPr>
        <p:txBody>
          <a:bodyPr vert="horz" wrap="square" lIns="91440" tIns="45720" rIns="91440" bIns="45720" anchor="t" anchorCtr="0"/>
          <a:p>
            <a:endParaRPr lang="zh-CN" altLang="en-US" dirty="0">
              <a:ea typeface="宋体" panose="02010600030101010101" pitchFamily="2" charset="-122"/>
            </a:endParaRPr>
          </a:p>
        </p:txBody>
      </p:sp>
      <p:sp>
        <p:nvSpPr>
          <p:cNvPr id="41988" name="页脚占位符 3"/>
          <p:cNvSpPr txBox="1">
            <a:spLocks noGrp="1"/>
          </p:cNvSpPr>
          <p:nvPr>
            <p:ph type="ftr" sz="quarter" idx="3"/>
          </p:nvPr>
        </p:nvSpPr>
        <p:spPr>
          <a:noFill/>
          <a:ln>
            <a:noFill/>
          </a:ln>
        </p:spPr>
        <p:txBody>
          <a:bodyPr/>
          <a:p>
            <a:pPr marL="0" indent="0">
              <a:spcBef>
                <a:spcPct val="0"/>
              </a:spcBef>
              <a:buClrTx/>
              <a:buFontTx/>
              <a:buNone/>
            </a:pPr>
            <a:r>
              <a:rPr lang="zh-CN" altLang="en-US" sz="1800" b="0" dirty="0">
                <a:latin typeface="Arial" panose="020B0604020202020204" pitchFamily="34" charset="0"/>
                <a:ea typeface="宋体" panose="02010600030101010101" pitchFamily="2" charset="-122"/>
                <a:cs typeface="+mn-cs"/>
              </a:rPr>
              <a:t>多模态优化</a:t>
            </a:r>
            <a:endParaRPr lang="en-US" altLang="zh-CN" sz="1800" b="0" dirty="0">
              <a:latin typeface="Arial" panose="020B0604020202020204" pitchFamily="34" charset="0"/>
              <a:ea typeface="宋体" panose="02010600030101010101" pitchFamily="2" charset="-122"/>
              <a:cs typeface="+mn-cs"/>
            </a:endParaRPr>
          </a:p>
          <a:p>
            <a:pPr marL="0" indent="0">
              <a:spcBef>
                <a:spcPct val="0"/>
              </a:spcBef>
              <a:buClrTx/>
              <a:buFontTx/>
              <a:buNone/>
            </a:pPr>
            <a:r>
              <a:rPr lang="en-US" altLang="zh-CN" b="0" dirty="0">
                <a:latin typeface="Arial" panose="020B0604020202020204" pitchFamily="34" charset="0"/>
                <a:ea typeface="宋体" panose="02010600030101010101" pitchFamily="2" charset="-122"/>
                <a:cs typeface="+mn-cs"/>
              </a:rPr>
              <a:t>Multimodal optimization</a:t>
            </a:r>
            <a:endParaRPr lang="en-US" altLang="zh-CN" b="0" dirty="0">
              <a:latin typeface="Arial" panose="020B0604020202020204" pitchFamily="34" charset="0"/>
              <a:ea typeface="宋体" panose="02010600030101010101" pitchFamily="2" charset="-122"/>
              <a:cs typeface="+mn-cs"/>
            </a:endParaRPr>
          </a:p>
        </p:txBody>
      </p:sp>
      <p:pic>
        <p:nvPicPr>
          <p:cNvPr id="41989" name="图片 4"/>
          <p:cNvPicPr>
            <a:picLocks noChangeAspect="1"/>
          </p:cNvPicPr>
          <p:nvPr/>
        </p:nvPicPr>
        <p:blipFill>
          <a:blip r:embed="rId1"/>
          <a:stretch>
            <a:fillRect/>
          </a:stretch>
        </p:blipFill>
        <p:spPr>
          <a:xfrm>
            <a:off x="1406525" y="246063"/>
            <a:ext cx="5689600" cy="1327150"/>
          </a:xfrm>
          <a:prstGeom prst="rect">
            <a:avLst/>
          </a:prstGeom>
          <a:noFill/>
          <a:ln w="9525">
            <a:noFill/>
          </a:ln>
        </p:spPr>
      </p:pic>
      <p:sp>
        <p:nvSpPr>
          <p:cNvPr id="41990" name="文本框 5"/>
          <p:cNvSpPr txBox="1"/>
          <p:nvPr/>
        </p:nvSpPr>
        <p:spPr>
          <a:xfrm>
            <a:off x="352425" y="1951038"/>
            <a:ext cx="9737725" cy="29559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Tx/>
              <a:buNone/>
            </a:pPr>
            <a:r>
              <a:rPr lang="zh-CN" altLang="en-US" b="0" dirty="0">
                <a:solidFill>
                  <a:schemeClr val="tx1"/>
                </a:solidFill>
                <a:latin typeface="Microsoft YaHei UI" panose="020B0503020204020204" pitchFamily="34" charset="-122"/>
                <a:ea typeface="Microsoft YaHei UI" panose="020B0503020204020204" pitchFamily="34" charset="-122"/>
              </a:rPr>
              <a:t>（</a:t>
            </a:r>
            <a:r>
              <a:rPr lang="en-US" altLang="zh-CN" b="0" dirty="0">
                <a:solidFill>
                  <a:schemeClr val="tx1"/>
                </a:solidFill>
                <a:latin typeface="Microsoft YaHei UI" panose="020B0503020204020204" pitchFamily="34" charset="-122"/>
                <a:ea typeface="Microsoft YaHei UI" panose="020B0503020204020204" pitchFamily="34" charset="-122"/>
              </a:rPr>
              <a:t>6</a:t>
            </a:r>
            <a:r>
              <a:rPr lang="zh-CN" altLang="en-US" b="0" dirty="0">
                <a:solidFill>
                  <a:schemeClr val="tx1"/>
                </a:solidFill>
                <a:latin typeface="Microsoft YaHei UI" panose="020B0503020204020204" pitchFamily="34" charset="-122"/>
                <a:ea typeface="Microsoft YaHei UI" panose="020B0503020204020204" pitchFamily="34" charset="-122"/>
              </a:rPr>
              <a:t>）</a:t>
            </a:r>
            <a:r>
              <a:rPr lang="zh-CN" altLang="en-US" b="0" dirty="0">
                <a:solidFill>
                  <a:srgbClr val="2A2B2E"/>
                </a:solidFill>
                <a:latin typeface="Microsoft YaHei UI" panose="020B0503020204020204" pitchFamily="34" charset="-122"/>
                <a:ea typeface="Microsoft YaHei UI" panose="020B0503020204020204" pitchFamily="34" charset="-122"/>
              </a:rPr>
              <a:t>重组是通过以亲本为中心的交叉来实现，然后随机抽取个体</a:t>
            </a:r>
            <a:r>
              <a:rPr lang="en-US" altLang="zh-CN" b="0" dirty="0">
                <a:solidFill>
                  <a:srgbClr val="2A2B2E"/>
                </a:solidFill>
                <a:latin typeface="Microsoft YaHei UI" panose="020B0503020204020204" pitchFamily="34" charset="-122"/>
                <a:ea typeface="Microsoft YaHei UI" panose="020B0503020204020204" pitchFamily="34" charset="-122"/>
              </a:rPr>
              <a:t>x,y</a:t>
            </a:r>
            <a:r>
              <a:rPr lang="zh-CN" altLang="en-US" b="0" dirty="0">
                <a:solidFill>
                  <a:srgbClr val="2A2B2E"/>
                </a:solidFill>
                <a:latin typeface="Microsoft YaHei UI" panose="020B0503020204020204" pitchFamily="34" charset="-122"/>
                <a:ea typeface="Microsoft YaHei UI" panose="020B0503020204020204" pitchFamily="34" charset="-122"/>
              </a:rPr>
              <a:t>进行突变</a:t>
            </a:r>
            <a:r>
              <a:rPr lang="en-US" altLang="zh-CN" b="0" dirty="0">
                <a:solidFill>
                  <a:srgbClr val="2A2B2E"/>
                </a:solidFill>
                <a:latin typeface="Microsoft YaHei UI" panose="020B0503020204020204" pitchFamily="34" charset="-122"/>
                <a:ea typeface="Microsoft YaHei UI" panose="020B0503020204020204" pitchFamily="34" charset="-122"/>
              </a:rPr>
              <a:t>(</a:t>
            </a:r>
            <a:r>
              <a:rPr lang="zh-CN" altLang="en-US" b="0" dirty="0">
                <a:solidFill>
                  <a:srgbClr val="2A2B2E"/>
                </a:solidFill>
                <a:latin typeface="Microsoft YaHei UI" panose="020B0503020204020204" pitchFamily="34" charset="-122"/>
                <a:ea typeface="Microsoft YaHei UI" panose="020B0503020204020204" pitchFamily="34" charset="-122"/>
              </a:rPr>
              <a:t>概率</a:t>
            </a:r>
            <a:r>
              <a:rPr lang="en-US" altLang="zh-CN" b="0" dirty="0">
                <a:solidFill>
                  <a:srgbClr val="2A2B2E"/>
                </a:solidFill>
                <a:latin typeface="Microsoft YaHei UI" panose="020B0503020204020204" pitchFamily="34" charset="-122"/>
                <a:ea typeface="Microsoft YaHei UI" panose="020B0503020204020204" pitchFamily="34" charset="-122"/>
              </a:rPr>
              <a:t>pm)</a:t>
            </a:r>
            <a:endParaRPr lang="en-US" altLang="zh-CN" b="0" dirty="0">
              <a:solidFill>
                <a:schemeClr val="tx1"/>
              </a:solidFill>
              <a:latin typeface="Microsoft YaHei UI" panose="020B0503020204020204" pitchFamily="34" charset="-122"/>
              <a:ea typeface="Microsoft YaHei UI" panose="020B0503020204020204" pitchFamily="34" charset="-122"/>
            </a:endParaRPr>
          </a:p>
          <a:p>
            <a:pPr marL="0" lvl="0" indent="0">
              <a:spcBef>
                <a:spcPct val="0"/>
              </a:spcBef>
              <a:buClrTx/>
              <a:buFontTx/>
              <a:buNone/>
            </a:pPr>
            <a:r>
              <a:rPr lang="zh-CN" altLang="en-US" b="0" dirty="0">
                <a:solidFill>
                  <a:schemeClr val="tx1"/>
                </a:solidFill>
                <a:latin typeface="Microsoft YaHei UI" panose="020B0503020204020204" pitchFamily="34" charset="-122"/>
                <a:ea typeface="Microsoft YaHei UI" panose="020B0503020204020204" pitchFamily="34" charset="-122"/>
              </a:rPr>
              <a:t>（</a:t>
            </a:r>
            <a:r>
              <a:rPr lang="en-US" altLang="zh-CN" b="0" dirty="0">
                <a:solidFill>
                  <a:schemeClr val="tx1"/>
                </a:solidFill>
                <a:latin typeface="Microsoft YaHei UI" panose="020B0503020204020204" pitchFamily="34" charset="-122"/>
                <a:ea typeface="Microsoft YaHei UI" panose="020B0503020204020204" pitchFamily="34" charset="-122"/>
              </a:rPr>
              <a:t>7</a:t>
            </a:r>
            <a:r>
              <a:rPr lang="zh-CN" altLang="en-US" b="0" dirty="0">
                <a:solidFill>
                  <a:schemeClr val="tx1"/>
                </a:solidFill>
                <a:latin typeface="Microsoft YaHei UI" panose="020B0503020204020204" pitchFamily="34" charset="-122"/>
                <a:ea typeface="Microsoft YaHei UI" panose="020B0503020204020204" pitchFamily="34" charset="-122"/>
              </a:rPr>
              <a:t>）对每个个体进行突变，产生的新个体返回步骤</a:t>
            </a:r>
            <a:r>
              <a:rPr lang="en-US" altLang="zh-CN" b="0" dirty="0">
                <a:solidFill>
                  <a:schemeClr val="tx1"/>
                </a:solidFill>
                <a:latin typeface="Microsoft YaHei UI" panose="020B0503020204020204" pitchFamily="34" charset="-122"/>
                <a:ea typeface="Microsoft YaHei UI" panose="020B0503020204020204" pitchFamily="34" charset="-122"/>
              </a:rPr>
              <a:t>3</a:t>
            </a:r>
            <a:endParaRPr lang="en-US" altLang="zh-CN" b="0" dirty="0">
              <a:solidFill>
                <a:schemeClr val="tx1"/>
              </a:solidFill>
              <a:latin typeface="Microsoft YaHei UI" panose="020B0503020204020204" pitchFamily="34" charset="-122"/>
              <a:ea typeface="Microsoft YaHei UI" panose="020B0503020204020204" pitchFamily="34" charset="-122"/>
            </a:endParaRPr>
          </a:p>
          <a:p>
            <a:pPr marL="0" lvl="0" indent="0">
              <a:spcBef>
                <a:spcPct val="0"/>
              </a:spcBef>
              <a:buClrTx/>
              <a:buFontTx/>
              <a:buNone/>
            </a:pPr>
            <a:endParaRPr lang="en-US" altLang="zh-CN" b="0" dirty="0">
              <a:solidFill>
                <a:schemeClr val="tx1"/>
              </a:solidFill>
              <a:latin typeface="Microsoft YaHei UI" panose="020B0503020204020204" pitchFamily="34" charset="-122"/>
              <a:ea typeface="Microsoft YaHei UI" panose="020B0503020204020204" pitchFamily="34" charset="-122"/>
            </a:endParaRPr>
          </a:p>
          <a:p>
            <a:pPr marL="0" lvl="0" indent="0">
              <a:spcBef>
                <a:spcPct val="0"/>
              </a:spcBef>
              <a:buClrTx/>
              <a:buFontTx/>
              <a:buNone/>
            </a:pPr>
            <a:endParaRPr lang="en-US" altLang="zh-CN" b="0" dirty="0">
              <a:solidFill>
                <a:schemeClr val="tx1"/>
              </a:solidFill>
              <a:latin typeface="Microsoft YaHei UI" panose="020B0503020204020204" pitchFamily="34" charset="-122"/>
              <a:ea typeface="Microsoft YaHei UI" panose="020B0503020204020204" pitchFamily="34" charset="-122"/>
            </a:endParaRPr>
          </a:p>
          <a:p>
            <a:pPr marL="0" lvl="0" indent="0">
              <a:spcBef>
                <a:spcPct val="0"/>
              </a:spcBef>
              <a:buClrTx/>
              <a:buFontTx/>
              <a:buNone/>
            </a:pPr>
            <a:endParaRPr lang="en-US" altLang="zh-CN" b="0" dirty="0">
              <a:solidFill>
                <a:schemeClr val="tx1"/>
              </a:solidFill>
              <a:latin typeface="Microsoft YaHei UI" panose="020B0503020204020204" pitchFamily="34" charset="-122"/>
              <a:ea typeface="Microsoft YaHei UI" panose="020B0503020204020204" pitchFamily="34" charset="-122"/>
            </a:endParaRPr>
          </a:p>
          <a:p>
            <a:pPr marL="0" lvl="0" indent="0">
              <a:spcBef>
                <a:spcPct val="0"/>
              </a:spcBef>
              <a:buClrTx/>
              <a:buFontTx/>
              <a:buNone/>
            </a:pPr>
            <a:endParaRPr lang="zh-CN" altLang="en-US" sz="1800" b="0" dirty="0">
              <a:solidFill>
                <a:schemeClr val="tx1"/>
              </a:solidFill>
              <a:latin typeface="Arial" panose="020B0604020202020204" pitchFamily="34" charset="0"/>
              <a:ea typeface="宋体" panose="02010600030101010101" pitchFamily="2" charset="-122"/>
            </a:endParaRPr>
          </a:p>
        </p:txBody>
      </p:sp>
      <p:pic>
        <p:nvPicPr>
          <p:cNvPr id="41991" name="图片 6"/>
          <p:cNvPicPr>
            <a:picLocks noChangeAspect="1"/>
          </p:cNvPicPr>
          <p:nvPr/>
        </p:nvPicPr>
        <p:blipFill>
          <a:blip r:embed="rId2"/>
          <a:stretch>
            <a:fillRect/>
          </a:stretch>
        </p:blipFill>
        <p:spPr>
          <a:xfrm>
            <a:off x="8218488" y="3341688"/>
            <a:ext cx="3498850" cy="3105150"/>
          </a:xfrm>
          <a:prstGeom prst="rect">
            <a:avLst/>
          </a:prstGeom>
          <a:noFill/>
          <a:ln w="9525">
            <a:noFill/>
          </a:ln>
        </p:spPr>
      </p:pic>
      <p:sp>
        <p:nvSpPr>
          <p:cNvPr id="41992" name="文本框 7"/>
          <p:cNvSpPr txBox="1"/>
          <p:nvPr/>
        </p:nvSpPr>
        <p:spPr>
          <a:xfrm>
            <a:off x="7318375" y="909638"/>
            <a:ext cx="1800225" cy="3698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Tx/>
              <a:buNone/>
            </a:pPr>
            <a:r>
              <a:rPr lang="zh-CN" altLang="en-US" sz="1800" dirty="0">
                <a:solidFill>
                  <a:schemeClr val="tx1"/>
                </a:solidFill>
                <a:latin typeface="Arial" panose="020B0604020202020204" pitchFamily="34" charset="0"/>
                <a:ea typeface="宋体" panose="02010600030101010101" pitchFamily="2" charset="-122"/>
              </a:rPr>
              <a:t>（确定生存率）</a:t>
            </a:r>
            <a:endParaRPr lang="zh-CN" altLang="en-US" sz="1800" dirty="0">
              <a:solidFill>
                <a:schemeClr val="tx1"/>
              </a:solidFill>
              <a:latin typeface="Arial" panose="020B0604020202020204" pitchFamily="34" charset="0"/>
              <a:ea typeface="宋体" panose="02010600030101010101" pitchFamily="2" charset="-122"/>
            </a:endParaRPr>
          </a:p>
        </p:txBody>
      </p:sp>
      <p:pic>
        <p:nvPicPr>
          <p:cNvPr id="41993" name="图片 8"/>
          <p:cNvPicPr>
            <a:picLocks noChangeAspect="1"/>
          </p:cNvPicPr>
          <p:nvPr/>
        </p:nvPicPr>
        <p:blipFill>
          <a:blip r:embed="rId3"/>
          <a:stretch>
            <a:fillRect/>
          </a:stretch>
        </p:blipFill>
        <p:spPr>
          <a:xfrm>
            <a:off x="654050" y="3341688"/>
            <a:ext cx="4975225" cy="1774825"/>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7" name="直接连接符 6"/>
          <p:cNvCxnSpPr/>
          <p:nvPr/>
        </p:nvCxnSpPr>
        <p:spPr>
          <a:xfrm flipV="1">
            <a:off x="4079875" y="4559300"/>
            <a:ext cx="3843338" cy="9525"/>
          </a:xfrm>
          <a:prstGeom prst="line">
            <a:avLst/>
          </a:prstGeom>
          <a:ln w="19050">
            <a:solidFill>
              <a:srgbClr val="5B84C4"/>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36513" y="2822575"/>
            <a:ext cx="12118975" cy="706438"/>
          </a:xfrm>
          <a:prstGeom prst="rect">
            <a:avLst/>
          </a:prstGeom>
          <a:noFill/>
          <a:effectLst/>
        </p:spPr>
        <p:txBody>
          <a:bodyPr>
            <a:spAutoFit/>
          </a:bodyPr>
          <a:lstStyle/>
          <a:p>
            <a:pPr marR="0" defTabSz="914400">
              <a:buClrTx/>
              <a:buSzTx/>
              <a:buFontTx/>
              <a:buNone/>
              <a:defRPr/>
            </a:pPr>
            <a:r>
              <a:rPr kumimoji="0" lang="zh-CN" altLang="en-US" sz="4000" kern="1200" cap="none" spc="0" normalizeH="0" baseline="0" noProof="0" dirty="0">
                <a:solidFill>
                  <a:schemeClr val="tx1">
                    <a:lumMod val="85000"/>
                    <a:lumOff val="15000"/>
                  </a:schemeClr>
                </a:solidFill>
                <a:latin typeface="Calibri" panose="020F0502020204030204" pitchFamily="34" charset="0"/>
                <a:ea typeface="思源黑体 Bold" charset="-122"/>
                <a:cs typeface="Calibri" panose="020F0502020204030204" pitchFamily="34" charset="0"/>
              </a:rPr>
              <a:t> Particle swarm optimization for multimodal optimization</a:t>
            </a:r>
            <a:endParaRPr kumimoji="0" lang="zh-CN" altLang="en-US" sz="4000" kern="1200" cap="none" spc="0" normalizeH="0" baseline="0" noProof="0" dirty="0">
              <a:solidFill>
                <a:schemeClr val="tx1">
                  <a:lumMod val="85000"/>
                  <a:lumOff val="15000"/>
                </a:schemeClr>
              </a:solidFill>
              <a:latin typeface="Calibri" panose="020F0502020204030204" pitchFamily="34" charset="0"/>
              <a:ea typeface="思源黑体 Bold" charset="-122"/>
              <a:cs typeface="Calibri" panose="020F0502020204030204" pitchFamily="34" charset="0"/>
            </a:endParaRPr>
          </a:p>
        </p:txBody>
      </p:sp>
      <p:sp>
        <p:nvSpPr>
          <p:cNvPr id="12" name="文本框 11"/>
          <p:cNvSpPr txBox="1"/>
          <p:nvPr/>
        </p:nvSpPr>
        <p:spPr>
          <a:xfrm>
            <a:off x="4056063" y="4165600"/>
            <a:ext cx="3970338" cy="250825"/>
          </a:xfrm>
          <a:prstGeom prst="rect">
            <a:avLst/>
          </a:prstGeom>
          <a:noFill/>
        </p:spPr>
        <p:txBody>
          <a:bodyPr/>
          <a:lstStyle/>
          <a:p>
            <a:pPr marR="0" defTabSz="914400">
              <a:buClrTx/>
              <a:buSzTx/>
              <a:buFontTx/>
              <a:buNone/>
              <a:defRPr/>
            </a:pPr>
            <a:r>
              <a:rPr kumimoji="0" lang="zh-CN" altLang="en-US" kern="1200" cap="none" spc="0" normalizeH="0" baseline="0" noProof="0" dirty="0">
                <a:solidFill>
                  <a:schemeClr val="tx1">
                    <a:lumMod val="85000"/>
                    <a:lumOff val="15000"/>
                  </a:schemeClr>
                </a:solidFill>
                <a:latin typeface="思源黑体 Normal" charset="-122"/>
                <a:ea typeface="思源黑体 Normal" charset="-122"/>
                <a:cs typeface="+mn-cs"/>
              </a:rPr>
              <a:t>小组成员：谷帅昊、王艳玲、巨光耀</a:t>
            </a:r>
            <a:endParaRPr kumimoji="0" lang="zh-CN" altLang="en-US" kern="1200" cap="none" spc="0" normalizeH="0" baseline="0" noProof="0" dirty="0">
              <a:solidFill>
                <a:schemeClr val="tx1">
                  <a:lumMod val="85000"/>
                  <a:lumOff val="15000"/>
                </a:schemeClr>
              </a:solidFill>
              <a:latin typeface="思源黑体 Normal" charset="-122"/>
              <a:ea typeface="思源黑体 Normal" charset="-122"/>
              <a:cs typeface="+mn-cs"/>
            </a:endParaRPr>
          </a:p>
        </p:txBody>
      </p:sp>
      <p:sp>
        <p:nvSpPr>
          <p:cNvPr id="43013" name="标题 1"/>
          <p:cNvSpPr>
            <a:spLocks noGrp="1"/>
          </p:cNvSpPr>
          <p:nvPr>
            <p:ph type="title"/>
          </p:nvPr>
        </p:nvSpPr>
        <p:spPr>
          <a:xfrm>
            <a:off x="304800" y="103188"/>
            <a:ext cx="9448800" cy="563562"/>
          </a:xfrm>
          <a:ln/>
        </p:spPr>
        <p:txBody>
          <a:bodyPr vert="horz" wrap="square" lIns="91440" tIns="45720" rIns="91440" bIns="45720" anchor="ctr" anchorCtr="0"/>
          <a:p>
            <a:pPr/>
            <a:endParaRPr lang="zh-CN" altLang="en-US" dirty="0">
              <a:solidFill>
                <a:srgbClr val="00B050"/>
              </a:solidFill>
              <a:latin typeface="+mj-lt"/>
              <a:ea typeface="宋体" panose="02010600030101010101" pitchFamily="2" charset="-122"/>
              <a:cs typeface="+mj-cs"/>
            </a:endParaRPr>
          </a:p>
        </p:txBody>
      </p:sp>
      <p:sp>
        <p:nvSpPr>
          <p:cNvPr id="43014" name="内容占位符 2"/>
          <p:cNvSpPr>
            <a:spLocks noGrp="1"/>
          </p:cNvSpPr>
          <p:nvPr>
            <p:ph idx="1"/>
          </p:nvPr>
        </p:nvSpPr>
        <p:spPr>
          <a:xfrm>
            <a:off x="766763" y="995363"/>
            <a:ext cx="10871200" cy="5334000"/>
          </a:xfrm>
          <a:ln/>
        </p:spPr>
        <p:txBody>
          <a:bodyPr vert="horz" wrap="square" lIns="91440" tIns="45720" rIns="91440" bIns="45720" anchor="t" anchorCtr="0"/>
          <a:p>
            <a:endParaRPr lang="zh-CN" altLang="en-US" dirty="0">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5321300" y="1196975"/>
            <a:ext cx="6340475" cy="4729163"/>
          </a:xfrm>
          <a:prstGeom prst="rect">
            <a:avLst/>
          </a:prstGeom>
          <a:noFill/>
        </p:spPr>
        <p:txBody>
          <a:bodyPr/>
          <a:lstStyle/>
          <a:p>
            <a:pPr marR="0" defTabSz="914400">
              <a:buClrTx/>
              <a:buSzTx/>
              <a:buFontTx/>
              <a:buNone/>
              <a:defRPr/>
            </a:pPr>
            <a:r>
              <a:rPr kumimoji="0" lang="zh-CN" altLang="en-US" sz="2800" kern="1200" cap="none" spc="0" normalizeH="0" baseline="0" noProof="0" dirty="0">
                <a:solidFill>
                  <a:schemeClr val="tx1">
                    <a:lumMod val="85000"/>
                    <a:lumOff val="15000"/>
                  </a:schemeClr>
                </a:solidFill>
                <a:latin typeface="黑体" panose="02010609060101010101" charset="-122"/>
                <a:ea typeface="黑体" panose="02010609060101010101" charset="-122"/>
                <a:cs typeface="黑体" panose="02010609060101010101" charset="-122"/>
                <a:sym typeface="+mn-ea"/>
              </a:rPr>
              <a:t>粒子群的概念，虽然最初引入用于模拟动物中常见的社交行为，现今</a:t>
            </a:r>
            <a:r>
              <a:rPr kumimoji="0" lang="en-US" altLang="zh-CN" sz="2800" kern="1200" cap="none" spc="0" normalizeH="0" baseline="0" noProof="0" dirty="0">
                <a:solidFill>
                  <a:schemeClr val="tx1">
                    <a:lumMod val="85000"/>
                    <a:lumOff val="15000"/>
                  </a:schemeClr>
                </a:solidFill>
                <a:latin typeface="黑体" panose="02010609060101010101" charset="-122"/>
                <a:ea typeface="黑体" panose="02010609060101010101" charset="-122"/>
                <a:cs typeface="黑体" panose="02010609060101010101" charset="-122"/>
                <a:sym typeface="+mn-ea"/>
              </a:rPr>
              <a:t>PSO</a:t>
            </a:r>
            <a:r>
              <a:rPr kumimoji="0" lang="zh-CN" altLang="en-US" sz="2800" kern="1200" cap="none" spc="0" normalizeH="0" baseline="0" noProof="0" dirty="0">
                <a:solidFill>
                  <a:schemeClr val="tx1">
                    <a:lumMod val="85000"/>
                    <a:lumOff val="15000"/>
                  </a:schemeClr>
                </a:solidFill>
                <a:latin typeface="黑体" panose="02010609060101010101" charset="-122"/>
                <a:ea typeface="黑体" panose="02010609060101010101" charset="-122"/>
                <a:cs typeface="黑体" panose="02010609060101010101" charset="-122"/>
                <a:sym typeface="+mn-ea"/>
              </a:rPr>
              <a:t>已然成为了一个高效智能搜索和优化的方法</a:t>
            </a:r>
            <a:r>
              <a:rPr kumimoji="0" lang="en-US" altLang="zh-CN" sz="2800" kern="1200" cap="none" spc="0" normalizeH="0" baseline="0" noProof="0" dirty="0">
                <a:solidFill>
                  <a:schemeClr val="tx1">
                    <a:lumMod val="85000"/>
                    <a:lumOff val="15000"/>
                  </a:schemeClr>
                </a:solidFill>
                <a:latin typeface="黑体" panose="02010609060101010101" charset="-122"/>
                <a:ea typeface="黑体" panose="02010609060101010101" charset="-122"/>
                <a:cs typeface="黑体" panose="02010609060101010101" charset="-122"/>
                <a:sym typeface="+mn-ea"/>
              </a:rPr>
              <a:t>...</a:t>
            </a:r>
            <a:r>
              <a:rPr kumimoji="0" lang="zh-CN" altLang="en-US" sz="2800" kern="1200" cap="none" spc="0" normalizeH="0" baseline="0" noProof="0" dirty="0">
                <a:solidFill>
                  <a:schemeClr val="tx1">
                    <a:lumMod val="85000"/>
                    <a:lumOff val="15000"/>
                  </a:schemeClr>
                </a:solidFill>
                <a:latin typeface="黑体" panose="02010609060101010101" charset="-122"/>
                <a:ea typeface="黑体" panose="02010609060101010101" charset="-122"/>
                <a:cs typeface="黑体" panose="02010609060101010101" charset="-122"/>
                <a:sym typeface="+mn-ea"/>
              </a:rPr>
              <a:t>在粒子群算法中，粒子是概念上的数学实体，同时沿两个方向加速</a:t>
            </a:r>
            <a:r>
              <a:rPr kumimoji="0" lang="en-US" altLang="zh-CN" sz="2800" kern="1200" cap="none" spc="0" normalizeH="0" baseline="0" noProof="0" dirty="0">
                <a:solidFill>
                  <a:schemeClr val="tx1">
                    <a:lumMod val="85000"/>
                    <a:lumOff val="15000"/>
                  </a:schemeClr>
                </a:solidFill>
                <a:latin typeface="黑体" panose="02010609060101010101" charset="-122"/>
                <a:ea typeface="黑体" panose="02010609060101010101" charset="-122"/>
                <a:cs typeface="黑体" panose="02010609060101010101" charset="-122"/>
                <a:sym typeface="+mn-ea"/>
              </a:rPr>
              <a:t>——</a:t>
            </a:r>
            <a:r>
              <a:rPr kumimoji="0" lang="zh-CN" altLang="en-US" sz="2800" kern="1200" cap="none" spc="0" normalizeH="0" baseline="0" noProof="0" dirty="0">
                <a:solidFill>
                  <a:schemeClr val="tx1">
                    <a:lumMod val="85000"/>
                    <a:lumOff val="15000"/>
                  </a:schemeClr>
                </a:solidFill>
                <a:latin typeface="黑体" panose="02010609060101010101" charset="-122"/>
                <a:ea typeface="黑体" panose="02010609060101010101" charset="-122"/>
                <a:cs typeface="黑体" panose="02010609060101010101" charset="-122"/>
                <a:sym typeface="+mn-ea"/>
              </a:rPr>
              <a:t>个体在搜索空间的最优位置以及全局最优值。因此，粒子倾向于搜索空间中的更优值，使得收敛速度较快。</a:t>
            </a:r>
            <a:r>
              <a:rPr kumimoji="0" lang="en-US" altLang="zh-CN" sz="2800" kern="1200" cap="none" spc="0" normalizeH="0" baseline="0" noProof="0" dirty="0">
                <a:solidFill>
                  <a:schemeClr val="tx1">
                    <a:lumMod val="85000"/>
                    <a:lumOff val="15000"/>
                  </a:schemeClr>
                </a:solidFill>
                <a:latin typeface="黑体" panose="02010609060101010101" charset="-122"/>
                <a:ea typeface="黑体" panose="02010609060101010101" charset="-122"/>
                <a:cs typeface="黑体" panose="02010609060101010101" charset="-122"/>
                <a:sym typeface="+mn-ea"/>
              </a:rPr>
              <a:t>PSO</a:t>
            </a:r>
            <a:r>
              <a:rPr kumimoji="0" lang="zh-CN" altLang="en-US" sz="2800" kern="1200" cap="none" spc="0" normalizeH="0" baseline="0" noProof="0" dirty="0">
                <a:solidFill>
                  <a:schemeClr val="tx1">
                    <a:lumMod val="85000"/>
                    <a:lumOff val="15000"/>
                  </a:schemeClr>
                </a:solidFill>
                <a:latin typeface="黑体" panose="02010609060101010101" charset="-122"/>
                <a:ea typeface="黑体" panose="02010609060101010101" charset="-122"/>
                <a:cs typeface="黑体" panose="02010609060101010101" charset="-122"/>
                <a:sym typeface="+mn-ea"/>
              </a:rPr>
              <a:t>对于要优化的函数没有梯度信息要求，使得易编程实现。</a:t>
            </a:r>
            <a:endParaRPr kumimoji="0" lang="zh-CN" altLang="en-US" sz="2800" kern="1200" cap="none" spc="0" normalizeH="0" baseline="0" noProof="0" dirty="0">
              <a:solidFill>
                <a:schemeClr val="tx1">
                  <a:lumMod val="85000"/>
                  <a:lumOff val="15000"/>
                </a:schemeClr>
              </a:solidFill>
              <a:latin typeface="黑体" panose="02010609060101010101" charset="-122"/>
              <a:ea typeface="黑体" panose="02010609060101010101" charset="-122"/>
              <a:cs typeface="黑体" panose="02010609060101010101" charset="-122"/>
              <a:sym typeface="+mn-ea"/>
            </a:endParaRPr>
          </a:p>
        </p:txBody>
      </p:sp>
      <p:pic>
        <p:nvPicPr>
          <p:cNvPr id="44035" name="图片 3"/>
          <p:cNvPicPr>
            <a:picLocks noChangeAspect="1"/>
          </p:cNvPicPr>
          <p:nvPr/>
        </p:nvPicPr>
        <p:blipFill>
          <a:blip r:embed="rId1"/>
          <a:stretch>
            <a:fillRect/>
          </a:stretch>
        </p:blipFill>
        <p:spPr>
          <a:xfrm>
            <a:off x="319088" y="862013"/>
            <a:ext cx="4951412" cy="950912"/>
          </a:xfrm>
          <a:prstGeom prst="rect">
            <a:avLst/>
          </a:prstGeom>
          <a:noFill/>
          <a:ln w="9525">
            <a:noFill/>
          </a:ln>
        </p:spPr>
      </p:pic>
      <p:pic>
        <p:nvPicPr>
          <p:cNvPr id="44036" name="图片 4"/>
          <p:cNvPicPr>
            <a:picLocks noChangeAspect="1"/>
          </p:cNvPicPr>
          <p:nvPr/>
        </p:nvPicPr>
        <p:blipFill>
          <a:blip r:embed="rId2"/>
          <a:stretch>
            <a:fillRect/>
          </a:stretch>
        </p:blipFill>
        <p:spPr>
          <a:xfrm>
            <a:off x="349250" y="1812925"/>
            <a:ext cx="4889500" cy="3714750"/>
          </a:xfrm>
          <a:prstGeom prst="rect">
            <a:avLst/>
          </a:prstGeom>
          <a:noFill/>
          <a:ln w="9525">
            <a:noFill/>
          </a:ln>
        </p:spPr>
      </p:pic>
      <p:sp>
        <p:nvSpPr>
          <p:cNvPr id="44037" name="标题 5"/>
          <p:cNvSpPr>
            <a:spLocks noGrp="1"/>
          </p:cNvSpPr>
          <p:nvPr>
            <p:ph type="title"/>
          </p:nvPr>
        </p:nvSpPr>
        <p:spPr>
          <a:xfrm>
            <a:off x="574675" y="312738"/>
            <a:ext cx="9448800" cy="563562"/>
          </a:xfrm>
          <a:ln/>
        </p:spPr>
        <p:txBody>
          <a:bodyPr vert="horz" wrap="square" lIns="91440" tIns="45720" rIns="91440" bIns="45720" anchor="ctr" anchorCtr="0"/>
          <a:p>
            <a:pPr>
              <a:buNone/>
            </a:pPr>
            <a:r>
              <a:rPr lang="en-US" altLang="zh-CN" sz="2000" dirty="0">
                <a:solidFill>
                  <a:srgbClr val="7D7DA8"/>
                </a:solidFill>
                <a:latin typeface="黑体" panose="02010609060101010101" charset="-122"/>
                <a:ea typeface="黑体" panose="02010609060101010101" charset="-122"/>
                <a:cs typeface="+mj-cs"/>
              </a:rPr>
              <a:t>Introduction</a:t>
            </a:r>
            <a:r>
              <a:rPr lang="en-US" altLang="zh-CN" sz="2000" dirty="0">
                <a:solidFill>
                  <a:srgbClr val="7D7DA8"/>
                </a:solidFill>
                <a:latin typeface="Calibri" panose="020F0502020204030204" pitchFamily="34" charset="0"/>
                <a:ea typeface="思源黑体 Bold" charset="-122"/>
                <a:cs typeface="+mj-cs"/>
                <a:sym typeface="+mn-ea"/>
              </a:rPr>
              <a:t>——</a:t>
            </a:r>
            <a:r>
              <a:rPr lang="zh-CN" altLang="en-US" sz="2000" dirty="0">
                <a:solidFill>
                  <a:srgbClr val="7D7DA8"/>
                </a:solidFill>
                <a:latin typeface="Calibri" panose="020F0502020204030204" pitchFamily="34" charset="0"/>
                <a:ea typeface="思源黑体 Bold" charset="-122"/>
                <a:cs typeface="+mj-cs"/>
                <a:sym typeface="+mn-ea"/>
              </a:rPr>
              <a:t>Particle swarm optimization for multimodal optimization</a:t>
            </a:r>
            <a:br>
              <a:rPr lang="zh-CN" altLang="en-US" sz="2000" dirty="0">
                <a:solidFill>
                  <a:srgbClr val="7D7DA8"/>
                </a:solidFill>
                <a:latin typeface="黑体" panose="02010609060101010101" charset="-122"/>
                <a:ea typeface="黑体" panose="02010609060101010101" charset="-122"/>
                <a:cs typeface="+mj-cs"/>
              </a:rPr>
            </a:br>
            <a:endParaRPr lang="zh-CN" altLang="en-US" sz="2000" dirty="0">
              <a:solidFill>
                <a:srgbClr val="00B050"/>
              </a:solidFill>
              <a:latin typeface="+mj-lt"/>
              <a:ea typeface="宋体" panose="02010600030101010101" pitchFamily="2" charset="-122"/>
              <a:cs typeface="+mj-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文本框 12"/>
          <p:cNvSpPr txBox="1"/>
          <p:nvPr/>
        </p:nvSpPr>
        <p:spPr>
          <a:xfrm>
            <a:off x="244475" y="1965325"/>
            <a:ext cx="11701463" cy="954088"/>
          </a:xfrm>
          <a:prstGeom prst="rect">
            <a:avLst/>
          </a:prstGeom>
          <a:noFill/>
        </p:spPr>
        <p:txBody>
          <a:bodyPr/>
          <a:lstStyle/>
          <a:p>
            <a:pPr marR="0" defTabSz="914400">
              <a:buClrTx/>
              <a:buSzTx/>
              <a:buFontTx/>
              <a:buNone/>
              <a:defRPr/>
            </a:pPr>
            <a:r>
              <a:rPr kumimoji="0" lang="zh-CN" altLang="en-US" sz="2800" kern="1200" cap="none" spc="0" normalizeH="0" baseline="0" noProof="0" dirty="0">
                <a:solidFill>
                  <a:schemeClr val="tx1">
                    <a:lumMod val="85000"/>
                    <a:lumOff val="15000"/>
                  </a:schemeClr>
                </a:solidFill>
                <a:latin typeface="黑体" panose="02010609060101010101" charset="-122"/>
                <a:ea typeface="黑体" panose="02010609060101010101" charset="-122"/>
                <a:cs typeface="黑体" panose="02010609060101010101" charset="-122"/>
                <a:sym typeface="+mn-ea"/>
              </a:rPr>
              <a:t>多目标优化问题具有</a:t>
            </a:r>
            <a:r>
              <a:rPr kumimoji="0" lang="zh-CN" altLang="en-US" sz="2800" kern="1200" cap="none" spc="0" normalizeH="0" baseline="0" noProof="0" dirty="0">
                <a:solidFill>
                  <a:srgbClr val="FF0000"/>
                </a:solidFill>
                <a:latin typeface="黑体" panose="02010609060101010101" charset="-122"/>
                <a:ea typeface="黑体" panose="02010609060101010101" charset="-122"/>
                <a:cs typeface="黑体" panose="02010609060101010101" charset="-122"/>
                <a:sym typeface="+mn-ea"/>
              </a:rPr>
              <a:t>多个相互冲突的目标函数</a:t>
            </a:r>
            <a:r>
              <a:rPr kumimoji="0" lang="zh-CN" altLang="en-US" sz="2800" kern="1200" cap="none" spc="0" normalizeH="0" baseline="0" noProof="0" dirty="0">
                <a:solidFill>
                  <a:schemeClr val="tx1">
                    <a:lumMod val="85000"/>
                    <a:lumOff val="15000"/>
                  </a:schemeClr>
                </a:solidFill>
                <a:latin typeface="黑体" panose="02010609060101010101" charset="-122"/>
                <a:ea typeface="黑体" panose="02010609060101010101" charset="-122"/>
                <a:cs typeface="黑体" panose="02010609060101010101" charset="-122"/>
                <a:sym typeface="+mn-ea"/>
              </a:rPr>
              <a:t>，某一目标求得的最佳方案，不可能同时使得其他目标为最优值，甚至导致退化。</a:t>
            </a:r>
            <a:endParaRPr kumimoji="0" lang="zh-CN" altLang="en-US" sz="2800" kern="1200" cap="none" spc="0" normalizeH="0" baseline="0" noProof="0" dirty="0">
              <a:solidFill>
                <a:schemeClr val="tx1">
                  <a:lumMod val="85000"/>
                  <a:lumOff val="15000"/>
                </a:schemeClr>
              </a:solidFill>
              <a:latin typeface="黑体" panose="02010609060101010101" charset="-122"/>
              <a:ea typeface="黑体" panose="02010609060101010101" charset="-122"/>
              <a:cs typeface="黑体" panose="02010609060101010101" charset="-122"/>
            </a:endParaRPr>
          </a:p>
        </p:txBody>
      </p:sp>
      <p:sp>
        <p:nvSpPr>
          <p:cNvPr id="3" name="文本框 2"/>
          <p:cNvSpPr txBox="1"/>
          <p:nvPr/>
        </p:nvSpPr>
        <p:spPr>
          <a:xfrm>
            <a:off x="876300" y="188913"/>
            <a:ext cx="5372100" cy="584200"/>
          </a:xfrm>
          <a:prstGeom prst="rect">
            <a:avLst/>
          </a:prstGeom>
          <a:noFill/>
        </p:spPr>
        <p:txBody>
          <a:bodyPr>
            <a:spAutoFit/>
          </a:bodyPr>
          <a:lstStyle/>
          <a:p>
            <a:pPr marR="0" defTabSz="914400">
              <a:buClrTx/>
              <a:buSzTx/>
              <a:buFontTx/>
              <a:buNone/>
              <a:defRPr/>
            </a:pPr>
            <a:r>
              <a:rPr kumimoji="0" lang="en-US" altLang="zh-CN" sz="3200" kern="1200" cap="none" spc="0" normalizeH="0" baseline="0" noProof="0" dirty="0">
                <a:solidFill>
                  <a:schemeClr val="tx1">
                    <a:lumMod val="85000"/>
                    <a:lumOff val="15000"/>
                  </a:schemeClr>
                </a:solidFill>
                <a:latin typeface="黑体" panose="02010609060101010101" charset="-122"/>
                <a:ea typeface="黑体" panose="02010609060101010101" charset="-122"/>
                <a:cs typeface="+mn-cs"/>
              </a:rPr>
              <a:t>Introduction —— MOPSO</a:t>
            </a:r>
            <a:endParaRPr kumimoji="0" lang="en-US" altLang="zh-CN" sz="3200" kern="1200" cap="none" spc="0" normalizeH="0" baseline="0" noProof="0" dirty="0">
              <a:solidFill>
                <a:schemeClr val="tx1">
                  <a:lumMod val="85000"/>
                  <a:lumOff val="15000"/>
                </a:schemeClr>
              </a:solidFill>
              <a:latin typeface="黑体" panose="02010609060101010101" charset="-122"/>
              <a:ea typeface="黑体" panose="02010609060101010101" charset="-122"/>
              <a:cs typeface="+mn-cs"/>
            </a:endParaRPr>
          </a:p>
        </p:txBody>
      </p:sp>
      <p:sp>
        <p:nvSpPr>
          <p:cNvPr id="7" name="文本框 6"/>
          <p:cNvSpPr txBox="1"/>
          <p:nvPr/>
        </p:nvSpPr>
        <p:spPr>
          <a:xfrm>
            <a:off x="479425" y="4081463"/>
            <a:ext cx="11231563" cy="949325"/>
          </a:xfrm>
          <a:prstGeom prst="rect">
            <a:avLst/>
          </a:prstGeom>
          <a:noFill/>
        </p:spPr>
        <p:txBody>
          <a:bodyPr/>
          <a:lstStyle/>
          <a:p>
            <a:pPr marR="0" algn="ctr" defTabSz="914400">
              <a:buClrTx/>
              <a:buSzTx/>
              <a:buFontTx/>
              <a:buNone/>
              <a:defRPr/>
            </a:pPr>
            <a:r>
              <a:rPr kumimoji="0" lang="zh-CN" altLang="en-US" sz="2800" kern="1200" cap="none" spc="0" normalizeH="0" baseline="0" noProof="0" dirty="0">
                <a:solidFill>
                  <a:schemeClr val="tx1">
                    <a:lumMod val="85000"/>
                    <a:lumOff val="15000"/>
                  </a:schemeClr>
                </a:solidFill>
                <a:latin typeface="黑体" panose="02010609060101010101" charset="-122"/>
                <a:ea typeface="黑体" panose="02010609060101010101" charset="-122"/>
                <a:cs typeface="黑体" panose="02010609060101010101" charset="-122"/>
                <a:sym typeface="+mn-ea"/>
              </a:rPr>
              <a:t>用尽可能少的计算资源得到覆盖整个搜索空间、分布均匀的解</a:t>
            </a:r>
            <a:endParaRPr kumimoji="0" lang="zh-CN" altLang="en-US" sz="2800" kern="1200" cap="none" spc="0" normalizeH="0" baseline="0" noProof="0" dirty="0">
              <a:solidFill>
                <a:schemeClr val="tx1">
                  <a:lumMod val="85000"/>
                  <a:lumOff val="15000"/>
                </a:schemeClr>
              </a:solidFill>
              <a:latin typeface="黑体" panose="02010609060101010101" charset="-122"/>
              <a:ea typeface="黑体" panose="02010609060101010101" charset="-122"/>
              <a:cs typeface="黑体" panose="02010609060101010101" charset="-122"/>
            </a:endParaRPr>
          </a:p>
          <a:p>
            <a:pPr marR="0" algn="ctr" defTabSz="914400">
              <a:buClrTx/>
              <a:buSzTx/>
              <a:buFontTx/>
              <a:buNone/>
              <a:defRPr/>
            </a:pPr>
            <a:r>
              <a:rPr kumimoji="0" lang="zh-CN" altLang="en-US" sz="2800" kern="1200" cap="none" spc="0" normalizeH="0" baseline="0" noProof="0" dirty="0">
                <a:solidFill>
                  <a:schemeClr val="tx1">
                    <a:lumMod val="85000"/>
                    <a:lumOff val="15000"/>
                  </a:schemeClr>
                </a:solidFill>
                <a:latin typeface="黑体" panose="02010609060101010101" charset="-122"/>
                <a:ea typeface="黑体" panose="02010609060101010101" charset="-122"/>
                <a:cs typeface="黑体" panose="02010609060101010101" charset="-122"/>
              </a:rPr>
              <a:t>尽可能地找到一组能</a:t>
            </a:r>
            <a:r>
              <a:rPr kumimoji="0" lang="zh-CN" altLang="en-US" sz="2800" kern="1200" cap="none" spc="0" normalizeH="0" baseline="0" noProof="0" dirty="0">
                <a:solidFill>
                  <a:srgbClr val="FF0000"/>
                </a:solidFill>
                <a:latin typeface="黑体" panose="02010609060101010101" charset="-122"/>
                <a:ea typeface="黑体" panose="02010609060101010101" charset="-122"/>
                <a:cs typeface="黑体" panose="02010609060101010101" charset="-122"/>
              </a:rPr>
              <a:t>最大化均衡各个目标</a:t>
            </a:r>
            <a:r>
              <a:rPr kumimoji="0" lang="zh-CN" altLang="en-US" sz="2800" kern="1200" cap="none" spc="0" normalizeH="0" baseline="0" noProof="0" dirty="0">
                <a:solidFill>
                  <a:schemeClr val="tx1">
                    <a:lumMod val="85000"/>
                    <a:lumOff val="15000"/>
                  </a:schemeClr>
                </a:solidFill>
                <a:latin typeface="黑体" panose="02010609060101010101" charset="-122"/>
                <a:ea typeface="黑体" panose="02010609060101010101" charset="-122"/>
                <a:cs typeface="黑体" panose="02010609060101010101" charset="-122"/>
              </a:rPr>
              <a:t>的较好的解的集合</a:t>
            </a:r>
            <a:endParaRPr kumimoji="0" lang="zh-CN" altLang="en-US" sz="2800" kern="1200" cap="none" spc="0" normalizeH="0" baseline="0" noProof="0" dirty="0">
              <a:solidFill>
                <a:schemeClr val="tx1">
                  <a:lumMod val="85000"/>
                  <a:lumOff val="15000"/>
                </a:schemeClr>
              </a:solidFill>
              <a:latin typeface="黑体" panose="02010609060101010101" charset="-122"/>
              <a:ea typeface="黑体" panose="02010609060101010101" charset="-122"/>
              <a:cs typeface="黑体" panose="02010609060101010101" charset="-122"/>
            </a:endParaRPr>
          </a:p>
          <a:p>
            <a:pPr marR="0" algn="ctr" defTabSz="914400">
              <a:buClrTx/>
              <a:buSzTx/>
              <a:buFontTx/>
              <a:buNone/>
              <a:defRPr/>
            </a:pPr>
            <a:endParaRPr kumimoji="0" lang="zh-CN" altLang="en-US" sz="2800" kern="1200" cap="none" spc="0" normalizeH="0" baseline="0" noProof="0" dirty="0">
              <a:solidFill>
                <a:schemeClr val="tx1">
                  <a:lumMod val="85000"/>
                  <a:lumOff val="15000"/>
                </a:schemeClr>
              </a:solidFill>
              <a:latin typeface="黑体" panose="02010609060101010101" charset="-122"/>
              <a:ea typeface="黑体" panose="02010609060101010101" charset="-122"/>
              <a:cs typeface="黑体" panose="02010609060101010101" charset="-122"/>
            </a:endParaRPr>
          </a:p>
        </p:txBody>
      </p:sp>
      <p:cxnSp>
        <p:nvCxnSpPr>
          <p:cNvPr id="8" name="直接箭头连接符 7"/>
          <p:cNvCxnSpPr/>
          <p:nvPr/>
        </p:nvCxnSpPr>
        <p:spPr>
          <a:xfrm>
            <a:off x="6111875" y="2919413"/>
            <a:ext cx="0" cy="941388"/>
          </a:xfrm>
          <a:prstGeom prst="straightConnector1">
            <a:avLst/>
          </a:prstGeom>
          <a:ln w="63500"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6026150" y="3113088"/>
            <a:ext cx="3043238" cy="438150"/>
          </a:xfrm>
          <a:prstGeom prst="rect">
            <a:avLst/>
          </a:prstGeom>
          <a:noFill/>
        </p:spPr>
        <p:txBody>
          <a:bodyPr/>
          <a:lstStyle/>
          <a:p>
            <a:pPr marR="0" algn="ctr" defTabSz="914400">
              <a:buClrTx/>
              <a:buSzTx/>
              <a:buFontTx/>
              <a:buNone/>
              <a:defRPr/>
            </a:pPr>
            <a:r>
              <a:rPr kumimoji="0" lang="zh-CN" altLang="en-US" kern="1200" cap="none" spc="0" normalizeH="0" baseline="0" noProof="0" dirty="0">
                <a:solidFill>
                  <a:schemeClr val="tx1">
                    <a:lumMod val="85000"/>
                    <a:lumOff val="15000"/>
                  </a:schemeClr>
                </a:solidFill>
                <a:latin typeface="黑体" panose="02010609060101010101" charset="-122"/>
                <a:ea typeface="黑体" panose="02010609060101010101" charset="-122"/>
                <a:cs typeface="黑体" panose="02010609060101010101" charset="-122"/>
              </a:rPr>
              <a:t>解决多目标粒子群优化问题</a:t>
            </a:r>
            <a:endParaRPr kumimoji="0" lang="zh-CN" altLang="en-US" kern="1200" cap="none" spc="0" normalizeH="0" baseline="0" noProof="0" dirty="0">
              <a:solidFill>
                <a:schemeClr val="tx1">
                  <a:lumMod val="85000"/>
                  <a:lumOff val="15000"/>
                </a:schemeClr>
              </a:solidFill>
              <a:latin typeface="黑体" panose="02010609060101010101" charset="-122"/>
              <a:ea typeface="黑体" panose="02010609060101010101" charset="-122"/>
              <a:cs typeface="黑体" panose="02010609060101010101" charset="-122"/>
            </a:endParaRPr>
          </a:p>
        </p:txBody>
      </p:sp>
      <p:sp>
        <p:nvSpPr>
          <p:cNvPr id="45063" name="标题 1"/>
          <p:cNvSpPr>
            <a:spLocks noGrp="1"/>
          </p:cNvSpPr>
          <p:nvPr>
            <p:ph type="title"/>
          </p:nvPr>
        </p:nvSpPr>
        <p:spPr>
          <a:xfrm>
            <a:off x="304800" y="103188"/>
            <a:ext cx="9448800" cy="563562"/>
          </a:xfrm>
          <a:ln/>
        </p:spPr>
        <p:txBody>
          <a:bodyPr vert="horz" wrap="square" lIns="91440" tIns="45720" rIns="91440" bIns="45720" anchor="ctr" anchorCtr="0"/>
          <a:p>
            <a:pPr/>
            <a:endParaRPr lang="zh-CN" altLang="en-US" dirty="0">
              <a:solidFill>
                <a:srgbClr val="00B050"/>
              </a:solidFill>
              <a:latin typeface="+mj-lt"/>
              <a:ea typeface="宋体" panose="02010600030101010101" pitchFamily="2" charset="-122"/>
              <a:cs typeface="+mj-cs"/>
            </a:endParaRPr>
          </a:p>
        </p:txBody>
      </p:sp>
      <p:sp>
        <p:nvSpPr>
          <p:cNvPr id="45064" name="内容占位符 3"/>
          <p:cNvSpPr>
            <a:spLocks noGrp="1"/>
          </p:cNvSpPr>
          <p:nvPr>
            <p:ph idx="1"/>
          </p:nvPr>
        </p:nvSpPr>
        <p:spPr>
          <a:xfrm>
            <a:off x="766763" y="995363"/>
            <a:ext cx="10871200" cy="5334000"/>
          </a:xfrm>
          <a:ln/>
        </p:spPr>
        <p:txBody>
          <a:bodyPr vert="horz" wrap="square" lIns="91440" tIns="45720" rIns="91440" bIns="45720" anchor="t" anchorCtr="0"/>
          <a:p>
            <a:endParaRPr lang="zh-CN" altLang="en-US" dirty="0">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52438" y="1763713"/>
            <a:ext cx="11202988" cy="954088"/>
          </a:xfrm>
          <a:prstGeom prst="rect">
            <a:avLst/>
          </a:prstGeom>
          <a:noFill/>
        </p:spPr>
        <p:txBody>
          <a:bodyPr>
            <a:spAutoFit/>
          </a:bodyPr>
          <a:lstStyle/>
          <a:p>
            <a:pPr marR="0" defTabSz="914400">
              <a:buClrTx/>
              <a:buSzTx/>
              <a:buFontTx/>
              <a:buNone/>
              <a:defRPr/>
            </a:pPr>
            <a:r>
              <a:rPr kumimoji="0" lang="zh-CN" altLang="en-US" sz="2800" kern="1200" cap="none" spc="0" normalizeH="0" baseline="0" noProof="0" dirty="0">
                <a:solidFill>
                  <a:schemeClr val="tx1">
                    <a:lumMod val="85000"/>
                    <a:lumOff val="15000"/>
                  </a:schemeClr>
                </a:solidFill>
                <a:latin typeface="黑体" panose="02010609060101010101" charset="-122"/>
                <a:ea typeface="黑体" panose="02010609060101010101" charset="-122"/>
                <a:cs typeface="黑体" panose="02010609060101010101" charset="-122"/>
                <a:sym typeface="+mn-ea"/>
              </a:rPr>
              <a:t>在单一目标函数问题，要选择个体历史最优pBset和全局最优gBest只是简单的比大小问题。</a:t>
            </a:r>
            <a:endParaRPr kumimoji="0" lang="zh-CN" altLang="en-US" sz="2800" kern="1200" cap="none" spc="0" normalizeH="0" baseline="0" noProof="0" dirty="0">
              <a:solidFill>
                <a:schemeClr val="tx1">
                  <a:lumMod val="85000"/>
                  <a:lumOff val="15000"/>
                </a:schemeClr>
              </a:solidFill>
              <a:latin typeface="黑体" panose="02010609060101010101" charset="-122"/>
              <a:ea typeface="黑体" panose="02010609060101010101" charset="-122"/>
              <a:cs typeface="黑体" panose="02010609060101010101" charset="-122"/>
              <a:sym typeface="+mn-ea"/>
            </a:endParaRPr>
          </a:p>
        </p:txBody>
      </p:sp>
      <p:sp>
        <p:nvSpPr>
          <p:cNvPr id="5" name="文本框 4"/>
          <p:cNvSpPr txBox="1"/>
          <p:nvPr/>
        </p:nvSpPr>
        <p:spPr>
          <a:xfrm>
            <a:off x="1814513" y="2998788"/>
            <a:ext cx="3043238" cy="439738"/>
          </a:xfrm>
          <a:prstGeom prst="rect">
            <a:avLst/>
          </a:prstGeom>
          <a:noFill/>
        </p:spPr>
        <p:txBody>
          <a:bodyPr/>
          <a:lstStyle/>
          <a:p>
            <a:pPr marR="0" algn="ctr" defTabSz="914400">
              <a:buClrTx/>
              <a:buSzTx/>
              <a:buFontTx/>
              <a:buNone/>
              <a:defRPr/>
            </a:pPr>
            <a:r>
              <a:rPr kumimoji="0" lang="zh-CN" altLang="en-US" sz="2000" kern="1200" cap="none" spc="0" normalizeH="0" baseline="0" noProof="0" dirty="0">
                <a:solidFill>
                  <a:schemeClr val="tx1">
                    <a:lumMod val="85000"/>
                    <a:lumOff val="15000"/>
                  </a:schemeClr>
                </a:solidFill>
                <a:latin typeface="黑体" panose="02010609060101010101" charset="-122"/>
                <a:ea typeface="黑体" panose="02010609060101010101" charset="-122"/>
                <a:cs typeface="黑体" panose="02010609060101010101" charset="-122"/>
                <a:sym typeface="+mn-ea"/>
              </a:rPr>
              <a:t>A=[1.00 0.50 0.33]</a:t>
            </a:r>
            <a:endParaRPr kumimoji="0" lang="zh-CN" altLang="en-US" sz="2000" kern="1200" cap="none" spc="0" normalizeH="0" baseline="0" noProof="0" dirty="0">
              <a:solidFill>
                <a:schemeClr val="tx1">
                  <a:lumMod val="85000"/>
                  <a:lumOff val="15000"/>
                </a:schemeClr>
              </a:solidFill>
              <a:latin typeface="黑体" panose="02010609060101010101" charset="-122"/>
              <a:ea typeface="黑体" panose="02010609060101010101" charset="-122"/>
              <a:cs typeface="黑体" panose="02010609060101010101" charset="-122"/>
              <a:sym typeface="+mn-ea"/>
            </a:endParaRPr>
          </a:p>
        </p:txBody>
      </p:sp>
      <p:sp>
        <p:nvSpPr>
          <p:cNvPr id="6" name="文本框 5"/>
          <p:cNvSpPr txBox="1"/>
          <p:nvPr/>
        </p:nvSpPr>
        <p:spPr>
          <a:xfrm>
            <a:off x="4857750" y="2998788"/>
            <a:ext cx="3043238" cy="439738"/>
          </a:xfrm>
          <a:prstGeom prst="rect">
            <a:avLst/>
          </a:prstGeom>
          <a:noFill/>
        </p:spPr>
        <p:txBody>
          <a:bodyPr/>
          <a:lstStyle/>
          <a:p>
            <a:pPr marR="0" algn="ctr" defTabSz="914400">
              <a:buClrTx/>
              <a:buSzTx/>
              <a:buFontTx/>
              <a:buNone/>
              <a:defRPr/>
            </a:pPr>
            <a:r>
              <a:rPr kumimoji="0" lang="zh-CN" altLang="en-US" sz="2000" kern="1200" cap="none" spc="0" normalizeH="0" baseline="0" noProof="0" dirty="0">
                <a:solidFill>
                  <a:schemeClr val="tx1">
                    <a:lumMod val="85000"/>
                    <a:lumOff val="15000"/>
                  </a:schemeClr>
                </a:solidFill>
                <a:latin typeface="黑体" panose="02010609060101010101" charset="-122"/>
                <a:ea typeface="黑体" panose="02010609060101010101" charset="-122"/>
                <a:cs typeface="黑体" panose="02010609060101010101" charset="-122"/>
                <a:sym typeface="+mn-ea"/>
              </a:rPr>
              <a:t>B=[0.61 0.37 0.21]</a:t>
            </a:r>
            <a:endParaRPr kumimoji="0" lang="zh-CN" altLang="en-US" sz="2000" kern="1200" cap="none" spc="0" normalizeH="0" baseline="0" noProof="0" dirty="0">
              <a:solidFill>
                <a:schemeClr val="tx1">
                  <a:lumMod val="85000"/>
                  <a:lumOff val="15000"/>
                </a:schemeClr>
              </a:solidFill>
              <a:latin typeface="黑体" panose="02010609060101010101" charset="-122"/>
              <a:ea typeface="黑体" panose="02010609060101010101" charset="-122"/>
              <a:cs typeface="黑体" panose="02010609060101010101" charset="-122"/>
              <a:sym typeface="+mn-ea"/>
            </a:endParaRPr>
          </a:p>
        </p:txBody>
      </p:sp>
      <p:sp>
        <p:nvSpPr>
          <p:cNvPr id="46085" name="文本框 9"/>
          <p:cNvSpPr txBox="1"/>
          <p:nvPr/>
        </p:nvSpPr>
        <p:spPr>
          <a:xfrm>
            <a:off x="8388350" y="2998788"/>
            <a:ext cx="925513" cy="39846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Tx/>
              <a:buNone/>
            </a:pPr>
            <a:r>
              <a:rPr lang="zh-CN" altLang="en-US" sz="2000" b="0" dirty="0">
                <a:solidFill>
                  <a:schemeClr val="tx1"/>
                </a:solidFill>
                <a:latin typeface="黑体" panose="02010609060101010101" charset="-122"/>
                <a:ea typeface="黑体" panose="02010609060101010101" charset="-122"/>
              </a:rPr>
              <a:t>A</a:t>
            </a:r>
            <a:r>
              <a:rPr lang="en-US" altLang="zh-CN" sz="2000" b="0" dirty="0">
                <a:solidFill>
                  <a:schemeClr val="tx1"/>
                </a:solidFill>
                <a:latin typeface="黑体" panose="02010609060101010101" charset="-122"/>
                <a:ea typeface="黑体" panose="02010609060101010101" charset="-122"/>
              </a:rPr>
              <a:t> </a:t>
            </a:r>
            <a:r>
              <a:rPr lang="zh-CN" altLang="en-US" sz="2000" b="0" dirty="0">
                <a:solidFill>
                  <a:schemeClr val="tx1"/>
                </a:solidFill>
                <a:latin typeface="黑体" panose="02010609060101010101" charset="-122"/>
                <a:ea typeface="黑体" panose="02010609060101010101" charset="-122"/>
              </a:rPr>
              <a:t>&gt;</a:t>
            </a:r>
            <a:r>
              <a:rPr lang="en-US" altLang="zh-CN" sz="2000" b="0" dirty="0">
                <a:solidFill>
                  <a:schemeClr val="tx1"/>
                </a:solidFill>
                <a:latin typeface="黑体" panose="02010609060101010101" charset="-122"/>
                <a:ea typeface="黑体" panose="02010609060101010101" charset="-122"/>
              </a:rPr>
              <a:t> </a:t>
            </a:r>
            <a:r>
              <a:rPr lang="zh-CN" altLang="en-US" sz="2000" b="0" dirty="0">
                <a:solidFill>
                  <a:schemeClr val="tx1"/>
                </a:solidFill>
                <a:latin typeface="黑体" panose="02010609060101010101" charset="-122"/>
                <a:ea typeface="黑体" panose="02010609060101010101" charset="-122"/>
              </a:rPr>
              <a:t>B</a:t>
            </a:r>
            <a:endParaRPr lang="zh-CN" altLang="en-US" sz="2000" b="0" dirty="0">
              <a:solidFill>
                <a:schemeClr val="tx1"/>
              </a:solidFill>
              <a:latin typeface="黑体" panose="02010609060101010101" charset="-122"/>
              <a:ea typeface="黑体" panose="02010609060101010101" charset="-122"/>
            </a:endParaRPr>
          </a:p>
        </p:txBody>
      </p:sp>
      <p:sp>
        <p:nvSpPr>
          <p:cNvPr id="11" name="文本框 10"/>
          <p:cNvSpPr txBox="1"/>
          <p:nvPr/>
        </p:nvSpPr>
        <p:spPr>
          <a:xfrm>
            <a:off x="1814513" y="3559175"/>
            <a:ext cx="3043238" cy="439738"/>
          </a:xfrm>
          <a:prstGeom prst="rect">
            <a:avLst/>
          </a:prstGeom>
          <a:noFill/>
        </p:spPr>
        <p:txBody>
          <a:bodyPr/>
          <a:lstStyle/>
          <a:p>
            <a:pPr marR="0" algn="ctr" defTabSz="914400">
              <a:buClrTx/>
              <a:buSzTx/>
              <a:buFontTx/>
              <a:buNone/>
              <a:defRPr/>
            </a:pPr>
            <a:r>
              <a:rPr kumimoji="0" lang="zh-CN" altLang="en-US" sz="2000" kern="1200" cap="none" spc="0" normalizeH="0" baseline="0" noProof="0" dirty="0">
                <a:solidFill>
                  <a:schemeClr val="tx1">
                    <a:lumMod val="85000"/>
                    <a:lumOff val="15000"/>
                  </a:schemeClr>
                </a:solidFill>
                <a:latin typeface="黑体" panose="02010609060101010101" charset="-122"/>
                <a:ea typeface="黑体" panose="02010609060101010101" charset="-122"/>
                <a:cs typeface="黑体" panose="02010609060101010101" charset="-122"/>
                <a:sym typeface="+mn-ea"/>
              </a:rPr>
              <a:t>A=[0.61 0.50 0.33]</a:t>
            </a:r>
            <a:endParaRPr kumimoji="0" lang="zh-CN" altLang="en-US" sz="2000" kern="1200" cap="none" spc="0" normalizeH="0" baseline="0" noProof="0" dirty="0">
              <a:solidFill>
                <a:schemeClr val="tx1">
                  <a:lumMod val="85000"/>
                  <a:lumOff val="15000"/>
                </a:schemeClr>
              </a:solidFill>
              <a:latin typeface="黑体" panose="02010609060101010101" charset="-122"/>
              <a:ea typeface="黑体" panose="02010609060101010101" charset="-122"/>
              <a:cs typeface="黑体" panose="02010609060101010101" charset="-122"/>
              <a:sym typeface="+mn-ea"/>
            </a:endParaRPr>
          </a:p>
        </p:txBody>
      </p:sp>
      <p:sp>
        <p:nvSpPr>
          <p:cNvPr id="12" name="文本框 11"/>
          <p:cNvSpPr txBox="1"/>
          <p:nvPr/>
        </p:nvSpPr>
        <p:spPr>
          <a:xfrm>
            <a:off x="4857750" y="3559175"/>
            <a:ext cx="3043238" cy="439738"/>
          </a:xfrm>
          <a:prstGeom prst="rect">
            <a:avLst/>
          </a:prstGeom>
          <a:noFill/>
        </p:spPr>
        <p:txBody>
          <a:bodyPr/>
          <a:lstStyle/>
          <a:p>
            <a:pPr marR="0" algn="ctr" defTabSz="914400">
              <a:buClrTx/>
              <a:buSzTx/>
              <a:buFontTx/>
              <a:buNone/>
              <a:defRPr/>
            </a:pPr>
            <a:r>
              <a:rPr kumimoji="0" lang="zh-CN" altLang="en-US" sz="2000" kern="1200" cap="none" spc="0" normalizeH="0" baseline="0" noProof="0" dirty="0">
                <a:solidFill>
                  <a:schemeClr val="tx1">
                    <a:lumMod val="85000"/>
                    <a:lumOff val="15000"/>
                  </a:schemeClr>
                </a:solidFill>
                <a:latin typeface="黑体" panose="02010609060101010101" charset="-122"/>
                <a:ea typeface="黑体" panose="02010609060101010101" charset="-122"/>
                <a:cs typeface="黑体" panose="02010609060101010101" charset="-122"/>
                <a:sym typeface="+mn-ea"/>
              </a:rPr>
              <a:t>B=[1.00 0.37 0.21]</a:t>
            </a:r>
            <a:endParaRPr kumimoji="0" lang="zh-CN" altLang="en-US" sz="2000" kern="1200" cap="none" spc="0" normalizeH="0" baseline="0" noProof="0" dirty="0">
              <a:solidFill>
                <a:schemeClr val="tx1">
                  <a:lumMod val="85000"/>
                  <a:lumOff val="15000"/>
                </a:schemeClr>
              </a:solidFill>
              <a:latin typeface="黑体" panose="02010609060101010101" charset="-122"/>
              <a:ea typeface="黑体" panose="02010609060101010101" charset="-122"/>
              <a:cs typeface="黑体" panose="02010609060101010101" charset="-122"/>
              <a:sym typeface="+mn-ea"/>
            </a:endParaRPr>
          </a:p>
        </p:txBody>
      </p:sp>
      <p:sp>
        <p:nvSpPr>
          <p:cNvPr id="46088" name="文本框 13"/>
          <p:cNvSpPr txBox="1"/>
          <p:nvPr/>
        </p:nvSpPr>
        <p:spPr>
          <a:xfrm>
            <a:off x="8388350" y="3559175"/>
            <a:ext cx="925513" cy="4000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Tx/>
              <a:buNone/>
            </a:pPr>
            <a:r>
              <a:rPr lang="zh-CN" altLang="en-US" sz="2000" b="0" dirty="0">
                <a:solidFill>
                  <a:schemeClr val="tx1"/>
                </a:solidFill>
                <a:latin typeface="黑体" panose="02010609060101010101" charset="-122"/>
                <a:ea typeface="黑体" panose="02010609060101010101" charset="-122"/>
              </a:rPr>
              <a:t>A</a:t>
            </a:r>
            <a:r>
              <a:rPr lang="en-US" altLang="zh-CN" sz="2000" b="0" dirty="0">
                <a:solidFill>
                  <a:schemeClr val="tx1"/>
                </a:solidFill>
                <a:latin typeface="黑体" panose="02010609060101010101" charset="-122"/>
                <a:ea typeface="黑体" panose="02010609060101010101" charset="-122"/>
              </a:rPr>
              <a:t> </a:t>
            </a:r>
            <a:r>
              <a:rPr lang="zh-CN" altLang="en-US" sz="2000" b="0" dirty="0">
                <a:solidFill>
                  <a:schemeClr val="tx1"/>
                </a:solidFill>
                <a:latin typeface="黑体" panose="02010609060101010101" charset="-122"/>
                <a:ea typeface="黑体" panose="02010609060101010101" charset="-122"/>
              </a:rPr>
              <a:t>？B</a:t>
            </a:r>
            <a:endParaRPr lang="zh-CN" altLang="en-US" sz="2000" b="0" dirty="0">
              <a:solidFill>
                <a:schemeClr val="tx1"/>
              </a:solidFill>
              <a:latin typeface="黑体" panose="02010609060101010101" charset="-122"/>
              <a:ea typeface="黑体" panose="02010609060101010101" charset="-122"/>
            </a:endParaRPr>
          </a:p>
        </p:txBody>
      </p:sp>
      <p:sp>
        <p:nvSpPr>
          <p:cNvPr id="46089" name="文本框 14"/>
          <p:cNvSpPr txBox="1"/>
          <p:nvPr/>
        </p:nvSpPr>
        <p:spPr>
          <a:xfrm>
            <a:off x="2635250" y="5251450"/>
            <a:ext cx="6837363" cy="522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Tx/>
              <a:buNone/>
            </a:pPr>
            <a:r>
              <a:rPr lang="zh-CN" altLang="en-US" b="0" dirty="0">
                <a:solidFill>
                  <a:schemeClr val="tx1"/>
                </a:solidFill>
                <a:latin typeface="黑体" panose="02010609060101010101" charset="-122"/>
                <a:ea typeface="黑体" panose="02010609060101010101" charset="-122"/>
              </a:rPr>
              <a:t>多目标粒子群优化如何选择pBest和gBest?</a:t>
            </a:r>
            <a:endParaRPr lang="zh-CN" altLang="en-US" b="0" dirty="0">
              <a:solidFill>
                <a:schemeClr val="tx1"/>
              </a:solidFill>
              <a:latin typeface="黑体" panose="02010609060101010101" charset="-122"/>
              <a:ea typeface="黑体" panose="02010609060101010101" charset="-122"/>
            </a:endParaRPr>
          </a:p>
        </p:txBody>
      </p:sp>
      <p:cxnSp>
        <p:nvCxnSpPr>
          <p:cNvPr id="16" name="直接箭头连接符 15"/>
          <p:cNvCxnSpPr/>
          <p:nvPr/>
        </p:nvCxnSpPr>
        <p:spPr>
          <a:xfrm>
            <a:off x="6053138" y="4111625"/>
            <a:ext cx="0" cy="941388"/>
          </a:xfrm>
          <a:prstGeom prst="straightConnector1">
            <a:avLst/>
          </a:prstGeom>
          <a:ln w="63500"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76300" y="188913"/>
            <a:ext cx="5372100" cy="584200"/>
          </a:xfrm>
          <a:prstGeom prst="rect">
            <a:avLst/>
          </a:prstGeom>
          <a:noFill/>
        </p:spPr>
        <p:txBody>
          <a:bodyPr>
            <a:spAutoFit/>
          </a:bodyPr>
          <a:lstStyle/>
          <a:p>
            <a:pPr marR="0" defTabSz="914400">
              <a:buClrTx/>
              <a:buSzTx/>
              <a:buFontTx/>
              <a:buNone/>
              <a:defRPr/>
            </a:pPr>
            <a:r>
              <a:rPr kumimoji="0" lang="en-US" altLang="zh-CN" sz="3200" kern="1200" cap="none" spc="0" normalizeH="0" baseline="0" noProof="0" dirty="0">
                <a:solidFill>
                  <a:schemeClr val="tx1">
                    <a:lumMod val="85000"/>
                    <a:lumOff val="15000"/>
                  </a:schemeClr>
                </a:solidFill>
                <a:latin typeface="黑体" panose="02010609060101010101" charset="-122"/>
                <a:ea typeface="黑体" panose="02010609060101010101" charset="-122"/>
                <a:cs typeface="+mn-cs"/>
              </a:rPr>
              <a:t>Introduction —— MOPSO</a:t>
            </a:r>
            <a:endParaRPr kumimoji="0" lang="en-US" altLang="zh-CN" sz="3200" kern="1200" cap="none" spc="0" normalizeH="0" baseline="0" noProof="0" dirty="0">
              <a:solidFill>
                <a:schemeClr val="tx1">
                  <a:lumMod val="85000"/>
                  <a:lumOff val="15000"/>
                </a:schemeClr>
              </a:solidFill>
              <a:latin typeface="黑体" panose="02010609060101010101" charset="-122"/>
              <a:ea typeface="黑体" panose="02010609060101010101" charset="-122"/>
              <a:cs typeface="+mn-cs"/>
            </a:endParaRPr>
          </a:p>
        </p:txBody>
      </p:sp>
      <p:sp>
        <p:nvSpPr>
          <p:cNvPr id="46092" name="标题 2"/>
          <p:cNvSpPr>
            <a:spLocks noGrp="1"/>
          </p:cNvSpPr>
          <p:nvPr>
            <p:ph type="title"/>
          </p:nvPr>
        </p:nvSpPr>
        <p:spPr>
          <a:xfrm>
            <a:off x="304800" y="103188"/>
            <a:ext cx="9448800" cy="563562"/>
          </a:xfrm>
          <a:ln/>
        </p:spPr>
        <p:txBody>
          <a:bodyPr vert="horz" wrap="square" lIns="91440" tIns="45720" rIns="91440" bIns="45720" anchor="ctr" anchorCtr="0"/>
          <a:p>
            <a:pPr/>
            <a:endParaRPr lang="zh-CN" altLang="en-US" dirty="0">
              <a:solidFill>
                <a:srgbClr val="00B050"/>
              </a:solidFill>
              <a:latin typeface="+mj-lt"/>
              <a:ea typeface="宋体" panose="02010600030101010101" pitchFamily="2" charset="-122"/>
              <a:cs typeface="+mj-cs"/>
            </a:endParaRPr>
          </a:p>
        </p:txBody>
      </p:sp>
      <p:sp>
        <p:nvSpPr>
          <p:cNvPr id="46093" name="内容占位符 6"/>
          <p:cNvSpPr>
            <a:spLocks noGrp="1"/>
          </p:cNvSpPr>
          <p:nvPr>
            <p:ph idx="1"/>
          </p:nvPr>
        </p:nvSpPr>
        <p:spPr>
          <a:xfrm>
            <a:off x="766763" y="995363"/>
            <a:ext cx="10871200" cy="5334000"/>
          </a:xfrm>
          <a:ln/>
        </p:spPr>
        <p:txBody>
          <a:bodyPr vert="horz" wrap="square" lIns="91440" tIns="45720" rIns="91440" bIns="45720" anchor="t" anchorCtr="0"/>
          <a:p>
            <a:endParaRPr lang="zh-CN" altLang="en-US" dirty="0">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95300" y="1603375"/>
            <a:ext cx="11201400" cy="522288"/>
          </a:xfrm>
          <a:prstGeom prst="rect">
            <a:avLst/>
          </a:prstGeom>
          <a:noFill/>
        </p:spPr>
        <p:txBody>
          <a:bodyPr>
            <a:spAutoFit/>
          </a:bodyPr>
          <a:lstStyle/>
          <a:p>
            <a:pPr marR="0" defTabSz="914400">
              <a:buClrTx/>
              <a:buSzTx/>
              <a:buFontTx/>
              <a:buNone/>
              <a:defRPr/>
            </a:pPr>
            <a:r>
              <a:rPr kumimoji="0" lang="zh-CN" altLang="en-US" sz="2800" kern="1200" cap="none" spc="0" normalizeH="0" baseline="0" noProof="0" dirty="0">
                <a:solidFill>
                  <a:schemeClr val="tx1">
                    <a:lumMod val="85000"/>
                    <a:lumOff val="15000"/>
                  </a:schemeClr>
                </a:solidFill>
                <a:latin typeface="黑体" panose="02010609060101010101" charset="-122"/>
                <a:ea typeface="黑体" panose="02010609060101010101" charset="-122"/>
                <a:cs typeface="黑体" panose="02010609060101010101" charset="-122"/>
                <a:sym typeface="+mn-ea"/>
              </a:rPr>
              <a:t>如何选择</a:t>
            </a:r>
            <a:r>
              <a:rPr kumimoji="0" lang="en-US" altLang="zh-CN" sz="2800" kern="1200" cap="none" spc="0" normalizeH="0" baseline="0" noProof="0" dirty="0">
                <a:solidFill>
                  <a:schemeClr val="tx1">
                    <a:lumMod val="85000"/>
                    <a:lumOff val="15000"/>
                  </a:schemeClr>
                </a:solidFill>
                <a:latin typeface="黑体" panose="02010609060101010101" charset="-122"/>
                <a:ea typeface="黑体" panose="02010609060101010101" charset="-122"/>
                <a:cs typeface="黑体" panose="02010609060101010101" charset="-122"/>
                <a:sym typeface="+mn-ea"/>
              </a:rPr>
              <a:t>pbest</a:t>
            </a:r>
            <a:r>
              <a:rPr kumimoji="0" lang="zh-CN" altLang="en-US" sz="2800" kern="1200" cap="none" spc="0" normalizeH="0" baseline="0" noProof="0" dirty="0">
                <a:solidFill>
                  <a:schemeClr val="tx1">
                    <a:lumMod val="85000"/>
                    <a:lumOff val="15000"/>
                  </a:schemeClr>
                </a:solidFill>
                <a:latin typeface="黑体" panose="02010609060101010101" charset="-122"/>
                <a:ea typeface="黑体" panose="02010609060101010101" charset="-122"/>
                <a:cs typeface="黑体" panose="02010609060101010101" charset="-122"/>
                <a:sym typeface="+mn-ea"/>
              </a:rPr>
              <a:t>？</a:t>
            </a:r>
            <a:r>
              <a:rPr kumimoji="0" lang="en-US" altLang="zh-CN" sz="2800" kern="1200" cap="none" spc="0" normalizeH="0" baseline="0" noProof="0" dirty="0">
                <a:solidFill>
                  <a:schemeClr val="tx1">
                    <a:lumMod val="85000"/>
                    <a:lumOff val="15000"/>
                  </a:schemeClr>
                </a:solidFill>
                <a:latin typeface="黑体" panose="02010609060101010101" charset="-122"/>
                <a:ea typeface="黑体" panose="02010609060101010101" charset="-122"/>
                <a:cs typeface="黑体" panose="02010609060101010101" charset="-122"/>
                <a:sym typeface="+mn-ea"/>
              </a:rPr>
              <a:t>—— 采取随机选择的方法</a:t>
            </a:r>
            <a:endParaRPr kumimoji="0" lang="en-US" altLang="zh-CN" sz="2800" kern="1200" cap="none" spc="0" normalizeH="0" baseline="0" noProof="0" dirty="0">
              <a:solidFill>
                <a:schemeClr val="tx1">
                  <a:lumMod val="85000"/>
                  <a:lumOff val="15000"/>
                </a:schemeClr>
              </a:solidFill>
              <a:latin typeface="黑体" panose="02010609060101010101" charset="-122"/>
              <a:ea typeface="黑体" panose="02010609060101010101" charset="-122"/>
              <a:cs typeface="黑体" panose="02010609060101010101" charset="-122"/>
              <a:sym typeface="+mn-ea"/>
            </a:endParaRPr>
          </a:p>
        </p:txBody>
      </p:sp>
      <p:pic>
        <p:nvPicPr>
          <p:cNvPr id="47107" name="图片 7"/>
          <p:cNvPicPr>
            <a:picLocks noChangeAspect="1"/>
          </p:cNvPicPr>
          <p:nvPr>
            <p:custDataLst>
              <p:tags r:id="rId1"/>
            </p:custDataLst>
          </p:nvPr>
        </p:nvPicPr>
        <p:blipFill>
          <a:blip r:embed="rId2"/>
          <a:stretch>
            <a:fillRect/>
          </a:stretch>
        </p:blipFill>
        <p:spPr>
          <a:xfrm>
            <a:off x="2711450" y="2192338"/>
            <a:ext cx="6578600" cy="4318000"/>
          </a:xfrm>
          <a:prstGeom prst="rect">
            <a:avLst/>
          </a:prstGeom>
          <a:noFill/>
          <a:ln w="9525">
            <a:noFill/>
          </a:ln>
        </p:spPr>
      </p:pic>
      <p:sp>
        <p:nvSpPr>
          <p:cNvPr id="9" name="圆角矩形 8"/>
          <p:cNvSpPr/>
          <p:nvPr/>
        </p:nvSpPr>
        <p:spPr>
          <a:xfrm>
            <a:off x="2770188" y="4418013"/>
            <a:ext cx="6462713" cy="1525588"/>
          </a:xfrm>
          <a:prstGeom prst="roundRect">
            <a:avLst/>
          </a:prstGeom>
          <a:noFill/>
          <a:ln>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文本框 1"/>
          <p:cNvSpPr txBox="1"/>
          <p:nvPr/>
        </p:nvSpPr>
        <p:spPr>
          <a:xfrm>
            <a:off x="876300" y="188913"/>
            <a:ext cx="5372100" cy="584200"/>
          </a:xfrm>
          <a:prstGeom prst="rect">
            <a:avLst/>
          </a:prstGeom>
          <a:noFill/>
        </p:spPr>
        <p:txBody>
          <a:bodyPr>
            <a:spAutoFit/>
          </a:bodyPr>
          <a:lstStyle/>
          <a:p>
            <a:pPr marR="0" defTabSz="914400">
              <a:buClrTx/>
              <a:buSzTx/>
              <a:buFontTx/>
              <a:buNone/>
              <a:defRPr/>
            </a:pPr>
            <a:r>
              <a:rPr kumimoji="0" lang="en-US" altLang="zh-CN" sz="3200" kern="1200" cap="none" spc="0" normalizeH="0" baseline="0" noProof="0" dirty="0">
                <a:solidFill>
                  <a:schemeClr val="tx1">
                    <a:lumMod val="85000"/>
                    <a:lumOff val="15000"/>
                  </a:schemeClr>
                </a:solidFill>
                <a:latin typeface="黑体" panose="02010609060101010101" charset="-122"/>
                <a:ea typeface="黑体" panose="02010609060101010101" charset="-122"/>
                <a:cs typeface="+mn-cs"/>
              </a:rPr>
              <a:t>Introduction —— MOPSO</a:t>
            </a:r>
            <a:endParaRPr kumimoji="0" lang="en-US" altLang="zh-CN" sz="3200" kern="1200" cap="none" spc="0" normalizeH="0" baseline="0" noProof="0" dirty="0">
              <a:solidFill>
                <a:schemeClr val="tx1">
                  <a:lumMod val="85000"/>
                  <a:lumOff val="15000"/>
                </a:schemeClr>
              </a:solidFill>
              <a:latin typeface="黑体" panose="02010609060101010101" charset="-122"/>
              <a:ea typeface="黑体" panose="02010609060101010101" charset="-122"/>
              <a:cs typeface="+mn-cs"/>
            </a:endParaRPr>
          </a:p>
        </p:txBody>
      </p:sp>
      <p:sp>
        <p:nvSpPr>
          <p:cNvPr id="47110" name="标题 2"/>
          <p:cNvSpPr>
            <a:spLocks noGrp="1"/>
          </p:cNvSpPr>
          <p:nvPr>
            <p:ph type="title"/>
          </p:nvPr>
        </p:nvSpPr>
        <p:spPr>
          <a:xfrm>
            <a:off x="304800" y="103188"/>
            <a:ext cx="9448800" cy="563562"/>
          </a:xfrm>
          <a:ln/>
        </p:spPr>
        <p:txBody>
          <a:bodyPr vert="horz" wrap="square" lIns="91440" tIns="45720" rIns="91440" bIns="45720" anchor="ctr" anchorCtr="0"/>
          <a:p>
            <a:pPr/>
            <a:endParaRPr lang="zh-CN" altLang="en-US" dirty="0">
              <a:solidFill>
                <a:srgbClr val="00B050"/>
              </a:solidFill>
              <a:latin typeface="+mj-lt"/>
              <a:ea typeface="宋体" panose="02010600030101010101" pitchFamily="2" charset="-122"/>
              <a:cs typeface="+mj-cs"/>
            </a:endParaRPr>
          </a:p>
        </p:txBody>
      </p:sp>
      <p:sp>
        <p:nvSpPr>
          <p:cNvPr id="47111" name="内容占位符 4"/>
          <p:cNvSpPr>
            <a:spLocks noGrp="1"/>
          </p:cNvSpPr>
          <p:nvPr>
            <p:ph idx="1"/>
          </p:nvPr>
        </p:nvSpPr>
        <p:spPr>
          <a:xfrm>
            <a:off x="766763" y="995363"/>
            <a:ext cx="10871200" cy="5334000"/>
          </a:xfrm>
          <a:ln/>
        </p:spPr>
        <p:txBody>
          <a:bodyPr vert="horz" wrap="square" lIns="91440" tIns="45720" rIns="91440" bIns="45720" anchor="t" anchorCtr="0"/>
          <a:p>
            <a:endParaRPr lang="zh-CN" altLang="en-US" dirty="0">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95300" y="1368425"/>
            <a:ext cx="11201400" cy="522288"/>
          </a:xfrm>
          <a:prstGeom prst="rect">
            <a:avLst/>
          </a:prstGeom>
          <a:noFill/>
        </p:spPr>
        <p:txBody>
          <a:bodyPr>
            <a:spAutoFit/>
          </a:bodyPr>
          <a:lstStyle/>
          <a:p>
            <a:pPr marR="0" defTabSz="914400">
              <a:buClrTx/>
              <a:buSzTx/>
              <a:buFontTx/>
              <a:buNone/>
              <a:defRPr/>
            </a:pPr>
            <a:r>
              <a:rPr kumimoji="0" lang="zh-CN" altLang="en-US" sz="2800" kern="1200" cap="none" spc="0" normalizeH="0" baseline="0" noProof="0" dirty="0">
                <a:solidFill>
                  <a:schemeClr val="tx1">
                    <a:lumMod val="85000"/>
                    <a:lumOff val="15000"/>
                  </a:schemeClr>
                </a:solidFill>
                <a:latin typeface="黑体" panose="02010609060101010101" charset="-122"/>
                <a:ea typeface="黑体" panose="02010609060101010101" charset="-122"/>
                <a:cs typeface="黑体" panose="02010609060101010101" charset="-122"/>
                <a:sym typeface="+mn-ea"/>
              </a:rPr>
              <a:t>如何选择</a:t>
            </a:r>
            <a:r>
              <a:rPr kumimoji="0" lang="en-US" altLang="zh-CN" sz="2800" kern="1200" cap="none" spc="0" normalizeH="0" baseline="0" noProof="0" dirty="0">
                <a:solidFill>
                  <a:schemeClr val="tx1">
                    <a:lumMod val="85000"/>
                    <a:lumOff val="15000"/>
                  </a:schemeClr>
                </a:solidFill>
                <a:latin typeface="黑体" panose="02010609060101010101" charset="-122"/>
                <a:ea typeface="黑体" panose="02010609060101010101" charset="-122"/>
                <a:cs typeface="黑体" panose="02010609060101010101" charset="-122"/>
                <a:sym typeface="+mn-ea"/>
              </a:rPr>
              <a:t>gbest</a:t>
            </a:r>
            <a:r>
              <a:rPr kumimoji="0" lang="zh-CN" altLang="en-US" sz="2800" kern="1200" cap="none" spc="0" normalizeH="0" baseline="0" noProof="0" dirty="0">
                <a:solidFill>
                  <a:schemeClr val="tx1">
                    <a:lumMod val="85000"/>
                    <a:lumOff val="15000"/>
                  </a:schemeClr>
                </a:solidFill>
                <a:latin typeface="黑体" panose="02010609060101010101" charset="-122"/>
                <a:ea typeface="黑体" panose="02010609060101010101" charset="-122"/>
                <a:cs typeface="黑体" panose="02010609060101010101" charset="-122"/>
                <a:sym typeface="+mn-ea"/>
              </a:rPr>
              <a:t>？</a:t>
            </a:r>
            <a:r>
              <a:rPr kumimoji="0" lang="en-US" altLang="zh-CN" sz="2800" kern="1200" cap="none" spc="0" normalizeH="0" baseline="0" noProof="0" dirty="0">
                <a:solidFill>
                  <a:schemeClr val="tx1">
                    <a:lumMod val="85000"/>
                    <a:lumOff val="15000"/>
                  </a:schemeClr>
                </a:solidFill>
                <a:latin typeface="黑体" panose="02010609060101010101" charset="-122"/>
                <a:ea typeface="黑体" panose="02010609060101010101" charset="-122"/>
                <a:cs typeface="黑体" panose="02010609060101010101" charset="-122"/>
                <a:sym typeface="+mn-ea"/>
              </a:rPr>
              <a:t>—— 自适应网格法</a:t>
            </a:r>
            <a:endParaRPr kumimoji="0" lang="en-US" altLang="zh-CN" sz="2800" kern="1200" cap="none" spc="0" normalizeH="0" baseline="0" noProof="0" dirty="0">
              <a:solidFill>
                <a:schemeClr val="tx1">
                  <a:lumMod val="85000"/>
                  <a:lumOff val="15000"/>
                </a:schemeClr>
              </a:solidFill>
              <a:latin typeface="黑体" panose="02010609060101010101" charset="-122"/>
              <a:ea typeface="黑体" panose="02010609060101010101" charset="-122"/>
              <a:cs typeface="黑体" panose="02010609060101010101" charset="-122"/>
              <a:sym typeface="+mn-ea"/>
            </a:endParaRPr>
          </a:p>
        </p:txBody>
      </p:sp>
      <p:pic>
        <p:nvPicPr>
          <p:cNvPr id="48131" name="图片 4"/>
          <p:cNvPicPr>
            <a:picLocks noChangeAspect="1"/>
          </p:cNvPicPr>
          <p:nvPr/>
        </p:nvPicPr>
        <p:blipFill>
          <a:blip r:embed="rId1"/>
          <a:srcRect l="3635" t="7735" r="2791"/>
          <a:stretch>
            <a:fillRect/>
          </a:stretch>
        </p:blipFill>
        <p:spPr>
          <a:xfrm>
            <a:off x="495300" y="2505075"/>
            <a:ext cx="6067425" cy="2613025"/>
          </a:xfrm>
          <a:prstGeom prst="rect">
            <a:avLst/>
          </a:prstGeom>
          <a:noFill/>
          <a:ln w="9525">
            <a:noFill/>
          </a:ln>
        </p:spPr>
      </p:pic>
      <p:pic>
        <p:nvPicPr>
          <p:cNvPr id="48132" name="图片 5"/>
          <p:cNvPicPr>
            <a:picLocks noChangeAspect="1"/>
          </p:cNvPicPr>
          <p:nvPr/>
        </p:nvPicPr>
        <p:blipFill>
          <a:blip r:embed="rId2"/>
          <a:srcRect t="1099" r="626"/>
          <a:stretch>
            <a:fillRect/>
          </a:stretch>
        </p:blipFill>
        <p:spPr>
          <a:xfrm>
            <a:off x="6456363" y="2486025"/>
            <a:ext cx="2981325" cy="2632075"/>
          </a:xfrm>
          <a:prstGeom prst="rect">
            <a:avLst/>
          </a:prstGeom>
          <a:noFill/>
          <a:ln w="9525">
            <a:noFill/>
          </a:ln>
        </p:spPr>
      </p:pic>
      <p:pic>
        <p:nvPicPr>
          <p:cNvPr id="48133" name="图片 6"/>
          <p:cNvPicPr>
            <a:picLocks noChangeAspect="1"/>
          </p:cNvPicPr>
          <p:nvPr/>
        </p:nvPicPr>
        <p:blipFill>
          <a:blip r:embed="rId3"/>
          <a:stretch>
            <a:fillRect/>
          </a:stretch>
        </p:blipFill>
        <p:spPr>
          <a:xfrm>
            <a:off x="9093200" y="2422525"/>
            <a:ext cx="2635250" cy="2552700"/>
          </a:xfrm>
          <a:prstGeom prst="rect">
            <a:avLst/>
          </a:prstGeom>
          <a:noFill/>
          <a:ln w="9525">
            <a:noFill/>
          </a:ln>
        </p:spPr>
      </p:pic>
      <p:sp>
        <p:nvSpPr>
          <p:cNvPr id="48134" name="文本框 7"/>
          <p:cNvSpPr txBox="1"/>
          <p:nvPr/>
        </p:nvSpPr>
        <p:spPr>
          <a:xfrm>
            <a:off x="9093200" y="4975225"/>
            <a:ext cx="2949575" cy="3683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Tx/>
              <a:buNone/>
            </a:pPr>
            <a:r>
              <a:rPr lang="zh-CN" altLang="en-US" sz="1800" b="0" dirty="0">
                <a:solidFill>
                  <a:schemeClr val="tx1"/>
                </a:solidFill>
                <a:latin typeface="Arial" panose="020B0604020202020204" pitchFamily="34" charset="0"/>
                <a:ea typeface="宋体" panose="02010600030101010101" pitchFamily="2" charset="-122"/>
              </a:rPr>
              <a:t>①=1；②=1；③=1；④=2</a:t>
            </a: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2" name="文本框 1"/>
          <p:cNvSpPr txBox="1"/>
          <p:nvPr/>
        </p:nvSpPr>
        <p:spPr>
          <a:xfrm>
            <a:off x="876300" y="188913"/>
            <a:ext cx="5372100" cy="584200"/>
          </a:xfrm>
          <a:prstGeom prst="rect">
            <a:avLst/>
          </a:prstGeom>
          <a:noFill/>
        </p:spPr>
        <p:txBody>
          <a:bodyPr>
            <a:spAutoFit/>
          </a:bodyPr>
          <a:lstStyle/>
          <a:p>
            <a:pPr marR="0" defTabSz="914400">
              <a:buClrTx/>
              <a:buSzTx/>
              <a:buFontTx/>
              <a:buNone/>
              <a:defRPr/>
            </a:pPr>
            <a:r>
              <a:rPr kumimoji="0" lang="en-US" altLang="zh-CN" sz="3200" kern="1200" cap="none" spc="0" normalizeH="0" baseline="0" noProof="0" dirty="0">
                <a:solidFill>
                  <a:schemeClr val="tx1">
                    <a:lumMod val="85000"/>
                    <a:lumOff val="15000"/>
                  </a:schemeClr>
                </a:solidFill>
                <a:latin typeface="黑体" panose="02010609060101010101" charset="-122"/>
                <a:ea typeface="黑体" panose="02010609060101010101" charset="-122"/>
                <a:cs typeface="+mn-cs"/>
              </a:rPr>
              <a:t>Introduction —— MOPSO</a:t>
            </a:r>
            <a:endParaRPr kumimoji="0" lang="en-US" altLang="zh-CN" sz="3200" kern="1200" cap="none" spc="0" normalizeH="0" baseline="0" noProof="0" dirty="0">
              <a:solidFill>
                <a:schemeClr val="tx1">
                  <a:lumMod val="85000"/>
                  <a:lumOff val="15000"/>
                </a:schemeClr>
              </a:solidFill>
              <a:latin typeface="黑体" panose="02010609060101010101" charset="-122"/>
              <a:ea typeface="黑体" panose="02010609060101010101" charset="-122"/>
              <a:cs typeface="+mn-cs"/>
            </a:endParaRPr>
          </a:p>
        </p:txBody>
      </p:sp>
      <p:sp>
        <p:nvSpPr>
          <p:cNvPr id="48136" name="标题 2"/>
          <p:cNvSpPr>
            <a:spLocks noGrp="1"/>
          </p:cNvSpPr>
          <p:nvPr>
            <p:ph type="title"/>
          </p:nvPr>
        </p:nvSpPr>
        <p:spPr>
          <a:xfrm>
            <a:off x="304800" y="103188"/>
            <a:ext cx="9448800" cy="563562"/>
          </a:xfrm>
          <a:ln/>
        </p:spPr>
        <p:txBody>
          <a:bodyPr vert="horz" wrap="square" lIns="91440" tIns="45720" rIns="91440" bIns="45720" anchor="ctr" anchorCtr="0"/>
          <a:p>
            <a:pPr/>
            <a:endParaRPr lang="zh-CN" altLang="en-US" dirty="0">
              <a:solidFill>
                <a:srgbClr val="00B050"/>
              </a:solidFill>
              <a:latin typeface="+mj-lt"/>
              <a:ea typeface="宋体" panose="02010600030101010101" pitchFamily="2" charset="-122"/>
              <a:cs typeface="+mj-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内容占位符 2"/>
          <p:cNvSpPr>
            <a:spLocks noGrp="1"/>
          </p:cNvSpPr>
          <p:nvPr>
            <p:ph idx="1"/>
          </p:nvPr>
        </p:nvSpPr>
        <p:spPr>
          <a:xfrm>
            <a:off x="766763" y="995363"/>
            <a:ext cx="10871200" cy="5334000"/>
          </a:xfrm>
          <a:ln/>
        </p:spPr>
        <p:txBody>
          <a:bodyPr vert="horz" wrap="square" lIns="91440" tIns="45720" rIns="91440" bIns="45720" anchor="t" anchorCtr="0"/>
          <a:p>
            <a:pPr lvl="2"/>
            <a:r>
              <a:rPr lang="en-US" altLang="zh-CN" dirty="0">
                <a:ea typeface="宋体" panose="02010600030101010101" pitchFamily="2" charset="-122"/>
              </a:rPr>
              <a:t>Evolutionary Algorithms (EAs) [1,2], due to their</a:t>
            </a:r>
            <a:br>
              <a:rPr lang="en-US" altLang="zh-CN" dirty="0">
                <a:ea typeface="宋体" panose="02010600030101010101" pitchFamily="2" charset="-122"/>
              </a:rPr>
            </a:br>
            <a:r>
              <a:rPr lang="en-US" altLang="zh-CN" dirty="0">
                <a:ea typeface="宋体" panose="02010600030101010101" pitchFamily="2" charset="-122"/>
              </a:rPr>
              <a:t>population-based search method, provide a natural advantage over classical optimization techniques. They maintain a population of possible solutions, which are processed every generation, and if the multiple solutions can be preserved over all these generations, then on termination of the algorithm, we will have multiple good</a:t>
            </a:r>
            <a:br>
              <a:rPr lang="en-US" altLang="zh-CN" dirty="0">
                <a:ea typeface="宋体" panose="02010600030101010101" pitchFamily="2" charset="-122"/>
              </a:rPr>
            </a:br>
            <a:r>
              <a:rPr lang="en-US" altLang="zh-CN" dirty="0">
                <a:ea typeface="宋体" panose="02010600030101010101" pitchFamily="2" charset="-122"/>
              </a:rPr>
              <a:t>solutions rather than only the best solution. </a:t>
            </a:r>
            <a:endParaRPr lang="en-US" altLang="zh-CN" dirty="0">
              <a:ea typeface="宋体" panose="02010600030101010101" pitchFamily="2" charset="-122"/>
            </a:endParaRPr>
          </a:p>
          <a:p>
            <a:r>
              <a:rPr lang="en-US" altLang="zh-CN" dirty="0">
                <a:ea typeface="宋体" panose="02010600030101010101" pitchFamily="2" charset="-122"/>
              </a:rPr>
              <a:t>Niching(</a:t>
            </a:r>
            <a:r>
              <a:rPr lang="zh-CN" altLang="en-US" dirty="0">
                <a:ea typeface="宋体" panose="02010600030101010101" pitchFamily="2" charset="-122"/>
              </a:rPr>
              <a:t>小生境</a:t>
            </a:r>
            <a:r>
              <a:rPr lang="en-US" altLang="zh-CN" dirty="0">
                <a:ea typeface="宋体" panose="02010600030101010101" pitchFamily="2" charset="-122"/>
              </a:rPr>
              <a:t>): </a:t>
            </a:r>
            <a:r>
              <a:rPr lang="en-US" altLang="zh-CN" b="0" dirty="0">
                <a:ea typeface="宋体" panose="02010600030101010101" pitchFamily="2" charset="-122"/>
              </a:rPr>
              <a:t>is a generic term referred to as the technique of finding and preserving multiple stable </a:t>
            </a:r>
            <a:r>
              <a:rPr lang="en-US" altLang="zh-CN" b="0" i="1" dirty="0">
                <a:ea typeface="宋体" panose="02010600030101010101" pitchFamily="2" charset="-122"/>
              </a:rPr>
              <a:t>niches</a:t>
            </a:r>
            <a:r>
              <a:rPr lang="en-US" altLang="zh-CN" b="0" dirty="0">
                <a:ea typeface="宋体" panose="02010600030101010101" pitchFamily="2" charset="-122"/>
              </a:rPr>
              <a:t>,or favorable parts of the solution space possibly around multiple solutions, so as to prevent convergence to a single solution.</a:t>
            </a:r>
            <a:br>
              <a:rPr lang="en-US" altLang="zh-CN" dirty="0">
                <a:ea typeface="宋体" panose="02010600030101010101" pitchFamily="2" charset="-122"/>
              </a:rPr>
            </a:br>
            <a:br>
              <a:rPr lang="en-US" altLang="zh-CN" dirty="0">
                <a:ea typeface="宋体" panose="02010600030101010101" pitchFamily="2" charset="-122"/>
              </a:rPr>
            </a:br>
            <a:endParaRPr lang="zh-CN" altLang="en-US" dirty="0">
              <a:ea typeface="宋体" panose="02010600030101010101" pitchFamily="2" charset="-122"/>
            </a:endParaRPr>
          </a:p>
        </p:txBody>
      </p:sp>
      <p:sp>
        <p:nvSpPr>
          <p:cNvPr id="20483" name="页脚占位符 3"/>
          <p:cNvSpPr txBox="1">
            <a:spLocks noGrp="1"/>
          </p:cNvSpPr>
          <p:nvPr>
            <p:ph type="ftr" sz="quarter" idx="3"/>
          </p:nvPr>
        </p:nvSpPr>
        <p:spPr>
          <a:noFill/>
          <a:ln>
            <a:noFill/>
          </a:ln>
        </p:spPr>
        <p:txBody>
          <a:bodyPr/>
          <a:p>
            <a:pPr marL="0" indent="0">
              <a:spcBef>
                <a:spcPct val="0"/>
              </a:spcBef>
              <a:buClrTx/>
              <a:buFontTx/>
              <a:buNone/>
            </a:pPr>
            <a:r>
              <a:rPr lang="zh-CN" altLang="en-US" sz="1800" b="0" dirty="0">
                <a:latin typeface="Arial" panose="020B0604020202020204" pitchFamily="34" charset="0"/>
                <a:ea typeface="宋体" panose="02010600030101010101" pitchFamily="2" charset="-122"/>
                <a:cs typeface="+mn-cs"/>
              </a:rPr>
              <a:t>多模态优化</a:t>
            </a:r>
            <a:endParaRPr lang="en-US" altLang="zh-CN" sz="1800" b="0" dirty="0">
              <a:latin typeface="Arial" panose="020B0604020202020204" pitchFamily="34" charset="0"/>
              <a:ea typeface="宋体" panose="02010600030101010101" pitchFamily="2" charset="-122"/>
              <a:cs typeface="+mn-cs"/>
            </a:endParaRPr>
          </a:p>
          <a:p>
            <a:pPr marL="0" indent="0">
              <a:spcBef>
                <a:spcPct val="0"/>
              </a:spcBef>
              <a:buClrTx/>
              <a:buFontTx/>
              <a:buNone/>
            </a:pPr>
            <a:r>
              <a:rPr lang="en-US" altLang="zh-CN" b="0" dirty="0">
                <a:latin typeface="Arial" panose="020B0604020202020204" pitchFamily="34" charset="0"/>
                <a:ea typeface="宋体" panose="02010600030101010101" pitchFamily="2" charset="-122"/>
                <a:cs typeface="+mn-cs"/>
              </a:rPr>
              <a:t>Multimodal optimization</a:t>
            </a:r>
            <a:endParaRPr lang="en-US" altLang="zh-CN" b="0" dirty="0">
              <a:latin typeface="Arial" panose="020B0604020202020204" pitchFamily="34" charset="0"/>
              <a:ea typeface="宋体" panose="02010600030101010101" pitchFamily="2" charset="-122"/>
              <a:cs typeface="+mn-cs"/>
            </a:endParaRPr>
          </a:p>
        </p:txBody>
      </p:sp>
      <p:sp>
        <p:nvSpPr>
          <p:cNvPr id="5" name="标题 10"/>
          <p:cNvSpPr txBox="1"/>
          <p:nvPr/>
        </p:nvSpPr>
        <p:spPr bwMode="white">
          <a:xfrm>
            <a:off x="407988" y="115888"/>
            <a:ext cx="9448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Verdana" panose="020B0604030504040204" pitchFamily="34" charset="0"/>
              </a:defRPr>
            </a:lvl2pPr>
            <a:lvl3pPr algn="l" rtl="0" eaLnBrk="0" fontAlgn="base" hangingPunct="0">
              <a:spcBef>
                <a:spcPct val="0"/>
              </a:spcBef>
              <a:spcAft>
                <a:spcPct val="0"/>
              </a:spcAft>
              <a:defRPr sz="3200" b="1">
                <a:solidFill>
                  <a:schemeClr val="bg1"/>
                </a:solidFill>
                <a:latin typeface="Verdana" panose="020B0604030504040204" pitchFamily="34" charset="0"/>
              </a:defRPr>
            </a:lvl3pPr>
            <a:lvl4pPr algn="l" rtl="0" eaLnBrk="0" fontAlgn="base" hangingPunct="0">
              <a:spcBef>
                <a:spcPct val="0"/>
              </a:spcBef>
              <a:spcAft>
                <a:spcPct val="0"/>
              </a:spcAft>
              <a:defRPr sz="3200" b="1">
                <a:solidFill>
                  <a:schemeClr val="bg1"/>
                </a:solidFill>
                <a:latin typeface="Verdana" panose="020B0604030504040204" pitchFamily="34" charset="0"/>
              </a:defRPr>
            </a:lvl4pPr>
            <a:lvl5pPr algn="l" rtl="0" eaLnBrk="0" fontAlgn="base" hangingPunct="0">
              <a:spcBef>
                <a:spcPct val="0"/>
              </a:spcBef>
              <a:spcAft>
                <a:spcPct val="0"/>
              </a:spcAft>
              <a:defRPr sz="3200" b="1">
                <a:solidFill>
                  <a:schemeClr val="bg1"/>
                </a:solidFill>
                <a:latin typeface="Verdana" panose="020B0604030504040204" pitchFamily="34" charset="0"/>
              </a:defRPr>
            </a:lvl5pPr>
            <a:lvl6pPr marL="457200" algn="l" rtl="0" eaLnBrk="1" fontAlgn="base" hangingPunct="1">
              <a:spcBef>
                <a:spcPct val="0"/>
              </a:spcBef>
              <a:spcAft>
                <a:spcPct val="0"/>
              </a:spcAft>
              <a:defRPr sz="3200" b="1">
                <a:solidFill>
                  <a:schemeClr val="bg1"/>
                </a:solidFill>
                <a:latin typeface="Verdana" panose="020B0604030504040204" pitchFamily="34" charset="0"/>
              </a:defRPr>
            </a:lvl6pPr>
            <a:lvl7pPr marL="914400" algn="l" rtl="0" eaLnBrk="1" fontAlgn="base" hangingPunct="1">
              <a:spcBef>
                <a:spcPct val="0"/>
              </a:spcBef>
              <a:spcAft>
                <a:spcPct val="0"/>
              </a:spcAft>
              <a:defRPr sz="3200" b="1">
                <a:solidFill>
                  <a:schemeClr val="bg1"/>
                </a:solidFill>
                <a:latin typeface="Verdana" panose="020B0604030504040204" pitchFamily="34" charset="0"/>
              </a:defRPr>
            </a:lvl7pPr>
            <a:lvl8pPr marL="1371600" algn="l" rtl="0" eaLnBrk="1" fontAlgn="base" hangingPunct="1">
              <a:spcBef>
                <a:spcPct val="0"/>
              </a:spcBef>
              <a:spcAft>
                <a:spcPct val="0"/>
              </a:spcAft>
              <a:defRPr sz="3200" b="1">
                <a:solidFill>
                  <a:schemeClr val="bg1"/>
                </a:solidFill>
                <a:latin typeface="Verdana" panose="020B0604030504040204" pitchFamily="34" charset="0"/>
              </a:defRPr>
            </a:lvl8pPr>
            <a:lvl9pPr marL="1828800" algn="l" rtl="0" eaLnBrk="1" fontAlgn="base" hangingPunct="1">
              <a:spcBef>
                <a:spcPct val="0"/>
              </a:spcBef>
              <a:spcAft>
                <a:spcPct val="0"/>
              </a:spcAft>
              <a:defRPr sz="3200" b="1">
                <a:solidFill>
                  <a:schemeClr val="bg1"/>
                </a:solidFill>
                <a:latin typeface="Verdana" panose="020B060403050404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200" b="1" i="0" u="none" strike="noStrike" kern="0" cap="none" spc="0" normalizeH="0" baseline="0" noProof="0" dirty="0">
                <a:ln>
                  <a:noFill/>
                </a:ln>
                <a:solidFill>
                  <a:srgbClr val="00B050"/>
                </a:solidFill>
                <a:effectLst/>
                <a:uLnTx/>
                <a:uFillTx/>
                <a:latin typeface="+mj-lt"/>
                <a:ea typeface="+mj-ea"/>
                <a:cs typeface="+mj-cs"/>
              </a:rPr>
              <a:t>多模态优化 </a:t>
            </a:r>
            <a:r>
              <a:rPr kumimoji="0" lang="en-US" altLang="zh-CN" sz="3200" b="1" i="0" u="none" strike="noStrike" kern="0" cap="none" spc="0" normalizeH="0" baseline="0" noProof="0" dirty="0">
                <a:ln>
                  <a:noFill/>
                </a:ln>
                <a:solidFill>
                  <a:srgbClr val="00B050"/>
                </a:solidFill>
                <a:effectLst/>
                <a:uLnTx/>
                <a:uFillTx/>
                <a:latin typeface="+mj-lt"/>
                <a:ea typeface="+mj-ea"/>
                <a:cs typeface="+mj-cs"/>
              </a:rPr>
              <a:t>multimodal optimization</a:t>
            </a:r>
            <a:endParaRPr kumimoji="0" lang="zh-CN" altLang="en-US" sz="3200" b="1" i="0" u="none" strike="noStrike" kern="0" cap="none" spc="0" normalizeH="0" baseline="0" noProof="0" dirty="0">
              <a:ln>
                <a:noFill/>
              </a:ln>
              <a:solidFill>
                <a:srgbClr val="00B050"/>
              </a:solidFill>
              <a:effectLst/>
              <a:uLnTx/>
              <a:uFillTx/>
              <a:latin typeface="+mj-lt"/>
              <a:ea typeface="+mj-ea"/>
              <a:cs typeface="+mj-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071813" y="660400"/>
            <a:ext cx="9204325" cy="520700"/>
          </a:xfrm>
          <a:prstGeom prst="rect">
            <a:avLst/>
          </a:prstGeom>
          <a:noFill/>
        </p:spPr>
        <p:txBody>
          <a:bodyPr>
            <a:spAutoFit/>
          </a:bodyPr>
          <a:lstStyle/>
          <a:p>
            <a:pPr marR="0" defTabSz="914400">
              <a:buClrTx/>
              <a:buSzTx/>
              <a:buFontTx/>
              <a:buNone/>
              <a:defRPr/>
            </a:pPr>
            <a:r>
              <a:rPr kumimoji="0" lang="en-US" altLang="zh-CN" sz="2800" kern="1200" cap="none" spc="0" normalizeH="0" baseline="0" noProof="0" dirty="0">
                <a:solidFill>
                  <a:schemeClr val="tx1">
                    <a:lumMod val="85000"/>
                    <a:lumOff val="15000"/>
                  </a:schemeClr>
                </a:solidFill>
                <a:latin typeface="Calibri" panose="020F0502020204030204" pitchFamily="34" charset="0"/>
                <a:ea typeface="思源黑体 Bold" charset="-122"/>
                <a:cs typeface="Calibri" panose="020F0502020204030204" pitchFamily="34" charset="0"/>
                <a:sym typeface="+mn-ea"/>
              </a:rPr>
              <a:t>——</a:t>
            </a:r>
            <a:r>
              <a:rPr kumimoji="0" lang="zh-CN" altLang="en-US" sz="2800" kern="1200" cap="none" spc="0" normalizeH="0" baseline="0" noProof="0" dirty="0">
                <a:solidFill>
                  <a:schemeClr val="tx1">
                    <a:lumMod val="85000"/>
                    <a:lumOff val="15000"/>
                  </a:schemeClr>
                </a:solidFill>
                <a:latin typeface="Calibri" panose="020F0502020204030204" pitchFamily="34" charset="0"/>
                <a:ea typeface="思源黑体 Bold" charset="-122"/>
                <a:cs typeface="Calibri" panose="020F0502020204030204" pitchFamily="34" charset="0"/>
                <a:sym typeface="+mn-ea"/>
              </a:rPr>
              <a:t>Particle swarm optimization for multimodal optimization</a:t>
            </a:r>
            <a:endParaRPr kumimoji="0" lang="zh-CN" altLang="en-US" sz="2800" kern="1200" cap="none" spc="0" normalizeH="0" baseline="0" noProof="0" dirty="0">
              <a:solidFill>
                <a:schemeClr val="tx1">
                  <a:lumMod val="85000"/>
                  <a:lumOff val="15000"/>
                </a:schemeClr>
              </a:solidFill>
              <a:latin typeface="黑体" panose="02010609060101010101" charset="-122"/>
              <a:ea typeface="黑体" panose="02010609060101010101" charset="-122"/>
              <a:cs typeface="+mn-cs"/>
            </a:endParaRPr>
          </a:p>
        </p:txBody>
      </p:sp>
      <p:sp>
        <p:nvSpPr>
          <p:cNvPr id="13" name="文本框 12"/>
          <p:cNvSpPr txBox="1"/>
          <p:nvPr/>
        </p:nvSpPr>
        <p:spPr>
          <a:xfrm>
            <a:off x="622300" y="1181100"/>
            <a:ext cx="10948988" cy="5605463"/>
          </a:xfrm>
          <a:prstGeom prst="rect">
            <a:avLst/>
          </a:prstGeom>
          <a:noFill/>
        </p:spPr>
        <p:txBody>
          <a:bodyPr/>
          <a:lstStyle/>
          <a:p>
            <a:pPr marR="0" algn="ctr" defTabSz="914400">
              <a:buClrTx/>
              <a:buSzTx/>
              <a:buFontTx/>
              <a:buNone/>
              <a:defRPr/>
            </a:pPr>
            <a:r>
              <a:rPr kumimoji="0" lang="zh-CN" altLang="en-US" sz="2000" kern="1200" cap="none" spc="0" normalizeH="0" baseline="0" noProof="0">
                <a:latin typeface="黑体" panose="02010609060101010101" charset="-122"/>
                <a:ea typeface="黑体" panose="02010609060101010101" charset="-122"/>
                <a:cs typeface="黑体" panose="02010609060101010101" charset="-122"/>
                <a:sym typeface="+mn-ea"/>
              </a:rPr>
              <a:t>M</a:t>
            </a:r>
            <a:r>
              <a:rPr kumimoji="0" lang="en-US" altLang="zh-CN" sz="2000" kern="1200" cap="none" spc="0" normalizeH="0" baseline="0" noProof="0">
                <a:latin typeface="黑体" panose="02010609060101010101" charset="-122"/>
                <a:ea typeface="黑体" panose="02010609060101010101" charset="-122"/>
                <a:cs typeface="黑体" panose="02010609060101010101" charset="-122"/>
                <a:sym typeface="+mn-ea"/>
              </a:rPr>
              <a:t>M</a:t>
            </a:r>
            <a:r>
              <a:rPr kumimoji="0" lang="zh-CN" altLang="en-US" sz="2000" kern="1200" cap="none" spc="0" normalizeH="0" baseline="0" noProof="0">
                <a:latin typeface="黑体" panose="02010609060101010101" charset="-122"/>
                <a:ea typeface="黑体" panose="02010609060101010101" charset="-122"/>
                <a:cs typeface="黑体" panose="02010609060101010101" charset="-122"/>
                <a:sym typeface="+mn-ea"/>
              </a:rPr>
              <a:t>PSO特点</a:t>
            </a:r>
            <a:r>
              <a:rPr kumimoji="0" lang="en-US" altLang="zh-CN" sz="2000" kern="1200" cap="none" spc="0" normalizeH="0" baseline="0" noProof="0">
                <a:latin typeface="黑体" panose="02010609060101010101" charset="-122"/>
                <a:ea typeface="黑体" panose="02010609060101010101" charset="-122"/>
                <a:cs typeface="黑体" panose="02010609060101010101" charset="-122"/>
                <a:sym typeface="+mn-ea"/>
              </a:rPr>
              <a:t>:</a:t>
            </a:r>
            <a:r>
              <a:rPr kumimoji="0" lang="zh-CN" altLang="en-US" sz="2000" kern="1200" cap="none" spc="0" normalizeH="0" baseline="0" noProof="0">
                <a:latin typeface="黑体" panose="02010609060101010101" charset="-122"/>
                <a:ea typeface="黑体" panose="02010609060101010101" charset="-122"/>
                <a:cs typeface="黑体" panose="02010609060101010101" charset="-122"/>
                <a:sym typeface="+mn-ea"/>
              </a:rPr>
              <a:t>调整参数少、收敛速度快、易于实现</a:t>
            </a:r>
            <a:endParaRPr kumimoji="0" lang="zh-CN" altLang="en-US" sz="2000" kern="1200" cap="none" spc="0" normalizeH="0" baseline="0" noProof="0">
              <a:latin typeface="黑体" panose="02010609060101010101" charset="-122"/>
              <a:ea typeface="黑体" panose="02010609060101010101" charset="-122"/>
              <a:cs typeface="黑体" panose="02010609060101010101" charset="-122"/>
              <a:sym typeface="+mn-ea"/>
            </a:endParaRPr>
          </a:p>
          <a:p>
            <a:pPr marR="0" defTabSz="914400">
              <a:buClrTx/>
              <a:buSzTx/>
              <a:buFontTx/>
              <a:buNone/>
              <a:defRPr/>
            </a:pPr>
            <a:r>
              <a:rPr kumimoji="0" lang="en-US" altLang="zh-CN" sz="2000" kern="1200" cap="none" spc="0" normalizeH="0" baseline="0" noProof="0" dirty="0">
                <a:solidFill>
                  <a:srgbClr val="C00000"/>
                </a:solidFill>
                <a:latin typeface="黑体" panose="02010609060101010101" charset="-122"/>
                <a:ea typeface="黑体" panose="02010609060101010101" charset="-122"/>
                <a:cs typeface="黑体" panose="02010609060101010101" charset="-122"/>
                <a:sym typeface="+mn-ea"/>
              </a:rPr>
              <a:t>1.最优粒子选择策略</a:t>
            </a:r>
            <a:endParaRPr kumimoji="0" lang="en-US" altLang="zh-CN" sz="2000" kern="1200" cap="none" spc="0" normalizeH="0" baseline="0" noProof="0" dirty="0">
              <a:solidFill>
                <a:srgbClr val="C00000"/>
              </a:solidFill>
              <a:latin typeface="黑体" panose="02010609060101010101" charset="-122"/>
              <a:ea typeface="黑体" panose="02010609060101010101" charset="-122"/>
              <a:cs typeface="黑体" panose="02010609060101010101" charset="-122"/>
              <a:sym typeface="+mn-ea"/>
            </a:endParaRPr>
          </a:p>
          <a:p>
            <a:pPr marR="0" defTabSz="914400">
              <a:buClrTx/>
              <a:buSzTx/>
              <a:buFontTx/>
              <a:buNone/>
              <a:defRPr/>
            </a:pPr>
            <a:r>
              <a:rPr kumimoji="0" lang="en-US" altLang="zh-CN" sz="2000" kern="1200" cap="none" spc="0" normalizeH="0" baseline="0" noProof="0" dirty="0">
                <a:solidFill>
                  <a:schemeClr val="tx1">
                    <a:lumMod val="85000"/>
                    <a:lumOff val="15000"/>
                  </a:schemeClr>
                </a:solidFill>
                <a:latin typeface="黑体" panose="02010609060101010101" charset="-122"/>
                <a:ea typeface="黑体" panose="02010609060101010101" charset="-122"/>
                <a:cs typeface="黑体" panose="02010609060101010101" charset="-122"/>
                <a:sym typeface="+mn-ea"/>
              </a:rPr>
              <a:t>单目标优化时，“最优”个体是唯一的，而多目标优化时，每次更新都可能产生“当前”最优解集，存储于外部存储集中</a:t>
            </a:r>
            <a:r>
              <a:rPr kumimoji="0" lang="zh-CN" altLang="en-US" sz="2000" kern="1200" cap="none" spc="0" normalizeH="0" baseline="0" noProof="0" dirty="0">
                <a:solidFill>
                  <a:schemeClr val="tx1">
                    <a:lumMod val="85000"/>
                    <a:lumOff val="15000"/>
                  </a:schemeClr>
                </a:solidFill>
                <a:latin typeface="黑体" panose="02010609060101010101" charset="-122"/>
                <a:ea typeface="黑体" panose="02010609060101010101" charset="-122"/>
                <a:cs typeface="黑体" panose="02010609060101010101" charset="-122"/>
                <a:sym typeface="+mn-ea"/>
              </a:rPr>
              <a:t>。</a:t>
            </a:r>
            <a:r>
              <a:rPr kumimoji="0" lang="en-US" altLang="zh-CN" sz="2000" kern="1200" cap="none" spc="0" normalizeH="0" baseline="0" noProof="0" dirty="0">
                <a:solidFill>
                  <a:schemeClr val="tx1">
                    <a:lumMod val="85000"/>
                    <a:lumOff val="15000"/>
                  </a:schemeClr>
                </a:solidFill>
                <a:latin typeface="黑体" panose="02010609060101010101" charset="-122"/>
                <a:ea typeface="黑体" panose="02010609060101010101" charset="-122"/>
                <a:cs typeface="黑体" panose="02010609060101010101" charset="-122"/>
                <a:sym typeface="+mn-ea"/>
              </a:rPr>
              <a:t> </a:t>
            </a:r>
            <a:endParaRPr kumimoji="0" lang="en-US" altLang="zh-CN" sz="2000" kern="1200" cap="none" spc="0" normalizeH="0" baseline="0" noProof="0" dirty="0">
              <a:solidFill>
                <a:schemeClr val="tx1">
                  <a:lumMod val="85000"/>
                  <a:lumOff val="15000"/>
                </a:schemeClr>
              </a:solidFill>
              <a:latin typeface="黑体" panose="02010609060101010101" charset="-122"/>
              <a:ea typeface="黑体" panose="02010609060101010101" charset="-122"/>
              <a:cs typeface="黑体" panose="02010609060101010101" charset="-122"/>
              <a:sym typeface="+mn-ea"/>
            </a:endParaRPr>
          </a:p>
          <a:p>
            <a:pPr marR="0" defTabSz="914400">
              <a:buClrTx/>
              <a:buSzTx/>
              <a:buFontTx/>
              <a:buNone/>
              <a:defRPr/>
            </a:pPr>
            <a:r>
              <a:rPr kumimoji="0" lang="en-US" altLang="zh-CN" sz="2000" kern="1200" cap="none" spc="0" normalizeH="0" baseline="0" noProof="0" dirty="0">
                <a:solidFill>
                  <a:srgbClr val="C00000"/>
                </a:solidFill>
                <a:latin typeface="黑体" panose="02010609060101010101" charset="-122"/>
                <a:ea typeface="黑体" panose="02010609060101010101" charset="-122"/>
                <a:cs typeface="黑体" panose="02010609060101010101" charset="-122"/>
                <a:sym typeface="+mn-ea"/>
              </a:rPr>
              <a:t>2.多样性保持机制</a:t>
            </a:r>
            <a:endParaRPr kumimoji="0" lang="zh-CN" altLang="en-US" sz="2000" kern="1200" cap="none" spc="0" normalizeH="0" baseline="0" noProof="0" dirty="0">
              <a:solidFill>
                <a:srgbClr val="C00000"/>
              </a:solidFill>
              <a:latin typeface="黑体" panose="02010609060101010101" charset="-122"/>
              <a:ea typeface="黑体" panose="02010609060101010101" charset="-122"/>
              <a:cs typeface="黑体" panose="02010609060101010101" charset="-122"/>
              <a:sym typeface="+mn-ea"/>
            </a:endParaRPr>
          </a:p>
          <a:p>
            <a:pPr marR="0" defTabSz="914400">
              <a:buClrTx/>
              <a:buSzTx/>
              <a:buFontTx/>
              <a:buNone/>
              <a:defRPr/>
            </a:pPr>
            <a:r>
              <a:rPr kumimoji="0" lang="zh-CN" altLang="en-US" sz="2000" kern="1200" cap="none" spc="0" normalizeH="0" baseline="0" noProof="0" dirty="0">
                <a:solidFill>
                  <a:schemeClr val="tx1">
                    <a:lumMod val="85000"/>
                    <a:lumOff val="15000"/>
                  </a:schemeClr>
                </a:solidFill>
                <a:latin typeface="黑体" panose="02010609060101010101" charset="-122"/>
                <a:ea typeface="黑体" panose="02010609060101010101" charset="-122"/>
                <a:cs typeface="黑体" panose="02010609060101010101" charset="-122"/>
                <a:sym typeface="+mn-ea"/>
              </a:rPr>
              <a:t>（</a:t>
            </a:r>
            <a:r>
              <a:rPr kumimoji="0" lang="en-US" altLang="zh-CN" sz="2000" kern="1200" cap="none" spc="0" normalizeH="0" baseline="0" noProof="0" dirty="0">
                <a:solidFill>
                  <a:schemeClr val="tx1">
                    <a:lumMod val="85000"/>
                    <a:lumOff val="15000"/>
                  </a:schemeClr>
                </a:solidFill>
                <a:latin typeface="黑体" panose="02010609060101010101" charset="-122"/>
                <a:ea typeface="黑体" panose="02010609060101010101" charset="-122"/>
                <a:cs typeface="黑体" panose="02010609060101010101" charset="-122"/>
                <a:sym typeface="+mn-ea"/>
              </a:rPr>
              <a:t>1</a:t>
            </a:r>
            <a:r>
              <a:rPr kumimoji="0" lang="zh-CN" altLang="en-US" sz="2000" kern="1200" cap="none" spc="0" normalizeH="0" baseline="0" noProof="0" dirty="0">
                <a:solidFill>
                  <a:schemeClr val="tx1">
                    <a:lumMod val="85000"/>
                    <a:lumOff val="15000"/>
                  </a:schemeClr>
                </a:solidFill>
                <a:latin typeface="黑体" panose="02010609060101010101" charset="-122"/>
                <a:ea typeface="黑体" panose="02010609060101010101" charset="-122"/>
                <a:cs typeface="黑体" panose="02010609060101010101" charset="-122"/>
                <a:sym typeface="+mn-ea"/>
              </a:rPr>
              <a:t>）空间划分策略（这类方法主要是将目标空间分割为多个区域，根据个体在分割区域的分布情况，一边引导种群中的其它个体向某一区域“靠拢”，以加速收敛；一边保留其它区域的个体“特征”）</a:t>
            </a:r>
            <a:endParaRPr kumimoji="0" lang="zh-CN" altLang="en-US" sz="2000" kern="1200" cap="none" spc="0" normalizeH="0" baseline="0" noProof="0" dirty="0">
              <a:solidFill>
                <a:schemeClr val="tx1">
                  <a:lumMod val="85000"/>
                  <a:lumOff val="15000"/>
                </a:schemeClr>
              </a:solidFill>
              <a:latin typeface="黑体" panose="02010609060101010101" charset="-122"/>
              <a:ea typeface="黑体" panose="02010609060101010101" charset="-122"/>
              <a:cs typeface="黑体" panose="02010609060101010101" charset="-122"/>
              <a:sym typeface="+mn-ea"/>
            </a:endParaRPr>
          </a:p>
          <a:p>
            <a:pPr marR="0" defTabSz="914400">
              <a:buClrTx/>
              <a:buSzTx/>
              <a:buFontTx/>
              <a:buNone/>
              <a:defRPr/>
            </a:pPr>
            <a:r>
              <a:rPr kumimoji="0" lang="zh-CN" altLang="en-US" sz="2000" kern="1200" cap="none" spc="0" normalizeH="0" baseline="0" noProof="0" dirty="0">
                <a:solidFill>
                  <a:schemeClr val="tx1">
                    <a:lumMod val="85000"/>
                    <a:lumOff val="15000"/>
                  </a:schemeClr>
                </a:solidFill>
                <a:latin typeface="黑体" panose="02010609060101010101" charset="-122"/>
                <a:ea typeface="黑体" panose="02010609060101010101" charset="-122"/>
                <a:cs typeface="黑体" panose="02010609060101010101" charset="-122"/>
                <a:sym typeface="+mn-ea"/>
              </a:rPr>
              <a:t>（</a:t>
            </a:r>
            <a:r>
              <a:rPr kumimoji="0" lang="en-US" altLang="zh-CN" sz="2000" kern="1200" cap="none" spc="0" normalizeH="0" baseline="0" noProof="0" dirty="0">
                <a:solidFill>
                  <a:schemeClr val="tx1">
                    <a:lumMod val="85000"/>
                    <a:lumOff val="15000"/>
                  </a:schemeClr>
                </a:solidFill>
                <a:latin typeface="黑体" panose="02010609060101010101" charset="-122"/>
                <a:ea typeface="黑体" panose="02010609060101010101" charset="-122"/>
                <a:cs typeface="黑体" panose="02010609060101010101" charset="-122"/>
                <a:sym typeface="+mn-ea"/>
              </a:rPr>
              <a:t>2</a:t>
            </a:r>
            <a:r>
              <a:rPr kumimoji="0" lang="zh-CN" altLang="en-US" sz="2000" kern="1200" cap="none" spc="0" normalizeH="0" baseline="0" noProof="0" dirty="0">
                <a:solidFill>
                  <a:schemeClr val="tx1">
                    <a:lumMod val="85000"/>
                    <a:lumOff val="15000"/>
                  </a:schemeClr>
                </a:solidFill>
                <a:latin typeface="黑体" panose="02010609060101010101" charset="-122"/>
                <a:ea typeface="黑体" panose="02010609060101010101" charset="-122"/>
                <a:cs typeface="黑体" panose="02010609060101010101" charset="-122"/>
                <a:sym typeface="+mn-ea"/>
              </a:rPr>
              <a:t>）基于种群划分：这类方法是将整个种群划分为多个子群，子群根据各自的引领者并行引导种群更新，共享外部存储集信息。 </a:t>
            </a:r>
            <a:endParaRPr kumimoji="0" lang="zh-CN" altLang="en-US" sz="2000" kern="1200" cap="none" spc="0" normalizeH="0" baseline="0" noProof="0" dirty="0">
              <a:solidFill>
                <a:schemeClr val="tx1">
                  <a:lumMod val="85000"/>
                  <a:lumOff val="15000"/>
                </a:schemeClr>
              </a:solidFill>
              <a:latin typeface="黑体" panose="02010609060101010101" charset="-122"/>
              <a:ea typeface="黑体" panose="02010609060101010101" charset="-122"/>
              <a:cs typeface="黑体" panose="02010609060101010101" charset="-122"/>
              <a:sym typeface="+mn-ea"/>
            </a:endParaRPr>
          </a:p>
          <a:p>
            <a:pPr marR="0" defTabSz="914400">
              <a:buClrTx/>
              <a:buSzTx/>
              <a:buFontTx/>
              <a:buNone/>
              <a:defRPr/>
            </a:pPr>
            <a:r>
              <a:rPr kumimoji="0" lang="en-US" altLang="zh-CN" sz="2000" kern="1200" cap="none" spc="0" normalizeH="0" baseline="0" noProof="0" dirty="0">
                <a:solidFill>
                  <a:srgbClr val="C00000"/>
                </a:solidFill>
                <a:latin typeface="黑体" panose="02010609060101010101" charset="-122"/>
                <a:ea typeface="黑体" panose="02010609060101010101" charset="-122"/>
                <a:cs typeface="黑体" panose="02010609060101010101" charset="-122"/>
                <a:sym typeface="+mn-ea"/>
              </a:rPr>
              <a:t>3.收敛性的提高手段</a:t>
            </a:r>
            <a:endParaRPr kumimoji="0" lang="en-US" altLang="zh-CN" sz="2000" kern="1200" cap="none" spc="0" normalizeH="0" baseline="0" noProof="0" dirty="0">
              <a:solidFill>
                <a:srgbClr val="C00000"/>
              </a:solidFill>
              <a:latin typeface="黑体" panose="02010609060101010101" charset="-122"/>
              <a:ea typeface="黑体" panose="02010609060101010101" charset="-122"/>
              <a:cs typeface="黑体" panose="02010609060101010101" charset="-122"/>
              <a:sym typeface="+mn-ea"/>
            </a:endParaRPr>
          </a:p>
          <a:p>
            <a:pPr marR="0" defTabSz="914400">
              <a:buClrTx/>
              <a:buSzTx/>
              <a:buFontTx/>
              <a:buNone/>
              <a:defRPr/>
            </a:pPr>
            <a:r>
              <a:rPr kumimoji="0" lang="zh-CN" altLang="en-US" sz="2000" kern="1200" cap="none" spc="0" normalizeH="0" baseline="0" noProof="0" dirty="0">
                <a:solidFill>
                  <a:schemeClr val="tx1">
                    <a:lumMod val="85000"/>
                    <a:lumOff val="15000"/>
                  </a:schemeClr>
                </a:solidFill>
                <a:latin typeface="黑体" panose="02010609060101010101" charset="-122"/>
                <a:ea typeface="黑体" panose="02010609060101010101" charset="-122"/>
                <a:cs typeface="黑体" panose="02010609060101010101" charset="-122"/>
                <a:sym typeface="+mn-ea"/>
              </a:rPr>
              <a:t>粒子群算法多目标优化时，由于目标数目和维度的增加，收敛性亟待提高</a:t>
            </a:r>
            <a:r>
              <a:rPr kumimoji="0" lang="en-US" altLang="zh-CN" sz="2000" kern="1200" cap="none" spc="0" normalizeH="0" baseline="0" noProof="0" dirty="0">
                <a:solidFill>
                  <a:schemeClr val="tx1">
                    <a:lumMod val="85000"/>
                    <a:lumOff val="15000"/>
                  </a:schemeClr>
                </a:solidFill>
                <a:latin typeface="黑体" panose="02010609060101010101" charset="-122"/>
                <a:ea typeface="黑体" panose="02010609060101010101" charset="-122"/>
                <a:cs typeface="黑体" panose="02010609060101010101" charset="-122"/>
                <a:sym typeface="+mn-ea"/>
              </a:rPr>
              <a:t>——</a:t>
            </a:r>
            <a:r>
              <a:rPr kumimoji="0" lang="zh-CN" altLang="en-US" sz="2000" kern="1200" cap="none" spc="0" normalizeH="0" baseline="0" noProof="0" dirty="0">
                <a:solidFill>
                  <a:schemeClr val="tx1">
                    <a:lumMod val="85000"/>
                    <a:lumOff val="15000"/>
                  </a:schemeClr>
                </a:solidFill>
                <a:latin typeface="黑体" panose="02010609060101010101" charset="-122"/>
                <a:ea typeface="黑体" panose="02010609060101010101" charset="-122"/>
                <a:cs typeface="黑体" panose="02010609060101010101" charset="-122"/>
                <a:sym typeface="+mn-ea"/>
              </a:rPr>
              <a:t>引入</a:t>
            </a:r>
            <a:r>
              <a:rPr kumimoji="0" lang="en-US" altLang="zh-CN" sz="2000" kern="1200" cap="none" spc="0" normalizeH="0" baseline="0" noProof="0" dirty="0">
                <a:solidFill>
                  <a:schemeClr val="tx1">
                    <a:lumMod val="85000"/>
                    <a:lumOff val="15000"/>
                  </a:schemeClr>
                </a:solidFill>
                <a:latin typeface="黑体" panose="02010609060101010101" charset="-122"/>
                <a:ea typeface="黑体" panose="02010609060101010101" charset="-122"/>
                <a:cs typeface="黑体" panose="02010609060101010101" charset="-122"/>
                <a:sym typeface="+mn-ea"/>
              </a:rPr>
              <a:t>聚类策略</a:t>
            </a:r>
            <a:r>
              <a:rPr kumimoji="0" lang="zh-CN" altLang="en-US" sz="2000" kern="1200" cap="none" spc="0" normalizeH="0" baseline="0" noProof="0" dirty="0">
                <a:solidFill>
                  <a:schemeClr val="tx1">
                    <a:lumMod val="85000"/>
                    <a:lumOff val="15000"/>
                  </a:schemeClr>
                </a:solidFill>
                <a:latin typeface="黑体" panose="02010609060101010101" charset="-122"/>
                <a:ea typeface="黑体" panose="02010609060101010101" charset="-122"/>
                <a:cs typeface="黑体" panose="02010609060101010101" charset="-122"/>
                <a:sym typeface="+mn-ea"/>
              </a:rPr>
              <a:t>（</a:t>
            </a:r>
            <a:r>
              <a:rPr kumimoji="0" lang="en-US" altLang="zh-CN" sz="2000" kern="1200" cap="none" spc="0" normalizeH="0" baseline="0" noProof="0" dirty="0">
                <a:solidFill>
                  <a:schemeClr val="tx1">
                    <a:lumMod val="85000"/>
                    <a:lumOff val="15000"/>
                  </a:schemeClr>
                </a:solidFill>
                <a:latin typeface="黑体" panose="02010609060101010101" charset="-122"/>
                <a:ea typeface="黑体" panose="02010609060101010101" charset="-122"/>
                <a:cs typeface="黑体" panose="02010609060101010101" charset="-122"/>
                <a:sym typeface="+mn-ea"/>
              </a:rPr>
              <a:t>提高种群的搜索速度</a:t>
            </a:r>
            <a:r>
              <a:rPr kumimoji="0" lang="zh-CN" altLang="en-US" sz="2000" kern="1200" cap="none" spc="0" normalizeH="0" baseline="0" noProof="0" dirty="0">
                <a:solidFill>
                  <a:schemeClr val="tx1">
                    <a:lumMod val="85000"/>
                    <a:lumOff val="15000"/>
                  </a:schemeClr>
                </a:solidFill>
                <a:latin typeface="黑体" panose="02010609060101010101" charset="-122"/>
                <a:ea typeface="黑体" panose="02010609060101010101" charset="-122"/>
                <a:cs typeface="黑体" panose="02010609060101010101" charset="-122"/>
                <a:sym typeface="+mn-ea"/>
              </a:rPr>
              <a:t>）</a:t>
            </a:r>
            <a:endParaRPr kumimoji="0" lang="zh-CN" altLang="en-US" sz="2000" kern="1200" cap="none" spc="0" normalizeH="0" baseline="0" noProof="0" dirty="0">
              <a:solidFill>
                <a:schemeClr val="tx1">
                  <a:lumMod val="85000"/>
                  <a:lumOff val="15000"/>
                </a:schemeClr>
              </a:solidFill>
              <a:latin typeface="黑体" panose="02010609060101010101" charset="-122"/>
              <a:ea typeface="黑体" panose="02010609060101010101" charset="-122"/>
              <a:cs typeface="黑体" panose="02010609060101010101" charset="-122"/>
              <a:sym typeface="+mn-ea"/>
            </a:endParaRPr>
          </a:p>
          <a:p>
            <a:pPr marR="0" defTabSz="914400">
              <a:buClrTx/>
              <a:buSzTx/>
              <a:buFontTx/>
              <a:buNone/>
              <a:defRPr/>
            </a:pPr>
            <a:r>
              <a:rPr kumimoji="0" lang="en-US" altLang="zh-CN" sz="2000" kern="1200" cap="none" spc="0" normalizeH="0" baseline="0" noProof="0" dirty="0">
                <a:solidFill>
                  <a:srgbClr val="C00000"/>
                </a:solidFill>
                <a:latin typeface="黑体" panose="02010609060101010101" charset="-122"/>
                <a:ea typeface="黑体" panose="02010609060101010101" charset="-122"/>
                <a:cs typeface="黑体" panose="02010609060101010101" charset="-122"/>
                <a:sym typeface="+mn-ea"/>
              </a:rPr>
              <a:t>4.迭代公式、参数、拓扑结构的改进</a:t>
            </a:r>
            <a:endParaRPr kumimoji="0" lang="zh-CN" altLang="en-US" sz="2000" kern="1200" cap="none" spc="0" normalizeH="0" baseline="0" noProof="0" dirty="0">
              <a:solidFill>
                <a:srgbClr val="C00000"/>
              </a:solidFill>
              <a:latin typeface="黑体" panose="02010609060101010101" charset="-122"/>
              <a:ea typeface="黑体" panose="02010609060101010101" charset="-122"/>
              <a:cs typeface="黑体" panose="02010609060101010101" charset="-122"/>
              <a:sym typeface="+mn-ea"/>
            </a:endParaRPr>
          </a:p>
          <a:p>
            <a:pPr marR="0" defTabSz="914400">
              <a:buClrTx/>
              <a:buSzTx/>
              <a:buFontTx/>
              <a:buNone/>
              <a:defRPr/>
            </a:pPr>
            <a:r>
              <a:rPr kumimoji="0" lang="zh-CN" altLang="en-US" sz="2000" kern="1200" cap="none" spc="0" normalizeH="0" baseline="0" noProof="0" dirty="0">
                <a:solidFill>
                  <a:schemeClr val="tx1">
                    <a:lumMod val="85000"/>
                    <a:lumOff val="15000"/>
                  </a:schemeClr>
                </a:solidFill>
                <a:latin typeface="黑体" panose="02010609060101010101" charset="-122"/>
                <a:ea typeface="黑体" panose="02010609060101010101" charset="-122"/>
                <a:cs typeface="黑体" panose="02010609060101010101" charset="-122"/>
                <a:sym typeface="+mn-ea"/>
              </a:rPr>
              <a:t>（</a:t>
            </a:r>
            <a:r>
              <a:rPr kumimoji="0" lang="en-US" altLang="zh-CN" sz="2000" kern="1200" cap="none" spc="0" normalizeH="0" baseline="0" noProof="0" dirty="0">
                <a:solidFill>
                  <a:schemeClr val="tx1">
                    <a:lumMod val="85000"/>
                    <a:lumOff val="15000"/>
                  </a:schemeClr>
                </a:solidFill>
                <a:latin typeface="黑体" panose="02010609060101010101" charset="-122"/>
                <a:ea typeface="黑体" panose="02010609060101010101" charset="-122"/>
                <a:cs typeface="黑体" panose="02010609060101010101" charset="-122"/>
                <a:sym typeface="+mn-ea"/>
              </a:rPr>
              <a:t>1</a:t>
            </a:r>
            <a:r>
              <a:rPr kumimoji="0" lang="zh-CN" altLang="en-US" sz="2000" kern="1200" cap="none" spc="0" normalizeH="0" baseline="0" noProof="0" dirty="0">
                <a:solidFill>
                  <a:schemeClr val="tx1">
                    <a:lumMod val="85000"/>
                    <a:lumOff val="15000"/>
                  </a:schemeClr>
                </a:solidFill>
                <a:latin typeface="黑体" panose="02010609060101010101" charset="-122"/>
                <a:ea typeface="黑体" panose="02010609060101010101" charset="-122"/>
                <a:cs typeface="黑体" panose="02010609060101010101" charset="-122"/>
                <a:sym typeface="+mn-ea"/>
              </a:rPr>
              <a:t>）迭代公式</a:t>
            </a:r>
            <a:r>
              <a:rPr kumimoji="0" lang="en-US" altLang="zh-CN" sz="2000" kern="1200" cap="none" spc="0" normalizeH="0" baseline="0" noProof="0" dirty="0">
                <a:solidFill>
                  <a:schemeClr val="tx1">
                    <a:lumMod val="85000"/>
                    <a:lumOff val="15000"/>
                  </a:schemeClr>
                </a:solidFill>
                <a:latin typeface="黑体" panose="02010609060101010101" charset="-122"/>
                <a:ea typeface="黑体" panose="02010609060101010101" charset="-122"/>
                <a:cs typeface="黑体" panose="02010609060101010101" charset="-122"/>
                <a:sym typeface="+mn-ea"/>
              </a:rPr>
              <a:t>——增加粒子个体朝向全局最佳粒子的引领搜索项</a:t>
            </a:r>
            <a:r>
              <a:rPr kumimoji="0" lang="zh-CN" altLang="en-US" sz="2000" kern="1200" cap="none" spc="0" normalizeH="0" baseline="0" noProof="0" dirty="0">
                <a:solidFill>
                  <a:schemeClr val="tx1">
                    <a:lumMod val="85000"/>
                    <a:lumOff val="15000"/>
                  </a:schemeClr>
                </a:solidFill>
                <a:latin typeface="黑体" panose="02010609060101010101" charset="-122"/>
                <a:ea typeface="黑体" panose="02010609060101010101" charset="-122"/>
                <a:cs typeface="黑体" panose="02010609060101010101" charset="-122"/>
                <a:sym typeface="+mn-ea"/>
              </a:rPr>
              <a:t>、融入相邻粒子信息</a:t>
            </a:r>
            <a:endParaRPr kumimoji="0" lang="zh-CN" altLang="en-US" sz="2000" kern="1200" cap="none" spc="0" normalizeH="0" baseline="0" noProof="0" dirty="0">
              <a:solidFill>
                <a:schemeClr val="tx1">
                  <a:lumMod val="85000"/>
                  <a:lumOff val="15000"/>
                </a:schemeClr>
              </a:solidFill>
              <a:latin typeface="黑体" panose="02010609060101010101" charset="-122"/>
              <a:ea typeface="黑体" panose="02010609060101010101" charset="-122"/>
              <a:cs typeface="黑体" panose="02010609060101010101" charset="-122"/>
              <a:sym typeface="+mn-ea"/>
            </a:endParaRPr>
          </a:p>
          <a:p>
            <a:pPr marR="0" defTabSz="914400">
              <a:buClrTx/>
              <a:buSzTx/>
              <a:buFontTx/>
              <a:buNone/>
              <a:defRPr/>
            </a:pPr>
            <a:r>
              <a:rPr kumimoji="0" lang="zh-CN" altLang="en-US" sz="2000" kern="1200" cap="none" spc="0" normalizeH="0" baseline="0" noProof="0" dirty="0">
                <a:solidFill>
                  <a:schemeClr val="tx1">
                    <a:lumMod val="85000"/>
                    <a:lumOff val="15000"/>
                  </a:schemeClr>
                </a:solidFill>
                <a:latin typeface="黑体" panose="02010609060101010101" charset="-122"/>
                <a:ea typeface="黑体" panose="02010609060101010101" charset="-122"/>
                <a:cs typeface="黑体" panose="02010609060101010101" charset="-122"/>
                <a:sym typeface="+mn-ea"/>
              </a:rPr>
              <a:t>（</a:t>
            </a:r>
            <a:r>
              <a:rPr kumimoji="0" lang="en-US" altLang="zh-CN" sz="2000" kern="1200" cap="none" spc="0" normalizeH="0" baseline="0" noProof="0" dirty="0">
                <a:solidFill>
                  <a:schemeClr val="tx1">
                    <a:lumMod val="85000"/>
                    <a:lumOff val="15000"/>
                  </a:schemeClr>
                </a:solidFill>
                <a:latin typeface="黑体" panose="02010609060101010101" charset="-122"/>
                <a:ea typeface="黑体" panose="02010609060101010101" charset="-122"/>
                <a:cs typeface="黑体" panose="02010609060101010101" charset="-122"/>
                <a:sym typeface="+mn-ea"/>
              </a:rPr>
              <a:t>2</a:t>
            </a:r>
            <a:r>
              <a:rPr kumimoji="0" lang="zh-CN" altLang="en-US" sz="2000" kern="1200" cap="none" spc="0" normalizeH="0" baseline="0" noProof="0" dirty="0">
                <a:solidFill>
                  <a:schemeClr val="tx1">
                    <a:lumMod val="85000"/>
                    <a:lumOff val="15000"/>
                  </a:schemeClr>
                </a:solidFill>
                <a:latin typeface="黑体" panose="02010609060101010101" charset="-122"/>
                <a:ea typeface="黑体" panose="02010609060101010101" charset="-122"/>
                <a:cs typeface="黑体" panose="02010609060101010101" charset="-122"/>
                <a:sym typeface="+mn-ea"/>
              </a:rPr>
              <a:t>）参数</a:t>
            </a:r>
            <a:r>
              <a:rPr kumimoji="0" lang="en-US" altLang="zh-CN" sz="2000" kern="1200" cap="none" spc="0" normalizeH="0" baseline="0" noProof="0" dirty="0">
                <a:solidFill>
                  <a:schemeClr val="tx1">
                    <a:lumMod val="85000"/>
                    <a:lumOff val="15000"/>
                  </a:schemeClr>
                </a:solidFill>
                <a:latin typeface="黑体" panose="02010609060101010101" charset="-122"/>
                <a:ea typeface="黑体" panose="02010609060101010101" charset="-122"/>
                <a:cs typeface="黑体" panose="02010609060101010101" charset="-122"/>
                <a:sym typeface="+mn-ea"/>
              </a:rPr>
              <a:t>——自适应飞行参数调节机制</a:t>
            </a:r>
            <a:endParaRPr kumimoji="0" lang="en-US" altLang="zh-CN" sz="2000" kern="1200" cap="none" spc="0" normalizeH="0" baseline="0" noProof="0" dirty="0">
              <a:solidFill>
                <a:schemeClr val="tx1">
                  <a:lumMod val="85000"/>
                  <a:lumOff val="15000"/>
                </a:schemeClr>
              </a:solidFill>
              <a:latin typeface="黑体" panose="02010609060101010101" charset="-122"/>
              <a:ea typeface="黑体" panose="02010609060101010101" charset="-122"/>
              <a:cs typeface="黑体" panose="02010609060101010101" charset="-122"/>
              <a:sym typeface="+mn-ea"/>
            </a:endParaRPr>
          </a:p>
          <a:p>
            <a:pPr marR="0" defTabSz="914400">
              <a:buClrTx/>
              <a:buSzTx/>
              <a:buFontTx/>
              <a:buNone/>
              <a:defRPr/>
            </a:pPr>
            <a:r>
              <a:rPr kumimoji="0" lang="zh-CN" altLang="en-US" sz="2000" kern="1200" cap="none" spc="0" normalizeH="0" baseline="0" noProof="0" dirty="0">
                <a:solidFill>
                  <a:schemeClr val="tx1">
                    <a:lumMod val="85000"/>
                    <a:lumOff val="15000"/>
                  </a:schemeClr>
                </a:solidFill>
                <a:latin typeface="黑体" panose="02010609060101010101" charset="-122"/>
                <a:ea typeface="黑体" panose="02010609060101010101" charset="-122"/>
                <a:cs typeface="黑体" panose="02010609060101010101" charset="-122"/>
                <a:sym typeface="+mn-ea"/>
              </a:rPr>
              <a:t>（</a:t>
            </a:r>
            <a:r>
              <a:rPr kumimoji="0" lang="en-US" altLang="zh-CN" sz="2000" kern="1200" cap="none" spc="0" normalizeH="0" baseline="0" noProof="0" dirty="0">
                <a:solidFill>
                  <a:schemeClr val="tx1">
                    <a:lumMod val="85000"/>
                    <a:lumOff val="15000"/>
                  </a:schemeClr>
                </a:solidFill>
                <a:latin typeface="黑体" panose="02010609060101010101" charset="-122"/>
                <a:ea typeface="黑体" panose="02010609060101010101" charset="-122"/>
                <a:cs typeface="黑体" panose="02010609060101010101" charset="-122"/>
                <a:sym typeface="+mn-ea"/>
              </a:rPr>
              <a:t>3</a:t>
            </a:r>
            <a:r>
              <a:rPr kumimoji="0" lang="zh-CN" altLang="en-US" sz="2000" kern="1200" cap="none" spc="0" normalizeH="0" baseline="0" noProof="0" dirty="0">
                <a:solidFill>
                  <a:schemeClr val="tx1">
                    <a:lumMod val="85000"/>
                    <a:lumOff val="15000"/>
                  </a:schemeClr>
                </a:solidFill>
                <a:latin typeface="黑体" panose="02010609060101010101" charset="-122"/>
                <a:ea typeface="黑体" panose="02010609060101010101" charset="-122"/>
                <a:cs typeface="黑体" panose="02010609060101010101" charset="-122"/>
                <a:sym typeface="+mn-ea"/>
              </a:rPr>
              <a:t>）拓扑结构</a:t>
            </a:r>
            <a:r>
              <a:rPr kumimoji="0" lang="en-US" altLang="zh-CN" sz="2000" kern="1200" cap="none" spc="0" normalizeH="0" baseline="0" noProof="0" dirty="0">
                <a:solidFill>
                  <a:schemeClr val="tx1">
                    <a:lumMod val="85000"/>
                    <a:lumOff val="15000"/>
                  </a:schemeClr>
                </a:solidFill>
                <a:latin typeface="黑体" panose="02010609060101010101" charset="-122"/>
                <a:ea typeface="黑体" panose="02010609060101010101" charset="-122"/>
                <a:cs typeface="黑体" panose="02010609060101010101" charset="-122"/>
                <a:sym typeface="+mn-ea"/>
              </a:rPr>
              <a:t>——基于环形拓扑和特殊拥挤距离的多目标粒子群优化算法</a:t>
            </a:r>
            <a:r>
              <a:rPr kumimoji="0" lang="zh-CN" altLang="en-US" sz="2000" kern="1200" cap="none" spc="0" normalizeH="0" baseline="0" noProof="0" dirty="0">
                <a:solidFill>
                  <a:schemeClr val="tx1">
                    <a:lumMod val="85000"/>
                    <a:lumOff val="15000"/>
                  </a:schemeClr>
                </a:solidFill>
                <a:latin typeface="黑体" panose="02010609060101010101" charset="-122"/>
                <a:ea typeface="黑体" panose="02010609060101010101" charset="-122"/>
                <a:cs typeface="黑体" panose="02010609060101010101" charset="-122"/>
                <a:sym typeface="+mn-ea"/>
              </a:rPr>
              <a:t>（引入无需参数的环形拓扑结构帮助形成稳定的小生境，有利于减少多样性损失）</a:t>
            </a:r>
            <a:endParaRPr kumimoji="0" lang="zh-CN" altLang="en-US" sz="2000" kern="1200" cap="none" spc="0" normalizeH="0" baseline="0" noProof="0" dirty="0">
              <a:solidFill>
                <a:schemeClr val="tx1">
                  <a:lumMod val="85000"/>
                  <a:lumOff val="15000"/>
                </a:schemeClr>
              </a:solidFill>
              <a:latin typeface="黑体" panose="02010609060101010101" charset="-122"/>
              <a:ea typeface="黑体" panose="02010609060101010101" charset="-122"/>
              <a:cs typeface="黑体" panose="02010609060101010101" charset="-122"/>
              <a:sym typeface="+mn-ea"/>
            </a:endParaRPr>
          </a:p>
        </p:txBody>
      </p:sp>
      <p:sp>
        <p:nvSpPr>
          <p:cNvPr id="3" name="文本框 2"/>
          <p:cNvSpPr txBox="1"/>
          <p:nvPr/>
        </p:nvSpPr>
        <p:spPr>
          <a:xfrm>
            <a:off x="876300" y="188913"/>
            <a:ext cx="2763838" cy="584200"/>
          </a:xfrm>
          <a:prstGeom prst="rect">
            <a:avLst/>
          </a:prstGeom>
          <a:noFill/>
        </p:spPr>
        <p:txBody>
          <a:bodyPr>
            <a:spAutoFit/>
          </a:bodyPr>
          <a:lstStyle/>
          <a:p>
            <a:pPr marR="0" defTabSz="914400">
              <a:buClrTx/>
              <a:buSzTx/>
              <a:buFontTx/>
              <a:buNone/>
              <a:defRPr/>
            </a:pPr>
            <a:r>
              <a:rPr kumimoji="0" lang="en-US" altLang="zh-CN" sz="3200" kern="1200" cap="none" spc="0" normalizeH="0" baseline="0" noProof="0" dirty="0">
                <a:solidFill>
                  <a:schemeClr val="tx1">
                    <a:lumMod val="85000"/>
                    <a:lumOff val="15000"/>
                  </a:schemeClr>
                </a:solidFill>
                <a:latin typeface="黑体" panose="02010609060101010101" charset="-122"/>
                <a:ea typeface="黑体" panose="02010609060101010101" charset="-122"/>
                <a:cs typeface="+mn-cs"/>
              </a:rPr>
              <a:t>Introduction</a:t>
            </a:r>
            <a:endParaRPr kumimoji="0" lang="en-US" altLang="zh-CN" sz="3200" kern="1200" cap="none" spc="0" normalizeH="0" baseline="0" noProof="0" dirty="0">
              <a:solidFill>
                <a:schemeClr val="tx1">
                  <a:lumMod val="85000"/>
                  <a:lumOff val="15000"/>
                </a:schemeClr>
              </a:solidFill>
              <a:latin typeface="黑体" panose="02010609060101010101" charset="-122"/>
              <a:ea typeface="黑体" panose="02010609060101010101" charset="-122"/>
              <a:cs typeface="+mn-cs"/>
            </a:endParaRPr>
          </a:p>
        </p:txBody>
      </p:sp>
      <p:sp>
        <p:nvSpPr>
          <p:cNvPr id="49157" name="标题 3"/>
          <p:cNvSpPr>
            <a:spLocks noGrp="1"/>
          </p:cNvSpPr>
          <p:nvPr>
            <p:ph type="title"/>
          </p:nvPr>
        </p:nvSpPr>
        <p:spPr>
          <a:xfrm>
            <a:off x="304800" y="103188"/>
            <a:ext cx="9448800" cy="563562"/>
          </a:xfrm>
          <a:ln/>
        </p:spPr>
        <p:txBody>
          <a:bodyPr vert="horz" wrap="square" lIns="91440" tIns="45720" rIns="91440" bIns="45720" anchor="ctr" anchorCtr="0"/>
          <a:p>
            <a:pPr/>
            <a:endParaRPr lang="zh-CN" altLang="en-US" dirty="0">
              <a:solidFill>
                <a:srgbClr val="00B050"/>
              </a:solidFill>
              <a:latin typeface="+mj-lt"/>
              <a:ea typeface="宋体" panose="02010600030101010101" pitchFamily="2" charset="-122"/>
              <a:cs typeface="+mj-cs"/>
            </a:endParaRPr>
          </a:p>
        </p:txBody>
      </p:sp>
      <p:sp>
        <p:nvSpPr>
          <p:cNvPr id="49158" name="内容占位符 4"/>
          <p:cNvSpPr>
            <a:spLocks noGrp="1"/>
          </p:cNvSpPr>
          <p:nvPr>
            <p:ph idx="1"/>
          </p:nvPr>
        </p:nvSpPr>
        <p:spPr>
          <a:xfrm>
            <a:off x="766763" y="995363"/>
            <a:ext cx="10871200" cy="5334000"/>
          </a:xfrm>
          <a:ln/>
        </p:spPr>
        <p:txBody>
          <a:bodyPr vert="horz" wrap="square" lIns="91440" tIns="45720" rIns="91440" bIns="45720" anchor="t" anchorCtr="0"/>
          <a:p>
            <a:endParaRPr lang="zh-CN" altLang="en-US" dirty="0">
              <a:ea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906963" y="2035175"/>
            <a:ext cx="2378075" cy="522288"/>
          </a:xfrm>
          <a:prstGeom prst="rect">
            <a:avLst/>
          </a:prstGeom>
          <a:noFill/>
        </p:spPr>
        <p:txBody>
          <a:bodyPr>
            <a:spAutoFit/>
          </a:bodyPr>
          <a:lstStyle/>
          <a:p>
            <a:pPr marR="0" algn="dist" defTabSz="914400">
              <a:buClrTx/>
              <a:buSzTx/>
              <a:buFontTx/>
              <a:buNone/>
              <a:defRPr/>
            </a:pPr>
            <a:r>
              <a:rPr kumimoji="0" lang="zh-CN" altLang="en-US" sz="2800" kern="1200" cap="none" spc="0" normalizeH="0" baseline="0" noProof="0" dirty="0">
                <a:solidFill>
                  <a:schemeClr val="tx1">
                    <a:lumMod val="85000"/>
                    <a:lumOff val="15000"/>
                  </a:schemeClr>
                </a:solidFill>
                <a:latin typeface="思源黑体 Bold" charset="-122"/>
                <a:ea typeface="思源黑体 Bold" charset="-122"/>
                <a:cs typeface="+mn-cs"/>
              </a:rPr>
              <a:t>第三</a:t>
            </a:r>
            <a:r>
              <a:rPr kumimoji="0" lang="en-US" altLang="zh-CN" sz="2800" kern="1200" cap="none" spc="0" normalizeH="0" baseline="0" noProof="0" dirty="0">
                <a:solidFill>
                  <a:schemeClr val="tx1">
                    <a:lumMod val="85000"/>
                    <a:lumOff val="15000"/>
                  </a:schemeClr>
                </a:solidFill>
                <a:latin typeface="思源黑体 Bold" charset="-122"/>
                <a:ea typeface="思源黑体 Bold" charset="-122"/>
                <a:cs typeface="+mn-cs"/>
              </a:rPr>
              <a:t>02</a:t>
            </a:r>
            <a:r>
              <a:rPr kumimoji="0" lang="zh-CN" altLang="en-US" sz="2800" kern="1200" cap="none" spc="0" normalizeH="0" baseline="0" noProof="0" dirty="0">
                <a:solidFill>
                  <a:schemeClr val="tx1">
                    <a:lumMod val="85000"/>
                    <a:lumOff val="15000"/>
                  </a:schemeClr>
                </a:solidFill>
                <a:latin typeface="思源黑体 Bold" charset="-122"/>
                <a:ea typeface="思源黑体 Bold" charset="-122"/>
                <a:cs typeface="+mn-cs"/>
              </a:rPr>
              <a:t>部分</a:t>
            </a:r>
            <a:endParaRPr kumimoji="0" lang="zh-CN" altLang="en-US" sz="2800" kern="1200" cap="none" spc="0" normalizeH="0" baseline="0" noProof="0" dirty="0">
              <a:solidFill>
                <a:schemeClr val="tx1">
                  <a:lumMod val="85000"/>
                  <a:lumOff val="15000"/>
                </a:schemeClr>
              </a:solidFill>
              <a:latin typeface="思源黑体 Bold" charset="-122"/>
              <a:ea typeface="思源黑体 Bold" charset="-122"/>
              <a:cs typeface="+mn-cs"/>
            </a:endParaRPr>
          </a:p>
        </p:txBody>
      </p:sp>
      <p:sp>
        <p:nvSpPr>
          <p:cNvPr id="5" name="文本框 4"/>
          <p:cNvSpPr txBox="1"/>
          <p:nvPr/>
        </p:nvSpPr>
        <p:spPr>
          <a:xfrm>
            <a:off x="2333625" y="3198813"/>
            <a:ext cx="7996238" cy="706438"/>
          </a:xfrm>
          <a:prstGeom prst="rect">
            <a:avLst/>
          </a:prstGeom>
          <a:noFill/>
        </p:spPr>
        <p:txBody>
          <a:bodyPr>
            <a:spAutoFit/>
          </a:bodyPr>
          <a:lstStyle/>
          <a:p>
            <a:pPr marR="0" defTabSz="914400">
              <a:buClrTx/>
              <a:buSzTx/>
              <a:buFontTx/>
              <a:buNone/>
              <a:defRPr/>
            </a:pPr>
            <a:r>
              <a:rPr kumimoji="0" lang="en-US" altLang="zh-CN" sz="4000" kern="1200" cap="none" spc="0" normalizeH="0" baseline="0" noProof="0" dirty="0">
                <a:solidFill>
                  <a:schemeClr val="tx1">
                    <a:lumMod val="85000"/>
                    <a:lumOff val="15000"/>
                  </a:schemeClr>
                </a:solidFill>
                <a:latin typeface="思源黑体 Normal" charset="-122"/>
                <a:ea typeface="思源黑体 Normal" charset="-122"/>
                <a:cs typeface="+mn-cs"/>
                <a:sym typeface="+mn-ea"/>
              </a:rPr>
              <a:t>Concise information of the paper</a:t>
            </a:r>
            <a:endParaRPr kumimoji="0" lang="en-US" altLang="zh-CN" sz="4000" kern="1200" cap="none" spc="0" normalizeH="0" baseline="0" noProof="0" dirty="0">
              <a:solidFill>
                <a:schemeClr val="tx1">
                  <a:lumMod val="85000"/>
                  <a:lumOff val="15000"/>
                </a:schemeClr>
              </a:solidFill>
              <a:latin typeface="思源黑体 Normal" charset="-122"/>
              <a:ea typeface="思源黑体 Normal" charset="-122"/>
              <a:cs typeface="+mn-cs"/>
              <a:sym typeface="+mn-ea"/>
            </a:endParaRPr>
          </a:p>
        </p:txBody>
      </p:sp>
      <p:sp>
        <p:nvSpPr>
          <p:cNvPr id="50180" name="标题 3"/>
          <p:cNvSpPr>
            <a:spLocks noGrp="1"/>
          </p:cNvSpPr>
          <p:nvPr>
            <p:ph type="title"/>
          </p:nvPr>
        </p:nvSpPr>
        <p:spPr>
          <a:xfrm>
            <a:off x="304800" y="103188"/>
            <a:ext cx="9448800" cy="563562"/>
          </a:xfrm>
          <a:ln/>
        </p:spPr>
        <p:txBody>
          <a:bodyPr vert="horz" wrap="square" lIns="91440" tIns="45720" rIns="91440" bIns="45720" anchor="ctr" anchorCtr="0"/>
          <a:p>
            <a:pPr/>
            <a:endParaRPr lang="zh-CN" altLang="en-US" dirty="0">
              <a:solidFill>
                <a:srgbClr val="00B050"/>
              </a:solidFill>
              <a:latin typeface="+mj-lt"/>
              <a:ea typeface="宋体" panose="02010600030101010101" pitchFamily="2" charset="-122"/>
              <a:cs typeface="+mj-cs"/>
            </a:endParaRPr>
          </a:p>
        </p:txBody>
      </p:sp>
      <p:sp>
        <p:nvSpPr>
          <p:cNvPr id="50181" name="内容占位符 5"/>
          <p:cNvSpPr>
            <a:spLocks noGrp="1"/>
          </p:cNvSpPr>
          <p:nvPr>
            <p:ph idx="1"/>
          </p:nvPr>
        </p:nvSpPr>
        <p:spPr>
          <a:xfrm>
            <a:off x="766763" y="995363"/>
            <a:ext cx="10871200" cy="5334000"/>
          </a:xfrm>
          <a:ln/>
        </p:spPr>
        <p:txBody>
          <a:bodyPr vert="horz" wrap="square" lIns="91440" tIns="45720" rIns="91440" bIns="45720" anchor="t" anchorCtr="0"/>
          <a:p>
            <a:endParaRPr lang="zh-CN" altLang="en-US" dirty="0">
              <a:ea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1202" name="表格 51201"/>
          <p:cNvGraphicFramePr/>
          <p:nvPr>
            <p:custDataLst>
              <p:tags r:id="rId1"/>
            </p:custDataLst>
          </p:nvPr>
        </p:nvGraphicFramePr>
        <p:xfrm>
          <a:off x="3640138" y="374650"/>
          <a:ext cx="8443912" cy="7551738"/>
        </p:xfrm>
        <a:graphic>
          <a:graphicData uri="http://schemas.openxmlformats.org/drawingml/2006/table">
            <a:tbl>
              <a:tblPr/>
              <a:tblGrid>
                <a:gridCol w="3046413"/>
                <a:gridCol w="5397500"/>
              </a:tblGrid>
              <a:tr h="639763">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r>
                        <a:rPr lang="zh-CN" altLang="en-US" b="1" dirty="0">
                          <a:solidFill>
                            <a:srgbClr val="FFFFFF"/>
                          </a:solidFill>
                          <a:latin typeface="Verdana" panose="020B0604030504040204" pitchFamily="34" charset="0"/>
                        </a:rPr>
                        <a:t>Susana et al</a:t>
                      </a:r>
                      <a:endParaRPr lang="zh-CN" altLang="en-US" b="1" dirty="0">
                        <a:solidFill>
                          <a:srgbClr val="FFFFFF"/>
                        </a:solidFill>
                        <a:latin typeface="Verdana" panose="020B0604030504040204" pitchFamily="34" charset="0"/>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r>
                        <a:rPr lang="zh-CN" altLang="en-US" b="1" dirty="0">
                          <a:solidFill>
                            <a:srgbClr val="FFFFFF"/>
                          </a:solidFill>
                          <a:latin typeface="Verdana" panose="020B0604030504040204" pitchFamily="34" charset="0"/>
                        </a:rPr>
                        <a:t> non-uniform mutation operator along with PSO</a:t>
                      </a:r>
                      <a:endParaRPr lang="zh-CN" altLang="en-US" b="1" dirty="0">
                        <a:solidFill>
                          <a:srgbClr val="FFFFFF"/>
                        </a:solidFill>
                        <a:latin typeface="Verdana" panose="020B0604030504040204" pitchFamily="34" charset="0"/>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r>
              <a:tr h="403225">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r>
                        <a:rPr lang="zh-CN" altLang="en-US" dirty="0">
                          <a:solidFill>
                            <a:srgbClr val="666699"/>
                          </a:solidFill>
                          <a:latin typeface="Verdana" panose="020B0604030504040204" pitchFamily="34" charset="0"/>
                        </a:rPr>
                        <a:t>Parsopoulos et al</a:t>
                      </a:r>
                      <a:endParaRPr lang="zh-CN" altLang="en-US" dirty="0">
                        <a:solidFill>
                          <a:srgbClr val="666699"/>
                        </a:solidFill>
                        <a:latin typeface="Verdana" panose="020B0604030504040204" pitchFamily="34" charset="0"/>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FE0D3"/>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r>
                        <a:rPr lang="zh-CN" altLang="en-US" dirty="0">
                          <a:solidFill>
                            <a:srgbClr val="666699"/>
                          </a:solidFill>
                          <a:latin typeface="Verdana" panose="020B0604030504040204" pitchFamily="34" charset="0"/>
                        </a:rPr>
                        <a:t>used the objective</a:t>
                      </a:r>
                      <a:r>
                        <a:rPr lang="en-US" altLang="zh-CN" dirty="0">
                          <a:solidFill>
                            <a:srgbClr val="666699"/>
                          </a:solidFill>
                          <a:latin typeface="Verdana" panose="020B0604030504040204" pitchFamily="34" charset="0"/>
                        </a:rPr>
                        <a:t> </a:t>
                      </a:r>
                      <a:r>
                        <a:rPr lang="zh-CN" altLang="en-US" dirty="0">
                          <a:solidFill>
                            <a:srgbClr val="666699"/>
                          </a:solidFill>
                          <a:latin typeface="Verdana" panose="020B0604030504040204" pitchFamily="34" charset="0"/>
                        </a:rPr>
                        <a:t>function ‘‘stretching’’ </a:t>
                      </a:r>
                      <a:endParaRPr lang="zh-CN" altLang="en-US" dirty="0">
                        <a:solidFill>
                          <a:srgbClr val="666699"/>
                        </a:solidFill>
                        <a:latin typeface="Verdana" panose="020B0604030504040204" pitchFamily="34" charset="0"/>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FE0D3"/>
                    </a:solidFill>
                  </a:tcPr>
                </a:tc>
              </a:tr>
              <a:tr h="366712">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r>
                        <a:rPr lang="zh-CN" altLang="en-US" dirty="0">
                          <a:solidFill>
                            <a:srgbClr val="666699"/>
                          </a:solidFill>
                          <a:latin typeface="Verdana" panose="020B0604030504040204" pitchFamily="34" charset="0"/>
                        </a:rPr>
                        <a:t>Britts et al</a:t>
                      </a:r>
                      <a:endParaRPr lang="zh-CN" altLang="en-US" dirty="0">
                        <a:solidFill>
                          <a:srgbClr val="666699"/>
                        </a:solidFill>
                        <a:latin typeface="Verdana" panose="020B0604030504040204" pitchFamily="34" charset="0"/>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F0EB"/>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r>
                        <a:rPr lang="zh-CN" altLang="en-US" dirty="0">
                          <a:solidFill>
                            <a:srgbClr val="666699"/>
                          </a:solidFill>
                          <a:latin typeface="Verdana" panose="020B0604030504040204" pitchFamily="34" charset="0"/>
                        </a:rPr>
                        <a:t> NichePSO</a:t>
                      </a:r>
                      <a:endParaRPr lang="zh-CN" altLang="en-US" dirty="0">
                        <a:solidFill>
                          <a:srgbClr val="666699"/>
                        </a:solidFill>
                        <a:latin typeface="Verdana" panose="020B0604030504040204" pitchFamily="34" charset="0"/>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F0EB"/>
                    </a:solidFill>
                  </a:tcPr>
                </a:tc>
              </a:tr>
              <a:tr h="639763">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r>
                        <a:rPr lang="zh-CN" altLang="en-US" dirty="0">
                          <a:solidFill>
                            <a:srgbClr val="666699"/>
                          </a:solidFill>
                          <a:latin typeface="Verdana" panose="020B0604030504040204" pitchFamily="34" charset="0"/>
                        </a:rPr>
                        <a:t>Engelbrecht and Loggerenberg</a:t>
                      </a:r>
                      <a:endParaRPr lang="zh-CN" altLang="en-US" dirty="0">
                        <a:solidFill>
                          <a:srgbClr val="666699"/>
                        </a:solidFill>
                        <a:latin typeface="Verdana" panose="020B0604030504040204" pitchFamily="34" charset="0"/>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FE0D3"/>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r>
                        <a:rPr lang="zh-CN" altLang="en-US" dirty="0">
                          <a:solidFill>
                            <a:srgbClr val="666699"/>
                          </a:solidFill>
                          <a:latin typeface="Verdana" panose="020B0604030504040204" pitchFamily="34" charset="0"/>
                        </a:rPr>
                        <a:t>restrict exploration in the main swarm；few novel merging</a:t>
                      </a:r>
                      <a:r>
                        <a:rPr lang="en-US" altLang="zh-CN" dirty="0">
                          <a:solidFill>
                            <a:srgbClr val="666699"/>
                          </a:solidFill>
                          <a:latin typeface="Verdana" panose="020B0604030504040204" pitchFamily="34" charset="0"/>
                        </a:rPr>
                        <a:t> and absorption techniques</a:t>
                      </a:r>
                      <a:endParaRPr lang="en-US" altLang="zh-CN" dirty="0">
                        <a:solidFill>
                          <a:srgbClr val="666699"/>
                        </a:solidFill>
                        <a:latin typeface="Verdana" panose="020B0604030504040204" pitchFamily="34" charset="0"/>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FE0D3"/>
                    </a:solidFill>
                  </a:tcPr>
                </a:tc>
              </a:tr>
              <a:tr h="91440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r>
                        <a:rPr lang="zh-CN" altLang="en-US" dirty="0">
                          <a:solidFill>
                            <a:srgbClr val="666699"/>
                          </a:solidFill>
                          <a:latin typeface="Verdana" panose="020B0604030504040204" pitchFamily="34" charset="0"/>
                        </a:rPr>
                        <a:t>Brits et al</a:t>
                      </a:r>
                      <a:endParaRPr lang="zh-CN" altLang="en-US" dirty="0">
                        <a:solidFill>
                          <a:srgbClr val="666699"/>
                        </a:solidFill>
                        <a:latin typeface="Verdana" panose="020B0604030504040204" pitchFamily="34" charset="0"/>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F0EB"/>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r>
                        <a:rPr lang="zh-CN" altLang="en-US" dirty="0">
                          <a:solidFill>
                            <a:srgbClr val="666699"/>
                          </a:solidFill>
                          <a:latin typeface="Verdana" panose="020B0604030504040204" pitchFamily="34" charset="0"/>
                        </a:rPr>
                        <a:t>nbest PSO model；the neighborhood of a</a:t>
                      </a:r>
                      <a:endParaRPr lang="zh-CN" altLang="en-US" dirty="0">
                        <a:solidFill>
                          <a:srgbClr val="666699"/>
                        </a:solidFill>
                        <a:latin typeface="Verdana" panose="020B0604030504040204" pitchFamily="34" charset="0"/>
                      </a:endParaRPr>
                    </a:p>
                    <a:p>
                      <a:pPr lvl="0" eaLnBrk="1" hangingPunct="1">
                        <a:buNone/>
                      </a:pPr>
                      <a:r>
                        <a:rPr lang="zh-CN" altLang="en-US" dirty="0">
                          <a:solidFill>
                            <a:srgbClr val="666699"/>
                          </a:solidFill>
                          <a:latin typeface="Verdana" panose="020B0604030504040204" pitchFamily="34" charset="0"/>
                        </a:rPr>
                        <a:t>particle can be defined by its k closest particles,</a:t>
                      </a:r>
                      <a:endParaRPr lang="zh-CN" altLang="en-US" dirty="0">
                        <a:solidFill>
                          <a:srgbClr val="666699"/>
                        </a:solidFill>
                        <a:latin typeface="Verdana" panose="020B0604030504040204" pitchFamily="34" charset="0"/>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F0EB"/>
                    </a:solidFill>
                  </a:tcPr>
                </a:tc>
              </a:tr>
              <a:tr h="365125">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r>
                        <a:rPr lang="zh-CN" altLang="en-US" dirty="0">
                          <a:solidFill>
                            <a:srgbClr val="666699"/>
                          </a:solidFill>
                          <a:latin typeface="Verdana" panose="020B0604030504040204" pitchFamily="34" charset="0"/>
                        </a:rPr>
                        <a:t>Li</a:t>
                      </a:r>
                      <a:endParaRPr lang="zh-CN" altLang="en-US" dirty="0">
                        <a:solidFill>
                          <a:srgbClr val="666699"/>
                        </a:solidFill>
                        <a:latin typeface="Verdana" panose="020B0604030504040204" pitchFamily="34" charset="0"/>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FE0D3"/>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r>
                        <a:rPr lang="zh-CN" altLang="en-US" dirty="0">
                          <a:solidFill>
                            <a:srgbClr val="666699"/>
                          </a:solidFill>
                          <a:latin typeface="Verdana" panose="020B0604030504040204" pitchFamily="34" charset="0"/>
                        </a:rPr>
                        <a:t>Speciation-based PSO (SPSO)；</a:t>
                      </a:r>
                      <a:endParaRPr lang="zh-CN" altLang="en-US" dirty="0">
                        <a:solidFill>
                          <a:srgbClr val="666699"/>
                        </a:solidFill>
                        <a:latin typeface="Verdana" panose="020B0604030504040204" pitchFamily="34" charset="0"/>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FE0D3"/>
                    </a:solidFill>
                  </a:tcPr>
                </a:tc>
              </a:tr>
              <a:tr h="639762">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r>
                        <a:rPr lang="zh-CN" altLang="en-US" dirty="0">
                          <a:solidFill>
                            <a:srgbClr val="666699"/>
                          </a:solidFill>
                          <a:latin typeface="Verdana" panose="020B0604030504040204" pitchFamily="34" charset="0"/>
                        </a:rPr>
                        <a:t>Bird and Li</a:t>
                      </a:r>
                      <a:endParaRPr lang="zh-CN" altLang="en-US" dirty="0">
                        <a:solidFill>
                          <a:srgbClr val="666699"/>
                        </a:solidFill>
                        <a:latin typeface="Verdana" panose="020B0604030504040204" pitchFamily="34" charset="0"/>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F0EB"/>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r>
                        <a:rPr lang="zh-CN" altLang="en-US" dirty="0">
                          <a:solidFill>
                            <a:srgbClr val="666699"/>
                          </a:solidFill>
                          <a:latin typeface="Verdana" panose="020B0604030504040204" pitchFamily="34" charset="0"/>
                        </a:rPr>
                        <a:t>two methods based on population</a:t>
                      </a:r>
                      <a:r>
                        <a:rPr lang="en-US" altLang="zh-CN" dirty="0">
                          <a:solidFill>
                            <a:srgbClr val="666699"/>
                          </a:solidFill>
                          <a:latin typeface="Verdana" panose="020B0604030504040204" pitchFamily="34" charset="0"/>
                        </a:rPr>
                        <a:t> </a:t>
                      </a:r>
                      <a:r>
                        <a:rPr lang="zh-CN" altLang="en-US" dirty="0">
                          <a:solidFill>
                            <a:srgbClr val="666699"/>
                          </a:solidFill>
                          <a:latin typeface="Verdana" panose="020B0604030504040204" pitchFamily="34" charset="0"/>
                        </a:rPr>
                        <a:t>statistics</a:t>
                      </a:r>
                      <a:r>
                        <a:rPr lang="en-US" altLang="zh-CN" dirty="0">
                          <a:solidFill>
                            <a:srgbClr val="666699"/>
                          </a:solidFill>
                          <a:latin typeface="Verdana" panose="020B0604030504040204" pitchFamily="34" charset="0"/>
                        </a:rPr>
                        <a:t> </a:t>
                      </a:r>
                      <a:r>
                        <a:rPr lang="zh-CN" altLang="en-US" dirty="0">
                          <a:solidFill>
                            <a:srgbClr val="666699"/>
                          </a:solidFill>
                          <a:latin typeface="Verdana" panose="020B0604030504040204" pitchFamily="34" charset="0"/>
                        </a:rPr>
                        <a:t>and a time-based convergence measure</a:t>
                      </a:r>
                      <a:endParaRPr lang="zh-CN" altLang="en-US" dirty="0">
                        <a:solidFill>
                          <a:srgbClr val="666699"/>
                        </a:solidFill>
                        <a:latin typeface="Verdana" panose="020B0604030504040204" pitchFamily="34" charset="0"/>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F0EB"/>
                    </a:solidFill>
                  </a:tcPr>
                </a:tc>
              </a:tr>
              <a:tr h="6413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r>
                        <a:rPr lang="zh-CN" altLang="en-US" dirty="0">
                          <a:solidFill>
                            <a:srgbClr val="666699"/>
                          </a:solidFill>
                          <a:latin typeface="Verdana" panose="020B0604030504040204" pitchFamily="34" charset="0"/>
                          <a:sym typeface="+mn-ea"/>
                        </a:rPr>
                        <a:t>Li</a:t>
                      </a:r>
                      <a:endParaRPr lang="zh-CN" altLang="en-US" dirty="0">
                        <a:solidFill>
                          <a:srgbClr val="666699"/>
                        </a:solidFill>
                        <a:latin typeface="Verdana" panose="020B0604030504040204" pitchFamily="34" charset="0"/>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FE0D3"/>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r>
                        <a:rPr lang="zh-CN" altLang="en-US" dirty="0">
                          <a:solidFill>
                            <a:srgbClr val="666699"/>
                          </a:solidFill>
                          <a:latin typeface="Verdana" panose="020B0604030504040204" pitchFamily="34" charset="0"/>
                        </a:rPr>
                        <a:t>PSO-based on Fitness-Euclidean distance Ratio(FER-PSO)</a:t>
                      </a:r>
                      <a:endParaRPr lang="zh-CN" altLang="en-US" dirty="0">
                        <a:solidFill>
                          <a:srgbClr val="666699"/>
                        </a:solidFill>
                        <a:latin typeface="Verdana" panose="020B0604030504040204" pitchFamily="34" charset="0"/>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FE0D3"/>
                    </a:solidFill>
                  </a:tcPr>
                </a:tc>
              </a:tr>
              <a:tr h="639763">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r>
                        <a:rPr lang="zh-CN" altLang="en-US" dirty="0">
                          <a:solidFill>
                            <a:srgbClr val="666699"/>
                          </a:solidFill>
                          <a:latin typeface="Verdana" panose="020B0604030504040204" pitchFamily="34" charset="0"/>
                        </a:rPr>
                        <a:t>Schoeman and Engelbrecht</a:t>
                      </a:r>
                      <a:endParaRPr lang="zh-CN" altLang="en-US" dirty="0">
                        <a:solidFill>
                          <a:srgbClr val="666699"/>
                        </a:solidFill>
                        <a:latin typeface="Verdana" panose="020B0604030504040204" pitchFamily="34" charset="0"/>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F0EB"/>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r>
                        <a:rPr lang="zh-CN" altLang="en-US" dirty="0">
                          <a:solidFill>
                            <a:srgbClr val="666699"/>
                          </a:solidFill>
                          <a:latin typeface="Verdana" panose="020B0604030504040204" pitchFamily="34" charset="0"/>
                        </a:rPr>
                        <a:t> vector-based PSO</a:t>
                      </a:r>
                      <a:endParaRPr lang="zh-CN" altLang="en-US" dirty="0">
                        <a:solidFill>
                          <a:srgbClr val="666699"/>
                        </a:solidFill>
                        <a:latin typeface="Verdana" panose="020B0604030504040204" pitchFamily="34" charset="0"/>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F0EB"/>
                    </a:solidFill>
                  </a:tcPr>
                </a:tc>
              </a:tr>
              <a:tr h="365125">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r>
                        <a:rPr lang="zh-CN" altLang="en-US" dirty="0">
                          <a:solidFill>
                            <a:srgbClr val="666699"/>
                          </a:solidFill>
                          <a:latin typeface="Verdana" panose="020B0604030504040204" pitchFamily="34" charset="0"/>
                        </a:rPr>
                        <a:t>Alamil et al</a:t>
                      </a:r>
                      <a:endParaRPr lang="zh-CN" altLang="en-US" dirty="0">
                        <a:solidFill>
                          <a:srgbClr val="666699"/>
                        </a:solidFill>
                        <a:latin typeface="Verdana" panose="020B0604030504040204" pitchFamily="34" charset="0"/>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FE0D3"/>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r>
                        <a:rPr lang="zh-CN" altLang="en-US" dirty="0">
                          <a:solidFill>
                            <a:srgbClr val="666699"/>
                          </a:solidFill>
                          <a:latin typeface="Verdana" panose="020B0604030504040204" pitchFamily="34" charset="0"/>
                        </a:rPr>
                        <a:t>fuzzy clustering-based PSO</a:t>
                      </a:r>
                      <a:endParaRPr lang="zh-CN" altLang="en-US" dirty="0">
                        <a:solidFill>
                          <a:srgbClr val="666699"/>
                        </a:solidFill>
                        <a:latin typeface="Verdana" panose="020B0604030504040204" pitchFamily="34" charset="0"/>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FE0D3"/>
                    </a:solidFill>
                  </a:tcPr>
                </a:tc>
              </a:tr>
              <a:tr h="382587">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r>
                        <a:rPr lang="zh-CN" altLang="en-US" dirty="0">
                          <a:solidFill>
                            <a:srgbClr val="666699"/>
                          </a:solidFill>
                          <a:latin typeface="Verdana" panose="020B0604030504040204" pitchFamily="34" charset="0"/>
                        </a:rPr>
                        <a:t>Passaro and Starita</a:t>
                      </a:r>
                      <a:endParaRPr lang="zh-CN" altLang="en-US" dirty="0">
                        <a:solidFill>
                          <a:srgbClr val="666699"/>
                        </a:solidFill>
                        <a:latin typeface="Verdana" panose="020B0604030504040204" pitchFamily="34" charset="0"/>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F0EB"/>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r>
                        <a:rPr lang="zh-CN" altLang="en-US" dirty="0">
                          <a:solidFill>
                            <a:srgbClr val="666699"/>
                          </a:solidFill>
                          <a:latin typeface="Verdana" panose="020B0604030504040204" pitchFamily="34" charset="0"/>
                        </a:rPr>
                        <a:t>k-means</a:t>
                      </a:r>
                      <a:r>
                        <a:rPr lang="en-US" altLang="zh-CN" dirty="0">
                          <a:solidFill>
                            <a:srgbClr val="666699"/>
                          </a:solidFill>
                          <a:latin typeface="Verdana" panose="020B0604030504040204" pitchFamily="34" charset="0"/>
                        </a:rPr>
                        <a:t> </a:t>
                      </a:r>
                      <a:r>
                        <a:rPr lang="zh-CN" altLang="en-US" dirty="0">
                          <a:solidFill>
                            <a:srgbClr val="666699"/>
                          </a:solidFill>
                          <a:latin typeface="Verdana" panose="020B0604030504040204" pitchFamily="34" charset="0"/>
                        </a:rPr>
                        <a:t>clustering technique</a:t>
                      </a:r>
                      <a:endParaRPr lang="zh-CN" altLang="en-US" dirty="0">
                        <a:solidFill>
                          <a:srgbClr val="666699"/>
                        </a:solidFill>
                        <a:latin typeface="Verdana" panose="020B0604030504040204" pitchFamily="34" charset="0"/>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F0EB"/>
                    </a:solidFill>
                  </a:tcPr>
                </a:tc>
              </a:tr>
              <a:tr h="639763">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r>
                        <a:rPr lang="zh-CN" altLang="en-US" dirty="0">
                          <a:solidFill>
                            <a:srgbClr val="666699"/>
                          </a:solidFill>
                          <a:latin typeface="Verdana" panose="020B0604030504040204" pitchFamily="34" charset="0"/>
                        </a:rPr>
                        <a:t>Li</a:t>
                      </a:r>
                      <a:endParaRPr lang="zh-CN" altLang="en-US" dirty="0">
                        <a:solidFill>
                          <a:srgbClr val="666699"/>
                        </a:solidFill>
                        <a:latin typeface="Verdana" panose="020B0604030504040204" pitchFamily="34" charset="0"/>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FE0D3"/>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r>
                        <a:rPr lang="zh-CN" altLang="en-US" dirty="0">
                          <a:solidFill>
                            <a:srgbClr val="666699"/>
                          </a:solidFill>
                          <a:latin typeface="Verdana" panose="020B0604030504040204" pitchFamily="34" charset="0"/>
                        </a:rPr>
                        <a:t>used PSO with ring topology as a parameter</a:t>
                      </a:r>
                      <a:r>
                        <a:rPr lang="en-US" altLang="zh-CN" dirty="0">
                          <a:solidFill>
                            <a:srgbClr val="666699"/>
                          </a:solidFill>
                          <a:latin typeface="Verdana" panose="020B0604030504040204" pitchFamily="34" charset="0"/>
                        </a:rPr>
                        <a:t> free niching algorithm</a:t>
                      </a:r>
                      <a:endParaRPr lang="en-US" altLang="zh-CN" dirty="0">
                        <a:solidFill>
                          <a:srgbClr val="666699"/>
                        </a:solidFill>
                        <a:latin typeface="Verdana" panose="020B0604030504040204" pitchFamily="34" charset="0"/>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FE0D3"/>
                    </a:solidFill>
                  </a:tcPr>
                </a:tc>
              </a:tr>
              <a:tr h="91440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r>
                        <a:rPr lang="zh-CN" altLang="en-US" dirty="0">
                          <a:solidFill>
                            <a:srgbClr val="666699"/>
                          </a:solidFill>
                          <a:latin typeface="Verdana" panose="020B0604030504040204" pitchFamily="34" charset="0"/>
                        </a:rPr>
                        <a:t> Julio et al</a:t>
                      </a:r>
                      <a:endParaRPr lang="zh-CN" altLang="en-US" dirty="0">
                        <a:solidFill>
                          <a:srgbClr val="666699"/>
                        </a:solidFill>
                        <a:latin typeface="Verdana" panose="020B0604030504040204" pitchFamily="34" charset="0"/>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F0EB"/>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r>
                        <a:rPr lang="zh-CN" altLang="zh-CN" dirty="0">
                          <a:solidFill>
                            <a:srgbClr val="666699"/>
                          </a:solidFill>
                          <a:latin typeface="Verdana" panose="020B0604030504040204" pitchFamily="34" charset="0"/>
                          <a:cs typeface="Verdana" panose="020B0604030504040204" pitchFamily="34" charset="0"/>
                          <a:sym typeface="+mn-ea"/>
                        </a:rPr>
                        <a:t>a simple and configurable set of test functions</a:t>
                      </a:r>
                      <a:endParaRPr lang="zh-CN" altLang="zh-CN" sz="1400" dirty="0">
                        <a:solidFill>
                          <a:srgbClr val="666699"/>
                        </a:solidFill>
                        <a:latin typeface="宋体" panose="02010600030101010101" pitchFamily="2" charset="-122"/>
                        <a:cs typeface="Verdana" panose="020B0604030504040204" pitchFamily="34" charset="0"/>
                        <a:sym typeface="+mn-ea"/>
                      </a:endParaRPr>
                    </a:p>
                    <a:p>
                      <a:pPr lvl="0" eaLnBrk="1" hangingPunct="1">
                        <a:buNone/>
                      </a:pPr>
                      <a:r>
                        <a:rPr lang="zh-CN" altLang="en-US" dirty="0">
                          <a:solidFill>
                            <a:srgbClr val="666699"/>
                          </a:solidFill>
                          <a:latin typeface="Verdana" panose="020B0604030504040204" pitchFamily="34" charset="0"/>
                          <a:cs typeface="Verdana" panose="020B0604030504040204" pitchFamily="34" charset="0"/>
                        </a:rPr>
                        <a:t> </a:t>
                      </a:r>
                      <a:endParaRPr lang="zh-CN" altLang="en-US" dirty="0">
                        <a:solidFill>
                          <a:srgbClr val="666699"/>
                        </a:solidFill>
                        <a:latin typeface="Verdana" panose="020B0604030504040204" pitchFamily="34" charset="0"/>
                        <a:ea typeface="Verdana" panose="020B0604030504040204" pitchFamily="34" charset="0"/>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F0EB"/>
                    </a:solidFill>
                  </a:tcPr>
                </a:tc>
              </a:tr>
            </a:tbl>
          </a:graphicData>
        </a:graphic>
      </p:graphicFrame>
      <p:pic>
        <p:nvPicPr>
          <p:cNvPr id="51246" name="图片 21" descr="E9H5CYY%8SH2(AVOI3U)B{O"/>
          <p:cNvPicPr>
            <a:picLocks noChangeAspect="1"/>
          </p:cNvPicPr>
          <p:nvPr/>
        </p:nvPicPr>
        <p:blipFill>
          <a:blip r:embed="rId2"/>
          <a:stretch>
            <a:fillRect/>
          </a:stretch>
        </p:blipFill>
        <p:spPr>
          <a:xfrm>
            <a:off x="180975" y="1063625"/>
            <a:ext cx="3265488" cy="4883150"/>
          </a:xfrm>
          <a:prstGeom prst="rect">
            <a:avLst/>
          </a:prstGeom>
          <a:noFill/>
          <a:ln w="9525">
            <a:noFill/>
          </a:ln>
        </p:spPr>
      </p:pic>
      <p:sp>
        <p:nvSpPr>
          <p:cNvPr id="7" name="文本框 6"/>
          <p:cNvSpPr txBox="1"/>
          <p:nvPr/>
        </p:nvSpPr>
        <p:spPr>
          <a:xfrm>
            <a:off x="0" y="275590"/>
            <a:ext cx="3790950" cy="368300"/>
          </a:xfrm>
          <a:prstGeom prst="rect">
            <a:avLst/>
          </a:prstGeom>
          <a:noFill/>
          <a:effectLst/>
        </p:spPr>
        <p:txBody>
          <a:bodyPr>
            <a:spAutoFit/>
          </a:bodyPr>
          <a:lstStyle/>
          <a:p>
            <a:pPr marR="0" defTabSz="914400">
              <a:buClrTx/>
              <a:buSzTx/>
              <a:buFontTx/>
              <a:buNone/>
              <a:defRPr/>
            </a:pPr>
            <a:r>
              <a:rPr kumimoji="0" lang="en-US" altLang="zh-CN" kern="1200" cap="none" spc="0" normalizeH="0" baseline="0" noProof="0" dirty="0">
                <a:gradFill>
                  <a:gsLst>
                    <a:gs pos="0">
                      <a:srgbClr val="E30000"/>
                    </a:gs>
                    <a:gs pos="100000">
                      <a:srgbClr val="760303"/>
                    </a:gs>
                  </a:gsLst>
                  <a:lin scaled="0"/>
                </a:gradFill>
                <a:latin typeface="思源黑体 Normal" charset="-122"/>
                <a:ea typeface="思源黑体 Normal" charset="-122"/>
                <a:cs typeface="+mn-cs"/>
              </a:rPr>
              <a:t>Concise information of the paper</a:t>
            </a:r>
            <a:endParaRPr kumimoji="0" lang="en-US" altLang="zh-CN" kern="1200" cap="none" spc="0" normalizeH="0" baseline="0" noProof="0" dirty="0">
              <a:gradFill>
                <a:gsLst>
                  <a:gs pos="0">
                    <a:srgbClr val="E30000"/>
                  </a:gs>
                  <a:gs pos="100000">
                    <a:srgbClr val="760303"/>
                  </a:gs>
                </a:gsLst>
                <a:lin scaled="0"/>
              </a:gradFill>
              <a:latin typeface="思源黑体 Normal" charset="-122"/>
              <a:ea typeface="思源黑体 Normal" charset="-122"/>
              <a:cs typeface="+mn-cs"/>
            </a:endParaRPr>
          </a:p>
        </p:txBody>
      </p:sp>
      <p:sp>
        <p:nvSpPr>
          <p:cNvPr id="51248" name="标题 1"/>
          <p:cNvSpPr>
            <a:spLocks noGrp="1"/>
          </p:cNvSpPr>
          <p:nvPr>
            <p:ph type="title"/>
          </p:nvPr>
        </p:nvSpPr>
        <p:spPr>
          <a:xfrm>
            <a:off x="304800" y="103188"/>
            <a:ext cx="9448800" cy="563562"/>
          </a:xfrm>
          <a:ln/>
        </p:spPr>
        <p:txBody>
          <a:bodyPr vert="horz" wrap="square" lIns="91440" tIns="45720" rIns="91440" bIns="45720" anchor="ctr" anchorCtr="0"/>
          <a:p>
            <a:pPr/>
            <a:endParaRPr lang="zh-CN" altLang="en-US" dirty="0">
              <a:solidFill>
                <a:srgbClr val="00B050"/>
              </a:solidFill>
              <a:latin typeface="+mj-lt"/>
              <a:ea typeface="宋体" panose="02010600030101010101" pitchFamily="2" charset="-122"/>
              <a:cs typeface="+mj-cs"/>
            </a:endParaRPr>
          </a:p>
        </p:txBody>
      </p:sp>
      <p:sp>
        <p:nvSpPr>
          <p:cNvPr id="51249" name="内容占位符 2"/>
          <p:cNvSpPr>
            <a:spLocks noGrp="1"/>
          </p:cNvSpPr>
          <p:nvPr>
            <p:ph idx="1"/>
          </p:nvPr>
        </p:nvSpPr>
        <p:spPr>
          <a:xfrm>
            <a:off x="766763" y="995363"/>
            <a:ext cx="10871200" cy="5334000"/>
          </a:xfrm>
          <a:ln/>
        </p:spPr>
        <p:txBody>
          <a:bodyPr vert="horz" wrap="square" lIns="91440" tIns="45720" rIns="91440" bIns="45720" anchor="t" anchorCtr="0"/>
          <a:p>
            <a:endParaRPr lang="zh-CN" altLang="en-US" dirty="0">
              <a:ea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906963" y="2035175"/>
            <a:ext cx="2378075" cy="522288"/>
          </a:xfrm>
          <a:prstGeom prst="rect">
            <a:avLst/>
          </a:prstGeom>
          <a:noFill/>
        </p:spPr>
        <p:txBody>
          <a:bodyPr>
            <a:spAutoFit/>
          </a:bodyPr>
          <a:lstStyle/>
          <a:p>
            <a:pPr marR="0" algn="dist" defTabSz="914400">
              <a:buClrTx/>
              <a:buSzTx/>
              <a:buFontTx/>
              <a:buNone/>
              <a:defRPr/>
            </a:pPr>
            <a:r>
              <a:rPr kumimoji="0" lang="zh-CN" altLang="en-US" sz="2800" kern="1200" cap="none" spc="0" normalizeH="0" baseline="0" noProof="0" dirty="0">
                <a:solidFill>
                  <a:schemeClr val="tx1">
                    <a:lumMod val="85000"/>
                    <a:lumOff val="15000"/>
                  </a:schemeClr>
                </a:solidFill>
                <a:latin typeface="思源黑体 Bold" charset="-122"/>
                <a:ea typeface="思源黑体 Bold" charset="-122"/>
                <a:cs typeface="+mn-cs"/>
              </a:rPr>
              <a:t>第三</a:t>
            </a:r>
            <a:r>
              <a:rPr kumimoji="0" lang="en-US" altLang="zh-CN" sz="2800" kern="1200" cap="none" spc="0" normalizeH="0" baseline="0" noProof="0" dirty="0">
                <a:solidFill>
                  <a:schemeClr val="tx1">
                    <a:lumMod val="85000"/>
                    <a:lumOff val="15000"/>
                  </a:schemeClr>
                </a:solidFill>
                <a:latin typeface="思源黑体 Bold" charset="-122"/>
                <a:ea typeface="思源黑体 Bold" charset="-122"/>
                <a:cs typeface="+mn-cs"/>
              </a:rPr>
              <a:t>03</a:t>
            </a:r>
            <a:r>
              <a:rPr kumimoji="0" lang="zh-CN" altLang="en-US" sz="2800" kern="1200" cap="none" spc="0" normalizeH="0" baseline="0" noProof="0" dirty="0">
                <a:solidFill>
                  <a:schemeClr val="tx1">
                    <a:lumMod val="85000"/>
                    <a:lumOff val="15000"/>
                  </a:schemeClr>
                </a:solidFill>
                <a:latin typeface="思源黑体 Bold" charset="-122"/>
                <a:ea typeface="思源黑体 Bold" charset="-122"/>
                <a:cs typeface="+mn-cs"/>
              </a:rPr>
              <a:t>部分</a:t>
            </a:r>
            <a:endParaRPr kumimoji="0" lang="zh-CN" altLang="en-US" sz="2800" kern="1200" cap="none" spc="0" normalizeH="0" baseline="0" noProof="0" dirty="0">
              <a:solidFill>
                <a:schemeClr val="tx1">
                  <a:lumMod val="85000"/>
                  <a:lumOff val="15000"/>
                </a:schemeClr>
              </a:solidFill>
              <a:latin typeface="思源黑体 Bold" charset="-122"/>
              <a:ea typeface="思源黑体 Bold" charset="-122"/>
              <a:cs typeface="+mn-cs"/>
            </a:endParaRPr>
          </a:p>
        </p:txBody>
      </p:sp>
      <p:sp>
        <p:nvSpPr>
          <p:cNvPr id="5" name="文本框 4"/>
          <p:cNvSpPr txBox="1"/>
          <p:nvPr/>
        </p:nvSpPr>
        <p:spPr>
          <a:xfrm>
            <a:off x="1416050" y="3068638"/>
            <a:ext cx="12098338" cy="523875"/>
          </a:xfrm>
          <a:prstGeom prst="rect">
            <a:avLst/>
          </a:prstGeom>
          <a:noFill/>
        </p:spPr>
        <p:txBody>
          <a:bodyPr>
            <a:spAutoFit/>
          </a:bodyPr>
          <a:lstStyle/>
          <a:p>
            <a:pPr marR="0" defTabSz="914400">
              <a:buClrTx/>
              <a:buSzTx/>
              <a:buFontTx/>
              <a:buNone/>
              <a:defRPr/>
            </a:pPr>
            <a:r>
              <a:rPr kumimoji="0" lang="en-US" altLang="zh-CN" sz="2800" kern="1200" cap="none" spc="0" normalizeH="0" baseline="0" noProof="0" dirty="0">
                <a:solidFill>
                  <a:schemeClr val="tx1">
                    <a:lumMod val="85000"/>
                    <a:lumOff val="15000"/>
                  </a:schemeClr>
                </a:solidFill>
                <a:latin typeface="思源黑体 Normal" charset="-122"/>
                <a:ea typeface="思源黑体 Normal" charset="-122"/>
                <a:cs typeface="+mn-cs"/>
                <a:sym typeface="+mn-ea"/>
              </a:rPr>
              <a:t>Introduction of algorithms mentioned in the paper</a:t>
            </a:r>
            <a:endParaRPr kumimoji="0" lang="en-US" altLang="zh-CN" sz="2800" kern="1200" cap="none" spc="0" normalizeH="0" baseline="0" noProof="0" dirty="0">
              <a:solidFill>
                <a:schemeClr val="tx1">
                  <a:lumMod val="85000"/>
                  <a:lumOff val="15000"/>
                </a:schemeClr>
              </a:solidFill>
              <a:latin typeface="思源黑体 Normal" charset="-122"/>
              <a:ea typeface="思源黑体 Normal" charset="-122"/>
              <a:cs typeface="+mn-cs"/>
              <a:sym typeface="+mn-ea"/>
            </a:endParaRPr>
          </a:p>
        </p:txBody>
      </p:sp>
      <p:sp>
        <p:nvSpPr>
          <p:cNvPr id="52228" name="标题 3"/>
          <p:cNvSpPr>
            <a:spLocks noGrp="1"/>
          </p:cNvSpPr>
          <p:nvPr>
            <p:ph type="title"/>
          </p:nvPr>
        </p:nvSpPr>
        <p:spPr>
          <a:xfrm>
            <a:off x="304800" y="103188"/>
            <a:ext cx="9448800" cy="563562"/>
          </a:xfrm>
          <a:ln/>
        </p:spPr>
        <p:txBody>
          <a:bodyPr vert="horz" wrap="square" lIns="91440" tIns="45720" rIns="91440" bIns="45720" anchor="ctr" anchorCtr="0"/>
          <a:p>
            <a:pPr/>
            <a:endParaRPr lang="zh-CN" altLang="en-US" dirty="0">
              <a:solidFill>
                <a:srgbClr val="00B050"/>
              </a:solidFill>
              <a:latin typeface="+mj-lt"/>
              <a:ea typeface="宋体" panose="02010600030101010101" pitchFamily="2" charset="-122"/>
              <a:cs typeface="+mj-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679700" y="228600"/>
            <a:ext cx="9126538" cy="584200"/>
          </a:xfrm>
          <a:prstGeom prst="rect">
            <a:avLst/>
          </a:prstGeom>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Calibri" panose="020F0502020204030204" pitchFamily="34" charset="0"/>
                <a:sym typeface="+mn-ea"/>
              </a:rPr>
              <a:t>1.</a:t>
            </a:r>
            <a:r>
              <a:rPr kumimoji="0" lang="zh-CN" altLang="en-US" sz="320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Calibri" panose="020F0502020204030204" pitchFamily="34" charset="0"/>
                <a:sym typeface="+mn-ea"/>
              </a:rPr>
              <a:t>non-uniform mutation operator along with PSO</a:t>
            </a:r>
            <a:endParaRPr kumimoji="0" lang="zh-CN" altLang="en-US" sz="3200" b="0" i="0" u="none" strike="noStrike" kern="1200" cap="none" spc="0" normalizeH="0" baseline="0" noProof="0" dirty="0">
              <a:ln>
                <a:noFill/>
              </a:ln>
              <a:solidFill>
                <a:schemeClr val="tx1">
                  <a:lumMod val="85000"/>
                  <a:lumOff val="15000"/>
                </a:schemeClr>
              </a:solidFill>
              <a:effectLst/>
              <a:uLnTx/>
              <a:uFillTx/>
              <a:latin typeface="Calibri" panose="020F0502020204030204" pitchFamily="34" charset="0"/>
              <a:ea typeface="思源黑体 Bold" charset="-122"/>
              <a:cs typeface="Calibri" panose="020F0502020204030204" pitchFamily="34" charset="0"/>
              <a:sym typeface="+mn-ea"/>
            </a:endParaRPr>
          </a:p>
        </p:txBody>
      </p:sp>
      <p:sp>
        <p:nvSpPr>
          <p:cNvPr id="53251" name="文本框 2"/>
          <p:cNvSpPr txBox="1"/>
          <p:nvPr/>
        </p:nvSpPr>
        <p:spPr>
          <a:xfrm>
            <a:off x="2020888" y="2009775"/>
            <a:ext cx="7229475" cy="3683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Tx/>
              <a:buNone/>
            </a:pPr>
            <a:r>
              <a:rPr lang="zh-CN" altLang="en-US" sz="1800" b="0" dirty="0">
                <a:solidFill>
                  <a:schemeClr val="tx1"/>
                </a:solidFill>
                <a:latin typeface="Arial" panose="020B0604020202020204" pitchFamily="34" charset="0"/>
                <a:ea typeface="宋体" panose="02010600030101010101" pitchFamily="2" charset="-122"/>
              </a:rPr>
              <a:t>论文概要：引入突变算子，增加变异操作，避免</a:t>
            </a:r>
            <a:r>
              <a:rPr lang="en-US" altLang="zh-CN" sz="1800" b="0" dirty="0">
                <a:solidFill>
                  <a:schemeClr val="tx1"/>
                </a:solidFill>
                <a:latin typeface="Arial" panose="020B0604020202020204" pitchFamily="34" charset="0"/>
                <a:ea typeface="宋体" panose="02010600030101010101" pitchFamily="2" charset="-122"/>
              </a:rPr>
              <a:t>PSO</a:t>
            </a:r>
            <a:r>
              <a:rPr lang="zh-CN" altLang="en-US" sz="1800" b="0" dirty="0">
                <a:solidFill>
                  <a:schemeClr val="tx1"/>
                </a:solidFill>
                <a:latin typeface="Arial" panose="020B0604020202020204" pitchFamily="34" charset="0"/>
                <a:ea typeface="宋体" panose="02010600030101010101" pitchFamily="2" charset="-122"/>
              </a:rPr>
              <a:t>陷入局部最优</a:t>
            </a:r>
            <a:endParaRPr lang="zh-CN" altLang="en-US" sz="1800" b="0" dirty="0">
              <a:solidFill>
                <a:schemeClr val="tx1"/>
              </a:solidFill>
              <a:latin typeface="Arial" panose="020B0604020202020204" pitchFamily="34" charset="0"/>
              <a:ea typeface="宋体" panose="02010600030101010101" pitchFamily="2" charset="-122"/>
            </a:endParaRPr>
          </a:p>
        </p:txBody>
      </p:sp>
      <p:pic>
        <p:nvPicPr>
          <p:cNvPr id="53252" name="图片 4"/>
          <p:cNvPicPr>
            <a:picLocks noChangeAspect="1"/>
          </p:cNvPicPr>
          <p:nvPr/>
        </p:nvPicPr>
        <p:blipFill>
          <a:blip r:embed="rId1"/>
          <a:srcRect r="7349"/>
          <a:stretch>
            <a:fillRect/>
          </a:stretch>
        </p:blipFill>
        <p:spPr>
          <a:xfrm>
            <a:off x="2994025" y="2597150"/>
            <a:ext cx="7177088" cy="1481138"/>
          </a:xfrm>
          <a:prstGeom prst="rect">
            <a:avLst/>
          </a:prstGeom>
          <a:noFill/>
          <a:ln w="9525">
            <a:noFill/>
          </a:ln>
        </p:spPr>
      </p:pic>
      <p:pic>
        <p:nvPicPr>
          <p:cNvPr id="53253" name="图片 6"/>
          <p:cNvPicPr>
            <a:picLocks noChangeAspect="1"/>
          </p:cNvPicPr>
          <p:nvPr/>
        </p:nvPicPr>
        <p:blipFill>
          <a:blip r:embed="rId2"/>
          <a:stretch>
            <a:fillRect/>
          </a:stretch>
        </p:blipFill>
        <p:spPr>
          <a:xfrm>
            <a:off x="2687638" y="4113213"/>
            <a:ext cx="4764087" cy="984250"/>
          </a:xfrm>
          <a:prstGeom prst="rect">
            <a:avLst/>
          </a:prstGeom>
          <a:noFill/>
          <a:ln w="9525">
            <a:noFill/>
          </a:ln>
        </p:spPr>
      </p:pic>
      <p:sp>
        <p:nvSpPr>
          <p:cNvPr id="53254" name="文本框 7"/>
          <p:cNvSpPr txBox="1"/>
          <p:nvPr/>
        </p:nvSpPr>
        <p:spPr>
          <a:xfrm>
            <a:off x="2020888" y="2938463"/>
            <a:ext cx="13335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Tx/>
              <a:buNone/>
            </a:pPr>
            <a:r>
              <a:rPr lang="zh-CN" altLang="en-US" sz="1800" b="0" dirty="0">
                <a:solidFill>
                  <a:schemeClr val="tx1"/>
                </a:solidFill>
                <a:latin typeface="Arial" panose="020B0604020202020204" pitchFamily="34" charset="0"/>
                <a:ea typeface="宋体" panose="02010600030101010101" pitchFamily="2" charset="-122"/>
              </a:rPr>
              <a:t>实现方法：</a:t>
            </a: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53255" name="标题 3"/>
          <p:cNvSpPr>
            <a:spLocks noGrp="1"/>
          </p:cNvSpPr>
          <p:nvPr>
            <p:ph type="title"/>
          </p:nvPr>
        </p:nvSpPr>
        <p:spPr>
          <a:xfrm>
            <a:off x="304800" y="103188"/>
            <a:ext cx="9448800" cy="563562"/>
          </a:xfrm>
          <a:ln/>
        </p:spPr>
        <p:txBody>
          <a:bodyPr vert="horz" wrap="square" lIns="91440" tIns="45720" rIns="91440" bIns="45720" anchor="ctr" anchorCtr="0"/>
          <a:p>
            <a:pPr/>
            <a:endParaRPr lang="zh-CN" altLang="en-US" dirty="0">
              <a:solidFill>
                <a:srgbClr val="00B050"/>
              </a:solidFill>
              <a:latin typeface="+mj-lt"/>
              <a:ea typeface="宋体" panose="02010600030101010101" pitchFamily="2" charset="-122"/>
              <a:cs typeface="+mj-cs"/>
            </a:endParaRPr>
          </a:p>
        </p:txBody>
      </p:sp>
      <p:sp>
        <p:nvSpPr>
          <p:cNvPr id="53256" name="内容占位符 5"/>
          <p:cNvSpPr>
            <a:spLocks noGrp="1"/>
          </p:cNvSpPr>
          <p:nvPr>
            <p:ph idx="1"/>
          </p:nvPr>
        </p:nvSpPr>
        <p:spPr>
          <a:xfrm>
            <a:off x="766763" y="995363"/>
            <a:ext cx="10871200" cy="5334000"/>
          </a:xfrm>
          <a:ln/>
        </p:spPr>
        <p:txBody>
          <a:bodyPr vert="horz" wrap="square" lIns="91440" tIns="45720" rIns="91440" bIns="45720" anchor="t" anchorCtr="0"/>
          <a:p>
            <a:endParaRPr lang="zh-CN" altLang="en-US" dirty="0">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文本框 1"/>
          <p:cNvSpPr txBox="1"/>
          <p:nvPr/>
        </p:nvSpPr>
        <p:spPr>
          <a:xfrm>
            <a:off x="2225675" y="1793875"/>
            <a:ext cx="2709863" cy="3698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Tx/>
              <a:buNone/>
            </a:pPr>
            <a:r>
              <a:rPr lang="zh-CN" altLang="en-US" sz="1800" b="0" dirty="0">
                <a:solidFill>
                  <a:schemeClr val="tx1"/>
                </a:solidFill>
                <a:latin typeface="Arial" panose="020B0604020202020204" pitchFamily="34" charset="0"/>
                <a:ea typeface="宋体" panose="02010600030101010101" pitchFamily="2" charset="-122"/>
              </a:rPr>
              <a:t>测试函数与测试结果：</a:t>
            </a:r>
            <a:endParaRPr lang="zh-CN" altLang="en-US" sz="1800" b="0" dirty="0">
              <a:solidFill>
                <a:schemeClr val="tx1"/>
              </a:solidFill>
              <a:latin typeface="Arial" panose="020B0604020202020204" pitchFamily="34" charset="0"/>
              <a:ea typeface="宋体" panose="02010600030101010101" pitchFamily="2" charset="-122"/>
            </a:endParaRPr>
          </a:p>
        </p:txBody>
      </p:sp>
      <p:pic>
        <p:nvPicPr>
          <p:cNvPr id="54275" name="图片 3"/>
          <p:cNvPicPr>
            <a:picLocks noChangeAspect="1"/>
          </p:cNvPicPr>
          <p:nvPr/>
        </p:nvPicPr>
        <p:blipFill>
          <a:blip r:embed="rId1"/>
          <a:srcRect l="11780" t="-10759" r="3682" b="10759"/>
          <a:stretch>
            <a:fillRect/>
          </a:stretch>
        </p:blipFill>
        <p:spPr>
          <a:xfrm>
            <a:off x="1590675" y="1979613"/>
            <a:ext cx="4232275" cy="1071562"/>
          </a:xfrm>
          <a:prstGeom prst="rect">
            <a:avLst/>
          </a:prstGeom>
          <a:noFill/>
          <a:ln w="9525">
            <a:noFill/>
          </a:ln>
        </p:spPr>
      </p:pic>
      <p:pic>
        <p:nvPicPr>
          <p:cNvPr id="54276" name="图片 5"/>
          <p:cNvPicPr>
            <a:picLocks noChangeAspect="1"/>
          </p:cNvPicPr>
          <p:nvPr/>
        </p:nvPicPr>
        <p:blipFill>
          <a:blip r:embed="rId2"/>
          <a:stretch>
            <a:fillRect/>
          </a:stretch>
        </p:blipFill>
        <p:spPr>
          <a:xfrm>
            <a:off x="6100763" y="2119313"/>
            <a:ext cx="4500562" cy="1073150"/>
          </a:xfrm>
          <a:prstGeom prst="rect">
            <a:avLst/>
          </a:prstGeom>
          <a:noFill/>
          <a:ln w="9525">
            <a:noFill/>
          </a:ln>
        </p:spPr>
      </p:pic>
      <p:pic>
        <p:nvPicPr>
          <p:cNvPr id="54277" name="图片 7"/>
          <p:cNvPicPr>
            <a:picLocks noChangeAspect="1"/>
          </p:cNvPicPr>
          <p:nvPr/>
        </p:nvPicPr>
        <p:blipFill>
          <a:blip r:embed="rId3"/>
          <a:stretch>
            <a:fillRect/>
          </a:stretch>
        </p:blipFill>
        <p:spPr>
          <a:xfrm>
            <a:off x="1430338" y="3236913"/>
            <a:ext cx="4484687" cy="2163762"/>
          </a:xfrm>
          <a:prstGeom prst="rect">
            <a:avLst/>
          </a:prstGeom>
          <a:noFill/>
          <a:ln w="9525">
            <a:noFill/>
          </a:ln>
        </p:spPr>
      </p:pic>
      <p:pic>
        <p:nvPicPr>
          <p:cNvPr id="54278" name="图片 9"/>
          <p:cNvPicPr>
            <a:picLocks noChangeAspect="1"/>
          </p:cNvPicPr>
          <p:nvPr/>
        </p:nvPicPr>
        <p:blipFill>
          <a:blip r:embed="rId4"/>
          <a:stretch>
            <a:fillRect/>
          </a:stretch>
        </p:blipFill>
        <p:spPr>
          <a:xfrm>
            <a:off x="6096000" y="3192463"/>
            <a:ext cx="4686300" cy="2278062"/>
          </a:xfrm>
          <a:prstGeom prst="rect">
            <a:avLst/>
          </a:prstGeom>
          <a:noFill/>
          <a:ln w="9525">
            <a:noFill/>
          </a:ln>
        </p:spPr>
      </p:pic>
      <p:sp>
        <p:nvSpPr>
          <p:cNvPr id="11" name="矩形 10"/>
          <p:cNvSpPr/>
          <p:nvPr/>
        </p:nvSpPr>
        <p:spPr>
          <a:xfrm>
            <a:off x="2679700" y="228600"/>
            <a:ext cx="9126538" cy="584200"/>
          </a:xfrm>
          <a:prstGeom prst="rect">
            <a:avLst/>
          </a:prstGeom>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Calibri" panose="020F0502020204030204" pitchFamily="34" charset="0"/>
                <a:sym typeface="+mn-ea"/>
              </a:rPr>
              <a:t>1.</a:t>
            </a:r>
            <a:r>
              <a:rPr kumimoji="0" lang="zh-CN" altLang="en-US" sz="320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Calibri" panose="020F0502020204030204" pitchFamily="34" charset="0"/>
                <a:sym typeface="+mn-ea"/>
              </a:rPr>
              <a:t>non-uniform mutation operator along with PSO</a:t>
            </a:r>
            <a:endParaRPr kumimoji="0" lang="zh-CN" altLang="en-US" sz="3200" b="0" i="0" u="none" strike="noStrike" kern="1200" cap="none" spc="0" normalizeH="0" baseline="0" noProof="0" dirty="0">
              <a:ln>
                <a:noFill/>
              </a:ln>
              <a:solidFill>
                <a:schemeClr val="tx1">
                  <a:lumMod val="85000"/>
                  <a:lumOff val="15000"/>
                </a:schemeClr>
              </a:solidFill>
              <a:effectLst/>
              <a:uLnTx/>
              <a:uFillTx/>
              <a:latin typeface="Calibri" panose="020F0502020204030204" pitchFamily="34" charset="0"/>
              <a:ea typeface="思源黑体 Bold" charset="-122"/>
              <a:cs typeface="Calibri" panose="020F0502020204030204" pitchFamily="34" charset="0"/>
              <a:sym typeface="+mn-ea"/>
            </a:endParaRPr>
          </a:p>
        </p:txBody>
      </p:sp>
      <p:sp>
        <p:nvSpPr>
          <p:cNvPr id="54280" name="文本框 12"/>
          <p:cNvSpPr txBox="1"/>
          <p:nvPr/>
        </p:nvSpPr>
        <p:spPr>
          <a:xfrm>
            <a:off x="1473200" y="5480050"/>
            <a:ext cx="5522913" cy="3698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Tx/>
              <a:buNone/>
            </a:pPr>
            <a:r>
              <a:rPr lang="en-US" altLang="zh-CN" sz="1800" b="0" dirty="0">
                <a:solidFill>
                  <a:schemeClr val="tx1"/>
                </a:solidFill>
                <a:latin typeface="Arial" panose="020B0604020202020204" pitchFamily="34" charset="0"/>
                <a:ea typeface="宋体" panose="02010600030101010101" pitchFamily="2" charset="-122"/>
              </a:rPr>
              <a:t>G</a:t>
            </a:r>
            <a:r>
              <a:rPr lang="en-US" altLang="zh-CN" sz="1800" b="0" baseline="-25000" dirty="0">
                <a:solidFill>
                  <a:schemeClr val="tx1"/>
                </a:solidFill>
                <a:latin typeface="Arial" panose="020B0604020202020204" pitchFamily="34" charset="0"/>
                <a:ea typeface="宋体" panose="02010600030101010101" pitchFamily="2" charset="-122"/>
              </a:rPr>
              <a:t>g </a:t>
            </a:r>
            <a:r>
              <a:rPr lang="zh-CN" altLang="en-US" sz="1800" b="0" baseline="-25000" dirty="0">
                <a:solidFill>
                  <a:schemeClr val="tx1"/>
                </a:solidFill>
                <a:latin typeface="Arial" panose="020B0604020202020204" pitchFamily="34" charset="0"/>
                <a:ea typeface="宋体" panose="02010600030101010101" pitchFamily="2" charset="-122"/>
              </a:rPr>
              <a:t>：</a:t>
            </a:r>
            <a:r>
              <a:rPr lang="zh-CN" altLang="en-US" sz="1800" b="0" dirty="0">
                <a:solidFill>
                  <a:schemeClr val="tx1"/>
                </a:solidFill>
                <a:latin typeface="Arial" panose="020B0604020202020204" pitchFamily="34" charset="0"/>
                <a:ea typeface="宋体" panose="02010600030101010101" pitchFamily="2" charset="-122"/>
              </a:rPr>
              <a:t>全局最优函数</a:t>
            </a:r>
            <a:r>
              <a:rPr lang="en-US" altLang="zh-CN" sz="1800" b="0" baseline="-25000" dirty="0">
                <a:solidFill>
                  <a:schemeClr val="tx1"/>
                </a:solidFill>
                <a:latin typeface="Arial" panose="020B0604020202020204" pitchFamily="34" charset="0"/>
                <a:ea typeface="宋体" panose="02010600030101010101" pitchFamily="2" charset="-122"/>
              </a:rPr>
              <a:t>	    </a:t>
            </a:r>
            <a:r>
              <a:rPr lang="en-US" altLang="zh-CN" sz="1800" b="0" dirty="0">
                <a:solidFill>
                  <a:schemeClr val="tx1"/>
                </a:solidFill>
                <a:latin typeface="Arial" panose="020B0604020202020204" pitchFamily="34" charset="0"/>
                <a:ea typeface="宋体" panose="02010600030101010101" pitchFamily="2" charset="-122"/>
              </a:rPr>
              <a:t>P</a:t>
            </a:r>
            <a:r>
              <a:rPr lang="en-US" altLang="zh-CN" sz="1800" b="0" baseline="-25000" dirty="0">
                <a:solidFill>
                  <a:schemeClr val="tx1"/>
                </a:solidFill>
                <a:latin typeface="Arial" panose="020B0604020202020204" pitchFamily="34" charset="0"/>
                <a:ea typeface="宋体" panose="02010600030101010101" pitchFamily="2" charset="-122"/>
              </a:rPr>
              <a:t>g</a:t>
            </a:r>
            <a:r>
              <a:rPr lang="zh-CN" altLang="en-US" sz="1800" b="0" baseline="-25000" dirty="0">
                <a:solidFill>
                  <a:schemeClr val="tx1"/>
                </a:solidFill>
                <a:latin typeface="Arial" panose="020B0604020202020204" pitchFamily="34" charset="0"/>
                <a:ea typeface="宋体" panose="02010600030101010101" pitchFamily="2" charset="-122"/>
              </a:rPr>
              <a:t>：</a:t>
            </a:r>
            <a:r>
              <a:rPr lang="zh-CN" altLang="en-US" sz="1800" b="0" dirty="0">
                <a:solidFill>
                  <a:schemeClr val="tx1"/>
                </a:solidFill>
                <a:latin typeface="Arial" panose="020B0604020202020204" pitchFamily="34" charset="0"/>
                <a:ea typeface="宋体" panose="02010600030101010101" pitchFamily="2" charset="-122"/>
              </a:rPr>
              <a:t>局部最优函数</a:t>
            </a: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54281" name="标题 2"/>
          <p:cNvSpPr>
            <a:spLocks noGrp="1"/>
          </p:cNvSpPr>
          <p:nvPr>
            <p:ph type="title"/>
          </p:nvPr>
        </p:nvSpPr>
        <p:spPr>
          <a:xfrm>
            <a:off x="304800" y="103188"/>
            <a:ext cx="9448800" cy="563562"/>
          </a:xfrm>
          <a:ln/>
        </p:spPr>
        <p:txBody>
          <a:bodyPr vert="horz" wrap="square" lIns="91440" tIns="45720" rIns="91440" bIns="45720" anchor="ctr" anchorCtr="0"/>
          <a:p>
            <a:pPr/>
            <a:endParaRPr lang="zh-CN" altLang="en-US" dirty="0">
              <a:solidFill>
                <a:srgbClr val="00B050"/>
              </a:solidFill>
              <a:latin typeface="+mj-lt"/>
              <a:ea typeface="宋体" panose="02010600030101010101" pitchFamily="2" charset="-122"/>
              <a:cs typeface="+mj-cs"/>
            </a:endParaRPr>
          </a:p>
        </p:txBody>
      </p:sp>
      <p:sp>
        <p:nvSpPr>
          <p:cNvPr id="54282" name="内容占位符 4"/>
          <p:cNvSpPr>
            <a:spLocks noGrp="1"/>
          </p:cNvSpPr>
          <p:nvPr>
            <p:ph idx="1"/>
          </p:nvPr>
        </p:nvSpPr>
        <p:spPr>
          <a:xfrm>
            <a:off x="766763" y="995363"/>
            <a:ext cx="10871200" cy="5334000"/>
          </a:xfrm>
          <a:ln/>
        </p:spPr>
        <p:txBody>
          <a:bodyPr vert="horz" wrap="square" lIns="91440" tIns="45720" rIns="91440" bIns="45720" anchor="t" anchorCtr="0"/>
          <a:p>
            <a:endParaRPr lang="zh-CN" altLang="en-US" dirty="0">
              <a:ea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679700" y="228600"/>
            <a:ext cx="9653588" cy="584200"/>
          </a:xfrm>
          <a:prstGeom prst="rect">
            <a:avLst/>
          </a:prstGeom>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schemeClr val="tx1"/>
                </a:solidFill>
                <a:effectLst/>
                <a:uLnTx/>
                <a:uFillTx/>
                <a:latin typeface="Calibri" panose="020F0502020204030204" pitchFamily="34" charset="0"/>
                <a:ea typeface="黑体" panose="02010609060101010101" charset="-122"/>
                <a:cs typeface="Calibri" panose="020F0502020204030204" pitchFamily="34" charset="0"/>
                <a:sym typeface="+mn-ea"/>
              </a:rPr>
              <a:t>2.</a:t>
            </a:r>
            <a:r>
              <a:rPr kumimoji="0" lang="zh-CN" altLang="en-US" sz="3200" b="0" i="0" u="none" strike="noStrike" kern="1200" cap="none" spc="0" normalizeH="0" baseline="0" noProof="0" dirty="0">
                <a:ln>
                  <a:noFill/>
                </a:ln>
                <a:solidFill>
                  <a:schemeClr val="tx1"/>
                </a:solidFill>
                <a:effectLst/>
                <a:uLnTx/>
                <a:uFillTx/>
                <a:latin typeface="Calibri" panose="020F0502020204030204" pitchFamily="34" charset="0"/>
                <a:ea typeface="黑体" panose="02010609060101010101" charset="-122"/>
                <a:cs typeface="Calibri" panose="020F0502020204030204" pitchFamily="34" charset="0"/>
                <a:sym typeface="+mn-ea"/>
              </a:rPr>
              <a:t>used the objective</a:t>
            </a:r>
            <a:r>
              <a:rPr kumimoji="0" lang="en-US" altLang="zh-CN" sz="3200" b="0" i="0" u="none" strike="noStrike" kern="1200" cap="none" spc="0" normalizeH="0" baseline="0" noProof="0" dirty="0">
                <a:ln>
                  <a:noFill/>
                </a:ln>
                <a:solidFill>
                  <a:schemeClr val="tx1"/>
                </a:solidFill>
                <a:effectLst/>
                <a:uLnTx/>
                <a:uFillTx/>
                <a:latin typeface="Calibri" panose="020F0502020204030204" pitchFamily="34" charset="0"/>
                <a:ea typeface="黑体" panose="02010609060101010101" charset="-122"/>
                <a:cs typeface="Calibri" panose="020F0502020204030204" pitchFamily="34" charset="0"/>
                <a:sym typeface="+mn-ea"/>
              </a:rPr>
              <a:t> </a:t>
            </a:r>
            <a:r>
              <a:rPr kumimoji="0" lang="zh-CN" altLang="en-US" sz="3200" b="0" i="0" u="none" strike="noStrike" kern="1200" cap="none" spc="0" normalizeH="0" baseline="0" noProof="0" dirty="0">
                <a:ln>
                  <a:noFill/>
                </a:ln>
                <a:solidFill>
                  <a:schemeClr val="tx1"/>
                </a:solidFill>
                <a:effectLst/>
                <a:uLnTx/>
                <a:uFillTx/>
                <a:latin typeface="Calibri" panose="020F0502020204030204" pitchFamily="34" charset="0"/>
                <a:ea typeface="黑体" panose="02010609060101010101" charset="-122"/>
                <a:cs typeface="Calibri" panose="020F0502020204030204" pitchFamily="34" charset="0"/>
                <a:sym typeface="+mn-ea"/>
              </a:rPr>
              <a:t>function</a:t>
            </a:r>
            <a:r>
              <a:rPr kumimoji="0" lang="en-US" altLang="zh-CN" sz="3200" b="0" i="0" u="none" strike="noStrike" kern="1200" cap="none" spc="0" normalizeH="0" baseline="0" noProof="0" dirty="0">
                <a:ln>
                  <a:noFill/>
                </a:ln>
                <a:solidFill>
                  <a:schemeClr val="tx1"/>
                </a:solidFill>
                <a:effectLst/>
                <a:uLnTx/>
                <a:uFillTx/>
                <a:latin typeface="Calibri" panose="020F0502020204030204" pitchFamily="34" charset="0"/>
                <a:ea typeface="黑体" panose="02010609060101010101" charset="-122"/>
                <a:cs typeface="Calibri" panose="020F0502020204030204" pitchFamily="34" charset="0"/>
                <a:sym typeface="+mn-ea"/>
              </a:rPr>
              <a:t>”</a:t>
            </a:r>
            <a:r>
              <a:rPr kumimoji="0" lang="zh-CN" altLang="en-US" sz="3200" b="0" i="0" u="none" strike="noStrike" kern="1200" cap="none" spc="0" normalizeH="0" baseline="0" noProof="0" dirty="0">
                <a:ln>
                  <a:noFill/>
                </a:ln>
                <a:solidFill>
                  <a:schemeClr val="tx1"/>
                </a:solidFill>
                <a:effectLst/>
                <a:uLnTx/>
                <a:uFillTx/>
                <a:latin typeface="Calibri" panose="020F0502020204030204" pitchFamily="34" charset="0"/>
                <a:ea typeface="黑体" panose="02010609060101010101" charset="-122"/>
                <a:cs typeface="Calibri" panose="020F0502020204030204" pitchFamily="34" charset="0"/>
                <a:sym typeface="+mn-ea"/>
              </a:rPr>
              <a:t>stretching</a:t>
            </a:r>
            <a:r>
              <a:rPr kumimoji="0" lang="en-US" altLang="zh-CN" sz="3200" b="0" i="0" u="none" strike="noStrike" kern="1200" cap="none" spc="0" normalizeH="0" baseline="0" noProof="0" dirty="0">
                <a:ln>
                  <a:noFill/>
                </a:ln>
                <a:solidFill>
                  <a:schemeClr val="tx1"/>
                </a:solidFill>
                <a:effectLst/>
                <a:uLnTx/>
                <a:uFillTx/>
                <a:latin typeface="Calibri" panose="020F0502020204030204" pitchFamily="34" charset="0"/>
                <a:ea typeface="黑体" panose="02010609060101010101" charset="-122"/>
                <a:cs typeface="Calibri" panose="020F0502020204030204" pitchFamily="34" charset="0"/>
                <a:sym typeface="+mn-ea"/>
              </a:rPr>
              <a:t>”</a:t>
            </a:r>
            <a:endParaRPr kumimoji="0" lang="en-US" altLang="zh-CN" sz="3200" b="0" i="0" u="none" strike="noStrike" kern="1200" cap="none" spc="0" normalizeH="0" baseline="0" noProof="0" dirty="0">
              <a:ln>
                <a:noFill/>
              </a:ln>
              <a:solidFill>
                <a:schemeClr val="tx1">
                  <a:lumMod val="85000"/>
                  <a:lumOff val="15000"/>
                </a:schemeClr>
              </a:solidFill>
              <a:effectLst/>
              <a:uLnTx/>
              <a:uFillTx/>
              <a:latin typeface="Calibri" panose="020F0502020204030204" pitchFamily="34" charset="0"/>
              <a:ea typeface="黑体" panose="02010609060101010101" charset="-122"/>
              <a:cs typeface="Calibri" panose="020F0502020204030204" pitchFamily="34" charset="0"/>
              <a:sym typeface="+mn-ea"/>
            </a:endParaRPr>
          </a:p>
        </p:txBody>
      </p:sp>
      <p:sp>
        <p:nvSpPr>
          <p:cNvPr id="55299" name="文本框 3"/>
          <p:cNvSpPr txBox="1"/>
          <p:nvPr/>
        </p:nvSpPr>
        <p:spPr>
          <a:xfrm>
            <a:off x="2020888" y="2009775"/>
            <a:ext cx="7229475" cy="3683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Tx/>
              <a:buNone/>
            </a:pPr>
            <a:r>
              <a:rPr lang="zh-CN" altLang="en-US" sz="1800" b="0" dirty="0">
                <a:solidFill>
                  <a:schemeClr val="tx1"/>
                </a:solidFill>
                <a:latin typeface="Arial" panose="020B0604020202020204" pitchFamily="34" charset="0"/>
                <a:ea typeface="宋体" panose="02010600030101010101" pitchFamily="2" charset="-122"/>
              </a:rPr>
              <a:t>论文概要：将原函数变换两次，提高搜索性能</a:t>
            </a: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55300" name="文本框 4"/>
          <p:cNvSpPr txBox="1"/>
          <p:nvPr/>
        </p:nvSpPr>
        <p:spPr>
          <a:xfrm>
            <a:off x="2020888" y="2938463"/>
            <a:ext cx="13335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Tx/>
              <a:buNone/>
            </a:pPr>
            <a:r>
              <a:rPr lang="zh-CN" altLang="en-US" sz="1800" b="0" dirty="0">
                <a:solidFill>
                  <a:schemeClr val="tx1"/>
                </a:solidFill>
                <a:latin typeface="Arial" panose="020B0604020202020204" pitchFamily="34" charset="0"/>
                <a:ea typeface="宋体" panose="02010600030101010101" pitchFamily="2" charset="-122"/>
              </a:rPr>
              <a:t>实现方法：</a:t>
            </a:r>
            <a:endParaRPr lang="zh-CN" altLang="en-US" sz="1800" b="0" dirty="0">
              <a:solidFill>
                <a:schemeClr val="tx1"/>
              </a:solidFill>
              <a:latin typeface="Arial" panose="020B0604020202020204" pitchFamily="34" charset="0"/>
              <a:ea typeface="宋体" panose="02010600030101010101" pitchFamily="2" charset="-122"/>
            </a:endParaRPr>
          </a:p>
        </p:txBody>
      </p:sp>
      <p:pic>
        <p:nvPicPr>
          <p:cNvPr id="55301" name="图片 6"/>
          <p:cNvPicPr>
            <a:picLocks noChangeAspect="1"/>
          </p:cNvPicPr>
          <p:nvPr/>
        </p:nvPicPr>
        <p:blipFill>
          <a:blip r:embed="rId1"/>
          <a:stretch>
            <a:fillRect/>
          </a:stretch>
        </p:blipFill>
        <p:spPr>
          <a:xfrm>
            <a:off x="3076575" y="3055938"/>
            <a:ext cx="6405563" cy="1503362"/>
          </a:xfrm>
          <a:prstGeom prst="rect">
            <a:avLst/>
          </a:prstGeom>
          <a:noFill/>
          <a:ln w="9525">
            <a:noFill/>
          </a:ln>
        </p:spPr>
      </p:pic>
      <p:pic>
        <p:nvPicPr>
          <p:cNvPr id="55302" name="图片 8"/>
          <p:cNvPicPr>
            <a:picLocks noChangeAspect="1"/>
          </p:cNvPicPr>
          <p:nvPr/>
        </p:nvPicPr>
        <p:blipFill>
          <a:blip r:embed="rId2"/>
          <a:stretch>
            <a:fillRect/>
          </a:stretch>
        </p:blipFill>
        <p:spPr>
          <a:xfrm>
            <a:off x="3125788" y="4667250"/>
            <a:ext cx="5940425" cy="849313"/>
          </a:xfrm>
          <a:prstGeom prst="rect">
            <a:avLst/>
          </a:prstGeom>
          <a:noFill/>
          <a:ln w="9525">
            <a:noFill/>
          </a:ln>
        </p:spPr>
      </p:pic>
      <p:sp>
        <p:nvSpPr>
          <p:cNvPr id="55303" name="标题 2"/>
          <p:cNvSpPr>
            <a:spLocks noGrp="1"/>
          </p:cNvSpPr>
          <p:nvPr>
            <p:ph type="title"/>
          </p:nvPr>
        </p:nvSpPr>
        <p:spPr>
          <a:xfrm>
            <a:off x="304800" y="103188"/>
            <a:ext cx="9448800" cy="563562"/>
          </a:xfrm>
          <a:ln/>
        </p:spPr>
        <p:txBody>
          <a:bodyPr vert="horz" wrap="square" lIns="91440" tIns="45720" rIns="91440" bIns="45720" anchor="ctr" anchorCtr="0"/>
          <a:p>
            <a:pPr/>
            <a:endParaRPr lang="zh-CN" altLang="en-US" dirty="0">
              <a:solidFill>
                <a:srgbClr val="00B050"/>
              </a:solidFill>
              <a:latin typeface="+mj-lt"/>
              <a:ea typeface="宋体" panose="02010600030101010101" pitchFamily="2" charset="-122"/>
              <a:cs typeface="+mj-cs"/>
            </a:endParaRPr>
          </a:p>
        </p:txBody>
      </p:sp>
      <p:sp>
        <p:nvSpPr>
          <p:cNvPr id="55304" name="内容占位符 5"/>
          <p:cNvSpPr>
            <a:spLocks noGrp="1"/>
          </p:cNvSpPr>
          <p:nvPr>
            <p:ph idx="1"/>
          </p:nvPr>
        </p:nvSpPr>
        <p:spPr>
          <a:xfrm>
            <a:off x="766763" y="995363"/>
            <a:ext cx="10871200" cy="5334000"/>
          </a:xfrm>
          <a:ln/>
        </p:spPr>
        <p:txBody>
          <a:bodyPr vert="horz" wrap="square" lIns="91440" tIns="45720" rIns="91440" bIns="45720" anchor="t" anchorCtr="0"/>
          <a:p>
            <a:endParaRPr lang="zh-CN" altLang="en-US" dirty="0">
              <a:ea typeface="宋体" panose="0201060003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679700" y="228600"/>
            <a:ext cx="9653588" cy="584200"/>
          </a:xfrm>
          <a:prstGeom prst="rect">
            <a:avLst/>
          </a:prstGeom>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schemeClr val="tx1"/>
                </a:solidFill>
                <a:effectLst/>
                <a:uLnTx/>
                <a:uFillTx/>
                <a:latin typeface="Calibri" panose="020F0502020204030204" pitchFamily="34" charset="0"/>
                <a:ea typeface="黑体" panose="02010609060101010101" charset="-122"/>
                <a:cs typeface="Calibri" panose="020F0502020204030204" pitchFamily="34" charset="0"/>
                <a:sym typeface="+mn-ea"/>
              </a:rPr>
              <a:t>2.</a:t>
            </a:r>
            <a:r>
              <a:rPr kumimoji="0" lang="zh-CN" altLang="en-US" sz="3200" b="0" i="0" u="none" strike="noStrike" kern="1200" cap="none" spc="0" normalizeH="0" baseline="0" noProof="0" dirty="0">
                <a:ln>
                  <a:noFill/>
                </a:ln>
                <a:solidFill>
                  <a:schemeClr val="tx1"/>
                </a:solidFill>
                <a:effectLst/>
                <a:uLnTx/>
                <a:uFillTx/>
                <a:latin typeface="Calibri" panose="020F0502020204030204" pitchFamily="34" charset="0"/>
                <a:ea typeface="黑体" panose="02010609060101010101" charset="-122"/>
                <a:cs typeface="Calibri" panose="020F0502020204030204" pitchFamily="34" charset="0"/>
                <a:sym typeface="+mn-ea"/>
              </a:rPr>
              <a:t>used the objective</a:t>
            </a:r>
            <a:r>
              <a:rPr kumimoji="0" lang="en-US" altLang="zh-CN" sz="3200" b="0" i="0" u="none" strike="noStrike" kern="1200" cap="none" spc="0" normalizeH="0" baseline="0" noProof="0" dirty="0">
                <a:ln>
                  <a:noFill/>
                </a:ln>
                <a:solidFill>
                  <a:schemeClr val="tx1"/>
                </a:solidFill>
                <a:effectLst/>
                <a:uLnTx/>
                <a:uFillTx/>
                <a:latin typeface="Calibri" panose="020F0502020204030204" pitchFamily="34" charset="0"/>
                <a:ea typeface="黑体" panose="02010609060101010101" charset="-122"/>
                <a:cs typeface="Calibri" panose="020F0502020204030204" pitchFamily="34" charset="0"/>
                <a:sym typeface="+mn-ea"/>
              </a:rPr>
              <a:t> </a:t>
            </a:r>
            <a:r>
              <a:rPr kumimoji="0" lang="zh-CN" altLang="en-US" sz="3200" b="0" i="0" u="none" strike="noStrike" kern="1200" cap="none" spc="0" normalizeH="0" baseline="0" noProof="0" dirty="0">
                <a:ln>
                  <a:noFill/>
                </a:ln>
                <a:solidFill>
                  <a:schemeClr val="tx1"/>
                </a:solidFill>
                <a:effectLst/>
                <a:uLnTx/>
                <a:uFillTx/>
                <a:latin typeface="Calibri" panose="020F0502020204030204" pitchFamily="34" charset="0"/>
                <a:ea typeface="黑体" panose="02010609060101010101" charset="-122"/>
                <a:cs typeface="Calibri" panose="020F0502020204030204" pitchFamily="34" charset="0"/>
                <a:sym typeface="+mn-ea"/>
              </a:rPr>
              <a:t>function</a:t>
            </a:r>
            <a:r>
              <a:rPr kumimoji="0" lang="en-US" altLang="zh-CN" sz="3200" b="0" i="0" u="none" strike="noStrike" kern="1200" cap="none" spc="0" normalizeH="0" baseline="0" noProof="0" dirty="0">
                <a:ln>
                  <a:noFill/>
                </a:ln>
                <a:solidFill>
                  <a:schemeClr val="tx1"/>
                </a:solidFill>
                <a:effectLst/>
                <a:uLnTx/>
                <a:uFillTx/>
                <a:latin typeface="Calibri" panose="020F0502020204030204" pitchFamily="34" charset="0"/>
                <a:ea typeface="黑体" panose="02010609060101010101" charset="-122"/>
                <a:cs typeface="Calibri" panose="020F0502020204030204" pitchFamily="34" charset="0"/>
                <a:sym typeface="+mn-ea"/>
              </a:rPr>
              <a:t>”</a:t>
            </a:r>
            <a:r>
              <a:rPr kumimoji="0" lang="zh-CN" altLang="en-US" sz="3200" b="0" i="0" u="none" strike="noStrike" kern="1200" cap="none" spc="0" normalizeH="0" baseline="0" noProof="0" dirty="0">
                <a:ln>
                  <a:noFill/>
                </a:ln>
                <a:solidFill>
                  <a:schemeClr val="tx1"/>
                </a:solidFill>
                <a:effectLst/>
                <a:uLnTx/>
                <a:uFillTx/>
                <a:latin typeface="Calibri" panose="020F0502020204030204" pitchFamily="34" charset="0"/>
                <a:ea typeface="黑体" panose="02010609060101010101" charset="-122"/>
                <a:cs typeface="Calibri" panose="020F0502020204030204" pitchFamily="34" charset="0"/>
                <a:sym typeface="+mn-ea"/>
              </a:rPr>
              <a:t>stretching</a:t>
            </a:r>
            <a:r>
              <a:rPr kumimoji="0" lang="en-US" altLang="zh-CN" sz="3200" b="0" i="0" u="none" strike="noStrike" kern="1200" cap="none" spc="0" normalizeH="0" baseline="0" noProof="0" dirty="0">
                <a:ln>
                  <a:noFill/>
                </a:ln>
                <a:solidFill>
                  <a:schemeClr val="tx1"/>
                </a:solidFill>
                <a:effectLst/>
                <a:uLnTx/>
                <a:uFillTx/>
                <a:latin typeface="Calibri" panose="020F0502020204030204" pitchFamily="34" charset="0"/>
                <a:ea typeface="黑体" panose="02010609060101010101" charset="-122"/>
                <a:cs typeface="Calibri" panose="020F0502020204030204" pitchFamily="34" charset="0"/>
                <a:sym typeface="+mn-ea"/>
              </a:rPr>
              <a:t>”</a:t>
            </a:r>
            <a:endParaRPr kumimoji="0" lang="en-US" altLang="zh-CN" sz="3200" b="0" i="0" u="none" strike="noStrike" kern="1200" cap="none" spc="0" normalizeH="0" baseline="0" noProof="0" dirty="0">
              <a:ln>
                <a:noFill/>
              </a:ln>
              <a:solidFill>
                <a:schemeClr val="tx1">
                  <a:lumMod val="85000"/>
                  <a:lumOff val="15000"/>
                </a:schemeClr>
              </a:solidFill>
              <a:effectLst/>
              <a:uLnTx/>
              <a:uFillTx/>
              <a:latin typeface="Calibri" panose="020F0502020204030204" pitchFamily="34" charset="0"/>
              <a:ea typeface="黑体" panose="02010609060101010101" charset="-122"/>
              <a:cs typeface="Calibri" panose="020F0502020204030204" pitchFamily="34" charset="0"/>
              <a:sym typeface="+mn-ea"/>
            </a:endParaRPr>
          </a:p>
        </p:txBody>
      </p:sp>
      <p:sp>
        <p:nvSpPr>
          <p:cNvPr id="56323" name="文本框 2"/>
          <p:cNvSpPr txBox="1"/>
          <p:nvPr/>
        </p:nvSpPr>
        <p:spPr>
          <a:xfrm>
            <a:off x="2225675" y="1793875"/>
            <a:ext cx="2709863" cy="3698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Tx/>
              <a:buNone/>
            </a:pPr>
            <a:r>
              <a:rPr lang="zh-CN" altLang="en-US" sz="1800" b="0" dirty="0">
                <a:solidFill>
                  <a:schemeClr val="tx1"/>
                </a:solidFill>
                <a:latin typeface="Arial" panose="020B0604020202020204" pitchFamily="34" charset="0"/>
                <a:ea typeface="宋体" panose="02010600030101010101" pitchFamily="2" charset="-122"/>
              </a:rPr>
              <a:t>测试函数与测试结果：</a:t>
            </a:r>
            <a:endParaRPr lang="zh-CN" altLang="en-US" sz="1800" b="0" dirty="0">
              <a:solidFill>
                <a:schemeClr val="tx1"/>
              </a:solidFill>
              <a:latin typeface="Arial" panose="020B0604020202020204" pitchFamily="34" charset="0"/>
              <a:ea typeface="宋体" panose="02010600030101010101" pitchFamily="2" charset="-122"/>
            </a:endParaRPr>
          </a:p>
        </p:txBody>
      </p:sp>
      <p:pic>
        <p:nvPicPr>
          <p:cNvPr id="56324" name="图片 4"/>
          <p:cNvPicPr>
            <a:picLocks noChangeAspect="1"/>
          </p:cNvPicPr>
          <p:nvPr/>
        </p:nvPicPr>
        <p:blipFill>
          <a:blip r:embed="rId1"/>
          <a:stretch>
            <a:fillRect/>
          </a:stretch>
        </p:blipFill>
        <p:spPr>
          <a:xfrm>
            <a:off x="1404938" y="2346325"/>
            <a:ext cx="5345112" cy="1062038"/>
          </a:xfrm>
          <a:prstGeom prst="rect">
            <a:avLst/>
          </a:prstGeom>
          <a:noFill/>
          <a:ln w="9525">
            <a:noFill/>
          </a:ln>
        </p:spPr>
      </p:pic>
      <p:pic>
        <p:nvPicPr>
          <p:cNvPr id="56325" name="图片 6"/>
          <p:cNvPicPr>
            <a:picLocks noChangeAspect="1"/>
          </p:cNvPicPr>
          <p:nvPr/>
        </p:nvPicPr>
        <p:blipFill>
          <a:blip r:embed="rId2"/>
          <a:srcRect l="6676" r="7173"/>
          <a:stretch>
            <a:fillRect/>
          </a:stretch>
        </p:blipFill>
        <p:spPr>
          <a:xfrm>
            <a:off x="7113588" y="976313"/>
            <a:ext cx="3573462" cy="3003550"/>
          </a:xfrm>
          <a:prstGeom prst="rect">
            <a:avLst/>
          </a:prstGeom>
          <a:noFill/>
          <a:ln w="9525">
            <a:noFill/>
          </a:ln>
        </p:spPr>
      </p:pic>
      <p:pic>
        <p:nvPicPr>
          <p:cNvPr id="56326" name="图片 8"/>
          <p:cNvPicPr>
            <a:picLocks noChangeAspect="1"/>
          </p:cNvPicPr>
          <p:nvPr/>
        </p:nvPicPr>
        <p:blipFill>
          <a:blip r:embed="rId3"/>
          <a:stretch>
            <a:fillRect/>
          </a:stretch>
        </p:blipFill>
        <p:spPr>
          <a:xfrm>
            <a:off x="1404938" y="3979863"/>
            <a:ext cx="7096125" cy="2057400"/>
          </a:xfrm>
          <a:prstGeom prst="rect">
            <a:avLst/>
          </a:prstGeom>
          <a:noFill/>
          <a:ln w="9525">
            <a:noFill/>
          </a:ln>
        </p:spPr>
      </p:pic>
      <p:sp>
        <p:nvSpPr>
          <p:cNvPr id="56327" name="标题 3"/>
          <p:cNvSpPr>
            <a:spLocks noGrp="1"/>
          </p:cNvSpPr>
          <p:nvPr>
            <p:ph type="title"/>
          </p:nvPr>
        </p:nvSpPr>
        <p:spPr>
          <a:xfrm>
            <a:off x="304800" y="103188"/>
            <a:ext cx="9448800" cy="563562"/>
          </a:xfrm>
          <a:ln/>
        </p:spPr>
        <p:txBody>
          <a:bodyPr vert="horz" wrap="square" lIns="91440" tIns="45720" rIns="91440" bIns="45720" anchor="ctr" anchorCtr="0"/>
          <a:p>
            <a:pPr/>
            <a:endParaRPr lang="zh-CN" altLang="en-US" dirty="0">
              <a:solidFill>
                <a:srgbClr val="00B050"/>
              </a:solidFill>
              <a:latin typeface="+mj-lt"/>
              <a:ea typeface="宋体" panose="02010600030101010101" pitchFamily="2" charset="-122"/>
              <a:cs typeface="+mj-cs"/>
            </a:endParaRPr>
          </a:p>
        </p:txBody>
      </p:sp>
      <p:sp>
        <p:nvSpPr>
          <p:cNvPr id="56328" name="内容占位符 5"/>
          <p:cNvSpPr>
            <a:spLocks noGrp="1"/>
          </p:cNvSpPr>
          <p:nvPr>
            <p:ph idx="1"/>
          </p:nvPr>
        </p:nvSpPr>
        <p:spPr>
          <a:xfrm>
            <a:off x="766763" y="995363"/>
            <a:ext cx="10871200" cy="5334000"/>
          </a:xfrm>
          <a:ln/>
        </p:spPr>
        <p:txBody>
          <a:bodyPr vert="horz" wrap="square" lIns="91440" tIns="45720" rIns="91440" bIns="45720" anchor="t" anchorCtr="0"/>
          <a:p>
            <a:endParaRPr lang="zh-CN" altLang="en-US" dirty="0">
              <a:ea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679700" y="228600"/>
            <a:ext cx="9653588" cy="584200"/>
          </a:xfrm>
          <a:prstGeom prst="rect">
            <a:avLst/>
          </a:prstGeom>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schemeClr val="tx1"/>
                </a:solidFill>
                <a:effectLst/>
                <a:uLnTx/>
                <a:uFillTx/>
                <a:latin typeface="Calibri" panose="020F0502020204030204" pitchFamily="34" charset="0"/>
                <a:ea typeface="黑体" panose="02010609060101010101" charset="-122"/>
                <a:cs typeface="Calibri" panose="020F0502020204030204" pitchFamily="34" charset="0"/>
                <a:sym typeface="+mn-ea"/>
              </a:rPr>
              <a:t>3.</a:t>
            </a:r>
            <a:r>
              <a:rPr kumimoji="0" lang="zh-CN" altLang="en-US" sz="320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Calibri" panose="020F0502020204030204" pitchFamily="34" charset="0"/>
                <a:sym typeface="+mn-ea"/>
              </a:rPr>
              <a:t>NichePSO</a:t>
            </a:r>
            <a:endParaRPr kumimoji="0" lang="en-US" altLang="zh-CN" sz="3200" b="0" i="0" u="none" strike="noStrike" kern="1200" cap="none" spc="0" normalizeH="0" baseline="0" noProof="0" dirty="0">
              <a:ln>
                <a:noFill/>
              </a:ln>
              <a:solidFill>
                <a:schemeClr val="tx1">
                  <a:lumMod val="85000"/>
                  <a:lumOff val="15000"/>
                </a:schemeClr>
              </a:solidFill>
              <a:effectLst/>
              <a:uLnTx/>
              <a:uFillTx/>
              <a:latin typeface="Calibri" panose="020F0502020204030204" pitchFamily="34" charset="0"/>
              <a:ea typeface="黑体" panose="02010609060101010101" charset="-122"/>
              <a:cs typeface="Calibri" panose="020F0502020204030204" pitchFamily="34" charset="0"/>
              <a:sym typeface="+mn-ea"/>
            </a:endParaRPr>
          </a:p>
        </p:txBody>
      </p:sp>
      <p:sp>
        <p:nvSpPr>
          <p:cNvPr id="57347" name="文本框 7"/>
          <p:cNvSpPr txBox="1"/>
          <p:nvPr/>
        </p:nvSpPr>
        <p:spPr>
          <a:xfrm>
            <a:off x="1857375" y="2627313"/>
            <a:ext cx="8956675" cy="636587"/>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Tx/>
              <a:buNone/>
            </a:pPr>
            <a:r>
              <a:rPr lang="zh-CN" altLang="en-US" sz="1800" dirty="0">
                <a:solidFill>
                  <a:schemeClr val="tx1"/>
                </a:solidFill>
                <a:latin typeface="Arial" panose="020B0604020202020204" pitchFamily="34" charset="0"/>
                <a:ea typeface="宋体" panose="02010600030101010101" pitchFamily="2" charset="-122"/>
              </a:rPr>
              <a:t>小生境</a:t>
            </a:r>
            <a:r>
              <a:rPr lang="zh-CN" altLang="en-US" sz="1800" b="0" dirty="0">
                <a:solidFill>
                  <a:schemeClr val="tx1"/>
                </a:solidFill>
                <a:latin typeface="Arial" panose="020B0604020202020204" pitchFamily="34" charset="0"/>
                <a:ea typeface="宋体" panose="02010600030101010101" pitchFamily="2" charset="-122"/>
              </a:rPr>
              <a:t>：来自于生物学的一个概念，是指特定环境下的一种生存环境，生物在其进化过程中，一般总是与自己相同的物种生活在一起，共同繁衍后代。例如，热带鱼不能在较冷的地带生存，而北极熊也不能在热带生存。把这种思想提炼出来，运用到优化上来的关键操作是：当两个个体的海明距离小于预先指定的某个值(称之为小生境距离)时，惩罚其中适应值较小的个体。</a:t>
            </a:r>
            <a:endParaRPr lang="zh-CN" altLang="en-US" sz="1800" b="0" dirty="0">
              <a:solidFill>
                <a:schemeClr val="tx1"/>
              </a:solidFill>
              <a:latin typeface="Arial" panose="020B0604020202020204" pitchFamily="34" charset="0"/>
              <a:ea typeface="宋体" panose="02010600030101010101" pitchFamily="2" charset="-122"/>
            </a:endParaRPr>
          </a:p>
          <a:p>
            <a:pPr marL="0" lvl="0" indent="0">
              <a:spcBef>
                <a:spcPct val="0"/>
              </a:spcBef>
              <a:buClrTx/>
              <a:buFontTx/>
              <a:buNone/>
            </a:pPr>
            <a:r>
              <a:rPr lang="zh-CN" altLang="en-US" sz="1800" dirty="0">
                <a:solidFill>
                  <a:schemeClr val="tx1"/>
                </a:solidFill>
                <a:latin typeface="Arial" panose="020B0604020202020204" pitchFamily="34" charset="0"/>
                <a:ea typeface="宋体" panose="02010600030101010101" pitchFamily="2" charset="-122"/>
              </a:rPr>
              <a:t>海明距离</a:t>
            </a:r>
            <a:r>
              <a:rPr lang="zh-CN" altLang="en-US" sz="1800" b="0" dirty="0">
                <a:solidFill>
                  <a:schemeClr val="tx1"/>
                </a:solidFill>
                <a:latin typeface="Arial" panose="020B0604020202020204" pitchFamily="34" charset="0"/>
                <a:ea typeface="宋体" panose="02010600030101010101" pitchFamily="2" charset="-122"/>
              </a:rPr>
              <a:t>：在信息编码中，两个合法代码对应位上编码不同的位数称为码距，又称海明距离。例如，10101和00110从第一位开始依次有第一位、第四、第五位不同，则海明距离为3。</a:t>
            </a: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57348" name="文本框 8"/>
          <p:cNvSpPr txBox="1"/>
          <p:nvPr/>
        </p:nvSpPr>
        <p:spPr>
          <a:xfrm>
            <a:off x="1946275" y="1625600"/>
            <a:ext cx="4064000" cy="522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Tx/>
              <a:buNone/>
            </a:pPr>
            <a:r>
              <a:rPr lang="zh-CN" altLang="en-US" b="0" dirty="0">
                <a:solidFill>
                  <a:schemeClr val="tx1"/>
                </a:solidFill>
                <a:latin typeface="Arial" panose="020B0604020202020204" pitchFamily="34" charset="0"/>
                <a:ea typeface="宋体" panose="02010600030101010101" pitchFamily="2" charset="-122"/>
              </a:rPr>
              <a:t>名词解释</a:t>
            </a:r>
            <a:endParaRPr lang="zh-CN" altLang="en-US" b="0" dirty="0">
              <a:solidFill>
                <a:schemeClr val="tx1"/>
              </a:solidFill>
              <a:latin typeface="Arial" panose="020B0604020202020204" pitchFamily="34" charset="0"/>
              <a:ea typeface="宋体" panose="02010600030101010101" pitchFamily="2" charset="-122"/>
            </a:endParaRPr>
          </a:p>
        </p:txBody>
      </p:sp>
      <p:sp>
        <p:nvSpPr>
          <p:cNvPr id="57349" name="标题 2"/>
          <p:cNvSpPr>
            <a:spLocks noGrp="1"/>
          </p:cNvSpPr>
          <p:nvPr>
            <p:ph type="title"/>
          </p:nvPr>
        </p:nvSpPr>
        <p:spPr>
          <a:xfrm>
            <a:off x="304800" y="103188"/>
            <a:ext cx="9448800" cy="563562"/>
          </a:xfrm>
          <a:ln/>
        </p:spPr>
        <p:txBody>
          <a:bodyPr vert="horz" wrap="square" lIns="91440" tIns="45720" rIns="91440" bIns="45720" anchor="ctr" anchorCtr="0"/>
          <a:p>
            <a:pPr/>
            <a:endParaRPr lang="zh-CN" altLang="en-US" dirty="0">
              <a:solidFill>
                <a:srgbClr val="00B050"/>
              </a:solidFill>
              <a:latin typeface="+mj-lt"/>
              <a:ea typeface="宋体" panose="02010600030101010101" pitchFamily="2" charset="-122"/>
              <a:cs typeface="+mj-cs"/>
            </a:endParaRPr>
          </a:p>
        </p:txBody>
      </p:sp>
      <p:sp>
        <p:nvSpPr>
          <p:cNvPr id="57350" name="内容占位符 3"/>
          <p:cNvSpPr>
            <a:spLocks noGrp="1"/>
          </p:cNvSpPr>
          <p:nvPr>
            <p:ph idx="1"/>
          </p:nvPr>
        </p:nvSpPr>
        <p:spPr>
          <a:xfrm>
            <a:off x="766763" y="995363"/>
            <a:ext cx="10871200" cy="5334000"/>
          </a:xfrm>
          <a:ln/>
        </p:spPr>
        <p:txBody>
          <a:bodyPr vert="horz" wrap="square" lIns="91440" tIns="45720" rIns="91440" bIns="45720" anchor="t" anchorCtr="0"/>
          <a:p>
            <a:endParaRPr lang="zh-CN" altLang="en-US" dirty="0">
              <a:ea typeface="宋体" panose="0201060003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文本框 2"/>
          <p:cNvSpPr txBox="1"/>
          <p:nvPr/>
        </p:nvSpPr>
        <p:spPr>
          <a:xfrm>
            <a:off x="1644650" y="1876425"/>
            <a:ext cx="8466138" cy="11985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Tx/>
              <a:buNone/>
            </a:pPr>
            <a:r>
              <a:rPr lang="zh-CN" altLang="en-US" sz="1800" b="0" dirty="0">
                <a:solidFill>
                  <a:schemeClr val="tx1"/>
                </a:solidFill>
                <a:latin typeface="Arial" panose="020B0604020202020204" pitchFamily="34" charset="0"/>
                <a:ea typeface="宋体" panose="02010600030101010101" pitchFamily="2" charset="-122"/>
              </a:rPr>
              <a:t>Britts等人提出了NichePSO，通过监测单个粒子的适应度，从初始群中生长出多个子群。子群可以合并在一起，或者从主群中吸收粒子。NichePSO跟踪一个粒子在几代之间的变化，以监测其适合度。如果一个粒子的适应度在迭代过程中的变化不是很高，那么就会与该粒子最近的邻居一起创建一个子群。</a:t>
            </a: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58371" name="文本框 3"/>
          <p:cNvSpPr txBox="1"/>
          <p:nvPr/>
        </p:nvSpPr>
        <p:spPr>
          <a:xfrm>
            <a:off x="1757363" y="3898900"/>
            <a:ext cx="8677275" cy="3683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Tx/>
              <a:buNone/>
            </a:pPr>
            <a:r>
              <a:rPr lang="zh-CN" altLang="en-US" sz="1800" b="0" dirty="0">
                <a:solidFill>
                  <a:schemeClr val="tx1"/>
                </a:solidFill>
                <a:latin typeface="Arial" panose="020B0604020202020204" pitchFamily="34" charset="0"/>
                <a:ea typeface="宋体" panose="02010600030101010101" pitchFamily="2" charset="-122"/>
              </a:rPr>
              <a:t>主群使用仅认知模型进行训练，如下所示</a:t>
            </a:r>
            <a:endParaRPr lang="zh-CN" altLang="en-US" sz="1800" b="0" dirty="0">
              <a:solidFill>
                <a:schemeClr val="tx1"/>
              </a:solidFill>
              <a:latin typeface="Arial" panose="020B0604020202020204" pitchFamily="34" charset="0"/>
              <a:ea typeface="宋体" panose="02010600030101010101" pitchFamily="2" charset="-122"/>
            </a:endParaRPr>
          </a:p>
        </p:txBody>
      </p:sp>
      <p:pic>
        <p:nvPicPr>
          <p:cNvPr id="58372" name="图片 5"/>
          <p:cNvPicPr>
            <a:picLocks noChangeAspect="1"/>
          </p:cNvPicPr>
          <p:nvPr/>
        </p:nvPicPr>
        <p:blipFill>
          <a:blip r:embed="rId1"/>
          <a:stretch>
            <a:fillRect/>
          </a:stretch>
        </p:blipFill>
        <p:spPr>
          <a:xfrm>
            <a:off x="1644650" y="4845050"/>
            <a:ext cx="6245225" cy="693738"/>
          </a:xfrm>
          <a:prstGeom prst="rect">
            <a:avLst/>
          </a:prstGeom>
          <a:noFill/>
          <a:ln w="9525">
            <a:noFill/>
          </a:ln>
        </p:spPr>
      </p:pic>
      <p:sp>
        <p:nvSpPr>
          <p:cNvPr id="58373" name="标题 1"/>
          <p:cNvSpPr>
            <a:spLocks noGrp="1"/>
          </p:cNvSpPr>
          <p:nvPr>
            <p:ph type="title"/>
          </p:nvPr>
        </p:nvSpPr>
        <p:spPr>
          <a:xfrm>
            <a:off x="304800" y="103188"/>
            <a:ext cx="9448800" cy="563562"/>
          </a:xfrm>
          <a:ln/>
        </p:spPr>
        <p:txBody>
          <a:bodyPr vert="horz" wrap="square" lIns="91440" tIns="45720" rIns="91440" bIns="45720" anchor="ctr" anchorCtr="0"/>
          <a:p>
            <a:pPr/>
            <a:endParaRPr lang="zh-CN" altLang="en-US" dirty="0">
              <a:solidFill>
                <a:srgbClr val="00B050"/>
              </a:solidFill>
              <a:latin typeface="+mj-lt"/>
              <a:ea typeface="宋体" panose="02010600030101010101" pitchFamily="2" charset="-122"/>
              <a:cs typeface="+mj-cs"/>
            </a:endParaRPr>
          </a:p>
        </p:txBody>
      </p:sp>
      <p:sp>
        <p:nvSpPr>
          <p:cNvPr id="58374" name="内容占位符 4"/>
          <p:cNvSpPr>
            <a:spLocks noGrp="1"/>
          </p:cNvSpPr>
          <p:nvPr>
            <p:ph idx="1"/>
          </p:nvPr>
        </p:nvSpPr>
        <p:spPr>
          <a:xfrm>
            <a:off x="766763" y="995363"/>
            <a:ext cx="10871200" cy="5334000"/>
          </a:xfrm>
          <a:ln/>
        </p:spPr>
        <p:txBody>
          <a:bodyPr vert="horz" wrap="square" lIns="91440" tIns="45720" rIns="91440" bIns="45720" anchor="t" anchorCtr="0"/>
          <a:p>
            <a:endParaRPr lang="zh-CN" altLang="en-US" dirty="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内容占位符 5"/>
          <p:cNvSpPr>
            <a:spLocks noGrp="1"/>
          </p:cNvSpPr>
          <p:nvPr>
            <p:ph sz="half" idx="1"/>
          </p:nvPr>
        </p:nvSpPr>
        <p:spPr>
          <a:xfrm>
            <a:off x="609600" y="404813"/>
            <a:ext cx="10887075" cy="6337300"/>
          </a:xfrm>
          <a:ln/>
        </p:spPr>
        <p:txBody>
          <a:bodyPr vert="horz" wrap="square" lIns="91440" tIns="45720" rIns="91440" bIns="45720" anchor="t" anchorCtr="0"/>
          <a:p>
            <a:pPr>
              <a:buSzTx/>
            </a:pPr>
            <a:r>
              <a:rPr lang="en-US" altLang="zh-CN" b="0" dirty="0">
                <a:latin typeface="+mn-lt"/>
                <a:ea typeface="宋体" panose="02010600030101010101" pitchFamily="2" charset="-122"/>
                <a:cs typeface="+mn-cs"/>
              </a:rPr>
              <a:t>Cavicchio’s dissertation [6] was probably one of the first studies attempting to induce niching behavior in a GA in the form of </a:t>
            </a:r>
            <a:r>
              <a:rPr lang="en-US" altLang="zh-CN" b="0" i="1" dirty="0">
                <a:latin typeface="+mn-lt"/>
                <a:ea typeface="宋体" panose="02010600030101010101" pitchFamily="2" charset="-122"/>
                <a:cs typeface="+mn-cs"/>
              </a:rPr>
              <a:t>preselection.</a:t>
            </a:r>
            <a:endParaRPr lang="en-US" altLang="zh-CN" b="0" i="1" dirty="0">
              <a:latin typeface="+mn-lt"/>
              <a:ea typeface="宋体" panose="02010600030101010101" pitchFamily="2" charset="-122"/>
              <a:cs typeface="+mn-cs"/>
            </a:endParaRPr>
          </a:p>
          <a:p>
            <a:pPr>
              <a:buSzTx/>
            </a:pPr>
            <a:r>
              <a:rPr lang="en-US" altLang="zh-CN" b="0" dirty="0">
                <a:latin typeface="+mn-lt"/>
                <a:ea typeface="宋体" panose="02010600030101010101" pitchFamily="2" charset="-122"/>
                <a:cs typeface="+mn-cs"/>
              </a:rPr>
              <a:t>He proposed three schemes for choosing an offspring</a:t>
            </a:r>
            <a:br>
              <a:rPr lang="en-US" altLang="zh-CN" b="0" dirty="0">
                <a:latin typeface="+mn-lt"/>
                <a:ea typeface="宋体" panose="02010600030101010101" pitchFamily="2" charset="-122"/>
                <a:cs typeface="+mn-cs"/>
              </a:rPr>
            </a:br>
            <a:r>
              <a:rPr lang="en-US" altLang="zh-CN" b="0" dirty="0">
                <a:latin typeface="+mn-lt"/>
                <a:ea typeface="宋体" panose="02010600030101010101" pitchFamily="2" charset="-122"/>
                <a:cs typeface="+mn-cs"/>
              </a:rPr>
              <a:t>generated from two parents depending on the fact that whether the offspring could outperform none of the parents, both of the parents, or only a single parent.</a:t>
            </a:r>
            <a:r>
              <a:rPr lang="en-US" altLang="zh-CN" dirty="0">
                <a:latin typeface="+mn-lt"/>
                <a:ea typeface="宋体" panose="02010600030101010101" pitchFamily="2" charset="-122"/>
                <a:cs typeface="+mn-cs"/>
              </a:rPr>
              <a:t> </a:t>
            </a:r>
            <a:endParaRPr lang="en-US" altLang="zh-CN" dirty="0">
              <a:latin typeface="+mn-lt"/>
              <a:ea typeface="宋体" panose="02010600030101010101" pitchFamily="2" charset="-122"/>
              <a:cs typeface="+mn-cs"/>
            </a:endParaRPr>
          </a:p>
          <a:p>
            <a:pPr>
              <a:buSzTx/>
            </a:pPr>
            <a:r>
              <a:rPr lang="zh-CN" altLang="en-US" dirty="0">
                <a:latin typeface="+mn-lt"/>
                <a:ea typeface="宋体" panose="02010600030101010101" pitchFamily="2" charset="-122"/>
                <a:cs typeface="+mn-cs"/>
              </a:rPr>
              <a:t>主要的</a:t>
            </a:r>
            <a:r>
              <a:rPr lang="en-US" altLang="zh-CN" dirty="0">
                <a:latin typeface="+mn-lt"/>
                <a:ea typeface="宋体" panose="02010600030101010101" pitchFamily="2" charset="-122"/>
                <a:cs typeface="+mn-cs"/>
              </a:rPr>
              <a:t>niching</a:t>
            </a:r>
            <a:r>
              <a:rPr lang="zh-CN" altLang="en-US" dirty="0">
                <a:latin typeface="+mn-lt"/>
                <a:ea typeface="宋体" panose="02010600030101010101" pitchFamily="2" charset="-122"/>
                <a:cs typeface="+mn-cs"/>
              </a:rPr>
              <a:t>技术：</a:t>
            </a:r>
            <a:endParaRPr lang="en-US" altLang="zh-CN" dirty="0">
              <a:latin typeface="+mn-lt"/>
              <a:ea typeface="宋体" panose="02010600030101010101" pitchFamily="2" charset="-122"/>
              <a:cs typeface="+mn-cs"/>
            </a:endParaRPr>
          </a:p>
          <a:p>
            <a:pPr lvl="1"/>
            <a:r>
              <a:rPr lang="en-US" altLang="zh-CN" dirty="0">
                <a:latin typeface="Arial" panose="020B0604020202020204" pitchFamily="34" charset="0"/>
                <a:ea typeface="宋体" panose="02010600030101010101" pitchFamily="2" charset="-122"/>
              </a:rPr>
              <a:t>Clearing</a:t>
            </a:r>
            <a:endParaRPr lang="en-US" altLang="zh-CN" dirty="0">
              <a:latin typeface="Arial" panose="020B0604020202020204" pitchFamily="34" charset="0"/>
              <a:ea typeface="宋体" panose="02010600030101010101" pitchFamily="2" charset="-122"/>
            </a:endParaRPr>
          </a:p>
          <a:p>
            <a:pPr lvl="1"/>
            <a:r>
              <a:rPr lang="en-US" altLang="zh-CN" dirty="0">
                <a:latin typeface="Arial" panose="020B0604020202020204" pitchFamily="34" charset="0"/>
                <a:ea typeface="宋体" panose="02010600030101010101" pitchFamily="2" charset="-122"/>
              </a:rPr>
              <a:t>fitness sharing</a:t>
            </a:r>
            <a:endParaRPr lang="en-US" altLang="zh-CN" dirty="0">
              <a:latin typeface="Arial" panose="020B0604020202020204" pitchFamily="34" charset="0"/>
              <a:ea typeface="宋体" panose="02010600030101010101" pitchFamily="2" charset="-122"/>
            </a:endParaRPr>
          </a:p>
          <a:p>
            <a:pPr lvl="1"/>
            <a:r>
              <a:rPr lang="en-US" altLang="zh-CN" dirty="0">
                <a:latin typeface="Arial" panose="020B0604020202020204" pitchFamily="34" charset="0"/>
                <a:ea typeface="宋体" panose="02010600030101010101" pitchFamily="2" charset="-122"/>
              </a:rPr>
              <a:t>Speciation</a:t>
            </a:r>
            <a:endParaRPr lang="en-US" altLang="zh-CN" dirty="0">
              <a:latin typeface="Arial" panose="020B0604020202020204" pitchFamily="34" charset="0"/>
              <a:ea typeface="宋体" panose="02010600030101010101" pitchFamily="2" charset="-122"/>
            </a:endParaRPr>
          </a:p>
          <a:p>
            <a:pPr lvl="1"/>
            <a:r>
              <a:rPr lang="en-US" altLang="zh-CN" dirty="0">
                <a:latin typeface="Arial" panose="020B0604020202020204" pitchFamily="34" charset="0"/>
                <a:ea typeface="宋体" panose="02010600030101010101" pitchFamily="2" charset="-122"/>
              </a:rPr>
              <a:t>Clustering</a:t>
            </a:r>
            <a:br>
              <a:rPr lang="en-US" altLang="zh-CN" dirty="0">
                <a:latin typeface="Arial" panose="020B0604020202020204" pitchFamily="34" charset="0"/>
                <a:ea typeface="宋体" panose="02010600030101010101" pitchFamily="2" charset="-122"/>
              </a:rPr>
            </a:br>
            <a:br>
              <a:rPr lang="en-US" altLang="zh-CN" dirty="0">
                <a:latin typeface="Arial" panose="020B0604020202020204" pitchFamily="34" charset="0"/>
                <a:ea typeface="宋体" panose="02010600030101010101" pitchFamily="2" charset="-122"/>
              </a:rPr>
            </a:br>
            <a:br>
              <a:rPr lang="en-US" altLang="zh-CN" dirty="0">
                <a:latin typeface="Arial" panose="020B0604020202020204" pitchFamily="34" charset="0"/>
                <a:ea typeface="宋体" panose="02010600030101010101" pitchFamily="2" charset="-122"/>
              </a:rPr>
            </a:br>
            <a:endParaRPr lang="zh-CN" altLang="en-US" dirty="0">
              <a:latin typeface="Arial" panose="020B0604020202020204" pitchFamily="34" charset="0"/>
              <a:ea typeface="宋体" panose="02010600030101010101" pitchFamily="2" charset="-122"/>
            </a:endParaRPr>
          </a:p>
        </p:txBody>
      </p:sp>
      <p:sp>
        <p:nvSpPr>
          <p:cNvPr id="21507" name="页脚占位符 3"/>
          <p:cNvSpPr txBox="1">
            <a:spLocks noGrp="1"/>
          </p:cNvSpPr>
          <p:nvPr>
            <p:ph type="ftr" sz="quarter" idx="12"/>
          </p:nvPr>
        </p:nvSpPr>
        <p:spPr>
          <a:xfrm>
            <a:off x="10058400" y="-26987"/>
            <a:ext cx="2133600" cy="533400"/>
          </a:xfrm>
          <a:noFill/>
          <a:ln>
            <a:noFill/>
          </a:ln>
        </p:spPr>
        <p:txBody>
          <a:bodyPr/>
          <a:p>
            <a:pPr marL="0" indent="0">
              <a:spcBef>
                <a:spcPct val="0"/>
              </a:spcBef>
              <a:buClrTx/>
              <a:buFontTx/>
              <a:buNone/>
            </a:pPr>
            <a:r>
              <a:rPr lang="zh-CN" altLang="en-US" sz="1800" b="0" dirty="0">
                <a:solidFill>
                  <a:schemeClr val="bg1"/>
                </a:solidFill>
                <a:latin typeface="Arial" panose="020B0604020202020204" pitchFamily="34" charset="0"/>
                <a:ea typeface="宋体" panose="02010600030101010101" pitchFamily="2" charset="-122"/>
              </a:rPr>
              <a:t>多模态优化</a:t>
            </a:r>
            <a:endParaRPr lang="en-US" altLang="zh-CN" sz="1800" b="0" dirty="0">
              <a:solidFill>
                <a:schemeClr val="bg1"/>
              </a:solidFill>
              <a:latin typeface="Arial" panose="020B0604020202020204" pitchFamily="34" charset="0"/>
              <a:ea typeface="宋体" panose="02010600030101010101" pitchFamily="2" charset="-122"/>
            </a:endParaRPr>
          </a:p>
          <a:p>
            <a:pPr marL="0" indent="0">
              <a:spcBef>
                <a:spcPct val="0"/>
              </a:spcBef>
              <a:buClrTx/>
              <a:buFontTx/>
              <a:buNone/>
            </a:pPr>
            <a:r>
              <a:rPr lang="en-US" altLang="zh-CN" sz="1800" b="0" dirty="0">
                <a:solidFill>
                  <a:schemeClr val="bg1"/>
                </a:solidFill>
                <a:latin typeface="Arial" panose="020B0604020202020204" pitchFamily="34" charset="0"/>
                <a:ea typeface="宋体" panose="02010600030101010101" pitchFamily="2" charset="-122"/>
              </a:rPr>
              <a:t>Multimodal optimization</a:t>
            </a:r>
            <a:endParaRPr lang="en-US" altLang="zh-CN" sz="1800" b="0" dirty="0">
              <a:solidFill>
                <a:schemeClr val="bg1"/>
              </a:solidFill>
              <a:latin typeface="Arial" panose="020B0604020202020204" pitchFamily="34" charset="0"/>
              <a:ea typeface="宋体" panose="02010600030101010101" pitchFamily="2" charset="-122"/>
            </a:endParaRPr>
          </a:p>
        </p:txBody>
      </p:sp>
      <p:sp>
        <p:nvSpPr>
          <p:cNvPr id="21508" name="矩形 6"/>
          <p:cNvSpPr/>
          <p:nvPr/>
        </p:nvSpPr>
        <p:spPr>
          <a:xfrm>
            <a:off x="4367213" y="4076700"/>
            <a:ext cx="6096000" cy="15700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800100" lvl="1" indent="-342900">
              <a:spcBef>
                <a:spcPct val="0"/>
              </a:spcBef>
              <a:buSzPct val="50000"/>
              <a:buFont typeface="Wingdings" panose="05000000000000000000" pitchFamily="2" charset="2"/>
              <a:buChar char="n"/>
            </a:pPr>
            <a:r>
              <a:rPr lang="en-US" altLang="zh-CN" dirty="0">
                <a:ea typeface="宋体" panose="02010600030101010101" pitchFamily="2" charset="-122"/>
              </a:rPr>
              <a:t>Crowding</a:t>
            </a:r>
            <a:endParaRPr lang="en-US" altLang="zh-CN" dirty="0">
              <a:ea typeface="宋体" panose="02010600030101010101" pitchFamily="2" charset="-122"/>
            </a:endParaRPr>
          </a:p>
          <a:p>
            <a:pPr marL="800100" lvl="1" indent="-342900">
              <a:spcBef>
                <a:spcPct val="0"/>
              </a:spcBef>
              <a:buSzPct val="50000"/>
              <a:buFont typeface="Wingdings" panose="05000000000000000000" pitchFamily="2" charset="2"/>
              <a:buChar char="n"/>
            </a:pPr>
            <a:r>
              <a:rPr lang="en-US" altLang="zh-CN" dirty="0">
                <a:ea typeface="宋体" panose="02010600030101010101" pitchFamily="2" charset="-122"/>
              </a:rPr>
              <a:t>restricted tournament selection</a:t>
            </a:r>
            <a:endParaRPr lang="en-US" altLang="zh-CN" dirty="0">
              <a:ea typeface="宋体" panose="02010600030101010101" pitchFamily="2" charset="-122"/>
            </a:endParaRPr>
          </a:p>
          <a:p>
            <a:pPr marL="800100" lvl="1" indent="-342900">
              <a:spcBef>
                <a:spcPct val="0"/>
              </a:spcBef>
              <a:buSzPct val="50000"/>
              <a:buFont typeface="Wingdings" panose="05000000000000000000" pitchFamily="2" charset="2"/>
              <a:buChar char="n"/>
            </a:pPr>
            <a:r>
              <a:rPr lang="en-US" altLang="zh-CN" dirty="0">
                <a:ea typeface="宋体" panose="02010600030101010101" pitchFamily="2" charset="-122"/>
              </a:rPr>
              <a:t>Clustering</a:t>
            </a:r>
            <a:endParaRPr lang="en-US" altLang="zh-CN" dirty="0">
              <a:ea typeface="宋体" panose="02010600030101010101" pitchFamily="2" charset="-122"/>
            </a:endParaRPr>
          </a:p>
          <a:p>
            <a:pPr marL="800100" lvl="1" indent="-342900">
              <a:spcBef>
                <a:spcPct val="0"/>
              </a:spcBef>
              <a:buSzPct val="50000"/>
              <a:buFont typeface="Wingdings" panose="05000000000000000000" pitchFamily="2" charset="2"/>
              <a:buChar char="n"/>
            </a:pPr>
            <a:r>
              <a:rPr lang="en-US" altLang="zh-CN" dirty="0">
                <a:ea typeface="宋体" panose="02010600030101010101" pitchFamily="2" charset="-122"/>
              </a:rPr>
              <a:t>multipopulation</a:t>
            </a:r>
            <a:endParaRPr lang="zh-CN" altLang="en-US" dirty="0">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文本框 1"/>
          <p:cNvSpPr txBox="1"/>
          <p:nvPr/>
        </p:nvSpPr>
        <p:spPr>
          <a:xfrm>
            <a:off x="1570038" y="1209675"/>
            <a:ext cx="8782050" cy="23066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Tx/>
              <a:buNone/>
            </a:pPr>
            <a:r>
              <a:rPr lang="zh-CN" altLang="en-US" sz="1800" b="0" dirty="0">
                <a:solidFill>
                  <a:schemeClr val="tx1"/>
                </a:solidFill>
                <a:latin typeface="Arial" panose="020B0604020202020204" pitchFamily="34" charset="0"/>
                <a:ea typeface="宋体" panose="02010600030101010101" pitchFamily="2" charset="-122"/>
              </a:rPr>
              <a:t>本节将介绍小生境粒子群优化(NichePSO)算法，该算法成功地定位了函数优化问题的多个解。NichePSO子群的优化利用了保证收敛粒子群优化(GCPSO)算法[20,21]。首先概述了GCPSO，然后介绍了NichePSO。</a:t>
            </a:r>
            <a:endParaRPr lang="zh-CN" altLang="en-US" sz="1800" b="0" dirty="0">
              <a:solidFill>
                <a:schemeClr val="tx1"/>
              </a:solidFill>
              <a:latin typeface="Arial" panose="020B0604020202020204" pitchFamily="34" charset="0"/>
              <a:ea typeface="宋体" panose="02010600030101010101" pitchFamily="2" charset="-122"/>
            </a:endParaRPr>
          </a:p>
          <a:p>
            <a:pPr marL="0" lvl="0" indent="0">
              <a:spcBef>
                <a:spcPct val="0"/>
              </a:spcBef>
              <a:buClrTx/>
              <a:buFontTx/>
              <a:buNone/>
            </a:pPr>
            <a:r>
              <a:rPr lang="zh-CN" altLang="en-US" sz="1800" b="0" dirty="0">
                <a:solidFill>
                  <a:schemeClr val="tx1"/>
                </a:solidFill>
                <a:latin typeface="Arial" panose="020B0604020202020204" pitchFamily="34" charset="0"/>
                <a:ea typeface="宋体" panose="02010600030101010101" pitchFamily="2" charset="-122"/>
              </a:rPr>
              <a:t>当一个粒子接近全局最优解时，它的速度特性接近零，这意味着最终所有粒子都将停止运动。这种行为不能保证收敛到全局最优解，甚至不能保证收敛到局部最优解，只能保证收敛到目前为止找到的最佳位置，当运行小型子群时，这种粒子行为经常发生。</a:t>
            </a:r>
            <a:endParaRPr lang="zh-CN" altLang="en-US" sz="1800" b="0" dirty="0">
              <a:solidFill>
                <a:schemeClr val="tx1"/>
              </a:solidFill>
              <a:latin typeface="Arial" panose="020B0604020202020204" pitchFamily="34" charset="0"/>
              <a:ea typeface="宋体" panose="02010600030101010101" pitchFamily="2" charset="-122"/>
            </a:endParaRPr>
          </a:p>
          <a:p>
            <a:pPr marL="0" lvl="0" indent="0">
              <a:spcBef>
                <a:spcPct val="0"/>
              </a:spcBef>
              <a:buClrTx/>
              <a:buFontTx/>
              <a:buNone/>
            </a:pPr>
            <a:endParaRPr lang="zh-CN" altLang="en-US" sz="1800" b="0" dirty="0">
              <a:solidFill>
                <a:schemeClr val="tx1"/>
              </a:solidFill>
              <a:latin typeface="Arial" panose="020B0604020202020204" pitchFamily="34" charset="0"/>
              <a:ea typeface="宋体" panose="02010600030101010101" pitchFamily="2" charset="-122"/>
            </a:endParaRPr>
          </a:p>
          <a:p>
            <a:pPr marL="0" lvl="0" indent="0">
              <a:spcBef>
                <a:spcPct val="0"/>
              </a:spcBef>
              <a:buClrTx/>
              <a:buFontTx/>
              <a:buNone/>
            </a:pPr>
            <a:r>
              <a:rPr lang="zh-CN" altLang="en-US" sz="1800" b="0" dirty="0">
                <a:solidFill>
                  <a:schemeClr val="tx1"/>
                </a:solidFill>
                <a:latin typeface="Arial" panose="020B0604020202020204" pitchFamily="34" charset="0"/>
                <a:ea typeface="宋体" panose="02010600030101010101" pitchFamily="2" charset="-122"/>
              </a:rPr>
              <a:t>Van den Bergh引入了一种名为GCPSO的新算法，以主动抵消粒子群中的这种行为。</a:t>
            </a: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59395" name="文本框 2"/>
          <p:cNvSpPr txBox="1"/>
          <p:nvPr/>
        </p:nvSpPr>
        <p:spPr>
          <a:xfrm>
            <a:off x="1625600" y="4133850"/>
            <a:ext cx="8491538" cy="3683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Tx/>
              <a:buNone/>
            </a:pPr>
            <a:r>
              <a:rPr lang="zh-CN" altLang="en-US" sz="1800" b="0" dirty="0">
                <a:solidFill>
                  <a:schemeClr val="tx1"/>
                </a:solidFill>
                <a:latin typeface="Arial" panose="020B0604020202020204" pitchFamily="34" charset="0"/>
                <a:ea typeface="宋体" panose="02010600030101010101" pitchFamily="2" charset="-122"/>
              </a:rPr>
              <a:t>具体的算法流程如下</a:t>
            </a: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59396" name="标题 3"/>
          <p:cNvSpPr>
            <a:spLocks noGrp="1"/>
          </p:cNvSpPr>
          <p:nvPr>
            <p:ph type="title"/>
          </p:nvPr>
        </p:nvSpPr>
        <p:spPr>
          <a:xfrm>
            <a:off x="304800" y="103188"/>
            <a:ext cx="9448800" cy="563562"/>
          </a:xfrm>
          <a:ln/>
        </p:spPr>
        <p:txBody>
          <a:bodyPr vert="horz" wrap="square" lIns="91440" tIns="45720" rIns="91440" bIns="45720" anchor="ctr" anchorCtr="0"/>
          <a:p>
            <a:pPr/>
            <a:endParaRPr lang="zh-CN" altLang="en-US" dirty="0">
              <a:solidFill>
                <a:srgbClr val="00B050"/>
              </a:solidFill>
              <a:latin typeface="+mj-lt"/>
              <a:ea typeface="宋体" panose="02010600030101010101" pitchFamily="2" charset="-122"/>
              <a:cs typeface="+mj-cs"/>
            </a:endParaRPr>
          </a:p>
        </p:txBody>
      </p:sp>
      <p:sp>
        <p:nvSpPr>
          <p:cNvPr id="59397" name="内容占位符 4"/>
          <p:cNvSpPr>
            <a:spLocks noGrp="1"/>
          </p:cNvSpPr>
          <p:nvPr>
            <p:ph idx="1"/>
          </p:nvPr>
        </p:nvSpPr>
        <p:spPr>
          <a:xfrm>
            <a:off x="766763" y="995363"/>
            <a:ext cx="10871200" cy="5334000"/>
          </a:xfrm>
          <a:ln/>
        </p:spPr>
        <p:txBody>
          <a:bodyPr vert="horz" wrap="square" lIns="91440" tIns="45720" rIns="91440" bIns="45720" anchor="t" anchorCtr="0"/>
          <a:p>
            <a:endParaRPr lang="zh-CN" altLang="en-US" dirty="0">
              <a:ea typeface="宋体" panose="0201060003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文本框 1"/>
          <p:cNvSpPr txBox="1"/>
          <p:nvPr/>
        </p:nvSpPr>
        <p:spPr>
          <a:xfrm>
            <a:off x="2141538" y="890588"/>
            <a:ext cx="7386637" cy="3683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Tx/>
              <a:buNone/>
            </a:pPr>
            <a:r>
              <a:rPr lang="zh-CN" altLang="en-US" sz="1800" b="0" dirty="0">
                <a:solidFill>
                  <a:schemeClr val="tx1"/>
                </a:solidFill>
                <a:latin typeface="Arial" panose="020B0604020202020204" pitchFamily="34" charset="0"/>
                <a:ea typeface="宋体" panose="02010600030101010101" pitchFamily="2" charset="-122"/>
              </a:rPr>
              <a:t>是全局最佳粒子的索引，然后速度和距离的更新公式如下</a:t>
            </a:r>
            <a:endParaRPr lang="zh-CN" altLang="en-US" sz="1800" b="0" dirty="0">
              <a:solidFill>
                <a:schemeClr val="tx1"/>
              </a:solidFill>
              <a:latin typeface="Arial" panose="020B0604020202020204" pitchFamily="34" charset="0"/>
              <a:ea typeface="宋体" panose="02010600030101010101" pitchFamily="2" charset="-122"/>
            </a:endParaRPr>
          </a:p>
        </p:txBody>
      </p:sp>
      <p:pic>
        <p:nvPicPr>
          <p:cNvPr id="60419" name="图片 -2147482607"/>
          <p:cNvPicPr>
            <a:picLocks noChangeAspect="1"/>
          </p:cNvPicPr>
          <p:nvPr/>
        </p:nvPicPr>
        <p:blipFill>
          <a:blip r:embed="rId1"/>
          <a:stretch>
            <a:fillRect/>
          </a:stretch>
        </p:blipFill>
        <p:spPr>
          <a:xfrm>
            <a:off x="1958975" y="974725"/>
            <a:ext cx="247650" cy="200025"/>
          </a:xfrm>
          <a:prstGeom prst="rect">
            <a:avLst/>
          </a:prstGeom>
          <a:noFill/>
          <a:ln w="9525">
            <a:noFill/>
          </a:ln>
        </p:spPr>
      </p:pic>
      <p:pic>
        <p:nvPicPr>
          <p:cNvPr id="60420" name="图片 -2147482621"/>
          <p:cNvPicPr>
            <a:picLocks noChangeAspect="1"/>
          </p:cNvPicPr>
          <p:nvPr/>
        </p:nvPicPr>
        <p:blipFill>
          <a:blip r:embed="rId2"/>
          <a:stretch>
            <a:fillRect/>
          </a:stretch>
        </p:blipFill>
        <p:spPr>
          <a:xfrm>
            <a:off x="1958975" y="1489075"/>
            <a:ext cx="6194425" cy="1362075"/>
          </a:xfrm>
          <a:prstGeom prst="rect">
            <a:avLst/>
          </a:prstGeom>
          <a:noFill/>
          <a:ln w="9525">
            <a:noFill/>
          </a:ln>
        </p:spPr>
      </p:pic>
      <p:sp>
        <p:nvSpPr>
          <p:cNvPr id="60421" name="文本框 4"/>
          <p:cNvSpPr txBox="1"/>
          <p:nvPr/>
        </p:nvSpPr>
        <p:spPr>
          <a:xfrm>
            <a:off x="1865313" y="3441700"/>
            <a:ext cx="6218237" cy="3683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Tx/>
              <a:buNone/>
            </a:pPr>
            <a:r>
              <a:rPr lang="zh-CN" altLang="en-US" sz="1800" b="0" dirty="0">
                <a:solidFill>
                  <a:schemeClr val="tx1"/>
                </a:solidFill>
                <a:latin typeface="Arial" panose="020B0604020202020204" pitchFamily="34" charset="0"/>
                <a:ea typeface="宋体" panose="02010600030101010101" pitchFamily="2" charset="-122"/>
              </a:rPr>
              <a:t>随机搜索项</a:t>
            </a:r>
            <a:endParaRPr lang="zh-CN" altLang="en-US" sz="1800" b="0" dirty="0">
              <a:solidFill>
                <a:schemeClr val="tx1"/>
              </a:solidFill>
              <a:latin typeface="Arial" panose="020B0604020202020204" pitchFamily="34" charset="0"/>
              <a:ea typeface="宋体" panose="02010600030101010101" pitchFamily="2" charset="-122"/>
            </a:endParaRPr>
          </a:p>
        </p:txBody>
      </p:sp>
      <p:pic>
        <p:nvPicPr>
          <p:cNvPr id="60422" name="图片 -2147482606"/>
          <p:cNvPicPr>
            <a:picLocks noChangeAspect="1"/>
          </p:cNvPicPr>
          <p:nvPr/>
        </p:nvPicPr>
        <p:blipFill>
          <a:blip r:embed="rId3"/>
          <a:stretch>
            <a:fillRect/>
          </a:stretch>
        </p:blipFill>
        <p:spPr>
          <a:xfrm>
            <a:off x="3557588" y="3492500"/>
            <a:ext cx="2047875" cy="361950"/>
          </a:xfrm>
          <a:prstGeom prst="rect">
            <a:avLst/>
          </a:prstGeom>
          <a:noFill/>
          <a:ln w="9525">
            <a:noFill/>
          </a:ln>
        </p:spPr>
      </p:pic>
      <p:sp>
        <p:nvSpPr>
          <p:cNvPr id="60423" name="文本框 6"/>
          <p:cNvSpPr txBox="1"/>
          <p:nvPr/>
        </p:nvSpPr>
        <p:spPr>
          <a:xfrm>
            <a:off x="1833563" y="4765675"/>
            <a:ext cx="3957637" cy="3683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Tx/>
              <a:buNone/>
            </a:pPr>
            <a:r>
              <a:rPr lang="zh-CN" altLang="en-US" sz="1800" b="0" dirty="0">
                <a:solidFill>
                  <a:schemeClr val="tx1"/>
                </a:solidFill>
                <a:latin typeface="Arial" panose="020B0604020202020204" pitchFamily="34" charset="0"/>
                <a:ea typeface="宋体" panose="02010600030101010101" pitchFamily="2" charset="-122"/>
              </a:rPr>
              <a:t>常数</a:t>
            </a:r>
            <a:endParaRPr lang="zh-CN" altLang="en-US" sz="1800" b="0" dirty="0">
              <a:solidFill>
                <a:schemeClr val="tx1"/>
              </a:solidFill>
              <a:latin typeface="Arial" panose="020B0604020202020204" pitchFamily="34" charset="0"/>
              <a:ea typeface="宋体" panose="02010600030101010101" pitchFamily="2" charset="-122"/>
            </a:endParaRPr>
          </a:p>
        </p:txBody>
      </p:sp>
      <p:pic>
        <p:nvPicPr>
          <p:cNvPr id="60424" name="图片 -2147482619"/>
          <p:cNvPicPr>
            <a:picLocks noChangeAspect="1"/>
          </p:cNvPicPr>
          <p:nvPr/>
        </p:nvPicPr>
        <p:blipFill>
          <a:blip r:embed="rId4"/>
          <a:stretch>
            <a:fillRect/>
          </a:stretch>
        </p:blipFill>
        <p:spPr>
          <a:xfrm>
            <a:off x="3168650" y="4765675"/>
            <a:ext cx="542925" cy="419100"/>
          </a:xfrm>
          <a:prstGeom prst="rect">
            <a:avLst/>
          </a:prstGeom>
          <a:noFill/>
          <a:ln w="9525">
            <a:noFill/>
          </a:ln>
        </p:spPr>
      </p:pic>
      <p:sp>
        <p:nvSpPr>
          <p:cNvPr id="60425" name="文本框 8"/>
          <p:cNvSpPr txBox="1"/>
          <p:nvPr/>
        </p:nvSpPr>
        <p:spPr>
          <a:xfrm>
            <a:off x="1079500" y="250825"/>
            <a:ext cx="4365625" cy="4603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Tx/>
              <a:buNone/>
            </a:pPr>
            <a:r>
              <a:rPr lang="zh-CN" altLang="en-US" sz="2400" b="0" dirty="0">
                <a:solidFill>
                  <a:schemeClr val="tx1"/>
                </a:solidFill>
                <a:latin typeface="Arial" panose="020B0604020202020204" pitchFamily="34" charset="0"/>
                <a:ea typeface="宋体" panose="02010600030101010101" pitchFamily="2" charset="-122"/>
                <a:sym typeface="+mn-ea"/>
              </a:rPr>
              <a:t>GCPSO算法</a:t>
            </a:r>
            <a:endParaRPr lang="zh-CN" altLang="en-US" sz="2400" b="0" dirty="0">
              <a:solidFill>
                <a:schemeClr val="tx1"/>
              </a:solidFill>
              <a:latin typeface="Arial" panose="020B0604020202020204" pitchFamily="34" charset="0"/>
              <a:ea typeface="宋体" panose="02010600030101010101" pitchFamily="2" charset="-122"/>
              <a:sym typeface="+mn-ea"/>
            </a:endParaRPr>
          </a:p>
        </p:txBody>
      </p:sp>
      <p:sp>
        <p:nvSpPr>
          <p:cNvPr id="60426" name="标题 9"/>
          <p:cNvSpPr>
            <a:spLocks noGrp="1"/>
          </p:cNvSpPr>
          <p:nvPr>
            <p:ph type="title"/>
          </p:nvPr>
        </p:nvSpPr>
        <p:spPr>
          <a:xfrm>
            <a:off x="304800" y="103188"/>
            <a:ext cx="9448800" cy="563562"/>
          </a:xfrm>
          <a:ln/>
        </p:spPr>
        <p:txBody>
          <a:bodyPr vert="horz" wrap="square" lIns="91440" tIns="45720" rIns="91440" bIns="45720" anchor="ctr" anchorCtr="0"/>
          <a:p>
            <a:pPr/>
            <a:endParaRPr lang="zh-CN" altLang="en-US" dirty="0">
              <a:solidFill>
                <a:srgbClr val="00B050"/>
              </a:solidFill>
              <a:latin typeface="+mj-lt"/>
              <a:ea typeface="宋体" panose="02010600030101010101" pitchFamily="2" charset="-122"/>
              <a:cs typeface="+mj-cs"/>
            </a:endParaRPr>
          </a:p>
        </p:txBody>
      </p:sp>
      <p:sp>
        <p:nvSpPr>
          <p:cNvPr id="60427" name="内容占位符 10"/>
          <p:cNvSpPr>
            <a:spLocks noGrp="1"/>
          </p:cNvSpPr>
          <p:nvPr>
            <p:ph idx="1"/>
          </p:nvPr>
        </p:nvSpPr>
        <p:spPr>
          <a:xfrm>
            <a:off x="766763" y="995363"/>
            <a:ext cx="10871200" cy="5334000"/>
          </a:xfrm>
          <a:ln/>
        </p:spPr>
        <p:txBody>
          <a:bodyPr vert="horz" wrap="square" lIns="91440" tIns="45720" rIns="91440" bIns="45720" anchor="t" anchorCtr="0"/>
          <a:p>
            <a:endParaRPr lang="zh-CN" altLang="en-US" dirty="0">
              <a:ea typeface="宋体" panose="0201060003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文本框 1"/>
          <p:cNvSpPr txBox="1"/>
          <p:nvPr/>
        </p:nvSpPr>
        <p:spPr>
          <a:xfrm>
            <a:off x="1073150" y="269875"/>
            <a:ext cx="4397375" cy="5207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Tx/>
              <a:buNone/>
            </a:pPr>
            <a:r>
              <a:rPr lang="zh-CN" altLang="en-US" b="0" dirty="0">
                <a:solidFill>
                  <a:schemeClr val="tx1"/>
                </a:solidFill>
                <a:latin typeface="Arial" panose="020B0604020202020204" pitchFamily="34" charset="0"/>
                <a:ea typeface="宋体" panose="02010600030101010101" pitchFamily="2" charset="-122"/>
              </a:rPr>
              <a:t>NichePSO算法流程</a:t>
            </a:r>
            <a:endParaRPr lang="zh-CN" altLang="en-US" b="0" dirty="0">
              <a:solidFill>
                <a:schemeClr val="tx1"/>
              </a:solidFill>
              <a:latin typeface="Arial" panose="020B0604020202020204" pitchFamily="34" charset="0"/>
              <a:ea typeface="宋体" panose="02010600030101010101" pitchFamily="2" charset="-122"/>
            </a:endParaRPr>
          </a:p>
        </p:txBody>
      </p:sp>
      <p:sp>
        <p:nvSpPr>
          <p:cNvPr id="61443" name="文本框 2"/>
          <p:cNvSpPr txBox="1"/>
          <p:nvPr/>
        </p:nvSpPr>
        <p:spPr>
          <a:xfrm>
            <a:off x="1355725" y="1155700"/>
            <a:ext cx="10017125" cy="39687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Tx/>
              <a:buNone/>
            </a:pPr>
            <a:r>
              <a:rPr lang="zh-CN" altLang="en-US" sz="1800" b="0" dirty="0">
                <a:solidFill>
                  <a:schemeClr val="tx1"/>
                </a:solidFill>
                <a:latin typeface="Arial" panose="020B0604020202020204" pitchFamily="34" charset="0"/>
                <a:ea typeface="宋体" panose="02010600030101010101" pitchFamily="2" charset="-122"/>
              </a:rPr>
              <a:t>1 初始化</a:t>
            </a:r>
            <a:endParaRPr lang="zh-CN" altLang="en-US" sz="1800" b="0" dirty="0">
              <a:solidFill>
                <a:schemeClr val="tx1"/>
              </a:solidFill>
              <a:latin typeface="Arial" panose="020B0604020202020204" pitchFamily="34" charset="0"/>
              <a:ea typeface="宋体" panose="02010600030101010101" pitchFamily="2" charset="-122"/>
            </a:endParaRPr>
          </a:p>
          <a:p>
            <a:pPr marL="0" lvl="0" indent="0">
              <a:spcBef>
                <a:spcPct val="0"/>
              </a:spcBef>
              <a:buClrTx/>
              <a:buFontTx/>
              <a:buNone/>
            </a:pPr>
            <a:r>
              <a:rPr lang="zh-CN" altLang="en-US" sz="1800" b="0" dirty="0">
                <a:solidFill>
                  <a:schemeClr val="tx1"/>
                </a:solidFill>
                <a:latin typeface="Arial" panose="020B0604020202020204" pitchFamily="34" charset="0"/>
                <a:ea typeface="宋体" panose="02010600030101010101" pitchFamily="2" charset="-122"/>
              </a:rPr>
              <a:t>NichePSO的成功取决于粒子在整个搜索空间的适当初始分布。</a:t>
            </a:r>
            <a:endParaRPr lang="zh-CN" altLang="en-US" sz="1800" b="0" dirty="0">
              <a:solidFill>
                <a:schemeClr val="tx1"/>
              </a:solidFill>
              <a:latin typeface="Arial" panose="020B0604020202020204" pitchFamily="34" charset="0"/>
              <a:ea typeface="宋体" panose="02010600030101010101" pitchFamily="2" charset="-122"/>
            </a:endParaRPr>
          </a:p>
          <a:p>
            <a:pPr marL="0" lvl="0" indent="0">
              <a:spcBef>
                <a:spcPct val="0"/>
              </a:spcBef>
              <a:buClrTx/>
              <a:buFontTx/>
              <a:buNone/>
            </a:pPr>
            <a:r>
              <a:rPr lang="zh-CN" altLang="en-US" sz="1800" b="0" dirty="0">
                <a:solidFill>
                  <a:schemeClr val="tx1"/>
                </a:solidFill>
                <a:latin typeface="Arial" panose="020B0604020202020204" pitchFamily="34" charset="0"/>
                <a:ea typeface="宋体" panose="02010600030101010101" pitchFamily="2" charset="-122"/>
              </a:rPr>
              <a:t>为了保证均匀分布，使用faure -sequence生成初始粒子位置。</a:t>
            </a:r>
            <a:endParaRPr lang="zh-CN" altLang="en-US" sz="1800" b="0" dirty="0">
              <a:solidFill>
                <a:schemeClr val="tx1"/>
              </a:solidFill>
              <a:latin typeface="Arial" panose="020B0604020202020204" pitchFamily="34" charset="0"/>
              <a:ea typeface="宋体" panose="02010600030101010101" pitchFamily="2" charset="-122"/>
            </a:endParaRPr>
          </a:p>
          <a:p>
            <a:pPr marL="0" lvl="0" indent="0">
              <a:spcBef>
                <a:spcPct val="0"/>
              </a:spcBef>
              <a:buClrTx/>
              <a:buFontTx/>
              <a:buNone/>
            </a:pPr>
            <a:r>
              <a:rPr lang="zh-CN" altLang="en-US" sz="1800" b="0" dirty="0">
                <a:solidFill>
                  <a:schemeClr val="tx1"/>
                </a:solidFill>
                <a:latin typeface="Arial" panose="020B0604020202020204" pitchFamily="34" charset="0"/>
                <a:ea typeface="宋体" panose="02010600030101010101" pitchFamily="2" charset="-122"/>
              </a:rPr>
              <a:t>2 主要群体的训练</a:t>
            </a:r>
            <a:endParaRPr lang="zh-CN" altLang="en-US" sz="1800" b="0" dirty="0">
              <a:solidFill>
                <a:schemeClr val="tx1"/>
              </a:solidFill>
              <a:latin typeface="Arial" panose="020B0604020202020204" pitchFamily="34" charset="0"/>
              <a:ea typeface="宋体" panose="02010600030101010101" pitchFamily="2" charset="-122"/>
            </a:endParaRPr>
          </a:p>
          <a:p>
            <a:pPr marL="0" lvl="0" indent="0">
              <a:spcBef>
                <a:spcPct val="0"/>
              </a:spcBef>
              <a:buClrTx/>
              <a:buFontTx/>
              <a:buNone/>
            </a:pPr>
            <a:r>
              <a:rPr lang="zh-CN" altLang="en-US" sz="1800" b="0" dirty="0">
                <a:solidFill>
                  <a:schemeClr val="tx1"/>
                </a:solidFill>
                <a:latin typeface="Arial" panose="020B0604020202020204" pitchFamily="34" charset="0"/>
                <a:ea typeface="宋体" panose="02010600030101010101" pitchFamily="2" charset="-122"/>
              </a:rPr>
              <a:t>主群训练采用认知唯一模型。由式可知，在该模型中，更新粒子位置时只考虑了个人最佳值形式的良心因子。因此，gbest和lbest算法等全局最优解形式的社交信息不会影响位置更新。这种安排允许每个粒子执行局部搜索。</a:t>
            </a:r>
            <a:endParaRPr lang="zh-CN" altLang="en-US" sz="1800" b="0" dirty="0">
              <a:solidFill>
                <a:schemeClr val="tx1"/>
              </a:solidFill>
              <a:latin typeface="Arial" panose="020B0604020202020204" pitchFamily="34" charset="0"/>
              <a:ea typeface="宋体" panose="02010600030101010101" pitchFamily="2" charset="-122"/>
            </a:endParaRPr>
          </a:p>
          <a:p>
            <a:pPr marL="0" lvl="0" indent="0">
              <a:spcBef>
                <a:spcPct val="0"/>
              </a:spcBef>
              <a:buClrTx/>
              <a:buFontTx/>
              <a:buNone/>
            </a:pPr>
            <a:r>
              <a:rPr lang="zh-CN" altLang="en-US" sz="1800" b="0" dirty="0">
                <a:solidFill>
                  <a:schemeClr val="tx1"/>
                </a:solidFill>
                <a:latin typeface="Arial" panose="020B0604020202020204" pitchFamily="34" charset="0"/>
                <a:ea typeface="宋体" panose="02010600030101010101" pitchFamily="2" charset="-122"/>
              </a:rPr>
              <a:t>3 识别小生境</a:t>
            </a:r>
            <a:endParaRPr lang="zh-CN" altLang="en-US" sz="1800" b="0" dirty="0">
              <a:solidFill>
                <a:schemeClr val="tx1"/>
              </a:solidFill>
              <a:latin typeface="Arial" panose="020B0604020202020204" pitchFamily="34" charset="0"/>
              <a:ea typeface="宋体" panose="02010600030101010101" pitchFamily="2" charset="-122"/>
            </a:endParaRPr>
          </a:p>
          <a:p>
            <a:pPr marL="0" lvl="0" indent="0">
              <a:spcBef>
                <a:spcPct val="0"/>
              </a:spcBef>
              <a:buClrTx/>
              <a:buFontTx/>
              <a:buNone/>
            </a:pPr>
            <a:r>
              <a:rPr lang="zh-CN" altLang="en-US" sz="1800" b="0" dirty="0">
                <a:solidFill>
                  <a:schemeClr val="tx1"/>
                </a:solidFill>
                <a:latin typeface="Arial" panose="020B0604020202020204" pitchFamily="34" charset="0"/>
                <a:ea typeface="宋体" panose="02010600030101010101" pitchFamily="2" charset="-122"/>
              </a:rPr>
              <a:t>在寻找不同的小生境时，一个基本的问题是如何识别它们</a:t>
            </a:r>
            <a:r>
              <a:rPr lang="en-US" altLang="zh-CN" sz="1800" b="0" dirty="0">
                <a:solidFill>
                  <a:schemeClr val="tx1"/>
                </a:solidFill>
                <a:latin typeface="Arial" panose="020B0604020202020204" pitchFamily="34" charset="0"/>
                <a:ea typeface="宋体" panose="02010600030101010101" pitchFamily="2" charset="-122"/>
              </a:rPr>
              <a:t>                                    </a:t>
            </a:r>
            <a:r>
              <a:rPr lang="zh-CN" altLang="en-US" sz="1800" b="0" dirty="0">
                <a:solidFill>
                  <a:schemeClr val="tx1"/>
                </a:solidFill>
                <a:latin typeface="Arial" panose="020B0604020202020204" pitchFamily="34" charset="0"/>
                <a:ea typeface="宋体" panose="02010600030101010101" pitchFamily="2" charset="-122"/>
              </a:rPr>
              <a:t>粒子被从群中移除，并被标记为潜在的全局解决方案。</a:t>
            </a:r>
            <a:endParaRPr lang="zh-CN" altLang="en-US" sz="1800" b="0" dirty="0">
              <a:solidFill>
                <a:schemeClr val="tx1"/>
              </a:solidFill>
              <a:latin typeface="Arial" panose="020B0604020202020204" pitchFamily="34" charset="0"/>
              <a:ea typeface="宋体" panose="02010600030101010101" pitchFamily="2" charset="-122"/>
            </a:endParaRPr>
          </a:p>
          <a:p>
            <a:pPr marL="0" lvl="0" indent="0">
              <a:spcBef>
                <a:spcPct val="0"/>
              </a:spcBef>
              <a:buClrTx/>
              <a:buFontTx/>
              <a:buNone/>
            </a:pPr>
            <a:r>
              <a:rPr lang="zh-CN" altLang="en-US" sz="1800" b="0" dirty="0">
                <a:solidFill>
                  <a:schemeClr val="tx1"/>
                </a:solidFill>
                <a:latin typeface="Arial" panose="020B0604020202020204" pitchFamily="34" charset="0"/>
                <a:ea typeface="宋体" panose="02010600030101010101" pitchFamily="2" charset="-122"/>
              </a:rPr>
              <a:t>然后对目标函数的景观进行拉伸，以防止其他粒子在搜索空间中探索该区域。如果孤立粒子的适应度不接近期望的水平，可以通过搜索周围的函数景观，添加更多的粒子来细化解。为了避免使用这个可调参数，我们使用类似的方法来监视粒子适应度的变化。.如果一个粒子的适应度在学习算法的少量迭代中显示出非常小的变化，则用该粒子及其最近的拓扑邻居创建一个子群。</a:t>
            </a:r>
            <a:endParaRPr lang="zh-CN" altLang="en-US" sz="1800" b="0" dirty="0">
              <a:solidFill>
                <a:schemeClr val="tx1"/>
              </a:solidFill>
              <a:latin typeface="Arial" panose="020B0604020202020204" pitchFamily="34" charset="0"/>
              <a:ea typeface="宋体" panose="02010600030101010101" pitchFamily="2" charset="-122"/>
            </a:endParaRPr>
          </a:p>
        </p:txBody>
      </p:sp>
      <p:pic>
        <p:nvPicPr>
          <p:cNvPr id="61444" name="图片 -2147482618"/>
          <p:cNvPicPr>
            <a:picLocks noChangeAspect="1"/>
          </p:cNvPicPr>
          <p:nvPr/>
        </p:nvPicPr>
        <p:blipFill>
          <a:blip r:embed="rId1"/>
          <a:stretch>
            <a:fillRect/>
          </a:stretch>
        </p:blipFill>
        <p:spPr>
          <a:xfrm>
            <a:off x="7353300" y="3349625"/>
            <a:ext cx="1981200" cy="323850"/>
          </a:xfrm>
          <a:prstGeom prst="rect">
            <a:avLst/>
          </a:prstGeom>
          <a:noFill/>
          <a:ln w="9525">
            <a:noFill/>
          </a:ln>
        </p:spPr>
      </p:pic>
      <p:sp>
        <p:nvSpPr>
          <p:cNvPr id="61445" name="标题 4"/>
          <p:cNvSpPr>
            <a:spLocks noGrp="1"/>
          </p:cNvSpPr>
          <p:nvPr>
            <p:ph type="title"/>
          </p:nvPr>
        </p:nvSpPr>
        <p:spPr>
          <a:xfrm>
            <a:off x="304800" y="103188"/>
            <a:ext cx="9448800" cy="563562"/>
          </a:xfrm>
          <a:ln/>
        </p:spPr>
        <p:txBody>
          <a:bodyPr vert="horz" wrap="square" lIns="91440" tIns="45720" rIns="91440" bIns="45720" anchor="ctr" anchorCtr="0"/>
          <a:p>
            <a:pPr/>
            <a:endParaRPr lang="zh-CN" altLang="en-US" dirty="0">
              <a:solidFill>
                <a:srgbClr val="00B050"/>
              </a:solidFill>
              <a:latin typeface="+mj-lt"/>
              <a:ea typeface="宋体" panose="02010600030101010101" pitchFamily="2" charset="-122"/>
              <a:cs typeface="+mj-cs"/>
            </a:endParaRPr>
          </a:p>
        </p:txBody>
      </p:sp>
      <p:sp>
        <p:nvSpPr>
          <p:cNvPr id="61446" name="内容占位符 5"/>
          <p:cNvSpPr>
            <a:spLocks noGrp="1"/>
          </p:cNvSpPr>
          <p:nvPr>
            <p:ph idx="1"/>
          </p:nvPr>
        </p:nvSpPr>
        <p:spPr>
          <a:xfrm>
            <a:off x="766763" y="995363"/>
            <a:ext cx="10871200" cy="5334000"/>
          </a:xfrm>
          <a:ln/>
        </p:spPr>
        <p:txBody>
          <a:bodyPr vert="horz" wrap="square" lIns="91440" tIns="45720" rIns="91440" bIns="45720" anchor="t" anchorCtr="0"/>
          <a:p>
            <a:endParaRPr lang="zh-CN" altLang="en-US" dirty="0">
              <a:ea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文本框 1"/>
          <p:cNvSpPr txBox="1"/>
          <p:nvPr/>
        </p:nvSpPr>
        <p:spPr>
          <a:xfrm>
            <a:off x="1595438" y="947738"/>
            <a:ext cx="9156700" cy="6445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Tx/>
              <a:buNone/>
            </a:pPr>
            <a:r>
              <a:rPr lang="zh-CN" altLang="en-US" sz="1800" b="0" dirty="0">
                <a:solidFill>
                  <a:schemeClr val="tx1"/>
                </a:solidFill>
                <a:latin typeface="Arial" panose="020B0604020202020204" pitchFamily="34" charset="0"/>
                <a:ea typeface="宋体" panose="02010600030101010101" pitchFamily="2" charset="-122"/>
              </a:rPr>
              <a:t>4 子群半径 </a:t>
            </a:r>
            <a:endParaRPr lang="zh-CN" altLang="en-US" sz="1800" b="0" dirty="0">
              <a:solidFill>
                <a:schemeClr val="tx1"/>
              </a:solidFill>
              <a:latin typeface="Arial" panose="020B0604020202020204" pitchFamily="34" charset="0"/>
              <a:ea typeface="宋体" panose="02010600030101010101" pitchFamily="2" charset="-122"/>
            </a:endParaRPr>
          </a:p>
          <a:p>
            <a:pPr marL="0" lvl="0" indent="0">
              <a:spcBef>
                <a:spcPct val="0"/>
              </a:spcBef>
              <a:buClrTx/>
              <a:buFontTx/>
              <a:buNone/>
            </a:pPr>
            <a:r>
              <a:rPr lang="zh-CN" altLang="en-US" sz="1800" b="0" dirty="0">
                <a:solidFill>
                  <a:schemeClr val="tx1"/>
                </a:solidFill>
                <a:latin typeface="Arial" panose="020B0604020202020204" pitchFamily="34" charset="0"/>
                <a:ea typeface="宋体" panose="02010600030101010101" pitchFamily="2" charset="-122"/>
              </a:rPr>
              <a:t>子群半径被定义为</a:t>
            </a:r>
            <a:endParaRPr lang="zh-CN" altLang="en-US" sz="1800" b="0" dirty="0">
              <a:solidFill>
                <a:schemeClr val="tx1"/>
              </a:solidFill>
              <a:latin typeface="Arial" panose="020B0604020202020204" pitchFamily="34" charset="0"/>
              <a:ea typeface="宋体" panose="02010600030101010101" pitchFamily="2" charset="-122"/>
            </a:endParaRPr>
          </a:p>
        </p:txBody>
      </p:sp>
      <p:pic>
        <p:nvPicPr>
          <p:cNvPr id="62467" name="图片 -2147482617"/>
          <p:cNvPicPr>
            <a:picLocks noChangeAspect="1"/>
          </p:cNvPicPr>
          <p:nvPr/>
        </p:nvPicPr>
        <p:blipFill>
          <a:blip r:embed="rId1"/>
          <a:stretch>
            <a:fillRect/>
          </a:stretch>
        </p:blipFill>
        <p:spPr>
          <a:xfrm>
            <a:off x="3727450" y="1093788"/>
            <a:ext cx="4497388" cy="630237"/>
          </a:xfrm>
          <a:prstGeom prst="rect">
            <a:avLst/>
          </a:prstGeom>
          <a:noFill/>
          <a:ln w="9525">
            <a:noFill/>
          </a:ln>
        </p:spPr>
      </p:pic>
      <p:sp>
        <p:nvSpPr>
          <p:cNvPr id="62468" name="文本框 3"/>
          <p:cNvSpPr txBox="1"/>
          <p:nvPr/>
        </p:nvSpPr>
        <p:spPr>
          <a:xfrm>
            <a:off x="1620838" y="2216150"/>
            <a:ext cx="6027737" cy="6445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Tx/>
              <a:buNone/>
            </a:pPr>
            <a:r>
              <a:rPr lang="zh-CN" altLang="en-US" sz="1800" b="0" dirty="0">
                <a:solidFill>
                  <a:schemeClr val="tx1"/>
                </a:solidFill>
                <a:latin typeface="Arial" panose="020B0604020202020204" pitchFamily="34" charset="0"/>
                <a:ea typeface="宋体" panose="02010600030101010101" pitchFamily="2" charset="-122"/>
              </a:rPr>
              <a:t>5 吸收粒子到子群</a:t>
            </a:r>
            <a:endParaRPr lang="zh-CN" altLang="en-US" sz="1800" b="0" dirty="0">
              <a:solidFill>
                <a:schemeClr val="tx1"/>
              </a:solidFill>
              <a:latin typeface="Arial" panose="020B0604020202020204" pitchFamily="34" charset="0"/>
              <a:ea typeface="宋体" panose="02010600030101010101" pitchFamily="2" charset="-122"/>
            </a:endParaRPr>
          </a:p>
          <a:p>
            <a:pPr marL="0" lvl="0" indent="0">
              <a:spcBef>
                <a:spcPct val="0"/>
              </a:spcBef>
              <a:buClrTx/>
              <a:buFontTx/>
              <a:buNone/>
            </a:pPr>
            <a:r>
              <a:rPr lang="zh-CN" altLang="en-US" sz="1800" b="0" dirty="0">
                <a:solidFill>
                  <a:schemeClr val="tx1"/>
                </a:solidFill>
                <a:latin typeface="Arial" panose="020B0604020202020204" pitchFamily="34" charset="0"/>
                <a:ea typeface="宋体" panose="02010600030101010101" pitchFamily="2" charset="-122"/>
              </a:rPr>
              <a:t>当粒子“进入”一个群时，它们被吸收到一个亚群中，当</a:t>
            </a:r>
            <a:endParaRPr lang="zh-CN" altLang="en-US" sz="1800" b="0" dirty="0">
              <a:solidFill>
                <a:schemeClr val="tx1"/>
              </a:solidFill>
              <a:latin typeface="Arial" panose="020B0604020202020204" pitchFamily="34" charset="0"/>
              <a:ea typeface="宋体" panose="02010600030101010101" pitchFamily="2" charset="-122"/>
            </a:endParaRPr>
          </a:p>
        </p:txBody>
      </p:sp>
      <p:pic>
        <p:nvPicPr>
          <p:cNvPr id="62469" name="图片 -2147482616"/>
          <p:cNvPicPr>
            <a:picLocks noChangeAspect="1"/>
          </p:cNvPicPr>
          <p:nvPr/>
        </p:nvPicPr>
        <p:blipFill>
          <a:blip r:embed="rId2"/>
          <a:stretch>
            <a:fillRect/>
          </a:stretch>
        </p:blipFill>
        <p:spPr>
          <a:xfrm>
            <a:off x="2562225" y="3054350"/>
            <a:ext cx="5086350" cy="523875"/>
          </a:xfrm>
          <a:prstGeom prst="rect">
            <a:avLst/>
          </a:prstGeom>
          <a:noFill/>
          <a:ln w="9525">
            <a:noFill/>
          </a:ln>
        </p:spPr>
      </p:pic>
      <p:sp>
        <p:nvSpPr>
          <p:cNvPr id="62470" name="文本框 5"/>
          <p:cNvSpPr txBox="1"/>
          <p:nvPr/>
        </p:nvSpPr>
        <p:spPr>
          <a:xfrm>
            <a:off x="1633538" y="4094163"/>
            <a:ext cx="8407400" cy="10763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Tx/>
              <a:buNone/>
            </a:pPr>
            <a:r>
              <a:rPr lang="zh-CN" altLang="en-US" sz="1600" b="0" dirty="0">
                <a:solidFill>
                  <a:schemeClr val="tx1"/>
                </a:solidFill>
                <a:latin typeface="Arial" panose="020B0604020202020204" pitchFamily="34" charset="0"/>
                <a:ea typeface="宋体" panose="02010600030101010101" pitchFamily="2" charset="-122"/>
              </a:rPr>
              <a:t>6 合并子群</a:t>
            </a:r>
            <a:endParaRPr lang="zh-CN" altLang="en-US" sz="1600" b="0" dirty="0">
              <a:solidFill>
                <a:schemeClr val="tx1"/>
              </a:solidFill>
              <a:latin typeface="Arial" panose="020B0604020202020204" pitchFamily="34" charset="0"/>
              <a:ea typeface="宋体" panose="02010600030101010101" pitchFamily="2" charset="-122"/>
            </a:endParaRPr>
          </a:p>
          <a:p>
            <a:pPr marL="0" lvl="0" indent="0">
              <a:spcBef>
                <a:spcPct val="0"/>
              </a:spcBef>
              <a:buClrTx/>
              <a:buFontTx/>
              <a:buNone/>
            </a:pPr>
            <a:r>
              <a:rPr lang="zh-CN" altLang="en-US" sz="1600" b="0" dirty="0">
                <a:solidFill>
                  <a:schemeClr val="tx1"/>
                </a:solidFill>
                <a:latin typeface="Arial" panose="020B0604020202020204" pitchFamily="34" charset="0"/>
                <a:ea typeface="宋体" panose="02010600030101010101" pitchFamily="2" charset="-122"/>
              </a:rPr>
              <a:t>子群在相交时合并。相交的蜂群很可能汇聚到相同的解上，当它们被合并时，关于生态位的社会信息在鸟群之间共享，避免了多余的搜索空间的遍历。两个子群相交当满足下面公式的时候</a:t>
            </a:r>
            <a:endParaRPr lang="zh-CN" altLang="en-US" sz="1600" b="0" dirty="0">
              <a:solidFill>
                <a:schemeClr val="tx1"/>
              </a:solidFill>
              <a:latin typeface="Arial" panose="020B0604020202020204" pitchFamily="34" charset="0"/>
              <a:ea typeface="宋体" panose="02010600030101010101" pitchFamily="2" charset="-122"/>
            </a:endParaRPr>
          </a:p>
        </p:txBody>
      </p:sp>
      <p:pic>
        <p:nvPicPr>
          <p:cNvPr id="62471" name="图片 -2147482615"/>
          <p:cNvPicPr>
            <a:picLocks noChangeAspect="1"/>
          </p:cNvPicPr>
          <p:nvPr/>
        </p:nvPicPr>
        <p:blipFill>
          <a:blip r:embed="rId3"/>
          <a:stretch>
            <a:fillRect/>
          </a:stretch>
        </p:blipFill>
        <p:spPr>
          <a:xfrm>
            <a:off x="2805113" y="5426075"/>
            <a:ext cx="5200650" cy="590550"/>
          </a:xfrm>
          <a:prstGeom prst="rect">
            <a:avLst/>
          </a:prstGeom>
          <a:noFill/>
          <a:ln w="9525">
            <a:noFill/>
          </a:ln>
        </p:spPr>
      </p:pic>
      <p:sp>
        <p:nvSpPr>
          <p:cNvPr id="62472" name="标题 7"/>
          <p:cNvSpPr>
            <a:spLocks noGrp="1"/>
          </p:cNvSpPr>
          <p:nvPr>
            <p:ph type="title"/>
          </p:nvPr>
        </p:nvSpPr>
        <p:spPr>
          <a:xfrm>
            <a:off x="304800" y="103188"/>
            <a:ext cx="9448800" cy="563562"/>
          </a:xfrm>
          <a:ln/>
        </p:spPr>
        <p:txBody>
          <a:bodyPr vert="horz" wrap="square" lIns="91440" tIns="45720" rIns="91440" bIns="45720" anchor="ctr" anchorCtr="0"/>
          <a:p>
            <a:pPr/>
            <a:endParaRPr lang="zh-CN" altLang="en-US" dirty="0">
              <a:solidFill>
                <a:srgbClr val="00B050"/>
              </a:solidFill>
              <a:latin typeface="+mj-lt"/>
              <a:ea typeface="宋体" panose="02010600030101010101" pitchFamily="2" charset="-122"/>
              <a:cs typeface="+mj-cs"/>
            </a:endParaRPr>
          </a:p>
        </p:txBody>
      </p:sp>
      <p:sp>
        <p:nvSpPr>
          <p:cNvPr id="62473" name="内容占位符 8"/>
          <p:cNvSpPr>
            <a:spLocks noGrp="1"/>
          </p:cNvSpPr>
          <p:nvPr>
            <p:ph idx="1"/>
          </p:nvPr>
        </p:nvSpPr>
        <p:spPr>
          <a:xfrm>
            <a:off x="766763" y="995363"/>
            <a:ext cx="10871200" cy="5334000"/>
          </a:xfrm>
          <a:ln/>
        </p:spPr>
        <p:txBody>
          <a:bodyPr vert="horz" wrap="square" lIns="91440" tIns="45720" rIns="91440" bIns="45720" anchor="t" anchorCtr="0"/>
          <a:p>
            <a:endParaRPr lang="zh-CN" altLang="en-US" dirty="0">
              <a:ea typeface="宋体" panose="0201060003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679700" y="228600"/>
            <a:ext cx="9653588" cy="584200"/>
          </a:xfrm>
          <a:prstGeom prst="rect">
            <a:avLst/>
          </a:prstGeom>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schemeClr val="tx1"/>
                </a:solidFill>
                <a:effectLst/>
                <a:uLnTx/>
                <a:uFillTx/>
                <a:latin typeface="Calibri" panose="020F0502020204030204" pitchFamily="34" charset="0"/>
                <a:ea typeface="黑体" panose="02010609060101010101" charset="-122"/>
                <a:cs typeface="Calibri" panose="020F0502020204030204" pitchFamily="34" charset="0"/>
                <a:sym typeface="+mn-ea"/>
              </a:rPr>
              <a:t>4.</a:t>
            </a:r>
            <a:r>
              <a:rPr kumimoji="0" lang="zh-CN" altLang="en-US" sz="3200" b="0" i="0" u="none" strike="noStrike" kern="1200" cap="none" spc="0" normalizeH="0" baseline="0" noProof="0" dirty="0">
                <a:ln>
                  <a:noFill/>
                </a:ln>
                <a:solidFill>
                  <a:schemeClr val="tx1"/>
                </a:solidFill>
                <a:effectLst/>
                <a:uLnTx/>
                <a:uFillTx/>
                <a:latin typeface="Calibri" panose="020F0502020204030204" pitchFamily="34" charset="0"/>
                <a:ea typeface="黑体" panose="02010609060101010101" charset="-122"/>
                <a:cs typeface="Calibri" panose="020F0502020204030204" pitchFamily="34" charset="0"/>
                <a:sym typeface="+mn-ea"/>
              </a:rPr>
              <a:t> </a:t>
            </a:r>
            <a:r>
              <a:rPr kumimoji="0" lang="zh-CN" altLang="en-US" sz="320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Calibri" panose="020F0502020204030204" pitchFamily="34" charset="0"/>
                <a:sym typeface="+mn-ea"/>
              </a:rPr>
              <a:t>Speciation-based PSO (SPSO)</a:t>
            </a:r>
            <a:endParaRPr kumimoji="0" lang="en-US" altLang="zh-CN" sz="3200" b="0" i="0" u="none" strike="noStrike" kern="1200" cap="none" spc="0" normalizeH="0" baseline="0" noProof="0" dirty="0">
              <a:ln>
                <a:noFill/>
              </a:ln>
              <a:solidFill>
                <a:schemeClr val="tx1">
                  <a:lumMod val="85000"/>
                  <a:lumOff val="15000"/>
                </a:schemeClr>
              </a:solidFill>
              <a:effectLst/>
              <a:uLnTx/>
              <a:uFillTx/>
              <a:latin typeface="Calibri" panose="020F0502020204030204" pitchFamily="34" charset="0"/>
              <a:ea typeface="黑体" panose="02010609060101010101" charset="-122"/>
              <a:cs typeface="Calibri" panose="020F0502020204030204" pitchFamily="34" charset="0"/>
              <a:sym typeface="+mn-ea"/>
            </a:endParaRPr>
          </a:p>
        </p:txBody>
      </p:sp>
      <p:sp>
        <p:nvSpPr>
          <p:cNvPr id="63491" name="文本框 2"/>
          <p:cNvSpPr txBox="1"/>
          <p:nvPr/>
        </p:nvSpPr>
        <p:spPr>
          <a:xfrm>
            <a:off x="1455738" y="2144713"/>
            <a:ext cx="9448800" cy="20304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Tx/>
              <a:buNone/>
            </a:pPr>
            <a:r>
              <a:rPr lang="zh-CN" altLang="en-US" sz="1800" b="0" dirty="0">
                <a:solidFill>
                  <a:schemeClr val="tx1"/>
                </a:solidFill>
                <a:latin typeface="Arial" panose="020B0604020202020204" pitchFamily="34" charset="0"/>
                <a:ea typeface="宋体" panose="02010600030101010101" pitchFamily="2" charset="-122"/>
              </a:rPr>
              <a:t>提出了一种改进的粒子群优化算法，利用物种的概念确定其邻域最优值，用于求解多模态优化问题。在基于物种的粒子群算法(SPSO)中，根据种群间的相似性将种群划分为不同的物种亚种群。每个物种都围绕着一个叫做物种种子的主导粒子分组。在每个迭代步骤中，从整个种群中识别物种种子，然后分别采用这些个体物种组的邻域最佳。基于多模态适应度景观的反馈，物种在每一步都是自适应形成的。在连续的迭代中，物种能够同时优化到多个最优，无论它们是全局最优还是局部最优。实验结果表明，该算法对于处理低维多模态优化函数是非常有效的。</a:t>
            </a: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63492" name="标题 3"/>
          <p:cNvSpPr>
            <a:spLocks noGrp="1"/>
          </p:cNvSpPr>
          <p:nvPr>
            <p:ph type="title"/>
          </p:nvPr>
        </p:nvSpPr>
        <p:spPr>
          <a:xfrm>
            <a:off x="304800" y="103188"/>
            <a:ext cx="9448800" cy="563562"/>
          </a:xfrm>
          <a:ln/>
        </p:spPr>
        <p:txBody>
          <a:bodyPr vert="horz" wrap="square" lIns="91440" tIns="45720" rIns="91440" bIns="45720" anchor="ctr" anchorCtr="0"/>
          <a:p>
            <a:pPr/>
            <a:endParaRPr lang="zh-CN" altLang="en-US" dirty="0">
              <a:solidFill>
                <a:srgbClr val="00B050"/>
              </a:solidFill>
              <a:latin typeface="+mj-lt"/>
              <a:ea typeface="宋体" panose="02010600030101010101" pitchFamily="2" charset="-122"/>
              <a:cs typeface="+mj-cs"/>
            </a:endParaRPr>
          </a:p>
        </p:txBody>
      </p:sp>
      <p:sp>
        <p:nvSpPr>
          <p:cNvPr id="63493" name="内容占位符 4"/>
          <p:cNvSpPr>
            <a:spLocks noGrp="1"/>
          </p:cNvSpPr>
          <p:nvPr>
            <p:ph idx="1"/>
          </p:nvPr>
        </p:nvSpPr>
        <p:spPr>
          <a:xfrm>
            <a:off x="766763" y="995363"/>
            <a:ext cx="10871200" cy="5334000"/>
          </a:xfrm>
          <a:ln/>
        </p:spPr>
        <p:txBody>
          <a:bodyPr vert="horz" wrap="square" lIns="91440" tIns="45720" rIns="91440" bIns="45720" anchor="t" anchorCtr="0"/>
          <a:p>
            <a:endParaRPr lang="zh-CN" altLang="en-US" dirty="0">
              <a:ea typeface="宋体" panose="0201060003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文本框 1"/>
          <p:cNvSpPr txBox="1"/>
          <p:nvPr/>
        </p:nvSpPr>
        <p:spPr>
          <a:xfrm>
            <a:off x="1495425" y="1230313"/>
            <a:ext cx="8672513" cy="92233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Tx/>
              <a:buNone/>
            </a:pPr>
            <a:r>
              <a:rPr lang="zh-CN" altLang="en-US" sz="1800" b="0" dirty="0">
                <a:solidFill>
                  <a:schemeClr val="tx1"/>
                </a:solidFill>
                <a:latin typeface="Arial" panose="020B0604020202020204" pitchFamily="34" charset="0"/>
                <a:ea typeface="宋体" panose="02010600030101010101" pitchFamily="2" charset="-122"/>
              </a:rPr>
              <a:t>一旦从种群中识别出物种种子，我们就可以在每个迭代步骤中将每个种子分配为同一物种中所有粒子的最佳种子。采用上述算法的基于物种的粒子群算法(SPSO)可归纳为以下步骤</a:t>
            </a: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64515" name="文本框 3"/>
          <p:cNvSpPr txBox="1"/>
          <p:nvPr/>
        </p:nvSpPr>
        <p:spPr>
          <a:xfrm>
            <a:off x="1544638" y="2844800"/>
            <a:ext cx="8799512" cy="20288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Tx/>
              <a:buNone/>
            </a:pPr>
            <a:r>
              <a:rPr lang="zh-CN" altLang="en-US" sz="1800" b="0" dirty="0">
                <a:solidFill>
                  <a:schemeClr val="tx1"/>
                </a:solidFill>
                <a:latin typeface="Arial" panose="020B0604020202020204" pitchFamily="34" charset="0"/>
                <a:ea typeface="宋体" panose="02010600030101010101" pitchFamily="2" charset="-122"/>
              </a:rPr>
              <a:t>1.用随机生成的粒子生成初始种群;</a:t>
            </a:r>
            <a:endParaRPr lang="zh-CN" altLang="en-US" sz="1800" b="0" dirty="0">
              <a:solidFill>
                <a:schemeClr val="tx1"/>
              </a:solidFill>
              <a:latin typeface="Arial" panose="020B0604020202020204" pitchFamily="34" charset="0"/>
              <a:ea typeface="宋体" panose="02010600030101010101" pitchFamily="2" charset="-122"/>
            </a:endParaRPr>
          </a:p>
          <a:p>
            <a:pPr marL="0" lvl="0" indent="0">
              <a:spcBef>
                <a:spcPct val="0"/>
              </a:spcBef>
              <a:buClrTx/>
              <a:buFontTx/>
              <a:buNone/>
            </a:pPr>
            <a:r>
              <a:rPr lang="zh-CN" altLang="en-US" sz="1800" b="0" dirty="0">
                <a:solidFill>
                  <a:schemeClr val="tx1"/>
                </a:solidFill>
                <a:latin typeface="Arial" panose="020B0604020202020204" pitchFamily="34" charset="0"/>
                <a:ea typeface="宋体" panose="02010600030101010101" pitchFamily="2" charset="-122"/>
              </a:rPr>
              <a:t>2.评估种群中所有粒子个体;</a:t>
            </a:r>
            <a:endParaRPr lang="zh-CN" altLang="en-US" sz="1800" b="0" dirty="0">
              <a:solidFill>
                <a:schemeClr val="tx1"/>
              </a:solidFill>
              <a:latin typeface="Arial" panose="020B0604020202020204" pitchFamily="34" charset="0"/>
              <a:ea typeface="宋体" panose="02010600030101010101" pitchFamily="2" charset="-122"/>
            </a:endParaRPr>
          </a:p>
          <a:p>
            <a:pPr marL="0" lvl="0" indent="0">
              <a:spcBef>
                <a:spcPct val="0"/>
              </a:spcBef>
              <a:buClrTx/>
              <a:buFontTx/>
              <a:buNone/>
            </a:pPr>
            <a:r>
              <a:rPr lang="zh-CN" altLang="en-US" sz="1800" b="0" dirty="0">
                <a:solidFill>
                  <a:schemeClr val="tx1"/>
                </a:solidFill>
                <a:latin typeface="Arial" panose="020B0604020202020204" pitchFamily="34" charset="0"/>
                <a:ea typeface="宋体" panose="02010600030101010101" pitchFamily="2" charset="-122"/>
              </a:rPr>
              <a:t>3.将所有粒子按适应度值降序排列(即从最适合的到最不适合的)</a:t>
            </a:r>
            <a:endParaRPr lang="zh-CN" altLang="en-US" sz="1800" b="0" dirty="0">
              <a:solidFill>
                <a:schemeClr val="tx1"/>
              </a:solidFill>
              <a:latin typeface="Arial" panose="020B0604020202020204" pitchFamily="34" charset="0"/>
              <a:ea typeface="宋体" panose="02010600030101010101" pitchFamily="2" charset="-122"/>
            </a:endParaRPr>
          </a:p>
          <a:p>
            <a:pPr marL="0" lvl="0" indent="0">
              <a:spcBef>
                <a:spcPct val="0"/>
              </a:spcBef>
              <a:buClrTx/>
              <a:buFontTx/>
              <a:buNone/>
            </a:pPr>
            <a:r>
              <a:rPr lang="zh-CN" altLang="en-US" sz="1800" b="0" dirty="0">
                <a:solidFill>
                  <a:schemeClr val="tx1"/>
                </a:solidFill>
                <a:latin typeface="Arial" panose="020B0604020202020204" pitchFamily="34" charset="0"/>
                <a:ea typeface="宋体" panose="02010600030101010101" pitchFamily="2" charset="-122"/>
              </a:rPr>
              <a:t>4. 确定当前种群的物种种子(见图1);</a:t>
            </a:r>
            <a:endParaRPr lang="zh-CN" altLang="en-US" sz="1800" b="0" dirty="0">
              <a:solidFill>
                <a:schemeClr val="tx1"/>
              </a:solidFill>
              <a:latin typeface="Arial" panose="020B0604020202020204" pitchFamily="34" charset="0"/>
              <a:ea typeface="宋体" panose="02010600030101010101" pitchFamily="2" charset="-122"/>
            </a:endParaRPr>
          </a:p>
          <a:p>
            <a:pPr marL="0" lvl="0" indent="0">
              <a:spcBef>
                <a:spcPct val="0"/>
              </a:spcBef>
              <a:buClrTx/>
              <a:buFontTx/>
              <a:buNone/>
            </a:pPr>
            <a:r>
              <a:rPr lang="zh-CN" altLang="en-US" sz="1800" b="0" dirty="0">
                <a:solidFill>
                  <a:schemeClr val="tx1"/>
                </a:solidFill>
                <a:latin typeface="Arial" panose="020B0604020202020204" pitchFamily="34" charset="0"/>
                <a:ea typeface="宋体" panose="02010600030101010101" pitchFamily="2" charset="-122"/>
              </a:rPr>
              <a:t>5将每一个被认为是最好的种子分配给同一物种的所有个体;</a:t>
            </a:r>
            <a:endParaRPr lang="zh-CN" altLang="en-US" sz="1800" b="0" dirty="0">
              <a:solidFill>
                <a:schemeClr val="tx1"/>
              </a:solidFill>
              <a:latin typeface="Arial" panose="020B0604020202020204" pitchFamily="34" charset="0"/>
              <a:ea typeface="宋体" panose="02010600030101010101" pitchFamily="2" charset="-122"/>
            </a:endParaRPr>
          </a:p>
          <a:p>
            <a:pPr marL="0" lvl="0" indent="0">
              <a:spcBef>
                <a:spcPct val="0"/>
              </a:spcBef>
              <a:buClrTx/>
              <a:buFontTx/>
              <a:buNone/>
            </a:pPr>
            <a:r>
              <a:rPr lang="zh-CN" altLang="en-US" sz="1800" b="0" dirty="0">
                <a:solidFill>
                  <a:schemeClr val="tx1"/>
                </a:solidFill>
                <a:latin typeface="Arial" panose="020B0604020202020204" pitchFamily="34" charset="0"/>
                <a:ea typeface="宋体" panose="02010600030101010101" pitchFamily="2" charset="-122"/>
              </a:rPr>
              <a:t>6.根据式(1)、(2)调整粒子位置;</a:t>
            </a:r>
            <a:endParaRPr lang="zh-CN" altLang="en-US" sz="1800" b="0" dirty="0">
              <a:solidFill>
                <a:schemeClr val="tx1"/>
              </a:solidFill>
              <a:latin typeface="Arial" panose="020B0604020202020204" pitchFamily="34" charset="0"/>
              <a:ea typeface="宋体" panose="02010600030101010101" pitchFamily="2" charset="-122"/>
            </a:endParaRPr>
          </a:p>
          <a:p>
            <a:pPr marL="0" lvl="0" indent="0">
              <a:spcBef>
                <a:spcPct val="0"/>
              </a:spcBef>
              <a:buClrTx/>
              <a:buFontTx/>
              <a:buNone/>
            </a:pPr>
            <a:r>
              <a:rPr lang="zh-CN" altLang="en-US" sz="1800" b="0" dirty="0">
                <a:solidFill>
                  <a:schemeClr val="tx1"/>
                </a:solidFill>
                <a:latin typeface="Arial" panose="020B0604020202020204" pitchFamily="34" charset="0"/>
                <a:ea typeface="宋体" panose="02010600030101010101" pitchFamily="2" charset="-122"/>
              </a:rPr>
              <a:t>7.返回到步骤2)，除非满足终止条件</a:t>
            </a: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64516" name="标题 2"/>
          <p:cNvSpPr>
            <a:spLocks noGrp="1"/>
          </p:cNvSpPr>
          <p:nvPr>
            <p:ph type="title"/>
          </p:nvPr>
        </p:nvSpPr>
        <p:spPr>
          <a:xfrm>
            <a:off x="304800" y="103188"/>
            <a:ext cx="9448800" cy="563562"/>
          </a:xfrm>
          <a:ln/>
        </p:spPr>
        <p:txBody>
          <a:bodyPr vert="horz" wrap="square" lIns="91440" tIns="45720" rIns="91440" bIns="45720" anchor="ctr" anchorCtr="0"/>
          <a:p>
            <a:pPr/>
            <a:endParaRPr lang="zh-CN" altLang="en-US" dirty="0">
              <a:solidFill>
                <a:srgbClr val="00B050"/>
              </a:solidFill>
              <a:latin typeface="+mj-lt"/>
              <a:ea typeface="宋体" panose="02010600030101010101" pitchFamily="2" charset="-122"/>
              <a:cs typeface="+mj-cs"/>
            </a:endParaRPr>
          </a:p>
        </p:txBody>
      </p:sp>
      <p:sp>
        <p:nvSpPr>
          <p:cNvPr id="64517" name="内容占位符 4"/>
          <p:cNvSpPr>
            <a:spLocks noGrp="1"/>
          </p:cNvSpPr>
          <p:nvPr>
            <p:ph idx="1"/>
          </p:nvPr>
        </p:nvSpPr>
        <p:spPr>
          <a:xfrm>
            <a:off x="766763" y="995363"/>
            <a:ext cx="10871200" cy="5334000"/>
          </a:xfrm>
          <a:ln/>
        </p:spPr>
        <p:txBody>
          <a:bodyPr vert="horz" wrap="square" lIns="91440" tIns="45720" rIns="91440" bIns="45720" anchor="t" anchorCtr="0"/>
          <a:p>
            <a:endParaRPr lang="zh-CN" altLang="en-US" dirty="0">
              <a:ea typeface="宋体" panose="0201060003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文本框 1"/>
          <p:cNvSpPr txBox="1"/>
          <p:nvPr/>
        </p:nvSpPr>
        <p:spPr>
          <a:xfrm>
            <a:off x="1281113" y="244475"/>
            <a:ext cx="6883400" cy="6445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Tx/>
              <a:buNone/>
            </a:pPr>
            <a:r>
              <a:rPr lang="zh-CN" altLang="en-US" sz="1800" b="0" dirty="0">
                <a:solidFill>
                  <a:schemeClr val="tx1"/>
                </a:solidFill>
                <a:latin typeface="Arial" panose="020B0604020202020204" pitchFamily="34" charset="0"/>
                <a:ea typeface="宋体" panose="02010600030101010101" pitchFamily="2" charset="-122"/>
              </a:rPr>
              <a:t>测试函数</a:t>
            </a:r>
            <a:endParaRPr lang="zh-CN" altLang="en-US" sz="1800" b="0" dirty="0">
              <a:solidFill>
                <a:schemeClr val="tx1"/>
              </a:solidFill>
              <a:latin typeface="Arial" panose="020B0604020202020204" pitchFamily="34" charset="0"/>
              <a:ea typeface="宋体" panose="02010600030101010101" pitchFamily="2" charset="-122"/>
            </a:endParaRPr>
          </a:p>
          <a:p>
            <a:pPr marL="0" lvl="0" indent="0">
              <a:spcBef>
                <a:spcPct val="0"/>
              </a:spcBef>
              <a:buClrTx/>
              <a:buFontTx/>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65539" name="文本框 2"/>
          <p:cNvSpPr txBox="1"/>
          <p:nvPr/>
        </p:nvSpPr>
        <p:spPr>
          <a:xfrm>
            <a:off x="1531938" y="1236663"/>
            <a:ext cx="8691562" cy="92233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Tx/>
              <a:buNone/>
            </a:pPr>
            <a:r>
              <a:rPr lang="zh-CN" altLang="en-US" sz="1800" b="0" dirty="0">
                <a:solidFill>
                  <a:schemeClr val="tx1"/>
                </a:solidFill>
                <a:latin typeface="Arial" panose="020B0604020202020204" pitchFamily="34" charset="0"/>
                <a:ea typeface="宋体" panose="02010600030101010101" pitchFamily="2" charset="-122"/>
                <a:sym typeface="+mn-ea"/>
              </a:rPr>
              <a:t>使用Beasley等人[1]和Rastrigin函数(不同维度)提出的5个测试函数来测试SPSO定位单个或多个极大值的能力:</a:t>
            </a:r>
            <a:endParaRPr lang="zh-CN" altLang="en-US" sz="1800" b="0" dirty="0">
              <a:solidFill>
                <a:schemeClr val="tx1"/>
              </a:solidFill>
              <a:latin typeface="Arial" panose="020B0604020202020204" pitchFamily="34" charset="0"/>
              <a:ea typeface="宋体" panose="02010600030101010101" pitchFamily="2" charset="-122"/>
            </a:endParaRPr>
          </a:p>
          <a:p>
            <a:pPr marL="0" lvl="0" indent="0">
              <a:spcBef>
                <a:spcPct val="0"/>
              </a:spcBef>
              <a:buClrTx/>
              <a:buFontTx/>
              <a:buNone/>
            </a:pPr>
            <a:endParaRPr lang="zh-CN" altLang="en-US" sz="1800" b="0" dirty="0">
              <a:solidFill>
                <a:schemeClr val="tx1"/>
              </a:solidFill>
              <a:latin typeface="Arial" panose="020B0604020202020204" pitchFamily="34" charset="0"/>
              <a:ea typeface="宋体" panose="02010600030101010101" pitchFamily="2" charset="-122"/>
            </a:endParaRPr>
          </a:p>
        </p:txBody>
      </p:sp>
      <p:pic>
        <p:nvPicPr>
          <p:cNvPr id="65540" name="图片 -2147482613"/>
          <p:cNvPicPr>
            <a:picLocks noChangeAspect="1"/>
          </p:cNvPicPr>
          <p:nvPr>
            <p:custDataLst>
              <p:tags r:id="rId1"/>
            </p:custDataLst>
          </p:nvPr>
        </p:nvPicPr>
        <p:blipFill>
          <a:blip r:embed="rId2"/>
          <a:stretch>
            <a:fillRect/>
          </a:stretch>
        </p:blipFill>
        <p:spPr>
          <a:xfrm>
            <a:off x="2257425" y="2105025"/>
            <a:ext cx="6176963" cy="2928938"/>
          </a:xfrm>
          <a:prstGeom prst="rect">
            <a:avLst/>
          </a:prstGeom>
          <a:noFill/>
          <a:ln w="9525">
            <a:noFill/>
          </a:ln>
        </p:spPr>
      </p:pic>
      <p:sp>
        <p:nvSpPr>
          <p:cNvPr id="65541" name="标题 4"/>
          <p:cNvSpPr>
            <a:spLocks noGrp="1"/>
          </p:cNvSpPr>
          <p:nvPr>
            <p:ph type="title"/>
          </p:nvPr>
        </p:nvSpPr>
        <p:spPr>
          <a:xfrm>
            <a:off x="304800" y="103188"/>
            <a:ext cx="9448800" cy="563562"/>
          </a:xfrm>
          <a:ln/>
        </p:spPr>
        <p:txBody>
          <a:bodyPr vert="horz" wrap="square" lIns="91440" tIns="45720" rIns="91440" bIns="45720" anchor="ctr" anchorCtr="0"/>
          <a:p>
            <a:pPr/>
            <a:endParaRPr lang="zh-CN" altLang="en-US" dirty="0">
              <a:solidFill>
                <a:srgbClr val="00B050"/>
              </a:solidFill>
              <a:latin typeface="+mj-lt"/>
              <a:ea typeface="宋体" panose="02010600030101010101" pitchFamily="2" charset="-122"/>
              <a:cs typeface="+mj-cs"/>
            </a:endParaRPr>
          </a:p>
        </p:txBody>
      </p:sp>
      <p:sp>
        <p:nvSpPr>
          <p:cNvPr id="65542" name="内容占位符 5"/>
          <p:cNvSpPr>
            <a:spLocks noGrp="1"/>
          </p:cNvSpPr>
          <p:nvPr>
            <p:ph idx="1"/>
          </p:nvPr>
        </p:nvSpPr>
        <p:spPr>
          <a:xfrm>
            <a:off x="766763" y="995363"/>
            <a:ext cx="10871200" cy="5334000"/>
          </a:xfrm>
          <a:ln/>
        </p:spPr>
        <p:txBody>
          <a:bodyPr vert="horz" wrap="square" lIns="91440" tIns="45720" rIns="91440" bIns="45720" anchor="t" anchorCtr="0"/>
          <a:p>
            <a:endParaRPr lang="zh-CN" altLang="en-US" dirty="0">
              <a:ea typeface="宋体" panose="02010600030101010101"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6562" name="图片 -2147482605"/>
          <p:cNvPicPr>
            <a:picLocks noChangeAspect="1"/>
          </p:cNvPicPr>
          <p:nvPr/>
        </p:nvPicPr>
        <p:blipFill>
          <a:blip r:embed="rId1"/>
          <a:stretch>
            <a:fillRect/>
          </a:stretch>
        </p:blipFill>
        <p:spPr>
          <a:xfrm>
            <a:off x="2519363" y="1031875"/>
            <a:ext cx="6316662" cy="1819275"/>
          </a:xfrm>
          <a:prstGeom prst="rect">
            <a:avLst/>
          </a:prstGeom>
          <a:noFill/>
          <a:ln w="9525">
            <a:noFill/>
          </a:ln>
        </p:spPr>
      </p:pic>
      <p:pic>
        <p:nvPicPr>
          <p:cNvPr id="66563" name="图片 -2147482611"/>
          <p:cNvPicPr>
            <a:picLocks noChangeAspect="1"/>
          </p:cNvPicPr>
          <p:nvPr/>
        </p:nvPicPr>
        <p:blipFill>
          <a:blip r:embed="rId2"/>
          <a:stretch>
            <a:fillRect/>
          </a:stretch>
        </p:blipFill>
        <p:spPr>
          <a:xfrm>
            <a:off x="3135313" y="3013075"/>
            <a:ext cx="5268912" cy="3632200"/>
          </a:xfrm>
          <a:prstGeom prst="rect">
            <a:avLst/>
          </a:prstGeom>
          <a:noFill/>
          <a:ln w="9525">
            <a:noFill/>
          </a:ln>
        </p:spPr>
      </p:pic>
      <p:sp>
        <p:nvSpPr>
          <p:cNvPr id="66564" name="标题 3"/>
          <p:cNvSpPr>
            <a:spLocks noGrp="1"/>
          </p:cNvSpPr>
          <p:nvPr>
            <p:ph type="title"/>
          </p:nvPr>
        </p:nvSpPr>
        <p:spPr>
          <a:xfrm>
            <a:off x="304800" y="103188"/>
            <a:ext cx="9448800" cy="563562"/>
          </a:xfrm>
          <a:ln/>
        </p:spPr>
        <p:txBody>
          <a:bodyPr vert="horz" wrap="square" lIns="91440" tIns="45720" rIns="91440" bIns="45720" anchor="ctr" anchorCtr="0"/>
          <a:p>
            <a:pPr/>
            <a:endParaRPr lang="zh-CN" altLang="en-US" dirty="0">
              <a:solidFill>
                <a:srgbClr val="00B050"/>
              </a:solidFill>
              <a:latin typeface="+mj-lt"/>
              <a:ea typeface="宋体" panose="02010600030101010101" pitchFamily="2" charset="-122"/>
              <a:cs typeface="+mj-cs"/>
            </a:endParaRPr>
          </a:p>
        </p:txBody>
      </p:sp>
      <p:sp>
        <p:nvSpPr>
          <p:cNvPr id="66565" name="内容占位符 4"/>
          <p:cNvSpPr>
            <a:spLocks noGrp="1"/>
          </p:cNvSpPr>
          <p:nvPr>
            <p:ph idx="1"/>
          </p:nvPr>
        </p:nvSpPr>
        <p:spPr>
          <a:xfrm>
            <a:off x="766763" y="995363"/>
            <a:ext cx="10871200" cy="5334000"/>
          </a:xfrm>
          <a:ln/>
        </p:spPr>
        <p:txBody>
          <a:bodyPr vert="horz" wrap="square" lIns="91440" tIns="45720" rIns="91440" bIns="45720" anchor="t" anchorCtr="0"/>
          <a:p>
            <a:endParaRPr lang="zh-CN" altLang="en-US" dirty="0">
              <a:ea typeface="宋体" panose="0201060003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文本框 1"/>
          <p:cNvSpPr txBox="1"/>
          <p:nvPr/>
        </p:nvSpPr>
        <p:spPr>
          <a:xfrm>
            <a:off x="1544638" y="2035175"/>
            <a:ext cx="8659812" cy="20288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Tx/>
              <a:buNone/>
            </a:pPr>
            <a:r>
              <a:rPr lang="zh-CN" altLang="en-US" sz="1800" b="0" dirty="0">
                <a:solidFill>
                  <a:schemeClr val="tx1"/>
                </a:solidFill>
                <a:latin typeface="Arial" panose="020B0604020202020204" pitchFamily="34" charset="0"/>
                <a:ea typeface="宋体" panose="02010600030101010101" pitchFamily="2" charset="-122"/>
              </a:rPr>
              <a:t>如图F1所示，F1有5个等间距极大值，函数值为1.0。F2有5个峰呈指数下降，其中只有一个峰为全局最大值。F3和F4与F1和F2相似，但峰间距不均匀。F5 Himmelblau函数有两个变量x和y，其中−6≤x, y≤+6。该函数在大约(3.58,1.86)，(3.0,2.0)，(-2.815,3.125)和(-3.78，-3.28)处有4个全局极大值。F6 Rastrigin函数，其中−5.12≤xi≤5.12,i = 1，…， 30，有一个全局最小值(当维数=2时为(0,0))和许多局部最小值。采用维数为2、3、4、5、6的1F6检验SPSO处理具有众多局部极小值且维数更高的函数的能力。</a:t>
            </a: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67587" name="标题 2"/>
          <p:cNvSpPr>
            <a:spLocks noGrp="1"/>
          </p:cNvSpPr>
          <p:nvPr>
            <p:ph type="title"/>
          </p:nvPr>
        </p:nvSpPr>
        <p:spPr>
          <a:xfrm>
            <a:off x="304800" y="103188"/>
            <a:ext cx="9448800" cy="563562"/>
          </a:xfrm>
          <a:ln/>
        </p:spPr>
        <p:txBody>
          <a:bodyPr vert="horz" wrap="square" lIns="91440" tIns="45720" rIns="91440" bIns="45720" anchor="ctr" anchorCtr="0"/>
          <a:p>
            <a:pPr/>
            <a:endParaRPr lang="zh-CN" altLang="en-US" dirty="0">
              <a:solidFill>
                <a:srgbClr val="00B050"/>
              </a:solidFill>
              <a:latin typeface="+mj-lt"/>
              <a:ea typeface="宋体" panose="02010600030101010101" pitchFamily="2" charset="-122"/>
              <a:cs typeface="+mj-cs"/>
            </a:endParaRPr>
          </a:p>
        </p:txBody>
      </p:sp>
      <p:sp>
        <p:nvSpPr>
          <p:cNvPr id="67588" name="内容占位符 3"/>
          <p:cNvSpPr>
            <a:spLocks noGrp="1"/>
          </p:cNvSpPr>
          <p:nvPr>
            <p:ph idx="1"/>
          </p:nvPr>
        </p:nvSpPr>
        <p:spPr>
          <a:xfrm>
            <a:off x="766763" y="995363"/>
            <a:ext cx="10871200" cy="5334000"/>
          </a:xfrm>
          <a:ln/>
        </p:spPr>
        <p:txBody>
          <a:bodyPr vert="horz" wrap="square" lIns="91440" tIns="45720" rIns="91440" bIns="45720" anchor="t" anchorCtr="0"/>
          <a:p>
            <a:endParaRPr lang="zh-CN" altLang="en-US" dirty="0">
              <a:ea typeface="宋体" panose="02010600030101010101"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679700" y="228600"/>
            <a:ext cx="9653588" cy="584200"/>
          </a:xfrm>
          <a:prstGeom prst="rect">
            <a:avLst/>
          </a:prstGeom>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schemeClr val="tx1"/>
                </a:solidFill>
                <a:effectLst/>
                <a:uLnTx/>
                <a:uFillTx/>
                <a:latin typeface="Calibri" panose="020F0502020204030204" pitchFamily="34" charset="0"/>
                <a:ea typeface="黑体" panose="02010609060101010101" charset="-122"/>
                <a:cs typeface="Calibri" panose="020F0502020204030204" pitchFamily="34" charset="0"/>
                <a:sym typeface="+mn-ea"/>
              </a:rPr>
              <a:t>5.</a:t>
            </a:r>
            <a:r>
              <a:rPr kumimoji="0" lang="zh-CN" altLang="en-US" sz="320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Calibri" panose="020F0502020204030204" pitchFamily="34" charset="0"/>
                <a:sym typeface="+mn-ea"/>
              </a:rPr>
              <a:t> </a:t>
            </a:r>
            <a:r>
              <a:rPr kumimoji="0" lang="en-US" altLang="zh-CN" sz="3200" b="0" i="0" u="none" strike="noStrike" kern="1200" cap="none" spc="0" normalizeH="0" baseline="0" noProof="0" dirty="0">
                <a:ln>
                  <a:noFill/>
                </a:ln>
                <a:solidFill>
                  <a:schemeClr val="tx1"/>
                </a:solidFill>
                <a:effectLst/>
                <a:uLnTx/>
                <a:uFillTx/>
                <a:latin typeface="黑体" panose="02010609060101010101" charset="-122"/>
                <a:ea typeface="黑体" panose="02010609060101010101" charset="-122"/>
                <a:cs typeface="Calibri" panose="020F0502020204030204" pitchFamily="34" charset="0"/>
                <a:sym typeface="+mn-ea"/>
              </a:rPr>
              <a:t>A </a:t>
            </a:r>
            <a:r>
              <a:rPr kumimoji="0" lang="en-US" altLang="zh-CN" sz="3200" b="0" i="0" u="none" strike="noStrike" kern="1200" cap="none" spc="0" normalizeH="0" baseline="0" noProof="0" dirty="0">
                <a:ln>
                  <a:noFill/>
                </a:ln>
                <a:solidFill>
                  <a:schemeClr val="tx1"/>
                </a:solidFill>
                <a:effectLst/>
                <a:uLnTx/>
                <a:uFillTx/>
                <a:latin typeface="黑体" panose="02010609060101010101" charset="-122"/>
                <a:ea typeface="黑体" panose="02010609060101010101" charset="-122"/>
                <a:cs typeface="+mn-cs"/>
              </a:rPr>
              <a:t>Dynamic Niching PSO</a:t>
            </a:r>
            <a:endParaRPr kumimoji="0" lang="en-US" altLang="zh-CN" sz="3200" b="0" i="0" u="none" strike="noStrike" kern="1200" cap="none" spc="0" normalizeH="0" baseline="0" noProof="0" dirty="0">
              <a:ln>
                <a:noFill/>
              </a:ln>
              <a:solidFill>
                <a:schemeClr val="tx1">
                  <a:lumMod val="85000"/>
                  <a:lumOff val="15000"/>
                </a:schemeClr>
              </a:solidFill>
              <a:effectLst/>
              <a:uLnTx/>
              <a:uFillTx/>
              <a:latin typeface="Calibri" panose="020F0502020204030204" pitchFamily="34" charset="0"/>
              <a:ea typeface="黑体" panose="02010609060101010101" charset="-122"/>
              <a:cs typeface="Calibri" panose="020F0502020204030204" pitchFamily="34" charset="0"/>
              <a:sym typeface="+mn-ea"/>
            </a:endParaRPr>
          </a:p>
        </p:txBody>
      </p:sp>
      <p:sp>
        <p:nvSpPr>
          <p:cNvPr id="68611" name="文本框 2"/>
          <p:cNvSpPr txBox="1"/>
          <p:nvPr/>
        </p:nvSpPr>
        <p:spPr>
          <a:xfrm>
            <a:off x="2020888" y="2009775"/>
            <a:ext cx="8047037" cy="3683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Tx/>
              <a:buNone/>
            </a:pPr>
            <a:r>
              <a:rPr lang="zh-CN" altLang="en-US" sz="1800" b="0" dirty="0">
                <a:solidFill>
                  <a:schemeClr val="tx1"/>
                </a:solidFill>
                <a:latin typeface="Arial" panose="020B0604020202020204" pitchFamily="34" charset="0"/>
                <a:ea typeface="宋体" panose="02010600030101010101" pitchFamily="2" charset="-122"/>
              </a:rPr>
              <a:t>论文概要：将粒子群划分为一些子群和一个自由粒子群，平衡探索和开发</a:t>
            </a: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68612" name="文本框 3"/>
          <p:cNvSpPr txBox="1"/>
          <p:nvPr/>
        </p:nvSpPr>
        <p:spPr>
          <a:xfrm>
            <a:off x="2020888" y="2938463"/>
            <a:ext cx="13335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Tx/>
              <a:buNone/>
            </a:pPr>
            <a:r>
              <a:rPr lang="zh-CN" altLang="en-US" sz="1800" b="0" dirty="0">
                <a:solidFill>
                  <a:schemeClr val="tx1"/>
                </a:solidFill>
                <a:latin typeface="Arial" panose="020B0604020202020204" pitchFamily="34" charset="0"/>
                <a:ea typeface="宋体" panose="02010600030101010101" pitchFamily="2" charset="-122"/>
              </a:rPr>
              <a:t>实现方法：</a:t>
            </a: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68613" name="文本框 4"/>
          <p:cNvSpPr txBox="1"/>
          <p:nvPr/>
        </p:nvSpPr>
        <p:spPr>
          <a:xfrm>
            <a:off x="3089275" y="3498850"/>
            <a:ext cx="2787650" cy="8620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Tx/>
              <a:buNone/>
            </a:pPr>
            <a:r>
              <a:rPr lang="zh-CN" altLang="en-US" sz="1800" b="0" dirty="0">
                <a:solidFill>
                  <a:schemeClr val="tx1"/>
                </a:solidFill>
                <a:latin typeface="Arial" panose="020B0604020202020204" pitchFamily="34" charset="0"/>
                <a:ea typeface="宋体" panose="02010600030101010101" pitchFamily="2" charset="-122"/>
              </a:rPr>
              <a:t>子群粒子速度更新：</a:t>
            </a:r>
            <a:endParaRPr lang="en-US" altLang="zh-CN" sz="1800" b="0" dirty="0">
              <a:solidFill>
                <a:schemeClr val="tx1"/>
              </a:solidFill>
              <a:latin typeface="Arial" panose="020B0604020202020204" pitchFamily="34" charset="0"/>
              <a:ea typeface="宋体" panose="02010600030101010101" pitchFamily="2" charset="-122"/>
            </a:endParaRPr>
          </a:p>
          <a:p>
            <a:pPr marL="0" lvl="0" indent="0">
              <a:spcBef>
                <a:spcPct val="0"/>
              </a:spcBef>
              <a:buClrTx/>
              <a:buFontTx/>
              <a:buNone/>
            </a:pPr>
            <a:endParaRPr lang="en-US" altLang="zh-CN" sz="1800" b="0" dirty="0">
              <a:solidFill>
                <a:schemeClr val="tx1"/>
              </a:solidFill>
              <a:latin typeface="Arial" panose="020B0604020202020204" pitchFamily="34" charset="0"/>
              <a:ea typeface="宋体" panose="02010600030101010101" pitchFamily="2" charset="-122"/>
            </a:endParaRPr>
          </a:p>
          <a:p>
            <a:pPr marL="0" lvl="0" indent="0">
              <a:spcBef>
                <a:spcPct val="0"/>
              </a:spcBef>
              <a:buClrTx/>
              <a:buFontTx/>
              <a:buNone/>
            </a:pPr>
            <a:r>
              <a:rPr lang="zh-CN" altLang="en-US" sz="1400" b="0" dirty="0">
                <a:solidFill>
                  <a:schemeClr val="tx1"/>
                </a:solidFill>
                <a:latin typeface="Arial" panose="020B0604020202020204" pitchFamily="34" charset="0"/>
                <a:ea typeface="宋体" panose="02010600030101010101" pitchFamily="2" charset="-122"/>
              </a:rPr>
              <a:t>（</a:t>
            </a:r>
            <a:r>
              <a:rPr lang="en-US" altLang="zh-CN" sz="1400" b="0" dirty="0">
                <a:solidFill>
                  <a:schemeClr val="tx1"/>
                </a:solidFill>
                <a:latin typeface="Arial" panose="020B0604020202020204" pitchFamily="34" charset="0"/>
                <a:ea typeface="宋体" panose="02010600030101010101" pitchFamily="2" charset="-122"/>
              </a:rPr>
              <a:t>P</a:t>
            </a:r>
            <a:r>
              <a:rPr lang="en-US" altLang="zh-CN" sz="1400" b="0" baseline="-25000" dirty="0">
                <a:solidFill>
                  <a:schemeClr val="tx1"/>
                </a:solidFill>
                <a:latin typeface="Arial" panose="020B0604020202020204" pitchFamily="34" charset="0"/>
                <a:ea typeface="宋体" panose="02010600030101010101" pitchFamily="2" charset="-122"/>
              </a:rPr>
              <a:t>gj </a:t>
            </a:r>
            <a:r>
              <a:rPr lang="en-US" altLang="zh-CN" sz="1400" b="0" dirty="0">
                <a:solidFill>
                  <a:schemeClr val="tx1"/>
                </a:solidFill>
                <a:latin typeface="Arial" panose="020B0604020202020204" pitchFamily="34" charset="0"/>
                <a:ea typeface="宋体" panose="02010600030101010101" pitchFamily="2" charset="-122"/>
              </a:rPr>
              <a:t>: </a:t>
            </a:r>
            <a:r>
              <a:rPr lang="zh-CN" altLang="en-US" sz="1400" b="0" dirty="0">
                <a:solidFill>
                  <a:schemeClr val="tx1"/>
                </a:solidFill>
                <a:latin typeface="Arial" panose="020B0604020202020204" pitchFamily="34" charset="0"/>
                <a:ea typeface="宋体" panose="02010600030101010101" pitchFamily="2" charset="-122"/>
              </a:rPr>
              <a:t>粒子 </a:t>
            </a:r>
            <a:r>
              <a:rPr lang="en-US" altLang="zh-CN" sz="1400" b="0" dirty="0">
                <a:solidFill>
                  <a:schemeClr val="tx1"/>
                </a:solidFill>
                <a:latin typeface="Arial" panose="020B0604020202020204" pitchFamily="34" charset="0"/>
                <a:ea typeface="宋体" panose="02010600030101010101" pitchFamily="2" charset="-122"/>
              </a:rPr>
              <a:t>i </a:t>
            </a:r>
            <a:r>
              <a:rPr lang="zh-CN" altLang="en-US" sz="1400" b="0" dirty="0">
                <a:solidFill>
                  <a:schemeClr val="tx1"/>
                </a:solidFill>
                <a:latin typeface="Arial" panose="020B0604020202020204" pitchFamily="34" charset="0"/>
                <a:ea typeface="宋体" panose="02010600030101010101" pitchFamily="2" charset="-122"/>
              </a:rPr>
              <a:t>所在子群 </a:t>
            </a:r>
            <a:r>
              <a:rPr lang="en-US" altLang="zh-CN" sz="1400" b="0" dirty="0">
                <a:solidFill>
                  <a:schemeClr val="tx1"/>
                </a:solidFill>
                <a:latin typeface="Arial" panose="020B0604020202020204" pitchFamily="34" charset="0"/>
                <a:ea typeface="宋体" panose="02010600030101010101" pitchFamily="2" charset="-122"/>
              </a:rPr>
              <a:t>j </a:t>
            </a:r>
            <a:r>
              <a:rPr lang="zh-CN" altLang="en-US" sz="1400" b="0" dirty="0">
                <a:solidFill>
                  <a:schemeClr val="tx1"/>
                </a:solidFill>
                <a:latin typeface="Arial" panose="020B0604020202020204" pitchFamily="34" charset="0"/>
                <a:ea typeface="宋体" panose="02010600030101010101" pitchFamily="2" charset="-122"/>
              </a:rPr>
              <a:t>的最优值）</a:t>
            </a:r>
            <a:endParaRPr lang="zh-CN" altLang="en-US" sz="1400" b="0" dirty="0">
              <a:solidFill>
                <a:schemeClr val="tx1"/>
              </a:solidFill>
              <a:latin typeface="Arial" panose="020B0604020202020204" pitchFamily="34" charset="0"/>
              <a:ea typeface="宋体" panose="02010600030101010101" pitchFamily="2" charset="-122"/>
            </a:endParaRPr>
          </a:p>
        </p:txBody>
      </p:sp>
      <p:sp>
        <p:nvSpPr>
          <p:cNvPr id="68614" name="文本框 5"/>
          <p:cNvSpPr txBox="1"/>
          <p:nvPr/>
        </p:nvSpPr>
        <p:spPr>
          <a:xfrm>
            <a:off x="3089275" y="4803775"/>
            <a:ext cx="2309813" cy="3698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Tx/>
              <a:buNone/>
            </a:pPr>
            <a:r>
              <a:rPr lang="zh-CN" altLang="en-US" sz="1800" b="0" dirty="0">
                <a:solidFill>
                  <a:schemeClr val="tx1"/>
                </a:solidFill>
                <a:latin typeface="Arial" panose="020B0604020202020204" pitchFamily="34" charset="0"/>
                <a:ea typeface="宋体" panose="02010600030101010101" pitchFamily="2" charset="-122"/>
              </a:rPr>
              <a:t>自由群粒子速度更新：</a:t>
            </a:r>
            <a:endParaRPr lang="zh-CN" altLang="en-US" sz="1800" b="0" dirty="0">
              <a:solidFill>
                <a:schemeClr val="tx1"/>
              </a:solidFill>
              <a:latin typeface="Arial" panose="020B0604020202020204" pitchFamily="34" charset="0"/>
              <a:ea typeface="宋体" panose="02010600030101010101" pitchFamily="2" charset="-122"/>
            </a:endParaRPr>
          </a:p>
        </p:txBody>
      </p:sp>
      <p:pic>
        <p:nvPicPr>
          <p:cNvPr id="68615" name="图片 7"/>
          <p:cNvPicPr>
            <a:picLocks noChangeAspect="1"/>
          </p:cNvPicPr>
          <p:nvPr/>
        </p:nvPicPr>
        <p:blipFill>
          <a:blip r:embed="rId1"/>
          <a:srcRect t="5937" r="27618"/>
          <a:stretch>
            <a:fillRect/>
          </a:stretch>
        </p:blipFill>
        <p:spPr>
          <a:xfrm>
            <a:off x="5807075" y="3429000"/>
            <a:ext cx="4405313" cy="868363"/>
          </a:xfrm>
          <a:prstGeom prst="rect">
            <a:avLst/>
          </a:prstGeom>
          <a:noFill/>
          <a:ln w="9525">
            <a:noFill/>
          </a:ln>
        </p:spPr>
      </p:pic>
      <p:pic>
        <p:nvPicPr>
          <p:cNvPr id="68616" name="图片 9"/>
          <p:cNvPicPr>
            <a:picLocks noChangeAspect="1"/>
          </p:cNvPicPr>
          <p:nvPr/>
        </p:nvPicPr>
        <p:blipFill>
          <a:blip r:embed="rId2"/>
          <a:stretch>
            <a:fillRect/>
          </a:stretch>
        </p:blipFill>
        <p:spPr>
          <a:xfrm>
            <a:off x="5876925" y="4733925"/>
            <a:ext cx="4505325" cy="523875"/>
          </a:xfrm>
          <a:prstGeom prst="rect">
            <a:avLst/>
          </a:prstGeom>
          <a:noFill/>
          <a:ln w="9525">
            <a:noFill/>
          </a:ln>
        </p:spPr>
      </p:pic>
      <p:sp>
        <p:nvSpPr>
          <p:cNvPr id="68617" name="标题 6"/>
          <p:cNvSpPr>
            <a:spLocks noGrp="1"/>
          </p:cNvSpPr>
          <p:nvPr>
            <p:ph type="title"/>
          </p:nvPr>
        </p:nvSpPr>
        <p:spPr>
          <a:xfrm>
            <a:off x="304800" y="103188"/>
            <a:ext cx="9448800" cy="563562"/>
          </a:xfrm>
          <a:ln/>
        </p:spPr>
        <p:txBody>
          <a:bodyPr vert="horz" wrap="square" lIns="91440" tIns="45720" rIns="91440" bIns="45720" anchor="ctr" anchorCtr="0"/>
          <a:p>
            <a:pPr/>
            <a:endParaRPr lang="zh-CN" altLang="en-US" dirty="0">
              <a:solidFill>
                <a:srgbClr val="00B050"/>
              </a:solidFill>
              <a:latin typeface="+mj-lt"/>
              <a:ea typeface="宋体" panose="02010600030101010101" pitchFamily="2" charset="-122"/>
              <a:cs typeface="+mj-cs"/>
            </a:endParaRPr>
          </a:p>
        </p:txBody>
      </p:sp>
      <p:sp>
        <p:nvSpPr>
          <p:cNvPr id="68618" name="内容占位符 8"/>
          <p:cNvSpPr>
            <a:spLocks noGrp="1"/>
          </p:cNvSpPr>
          <p:nvPr>
            <p:ph idx="1"/>
          </p:nvPr>
        </p:nvSpPr>
        <p:spPr>
          <a:xfrm>
            <a:off x="766763" y="995363"/>
            <a:ext cx="10871200" cy="5334000"/>
          </a:xfrm>
          <a:ln/>
        </p:spPr>
        <p:txBody>
          <a:bodyPr vert="horz" wrap="square" lIns="91440" tIns="45720" rIns="91440" bIns="45720" anchor="t" anchorCtr="0"/>
          <a:p>
            <a:endParaRPr lang="zh-CN" altLang="en-US" dirty="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标题 5"/>
          <p:cNvSpPr>
            <a:spLocks noGrp="1"/>
          </p:cNvSpPr>
          <p:nvPr>
            <p:ph type="title"/>
          </p:nvPr>
        </p:nvSpPr>
        <p:spPr>
          <a:xfrm>
            <a:off x="304800" y="103188"/>
            <a:ext cx="9448800" cy="563562"/>
          </a:xfrm>
          <a:ln/>
        </p:spPr>
        <p:txBody>
          <a:bodyPr vert="horz" wrap="square" lIns="91440" tIns="45720" rIns="91440" bIns="45720" anchor="ctr" anchorCtr="0"/>
          <a:p>
            <a:pPr/>
            <a:r>
              <a:rPr lang="en-US" altLang="zh-CN" dirty="0">
                <a:solidFill>
                  <a:srgbClr val="00B050"/>
                </a:solidFill>
                <a:latin typeface="+mj-lt"/>
                <a:ea typeface="宋体" panose="02010600030101010101" pitchFamily="2" charset="-122"/>
                <a:cs typeface="+mj-cs"/>
              </a:rPr>
              <a:t>Clearing</a:t>
            </a:r>
            <a:endParaRPr lang="zh-CN" altLang="en-US" dirty="0">
              <a:solidFill>
                <a:srgbClr val="00B050"/>
              </a:solidFill>
              <a:latin typeface="+mj-lt"/>
              <a:ea typeface="宋体" panose="02010600030101010101" pitchFamily="2" charset="-122"/>
              <a:cs typeface="+mj-cs"/>
            </a:endParaRPr>
          </a:p>
        </p:txBody>
      </p:sp>
      <p:sp>
        <p:nvSpPr>
          <p:cNvPr id="23555" name="内容占位符 6"/>
          <p:cNvSpPr>
            <a:spLocks noGrp="1"/>
          </p:cNvSpPr>
          <p:nvPr>
            <p:ph idx="1"/>
          </p:nvPr>
        </p:nvSpPr>
        <p:spPr>
          <a:xfrm>
            <a:off x="766763" y="995363"/>
            <a:ext cx="10871200" cy="5334000"/>
          </a:xfrm>
          <a:ln/>
        </p:spPr>
        <p:txBody>
          <a:bodyPr vert="horz" wrap="square" lIns="91440" tIns="45720" rIns="91440" bIns="45720" anchor="t" anchorCtr="0"/>
          <a:p>
            <a:r>
              <a:rPr lang="zh-CN" altLang="en-US" dirty="0">
                <a:ea typeface="宋体" panose="02010600030101010101" pitchFamily="2" charset="-122"/>
              </a:rPr>
              <a:t>思想：在资源有限的情况下，</a:t>
            </a:r>
            <a:r>
              <a:rPr lang="en-US" altLang="zh-CN" dirty="0">
                <a:ea typeface="宋体" panose="02010600030101010101" pitchFamily="2" charset="-122"/>
              </a:rPr>
              <a:t>niche</a:t>
            </a:r>
            <a:r>
              <a:rPr lang="zh-CN" altLang="en-US" dirty="0">
                <a:ea typeface="宋体" panose="02010600030101010101" pitchFamily="2" charset="-122"/>
              </a:rPr>
              <a:t>中的最优个体会获得资源，其余个体则被清除，不同于在适应度共享中，</a:t>
            </a:r>
            <a:r>
              <a:rPr lang="en-US" altLang="zh-CN" dirty="0">
                <a:ea typeface="宋体" panose="02010600030101010101" pitchFamily="2" charset="-122"/>
              </a:rPr>
              <a:t>niche</a:t>
            </a:r>
            <a:r>
              <a:rPr lang="zh-CN" altLang="en-US" dirty="0">
                <a:ea typeface="宋体" panose="02010600030101010101" pitchFamily="2" charset="-122"/>
              </a:rPr>
              <a:t>中的个体共享资源。</a:t>
            </a:r>
            <a:endParaRPr lang="en-US" altLang="zh-CN" dirty="0">
              <a:ea typeface="宋体" panose="02010600030101010101" pitchFamily="2" charset="-122"/>
            </a:endParaRPr>
          </a:p>
          <a:p>
            <a:r>
              <a:rPr lang="zh-CN" altLang="en-US" dirty="0">
                <a:ea typeface="宋体" panose="02010600030101010101" pitchFamily="2" charset="-122"/>
              </a:rPr>
              <a:t>步骤：</a:t>
            </a:r>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r>
              <a:rPr lang="zh-CN" altLang="en-US" dirty="0">
                <a:ea typeface="宋体" panose="02010600030101010101" pitchFamily="2" charset="-122"/>
              </a:rPr>
              <a:t>时间复杂度：</a:t>
            </a:r>
            <a:r>
              <a:rPr lang="en-US" altLang="zh-CN" dirty="0">
                <a:ea typeface="宋体" panose="02010600030101010101" pitchFamily="2" charset="-122"/>
              </a:rPr>
              <a:t> O(n^2)</a:t>
            </a:r>
            <a:endParaRPr lang="en-US" altLang="zh-CN" dirty="0">
              <a:ea typeface="宋体" panose="02010600030101010101" pitchFamily="2" charset="-122"/>
            </a:endParaRPr>
          </a:p>
          <a:p>
            <a:endParaRPr lang="zh-CN" altLang="en-US" dirty="0">
              <a:ea typeface="宋体" panose="02010600030101010101" pitchFamily="2" charset="-122"/>
            </a:endParaRPr>
          </a:p>
        </p:txBody>
      </p:sp>
      <p:pic>
        <p:nvPicPr>
          <p:cNvPr id="23556" name="图片 7"/>
          <p:cNvPicPr>
            <a:picLocks noChangeAspect="1"/>
          </p:cNvPicPr>
          <p:nvPr/>
        </p:nvPicPr>
        <p:blipFill>
          <a:blip r:embed="rId1"/>
          <a:stretch>
            <a:fillRect/>
          </a:stretch>
        </p:blipFill>
        <p:spPr>
          <a:xfrm>
            <a:off x="2279650" y="2060575"/>
            <a:ext cx="4270375" cy="3802063"/>
          </a:xfrm>
          <a:prstGeom prst="rect">
            <a:avLst/>
          </a:prstGeom>
          <a:noFill/>
          <a:ln w="9525">
            <a:noFill/>
          </a:ln>
        </p:spPr>
      </p:pic>
      <p:sp>
        <p:nvSpPr>
          <p:cNvPr id="9" name="矩形 8"/>
          <p:cNvSpPr>
            <a:spLocks noRot="1" noChangeAspect="1" noMove="1" noResize="1" noEditPoints="1" noAdjustHandles="1" noChangeArrowheads="1" noChangeShapeType="1" noTextEdit="1"/>
          </p:cNvSpPr>
          <p:nvPr/>
        </p:nvSpPr>
        <p:spPr>
          <a:xfrm>
            <a:off x="7032104" y="2348880"/>
            <a:ext cx="3816424" cy="2031325"/>
          </a:xfrm>
          <a:prstGeom prst="rect">
            <a:avLst/>
          </a:prstGeom>
          <a:blipFill>
            <a:blip r:embed="rId2"/>
            <a:stretch>
              <a:fillRect l="-1438" t="-1497" r="-799" b="-3892"/>
            </a:stretch>
          </a:blipFill>
        </p:spPr>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noFill/>
                <a:effectLst/>
                <a:uLnTx/>
                <a:uFillTx/>
                <a:latin typeface="Arial" panose="020B0604020202020204" pitchFamily="34" charset="0"/>
                <a:ea typeface="宋体" panose="02010600030101010101" pitchFamily="2" charset="-122"/>
                <a:cs typeface="+mn-cs"/>
              </a:rPr>
              <a:t> </a:t>
            </a:r>
            <a:endParaRPr kumimoji="0" lang="zh-CN" altLang="en-US" sz="1800" b="0" i="0" u="none" strike="noStrike" kern="1200" cap="none" spc="0" normalizeH="0" baseline="0" noProof="0">
              <a:ln>
                <a:noFill/>
              </a:ln>
              <a:no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9634" name="图片 2"/>
          <p:cNvPicPr>
            <a:picLocks noChangeAspect="1"/>
          </p:cNvPicPr>
          <p:nvPr/>
        </p:nvPicPr>
        <p:blipFill>
          <a:blip r:embed="rId1"/>
          <a:srcRect t="2177" b="-2"/>
          <a:stretch>
            <a:fillRect/>
          </a:stretch>
        </p:blipFill>
        <p:spPr>
          <a:xfrm>
            <a:off x="4935538" y="1357313"/>
            <a:ext cx="5005387" cy="2125662"/>
          </a:xfrm>
          <a:prstGeom prst="rect">
            <a:avLst/>
          </a:prstGeom>
          <a:noFill/>
          <a:ln w="9525">
            <a:noFill/>
          </a:ln>
        </p:spPr>
      </p:pic>
      <p:sp>
        <p:nvSpPr>
          <p:cNvPr id="69635" name="文本框 3"/>
          <p:cNvSpPr txBox="1"/>
          <p:nvPr/>
        </p:nvSpPr>
        <p:spPr>
          <a:xfrm>
            <a:off x="2225675" y="1793875"/>
            <a:ext cx="2709863" cy="3698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Tx/>
              <a:buNone/>
            </a:pPr>
            <a:r>
              <a:rPr lang="zh-CN" altLang="en-US" sz="1800" b="0" dirty="0">
                <a:solidFill>
                  <a:schemeClr val="tx1"/>
                </a:solidFill>
                <a:latin typeface="Arial" panose="020B0604020202020204" pitchFamily="34" charset="0"/>
                <a:ea typeface="宋体" panose="02010600030101010101" pitchFamily="2" charset="-122"/>
              </a:rPr>
              <a:t>测试函数与测试结果：</a:t>
            </a:r>
            <a:endParaRPr lang="zh-CN" altLang="en-US" sz="1800" b="0" dirty="0">
              <a:solidFill>
                <a:schemeClr val="tx1"/>
              </a:solidFill>
              <a:latin typeface="Arial" panose="020B0604020202020204" pitchFamily="34" charset="0"/>
              <a:ea typeface="宋体" panose="02010600030101010101" pitchFamily="2" charset="-122"/>
            </a:endParaRPr>
          </a:p>
        </p:txBody>
      </p:sp>
      <p:pic>
        <p:nvPicPr>
          <p:cNvPr id="69636" name="图片 5"/>
          <p:cNvPicPr>
            <a:picLocks noChangeAspect="1"/>
          </p:cNvPicPr>
          <p:nvPr/>
        </p:nvPicPr>
        <p:blipFill>
          <a:blip r:embed="rId2"/>
          <a:stretch>
            <a:fillRect/>
          </a:stretch>
        </p:blipFill>
        <p:spPr>
          <a:xfrm>
            <a:off x="2430463" y="3657600"/>
            <a:ext cx="7510462" cy="2071688"/>
          </a:xfrm>
          <a:prstGeom prst="rect">
            <a:avLst/>
          </a:prstGeom>
          <a:noFill/>
          <a:ln w="9525">
            <a:noFill/>
          </a:ln>
        </p:spPr>
      </p:pic>
      <p:sp>
        <p:nvSpPr>
          <p:cNvPr id="7" name="矩形 6"/>
          <p:cNvSpPr/>
          <p:nvPr/>
        </p:nvSpPr>
        <p:spPr>
          <a:xfrm>
            <a:off x="2679700" y="228600"/>
            <a:ext cx="9653588" cy="584200"/>
          </a:xfrm>
          <a:prstGeom prst="rect">
            <a:avLst/>
          </a:prstGeom>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schemeClr val="tx1"/>
                </a:solidFill>
                <a:effectLst/>
                <a:uLnTx/>
                <a:uFillTx/>
                <a:latin typeface="Calibri" panose="020F0502020204030204" pitchFamily="34" charset="0"/>
                <a:ea typeface="黑体" panose="02010609060101010101" charset="-122"/>
                <a:cs typeface="Calibri" panose="020F0502020204030204" pitchFamily="34" charset="0"/>
                <a:sym typeface="+mn-ea"/>
              </a:rPr>
              <a:t>5.</a:t>
            </a:r>
            <a:r>
              <a:rPr kumimoji="0" lang="zh-CN" altLang="en-US" sz="320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Calibri" panose="020F0502020204030204" pitchFamily="34" charset="0"/>
                <a:sym typeface="+mn-ea"/>
              </a:rPr>
              <a:t> </a:t>
            </a:r>
            <a:r>
              <a:rPr kumimoji="0" lang="en-US" altLang="zh-CN" sz="3200" b="0" i="0" u="none" strike="noStrike" kern="1200" cap="none" spc="0" normalizeH="0" baseline="0" noProof="0" dirty="0">
                <a:ln>
                  <a:noFill/>
                </a:ln>
                <a:solidFill>
                  <a:schemeClr val="tx1"/>
                </a:solidFill>
                <a:effectLst/>
                <a:uLnTx/>
                <a:uFillTx/>
                <a:latin typeface="黑体" panose="02010609060101010101" charset="-122"/>
                <a:ea typeface="黑体" panose="02010609060101010101" charset="-122"/>
                <a:cs typeface="Calibri" panose="020F0502020204030204" pitchFamily="34" charset="0"/>
                <a:sym typeface="+mn-ea"/>
              </a:rPr>
              <a:t>A </a:t>
            </a:r>
            <a:r>
              <a:rPr kumimoji="0" lang="en-US" altLang="zh-CN" sz="3200" b="0" i="0" u="none" strike="noStrike" kern="1200" cap="none" spc="0" normalizeH="0" baseline="0" noProof="0" dirty="0">
                <a:ln>
                  <a:noFill/>
                </a:ln>
                <a:solidFill>
                  <a:schemeClr val="tx1"/>
                </a:solidFill>
                <a:effectLst/>
                <a:uLnTx/>
                <a:uFillTx/>
                <a:latin typeface="黑体" panose="02010609060101010101" charset="-122"/>
                <a:ea typeface="黑体" panose="02010609060101010101" charset="-122"/>
                <a:cs typeface="+mn-cs"/>
              </a:rPr>
              <a:t>Dynamic Niching PSO</a:t>
            </a:r>
            <a:endParaRPr kumimoji="0" lang="en-US" altLang="zh-CN" sz="3200" b="0" i="0" u="none" strike="noStrike" kern="1200" cap="none" spc="0" normalizeH="0" baseline="0" noProof="0" dirty="0">
              <a:ln>
                <a:noFill/>
              </a:ln>
              <a:solidFill>
                <a:schemeClr val="tx1">
                  <a:lumMod val="85000"/>
                  <a:lumOff val="15000"/>
                </a:schemeClr>
              </a:solidFill>
              <a:effectLst/>
              <a:uLnTx/>
              <a:uFillTx/>
              <a:latin typeface="Calibri" panose="020F0502020204030204" pitchFamily="34" charset="0"/>
              <a:ea typeface="黑体" panose="02010609060101010101" charset="-122"/>
              <a:cs typeface="Calibri" panose="020F0502020204030204" pitchFamily="34" charset="0"/>
              <a:sym typeface="+mn-ea"/>
            </a:endParaRPr>
          </a:p>
        </p:txBody>
      </p:sp>
      <p:sp>
        <p:nvSpPr>
          <p:cNvPr id="69638" name="标题 1"/>
          <p:cNvSpPr>
            <a:spLocks noGrp="1"/>
          </p:cNvSpPr>
          <p:nvPr>
            <p:ph type="title"/>
          </p:nvPr>
        </p:nvSpPr>
        <p:spPr>
          <a:xfrm>
            <a:off x="304800" y="103188"/>
            <a:ext cx="9448800" cy="563562"/>
          </a:xfrm>
          <a:ln/>
        </p:spPr>
        <p:txBody>
          <a:bodyPr vert="horz" wrap="square" lIns="91440" tIns="45720" rIns="91440" bIns="45720" anchor="ctr" anchorCtr="0"/>
          <a:p>
            <a:pPr/>
            <a:endParaRPr lang="zh-CN" altLang="en-US" dirty="0">
              <a:solidFill>
                <a:srgbClr val="00B050"/>
              </a:solidFill>
              <a:latin typeface="+mj-lt"/>
              <a:ea typeface="宋体" panose="02010600030101010101" pitchFamily="2" charset="-122"/>
              <a:cs typeface="+mj-cs"/>
            </a:endParaRPr>
          </a:p>
        </p:txBody>
      </p:sp>
      <p:sp>
        <p:nvSpPr>
          <p:cNvPr id="69639" name="内容占位符 4"/>
          <p:cNvSpPr>
            <a:spLocks noGrp="1"/>
          </p:cNvSpPr>
          <p:nvPr>
            <p:ph idx="1"/>
          </p:nvPr>
        </p:nvSpPr>
        <p:spPr>
          <a:xfrm>
            <a:off x="766763" y="995363"/>
            <a:ext cx="10871200" cy="5334000"/>
          </a:xfrm>
          <a:ln/>
        </p:spPr>
        <p:txBody>
          <a:bodyPr vert="horz" wrap="square" lIns="91440" tIns="45720" rIns="91440" bIns="45720" anchor="t" anchorCtr="0"/>
          <a:p>
            <a:endParaRPr lang="zh-CN" altLang="en-US" dirty="0">
              <a:ea typeface="宋体" panose="02010600030101010101"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679700" y="228600"/>
            <a:ext cx="9653588" cy="584200"/>
          </a:xfrm>
          <a:prstGeom prst="rect">
            <a:avLst/>
          </a:prstGeom>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schemeClr val="tx1"/>
                </a:solidFill>
                <a:effectLst/>
                <a:uLnTx/>
                <a:uFillTx/>
                <a:latin typeface="Calibri" panose="020F0502020204030204" pitchFamily="34" charset="0"/>
                <a:ea typeface="黑体" panose="02010609060101010101" charset="-122"/>
                <a:cs typeface="Calibri" panose="020F0502020204030204" pitchFamily="34" charset="0"/>
                <a:sym typeface="+mn-ea"/>
              </a:rPr>
              <a:t>6.</a:t>
            </a:r>
            <a:r>
              <a:rPr kumimoji="0" lang="en-US" altLang="zh-CN" sz="3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en-US" altLang="zh-CN" sz="3200" b="0" i="0" u="none" strike="noStrike" kern="1200" cap="none" spc="0" normalizeH="0" baseline="0" noProof="0" dirty="0">
                <a:ln>
                  <a:noFill/>
                </a:ln>
                <a:solidFill>
                  <a:schemeClr val="tx1"/>
                </a:solidFill>
                <a:effectLst/>
                <a:uLnTx/>
                <a:uFillTx/>
                <a:latin typeface="+mn-ea"/>
                <a:ea typeface="宋体" panose="02010600030101010101" pitchFamily="2" charset="-122"/>
                <a:cs typeface="+mn-cs"/>
              </a:rPr>
              <a:t>Fitness-Euclidean distance Ratio</a:t>
            </a:r>
            <a:endParaRPr kumimoji="0" lang="en-US" altLang="zh-CN" sz="3200" b="0" i="0" u="none" strike="noStrike" kern="1200" cap="none" spc="0" normalizeH="0" baseline="0" noProof="0" dirty="0">
              <a:ln>
                <a:noFill/>
              </a:ln>
              <a:solidFill>
                <a:schemeClr val="tx1">
                  <a:lumMod val="85000"/>
                  <a:lumOff val="15000"/>
                </a:schemeClr>
              </a:solidFill>
              <a:effectLst/>
              <a:uLnTx/>
              <a:uFillTx/>
              <a:latin typeface="+mn-ea"/>
              <a:ea typeface="宋体" panose="02010600030101010101" pitchFamily="2" charset="-122"/>
              <a:cs typeface="Calibri" panose="020F0502020204030204" pitchFamily="34" charset="0"/>
              <a:sym typeface="+mn-ea"/>
            </a:endParaRPr>
          </a:p>
        </p:txBody>
      </p:sp>
      <p:sp>
        <p:nvSpPr>
          <p:cNvPr id="70659" name="文本框 2"/>
          <p:cNvSpPr txBox="1"/>
          <p:nvPr/>
        </p:nvSpPr>
        <p:spPr>
          <a:xfrm>
            <a:off x="1558925" y="1101725"/>
            <a:ext cx="7805738" cy="3683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Tx/>
              <a:buNone/>
            </a:pPr>
            <a:r>
              <a:rPr lang="zh-CN" altLang="en-US" sz="1800" b="0" dirty="0">
                <a:solidFill>
                  <a:schemeClr val="tx1"/>
                </a:solidFill>
                <a:latin typeface="Arial" panose="020B0604020202020204" pitchFamily="34" charset="0"/>
                <a:ea typeface="宋体" panose="02010600030101010101" pitchFamily="2" charset="-122"/>
              </a:rPr>
              <a:t>基于适应度欧氏距离比的多模态粒子群优化算法</a:t>
            </a: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70660" name="文本框 3"/>
          <p:cNvSpPr txBox="1"/>
          <p:nvPr/>
        </p:nvSpPr>
        <p:spPr>
          <a:xfrm>
            <a:off x="1474788" y="2152650"/>
            <a:ext cx="8953500" cy="17526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Tx/>
              <a:buNone/>
            </a:pPr>
            <a:r>
              <a:rPr lang="zh-CN" altLang="en-US" sz="1800" b="0" dirty="0">
                <a:solidFill>
                  <a:schemeClr val="tx1"/>
                </a:solidFill>
                <a:latin typeface="Arial" panose="020B0604020202020204" pitchFamily="34" charset="0"/>
                <a:ea typeface="宋体" panose="02010600030101010101" pitchFamily="2" charset="-122"/>
              </a:rPr>
              <a:t>在现有的多模态进化算法中，最关键的问题之一是难以预先指定用于估计最优点距离的参数。这些参数通常在现有的EAs中表示为某种类型的细分参数。如果没有对问题的先验知识，几乎不可能确定这种小众参数的适当值。本文提出了一种用于多模态优化的粒子群算法，该算法消除了这些小生境参数的需要。结果表明，在种群规模足够大的情况下，提出的基于适应度欧几里得距离比的粒子群优化(ffe -PSO)算法能够在一些广泛使用的多模态优化测试函数上可靠地定位搜索景观上的多个全局最优点。</a:t>
            </a: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70661" name="标题 4"/>
          <p:cNvSpPr>
            <a:spLocks noGrp="1"/>
          </p:cNvSpPr>
          <p:nvPr>
            <p:ph type="title"/>
          </p:nvPr>
        </p:nvSpPr>
        <p:spPr>
          <a:xfrm>
            <a:off x="304800" y="103188"/>
            <a:ext cx="9448800" cy="563562"/>
          </a:xfrm>
          <a:ln/>
        </p:spPr>
        <p:txBody>
          <a:bodyPr vert="horz" wrap="square" lIns="91440" tIns="45720" rIns="91440" bIns="45720" anchor="ctr" anchorCtr="0"/>
          <a:p>
            <a:pPr/>
            <a:endParaRPr lang="zh-CN" altLang="en-US" dirty="0">
              <a:solidFill>
                <a:srgbClr val="00B050"/>
              </a:solidFill>
              <a:latin typeface="+mj-lt"/>
              <a:ea typeface="宋体" panose="02010600030101010101" pitchFamily="2" charset="-122"/>
              <a:cs typeface="+mj-cs"/>
            </a:endParaRPr>
          </a:p>
        </p:txBody>
      </p:sp>
      <p:sp>
        <p:nvSpPr>
          <p:cNvPr id="70662" name="内容占位符 5"/>
          <p:cNvSpPr>
            <a:spLocks noGrp="1"/>
          </p:cNvSpPr>
          <p:nvPr>
            <p:ph idx="1"/>
          </p:nvPr>
        </p:nvSpPr>
        <p:spPr>
          <a:xfrm>
            <a:off x="766763" y="995363"/>
            <a:ext cx="10871200" cy="5334000"/>
          </a:xfrm>
          <a:ln/>
        </p:spPr>
        <p:txBody>
          <a:bodyPr vert="horz" wrap="square" lIns="91440" tIns="45720" rIns="91440" bIns="45720" anchor="t" anchorCtr="0"/>
          <a:p>
            <a:endParaRPr lang="zh-CN" altLang="en-US" dirty="0">
              <a:ea typeface="宋体" panose="02010600030101010101"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898775" y="257175"/>
            <a:ext cx="7832725" cy="584200"/>
          </a:xfrm>
          <a:prstGeom prst="rect">
            <a:avLst/>
          </a:prstGeom>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schemeClr val="tx1"/>
                </a:solidFill>
                <a:effectLst/>
                <a:uLnTx/>
                <a:uFillTx/>
                <a:latin typeface="Calibri" panose="020F0502020204030204" pitchFamily="34" charset="0"/>
                <a:ea typeface="黑体" panose="02010609060101010101" charset="-122"/>
                <a:cs typeface="Calibri" panose="020F0502020204030204" pitchFamily="34" charset="0"/>
                <a:sym typeface="+mn-ea"/>
              </a:rPr>
              <a:t>7.</a:t>
            </a:r>
            <a:r>
              <a:rPr kumimoji="0" lang="zh-CN" altLang="en-US" sz="320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Calibri" panose="020F0502020204030204" pitchFamily="34" charset="0"/>
                <a:sym typeface="+mn-ea"/>
              </a:rPr>
              <a:t> vector-based PSO</a:t>
            </a:r>
            <a:endParaRPr kumimoji="0" lang="en-US" altLang="zh-CN" sz="3200" b="0" i="0" u="none" strike="noStrike" kern="1200" cap="none" spc="0" normalizeH="0" baseline="0" noProof="0" dirty="0">
              <a:ln>
                <a:noFill/>
              </a:ln>
              <a:solidFill>
                <a:schemeClr val="tx1">
                  <a:lumMod val="85000"/>
                  <a:lumOff val="15000"/>
                </a:schemeClr>
              </a:solidFill>
              <a:effectLst/>
              <a:uLnTx/>
              <a:uFillTx/>
              <a:latin typeface="Calibri" panose="020F0502020204030204" pitchFamily="34" charset="0"/>
              <a:ea typeface="黑体" panose="02010609060101010101" charset="-122"/>
              <a:cs typeface="Calibri" panose="020F0502020204030204" pitchFamily="34" charset="0"/>
              <a:sym typeface="+mn-ea"/>
            </a:endParaRPr>
          </a:p>
        </p:txBody>
      </p:sp>
      <p:sp>
        <p:nvSpPr>
          <p:cNvPr id="71683" name="文本框 2"/>
          <p:cNvSpPr txBox="1"/>
          <p:nvPr/>
        </p:nvSpPr>
        <p:spPr>
          <a:xfrm>
            <a:off x="2020888" y="2009775"/>
            <a:ext cx="8047037" cy="3683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Tx/>
              <a:buNone/>
            </a:pPr>
            <a:r>
              <a:rPr lang="zh-CN" altLang="en-US" sz="1800" b="0" dirty="0">
                <a:solidFill>
                  <a:schemeClr val="tx1"/>
                </a:solidFill>
                <a:latin typeface="Arial" panose="020B0604020202020204" pitchFamily="34" charset="0"/>
                <a:ea typeface="宋体" panose="02010600030101010101" pitchFamily="2" charset="-122"/>
              </a:rPr>
              <a:t>论文概要：基于向量的矢量运算方法划分小生境</a:t>
            </a: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71684" name="文本框 3"/>
          <p:cNvSpPr txBox="1"/>
          <p:nvPr/>
        </p:nvSpPr>
        <p:spPr>
          <a:xfrm>
            <a:off x="2020888" y="2938463"/>
            <a:ext cx="13335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Tx/>
              <a:buNone/>
            </a:pPr>
            <a:r>
              <a:rPr lang="zh-CN" altLang="en-US" sz="1800" b="0" dirty="0">
                <a:solidFill>
                  <a:schemeClr val="tx1"/>
                </a:solidFill>
                <a:latin typeface="Arial" panose="020B0604020202020204" pitchFamily="34" charset="0"/>
                <a:ea typeface="宋体" panose="02010600030101010101" pitchFamily="2" charset="-122"/>
              </a:rPr>
              <a:t>实现方法：</a:t>
            </a:r>
            <a:endParaRPr lang="zh-CN" altLang="en-US" sz="1800" b="0" dirty="0">
              <a:solidFill>
                <a:schemeClr val="tx1"/>
              </a:solidFill>
              <a:latin typeface="Arial" panose="020B0604020202020204" pitchFamily="34" charset="0"/>
              <a:ea typeface="宋体" panose="02010600030101010101" pitchFamily="2" charset="-122"/>
            </a:endParaRPr>
          </a:p>
        </p:txBody>
      </p:sp>
      <p:pic>
        <p:nvPicPr>
          <p:cNvPr id="71685" name="图片 5"/>
          <p:cNvPicPr>
            <a:picLocks noChangeAspect="1"/>
          </p:cNvPicPr>
          <p:nvPr/>
        </p:nvPicPr>
        <p:blipFill>
          <a:blip r:embed="rId1"/>
          <a:stretch>
            <a:fillRect/>
          </a:stretch>
        </p:blipFill>
        <p:spPr>
          <a:xfrm>
            <a:off x="3284538" y="3308350"/>
            <a:ext cx="5010150" cy="1209675"/>
          </a:xfrm>
          <a:prstGeom prst="rect">
            <a:avLst/>
          </a:prstGeom>
          <a:noFill/>
          <a:ln w="9525">
            <a:noFill/>
          </a:ln>
        </p:spPr>
      </p:pic>
      <p:sp>
        <p:nvSpPr>
          <p:cNvPr id="71686" name="标题 4"/>
          <p:cNvSpPr>
            <a:spLocks noGrp="1"/>
          </p:cNvSpPr>
          <p:nvPr>
            <p:ph type="title"/>
          </p:nvPr>
        </p:nvSpPr>
        <p:spPr>
          <a:xfrm>
            <a:off x="304800" y="103188"/>
            <a:ext cx="9448800" cy="563562"/>
          </a:xfrm>
          <a:ln/>
        </p:spPr>
        <p:txBody>
          <a:bodyPr vert="horz" wrap="square" lIns="91440" tIns="45720" rIns="91440" bIns="45720" anchor="ctr" anchorCtr="0"/>
          <a:p>
            <a:pPr/>
            <a:endParaRPr lang="zh-CN" altLang="en-US" dirty="0">
              <a:solidFill>
                <a:srgbClr val="00B050"/>
              </a:solidFill>
              <a:latin typeface="+mj-lt"/>
              <a:ea typeface="宋体" panose="02010600030101010101" pitchFamily="2" charset="-122"/>
              <a:cs typeface="+mj-cs"/>
            </a:endParaRPr>
          </a:p>
        </p:txBody>
      </p:sp>
      <p:sp>
        <p:nvSpPr>
          <p:cNvPr id="71687" name="内容占位符 6"/>
          <p:cNvSpPr>
            <a:spLocks noGrp="1"/>
          </p:cNvSpPr>
          <p:nvPr>
            <p:ph idx="1"/>
          </p:nvPr>
        </p:nvSpPr>
        <p:spPr>
          <a:xfrm>
            <a:off x="766763" y="995363"/>
            <a:ext cx="10871200" cy="5334000"/>
          </a:xfrm>
          <a:ln/>
        </p:spPr>
        <p:txBody>
          <a:bodyPr vert="horz" wrap="square" lIns="91440" tIns="45720" rIns="91440" bIns="45720" anchor="t" anchorCtr="0"/>
          <a:p>
            <a:endParaRPr lang="zh-CN" altLang="en-US" dirty="0">
              <a:ea typeface="宋体" panose="02010600030101010101"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898775" y="257175"/>
            <a:ext cx="7832725" cy="584200"/>
          </a:xfrm>
          <a:prstGeom prst="rect">
            <a:avLst/>
          </a:prstGeom>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schemeClr val="tx1"/>
                </a:solidFill>
                <a:effectLst/>
                <a:uLnTx/>
                <a:uFillTx/>
                <a:latin typeface="Calibri" panose="020F0502020204030204" pitchFamily="34" charset="0"/>
                <a:ea typeface="黑体" panose="02010609060101010101" charset="-122"/>
                <a:cs typeface="Calibri" panose="020F0502020204030204" pitchFamily="34" charset="0"/>
                <a:sym typeface="+mn-ea"/>
              </a:rPr>
              <a:t>7.</a:t>
            </a:r>
            <a:r>
              <a:rPr kumimoji="0" lang="zh-CN" altLang="en-US" sz="320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Calibri" panose="020F0502020204030204" pitchFamily="34" charset="0"/>
                <a:sym typeface="+mn-ea"/>
              </a:rPr>
              <a:t> vector-based PSO</a:t>
            </a:r>
            <a:endParaRPr kumimoji="0" lang="en-US" altLang="zh-CN" sz="3200" b="0" i="0" u="none" strike="noStrike" kern="1200" cap="none" spc="0" normalizeH="0" baseline="0" noProof="0" dirty="0">
              <a:ln>
                <a:noFill/>
              </a:ln>
              <a:solidFill>
                <a:schemeClr val="tx1">
                  <a:lumMod val="85000"/>
                  <a:lumOff val="15000"/>
                </a:schemeClr>
              </a:solidFill>
              <a:effectLst/>
              <a:uLnTx/>
              <a:uFillTx/>
              <a:latin typeface="Calibri" panose="020F0502020204030204" pitchFamily="34" charset="0"/>
              <a:ea typeface="黑体" panose="02010609060101010101" charset="-122"/>
              <a:cs typeface="Calibri" panose="020F0502020204030204" pitchFamily="34" charset="0"/>
              <a:sym typeface="+mn-ea"/>
            </a:endParaRPr>
          </a:p>
        </p:txBody>
      </p:sp>
      <p:sp>
        <p:nvSpPr>
          <p:cNvPr id="72707" name="文本框 2"/>
          <p:cNvSpPr txBox="1"/>
          <p:nvPr/>
        </p:nvSpPr>
        <p:spPr>
          <a:xfrm>
            <a:off x="2225675" y="1793875"/>
            <a:ext cx="2709863" cy="3698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Tx/>
              <a:buNone/>
            </a:pPr>
            <a:r>
              <a:rPr lang="zh-CN" altLang="en-US" sz="1800" b="0" dirty="0">
                <a:solidFill>
                  <a:schemeClr val="tx1"/>
                </a:solidFill>
                <a:latin typeface="Arial" panose="020B0604020202020204" pitchFamily="34" charset="0"/>
                <a:ea typeface="宋体" panose="02010600030101010101" pitchFamily="2" charset="-122"/>
              </a:rPr>
              <a:t>测试函数与测试结果：</a:t>
            </a:r>
            <a:endParaRPr lang="zh-CN" altLang="en-US" sz="1800" b="0" dirty="0">
              <a:solidFill>
                <a:schemeClr val="tx1"/>
              </a:solidFill>
              <a:latin typeface="Arial" panose="020B0604020202020204" pitchFamily="34" charset="0"/>
              <a:ea typeface="宋体" panose="02010600030101010101" pitchFamily="2" charset="-122"/>
            </a:endParaRPr>
          </a:p>
        </p:txBody>
      </p:sp>
      <p:pic>
        <p:nvPicPr>
          <p:cNvPr id="72708" name="图片 4"/>
          <p:cNvPicPr>
            <a:picLocks noChangeAspect="1"/>
          </p:cNvPicPr>
          <p:nvPr/>
        </p:nvPicPr>
        <p:blipFill>
          <a:blip r:embed="rId1"/>
          <a:stretch>
            <a:fillRect/>
          </a:stretch>
        </p:blipFill>
        <p:spPr>
          <a:xfrm>
            <a:off x="3714750" y="4230688"/>
            <a:ext cx="4319588" cy="2179637"/>
          </a:xfrm>
          <a:prstGeom prst="rect">
            <a:avLst/>
          </a:prstGeom>
          <a:noFill/>
          <a:ln w="9525">
            <a:noFill/>
          </a:ln>
        </p:spPr>
      </p:pic>
      <p:pic>
        <p:nvPicPr>
          <p:cNvPr id="72709" name="图片 6"/>
          <p:cNvPicPr>
            <a:picLocks noChangeAspect="1"/>
          </p:cNvPicPr>
          <p:nvPr/>
        </p:nvPicPr>
        <p:blipFill>
          <a:blip r:embed="rId2"/>
          <a:stretch>
            <a:fillRect/>
          </a:stretch>
        </p:blipFill>
        <p:spPr>
          <a:xfrm>
            <a:off x="2898775" y="2235200"/>
            <a:ext cx="2709863" cy="1924050"/>
          </a:xfrm>
          <a:prstGeom prst="rect">
            <a:avLst/>
          </a:prstGeom>
          <a:noFill/>
          <a:ln w="9525">
            <a:noFill/>
          </a:ln>
        </p:spPr>
      </p:pic>
      <p:pic>
        <p:nvPicPr>
          <p:cNvPr id="72710" name="图片 8"/>
          <p:cNvPicPr>
            <a:picLocks noChangeAspect="1"/>
          </p:cNvPicPr>
          <p:nvPr/>
        </p:nvPicPr>
        <p:blipFill>
          <a:blip r:embed="rId3"/>
          <a:stretch>
            <a:fillRect/>
          </a:stretch>
        </p:blipFill>
        <p:spPr>
          <a:xfrm>
            <a:off x="6384925" y="2235200"/>
            <a:ext cx="2638425" cy="1995488"/>
          </a:xfrm>
          <a:prstGeom prst="rect">
            <a:avLst/>
          </a:prstGeom>
          <a:noFill/>
          <a:ln w="9525">
            <a:noFill/>
          </a:ln>
        </p:spPr>
      </p:pic>
      <p:sp>
        <p:nvSpPr>
          <p:cNvPr id="72711" name="标题 3"/>
          <p:cNvSpPr>
            <a:spLocks noGrp="1"/>
          </p:cNvSpPr>
          <p:nvPr>
            <p:ph type="title"/>
          </p:nvPr>
        </p:nvSpPr>
        <p:spPr>
          <a:xfrm>
            <a:off x="304800" y="103188"/>
            <a:ext cx="9448800" cy="563562"/>
          </a:xfrm>
          <a:ln/>
        </p:spPr>
        <p:txBody>
          <a:bodyPr vert="horz" wrap="square" lIns="91440" tIns="45720" rIns="91440" bIns="45720" anchor="ctr" anchorCtr="0"/>
          <a:p>
            <a:pPr/>
            <a:endParaRPr lang="zh-CN" altLang="en-US" dirty="0">
              <a:solidFill>
                <a:srgbClr val="00B050"/>
              </a:solidFill>
              <a:latin typeface="+mj-lt"/>
              <a:ea typeface="宋体" panose="02010600030101010101" pitchFamily="2" charset="-122"/>
              <a:cs typeface="+mj-cs"/>
            </a:endParaRPr>
          </a:p>
        </p:txBody>
      </p:sp>
      <p:sp>
        <p:nvSpPr>
          <p:cNvPr id="72712" name="内容占位符 5"/>
          <p:cNvSpPr>
            <a:spLocks noGrp="1"/>
          </p:cNvSpPr>
          <p:nvPr>
            <p:ph idx="1"/>
          </p:nvPr>
        </p:nvSpPr>
        <p:spPr>
          <a:xfrm>
            <a:off x="766763" y="995363"/>
            <a:ext cx="10871200" cy="5334000"/>
          </a:xfrm>
          <a:ln/>
        </p:spPr>
        <p:txBody>
          <a:bodyPr vert="horz" wrap="square" lIns="91440" tIns="45720" rIns="91440" bIns="45720" anchor="t" anchorCtr="0"/>
          <a:p>
            <a:endParaRPr lang="zh-CN" altLang="en-US" dirty="0">
              <a:ea typeface="宋体" panose="02010600030101010101" pitchFamily="2"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397125" y="228600"/>
            <a:ext cx="10144125" cy="584200"/>
          </a:xfrm>
          <a:prstGeom prst="rect">
            <a:avLst/>
          </a:prstGeom>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schemeClr val="tx1"/>
                </a:solidFill>
                <a:effectLst/>
                <a:uLnTx/>
                <a:uFillTx/>
                <a:latin typeface="Calibri" panose="020F0502020204030204" pitchFamily="34" charset="0"/>
                <a:ea typeface="黑体" panose="02010609060101010101" charset="-122"/>
                <a:cs typeface="Calibri" panose="020F0502020204030204" pitchFamily="34" charset="0"/>
                <a:sym typeface="+mn-ea"/>
              </a:rPr>
              <a:t>8.</a:t>
            </a:r>
            <a:r>
              <a:rPr kumimoji="0" lang="en-US" altLang="zh-CN" sz="3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used k-means for identifying niches</a:t>
            </a:r>
            <a:endParaRPr kumimoji="0" lang="en-US" altLang="zh-CN" sz="3200" b="0" i="0" u="none" strike="noStrike" kern="1200" cap="none" spc="0" normalizeH="0" baseline="0" noProof="0" dirty="0">
              <a:ln>
                <a:noFill/>
              </a:ln>
              <a:solidFill>
                <a:schemeClr val="tx1">
                  <a:lumMod val="85000"/>
                  <a:lumOff val="15000"/>
                </a:schemeClr>
              </a:solidFill>
              <a:effectLst/>
              <a:uLnTx/>
              <a:uFillTx/>
              <a:latin typeface="Calibri" panose="020F0502020204030204" pitchFamily="34" charset="0"/>
              <a:ea typeface="黑体" panose="02010609060101010101" charset="-122"/>
              <a:cs typeface="Calibri" panose="020F0502020204030204" pitchFamily="34" charset="0"/>
              <a:sym typeface="+mn-ea"/>
            </a:endParaRPr>
          </a:p>
        </p:txBody>
      </p:sp>
      <p:sp>
        <p:nvSpPr>
          <p:cNvPr id="73731" name="文本框 2"/>
          <p:cNvSpPr txBox="1"/>
          <p:nvPr/>
        </p:nvSpPr>
        <p:spPr>
          <a:xfrm>
            <a:off x="2020888" y="2009775"/>
            <a:ext cx="8047037" cy="3683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Tx/>
              <a:buNone/>
            </a:pPr>
            <a:r>
              <a:rPr lang="zh-CN" altLang="en-US" sz="1800" b="0" dirty="0">
                <a:solidFill>
                  <a:schemeClr val="tx1"/>
                </a:solidFill>
                <a:latin typeface="Arial" panose="020B0604020202020204" pitchFamily="34" charset="0"/>
                <a:ea typeface="宋体" panose="02010600030101010101" pitchFamily="2" charset="-122"/>
              </a:rPr>
              <a:t>论文概要：使用</a:t>
            </a:r>
            <a:r>
              <a:rPr lang="en-US" altLang="zh-CN" sz="1800" b="0" dirty="0">
                <a:solidFill>
                  <a:schemeClr val="tx1"/>
                </a:solidFill>
                <a:latin typeface="Arial" panose="020B0604020202020204" pitchFamily="34" charset="0"/>
                <a:ea typeface="宋体" panose="02010600030101010101" pitchFamily="2" charset="-122"/>
              </a:rPr>
              <a:t>K-Means</a:t>
            </a:r>
            <a:r>
              <a:rPr lang="zh-CN" altLang="en-US" sz="1800" b="0" dirty="0">
                <a:solidFill>
                  <a:schemeClr val="tx1"/>
                </a:solidFill>
                <a:latin typeface="Arial" panose="020B0604020202020204" pitchFamily="34" charset="0"/>
                <a:ea typeface="宋体" panose="02010600030101010101" pitchFamily="2" charset="-122"/>
              </a:rPr>
              <a:t>的聚类方法划分小生境</a:t>
            </a: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73732" name="文本框 3"/>
          <p:cNvSpPr txBox="1"/>
          <p:nvPr/>
        </p:nvSpPr>
        <p:spPr>
          <a:xfrm>
            <a:off x="2020888" y="2938463"/>
            <a:ext cx="13335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Tx/>
              <a:buNone/>
            </a:pPr>
            <a:r>
              <a:rPr lang="zh-CN" altLang="en-US" sz="1800" b="0" dirty="0">
                <a:solidFill>
                  <a:schemeClr val="tx1"/>
                </a:solidFill>
                <a:latin typeface="Arial" panose="020B0604020202020204" pitchFamily="34" charset="0"/>
                <a:ea typeface="宋体" panose="02010600030101010101" pitchFamily="2" charset="-122"/>
              </a:rPr>
              <a:t>实现方法：</a:t>
            </a: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73733" name="文本框 4"/>
          <p:cNvSpPr txBox="1"/>
          <p:nvPr/>
        </p:nvSpPr>
        <p:spPr>
          <a:xfrm>
            <a:off x="3167063" y="2938463"/>
            <a:ext cx="2876550" cy="36988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Tx/>
              <a:buNone/>
            </a:pPr>
            <a:r>
              <a:rPr lang="zh-CN" altLang="en-US" sz="1800" b="0" dirty="0">
                <a:solidFill>
                  <a:schemeClr val="tx1"/>
                </a:solidFill>
                <a:latin typeface="Arial" panose="020B0604020202020204" pitchFamily="34" charset="0"/>
                <a:ea typeface="宋体" panose="02010600030101010101" pitchFamily="2" charset="-122"/>
              </a:rPr>
              <a:t>使用粒子的</a:t>
            </a:r>
            <a:r>
              <a:rPr lang="en-US" altLang="zh-CN" sz="1800" b="0" dirty="0">
                <a:solidFill>
                  <a:schemeClr val="tx1"/>
                </a:solidFill>
                <a:latin typeface="Arial" panose="020B0604020202020204" pitchFamily="34" charset="0"/>
                <a:ea typeface="宋体" panose="02010600030101010101" pitchFamily="2" charset="-122"/>
              </a:rPr>
              <a:t>Pbest</a:t>
            </a:r>
            <a:r>
              <a:rPr lang="zh-CN" altLang="en-US" sz="1800" b="0" dirty="0">
                <a:solidFill>
                  <a:schemeClr val="tx1"/>
                </a:solidFill>
                <a:latin typeface="Arial" panose="020B0604020202020204" pitchFamily="34" charset="0"/>
                <a:ea typeface="宋体" panose="02010600030101010101" pitchFamily="2" charset="-122"/>
              </a:rPr>
              <a:t>进行聚类</a:t>
            </a:r>
            <a:endParaRPr lang="zh-CN" altLang="en-US" sz="1800" b="0" dirty="0">
              <a:solidFill>
                <a:schemeClr val="tx1"/>
              </a:solidFill>
              <a:latin typeface="Arial" panose="020B0604020202020204" pitchFamily="34" charset="0"/>
              <a:ea typeface="宋体" panose="02010600030101010101" pitchFamily="2" charset="-122"/>
            </a:endParaRPr>
          </a:p>
        </p:txBody>
      </p:sp>
      <p:pic>
        <p:nvPicPr>
          <p:cNvPr id="73734" name="图片 6"/>
          <p:cNvPicPr>
            <a:picLocks noChangeAspect="1"/>
          </p:cNvPicPr>
          <p:nvPr/>
        </p:nvPicPr>
        <p:blipFill>
          <a:blip r:embed="rId1"/>
          <a:stretch>
            <a:fillRect/>
          </a:stretch>
        </p:blipFill>
        <p:spPr>
          <a:xfrm>
            <a:off x="2124075" y="3462338"/>
            <a:ext cx="3841750" cy="2393950"/>
          </a:xfrm>
          <a:prstGeom prst="rect">
            <a:avLst/>
          </a:prstGeom>
          <a:noFill/>
          <a:ln w="9525">
            <a:noFill/>
          </a:ln>
        </p:spPr>
      </p:pic>
      <p:pic>
        <p:nvPicPr>
          <p:cNvPr id="73735" name="图片 8"/>
          <p:cNvPicPr>
            <a:picLocks noChangeAspect="1"/>
          </p:cNvPicPr>
          <p:nvPr/>
        </p:nvPicPr>
        <p:blipFill>
          <a:blip r:embed="rId2"/>
          <a:stretch>
            <a:fillRect/>
          </a:stretch>
        </p:blipFill>
        <p:spPr>
          <a:xfrm>
            <a:off x="5942013" y="3429000"/>
            <a:ext cx="4283075" cy="2393950"/>
          </a:xfrm>
          <a:prstGeom prst="rect">
            <a:avLst/>
          </a:prstGeom>
          <a:noFill/>
          <a:ln w="9525">
            <a:noFill/>
          </a:ln>
        </p:spPr>
      </p:pic>
      <p:sp>
        <p:nvSpPr>
          <p:cNvPr id="73736" name="标题 5"/>
          <p:cNvSpPr>
            <a:spLocks noGrp="1"/>
          </p:cNvSpPr>
          <p:nvPr>
            <p:ph type="title"/>
          </p:nvPr>
        </p:nvSpPr>
        <p:spPr>
          <a:xfrm>
            <a:off x="304800" y="103188"/>
            <a:ext cx="9448800" cy="563562"/>
          </a:xfrm>
          <a:ln/>
        </p:spPr>
        <p:txBody>
          <a:bodyPr vert="horz" wrap="square" lIns="91440" tIns="45720" rIns="91440" bIns="45720" anchor="ctr" anchorCtr="0"/>
          <a:p>
            <a:pPr/>
            <a:endParaRPr lang="zh-CN" altLang="en-US" dirty="0">
              <a:solidFill>
                <a:srgbClr val="00B050"/>
              </a:solidFill>
              <a:latin typeface="+mj-lt"/>
              <a:ea typeface="宋体" panose="02010600030101010101" pitchFamily="2" charset="-122"/>
              <a:cs typeface="+mj-cs"/>
            </a:endParaRPr>
          </a:p>
        </p:txBody>
      </p:sp>
      <p:sp>
        <p:nvSpPr>
          <p:cNvPr id="73737" name="内容占位符 7"/>
          <p:cNvSpPr>
            <a:spLocks noGrp="1"/>
          </p:cNvSpPr>
          <p:nvPr>
            <p:ph idx="1"/>
          </p:nvPr>
        </p:nvSpPr>
        <p:spPr>
          <a:xfrm>
            <a:off x="766763" y="995363"/>
            <a:ext cx="10871200" cy="5334000"/>
          </a:xfrm>
          <a:ln/>
        </p:spPr>
        <p:txBody>
          <a:bodyPr vert="horz" wrap="square" lIns="91440" tIns="45720" rIns="91440" bIns="45720" anchor="t" anchorCtr="0"/>
          <a:p>
            <a:endParaRPr lang="zh-CN" altLang="en-US" dirty="0">
              <a:ea typeface="宋体" panose="02010600030101010101"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文本框 1"/>
          <p:cNvSpPr txBox="1"/>
          <p:nvPr/>
        </p:nvSpPr>
        <p:spPr>
          <a:xfrm>
            <a:off x="2225675" y="1793875"/>
            <a:ext cx="2709863" cy="3698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Tx/>
              <a:buNone/>
            </a:pPr>
            <a:r>
              <a:rPr lang="zh-CN" altLang="en-US" sz="1800" b="0" dirty="0">
                <a:solidFill>
                  <a:schemeClr val="tx1"/>
                </a:solidFill>
                <a:latin typeface="Arial" panose="020B0604020202020204" pitchFamily="34" charset="0"/>
                <a:ea typeface="宋体" panose="02010600030101010101" pitchFamily="2" charset="-122"/>
              </a:rPr>
              <a:t>测试函数与测试结果：</a:t>
            </a: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3" name="矩形 2"/>
          <p:cNvSpPr/>
          <p:nvPr/>
        </p:nvSpPr>
        <p:spPr>
          <a:xfrm>
            <a:off x="2397125" y="228600"/>
            <a:ext cx="10144125" cy="584200"/>
          </a:xfrm>
          <a:prstGeom prst="rect">
            <a:avLst/>
          </a:prstGeom>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schemeClr val="tx1"/>
                </a:solidFill>
                <a:effectLst/>
                <a:uLnTx/>
                <a:uFillTx/>
                <a:latin typeface="Calibri" panose="020F0502020204030204" pitchFamily="34" charset="0"/>
                <a:ea typeface="黑体" panose="02010609060101010101" charset="-122"/>
                <a:cs typeface="Calibri" panose="020F0502020204030204" pitchFamily="34" charset="0"/>
                <a:sym typeface="+mn-ea"/>
              </a:rPr>
              <a:t>8.</a:t>
            </a:r>
            <a:r>
              <a:rPr kumimoji="0" lang="en-US" altLang="zh-CN" sz="3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used k-means for identifying niches</a:t>
            </a:r>
            <a:endParaRPr kumimoji="0" lang="en-US" altLang="zh-CN" sz="3200" b="0" i="0" u="none" strike="noStrike" kern="1200" cap="none" spc="0" normalizeH="0" baseline="0" noProof="0" dirty="0">
              <a:ln>
                <a:noFill/>
              </a:ln>
              <a:solidFill>
                <a:schemeClr val="tx1">
                  <a:lumMod val="85000"/>
                  <a:lumOff val="15000"/>
                </a:schemeClr>
              </a:solidFill>
              <a:effectLst/>
              <a:uLnTx/>
              <a:uFillTx/>
              <a:latin typeface="Calibri" panose="020F0502020204030204" pitchFamily="34" charset="0"/>
              <a:ea typeface="黑体" panose="02010609060101010101" charset="-122"/>
              <a:cs typeface="Calibri" panose="020F0502020204030204" pitchFamily="34" charset="0"/>
              <a:sym typeface="+mn-ea"/>
            </a:endParaRPr>
          </a:p>
        </p:txBody>
      </p:sp>
      <p:pic>
        <p:nvPicPr>
          <p:cNvPr id="74756" name="图片 4"/>
          <p:cNvPicPr>
            <a:picLocks noChangeAspect="1"/>
          </p:cNvPicPr>
          <p:nvPr/>
        </p:nvPicPr>
        <p:blipFill>
          <a:blip r:embed="rId1"/>
          <a:stretch>
            <a:fillRect/>
          </a:stretch>
        </p:blipFill>
        <p:spPr>
          <a:xfrm>
            <a:off x="2301875" y="2163763"/>
            <a:ext cx="7534275" cy="2058987"/>
          </a:xfrm>
          <a:prstGeom prst="rect">
            <a:avLst/>
          </a:prstGeom>
          <a:noFill/>
          <a:ln w="9525">
            <a:noFill/>
          </a:ln>
        </p:spPr>
      </p:pic>
      <p:pic>
        <p:nvPicPr>
          <p:cNvPr id="74757" name="图片 6"/>
          <p:cNvPicPr>
            <a:picLocks noChangeAspect="1"/>
          </p:cNvPicPr>
          <p:nvPr/>
        </p:nvPicPr>
        <p:blipFill>
          <a:blip r:embed="rId2"/>
          <a:stretch>
            <a:fillRect/>
          </a:stretch>
        </p:blipFill>
        <p:spPr>
          <a:xfrm>
            <a:off x="2349500" y="4222750"/>
            <a:ext cx="7439025" cy="2219325"/>
          </a:xfrm>
          <a:prstGeom prst="rect">
            <a:avLst/>
          </a:prstGeom>
          <a:noFill/>
          <a:ln w="9525">
            <a:noFill/>
          </a:ln>
        </p:spPr>
      </p:pic>
      <p:sp>
        <p:nvSpPr>
          <p:cNvPr id="74758" name="标题 3"/>
          <p:cNvSpPr>
            <a:spLocks noGrp="1"/>
          </p:cNvSpPr>
          <p:nvPr>
            <p:ph type="title"/>
          </p:nvPr>
        </p:nvSpPr>
        <p:spPr>
          <a:xfrm>
            <a:off x="304800" y="103188"/>
            <a:ext cx="9448800" cy="563562"/>
          </a:xfrm>
          <a:ln/>
        </p:spPr>
        <p:txBody>
          <a:bodyPr vert="horz" wrap="square" lIns="91440" tIns="45720" rIns="91440" bIns="45720" anchor="ctr" anchorCtr="0"/>
          <a:p>
            <a:pPr/>
            <a:endParaRPr lang="zh-CN" altLang="en-US" dirty="0">
              <a:solidFill>
                <a:srgbClr val="00B050"/>
              </a:solidFill>
              <a:latin typeface="+mj-lt"/>
              <a:ea typeface="宋体" panose="02010600030101010101" pitchFamily="2" charset="-122"/>
              <a:cs typeface="+mj-cs"/>
            </a:endParaRPr>
          </a:p>
        </p:txBody>
      </p:sp>
      <p:sp>
        <p:nvSpPr>
          <p:cNvPr id="74759" name="内容占位符 5"/>
          <p:cNvSpPr>
            <a:spLocks noGrp="1"/>
          </p:cNvSpPr>
          <p:nvPr>
            <p:ph idx="1"/>
          </p:nvPr>
        </p:nvSpPr>
        <p:spPr>
          <a:xfrm>
            <a:off x="766763" y="995363"/>
            <a:ext cx="10871200" cy="5334000"/>
          </a:xfrm>
          <a:ln/>
        </p:spPr>
        <p:txBody>
          <a:bodyPr vert="horz" wrap="square" lIns="91440" tIns="45720" rIns="91440" bIns="45720" anchor="t" anchorCtr="0"/>
          <a:p>
            <a:endParaRPr lang="zh-CN" altLang="en-US" dirty="0">
              <a:ea typeface="宋体" panose="0201060003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476250" y="228600"/>
            <a:ext cx="11857038" cy="584200"/>
          </a:xfrm>
          <a:prstGeom prst="rect">
            <a:avLst/>
          </a:prstGeom>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0" i="0" u="none" strike="noStrike" kern="1200" cap="none" spc="0" normalizeH="0" baseline="0" noProof="0">
                <a:ln>
                  <a:noFill/>
                </a:ln>
                <a:solidFill>
                  <a:schemeClr val="tx1"/>
                </a:solidFill>
                <a:effectLst/>
                <a:uLnTx/>
                <a:uFillTx/>
                <a:latin typeface="Calibri" panose="020F0502020204030204" pitchFamily="34" charset="0"/>
                <a:ea typeface="黑体" panose="02010609060101010101" charset="-122"/>
                <a:cs typeface="Calibri" panose="020F0502020204030204" pitchFamily="34" charset="0"/>
                <a:sym typeface="+mn-ea"/>
              </a:rPr>
              <a:t>9.</a:t>
            </a:r>
            <a:r>
              <a:rPr kumimoji="0" lang="zh-CN" altLang="en-US" sz="3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Calibri" panose="020F0502020204030204" pitchFamily="34" charset="0"/>
                <a:sym typeface="+mn-ea"/>
              </a:rPr>
              <a:t>use PSO with ring topology as a parameter</a:t>
            </a:r>
            <a:r>
              <a:rPr kumimoji="0" lang="en-US" altLang="zh-CN" sz="3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Calibri" panose="020F0502020204030204" pitchFamily="34" charset="0"/>
                <a:sym typeface="+mn-ea"/>
              </a:rPr>
              <a:t> free niching algorithm</a:t>
            </a:r>
            <a:endParaRPr kumimoji="0" lang="en-US" altLang="zh-CN" sz="3200" b="0" i="0" u="none" strike="noStrike" kern="1200" cap="none" spc="0" normalizeH="0" baseline="0" noProof="0" dirty="0">
              <a:ln>
                <a:noFill/>
              </a:ln>
              <a:solidFill>
                <a:schemeClr val="tx1">
                  <a:lumMod val="85000"/>
                  <a:lumOff val="15000"/>
                </a:schemeClr>
              </a:solidFill>
              <a:effectLst/>
              <a:uLnTx/>
              <a:uFillTx/>
              <a:latin typeface="Calibri" panose="020F0502020204030204" pitchFamily="34" charset="0"/>
              <a:ea typeface="黑体" panose="02010609060101010101" charset="-122"/>
              <a:cs typeface="Calibri" panose="020F0502020204030204" pitchFamily="34" charset="0"/>
              <a:sym typeface="+mn-ea"/>
            </a:endParaRPr>
          </a:p>
        </p:txBody>
      </p:sp>
      <p:pic>
        <p:nvPicPr>
          <p:cNvPr id="75779" name="图片 2"/>
          <p:cNvPicPr>
            <a:picLocks noChangeAspect="1"/>
          </p:cNvPicPr>
          <p:nvPr/>
        </p:nvPicPr>
        <p:blipFill>
          <a:blip r:embed="rId1"/>
          <a:stretch>
            <a:fillRect/>
          </a:stretch>
        </p:blipFill>
        <p:spPr>
          <a:xfrm>
            <a:off x="2965450" y="1003300"/>
            <a:ext cx="6878638" cy="1420813"/>
          </a:xfrm>
          <a:prstGeom prst="rect">
            <a:avLst/>
          </a:prstGeom>
          <a:noFill/>
          <a:ln w="9525">
            <a:noFill/>
          </a:ln>
        </p:spPr>
      </p:pic>
      <p:sp>
        <p:nvSpPr>
          <p:cNvPr id="5" name="文本框 4"/>
          <p:cNvSpPr txBox="1"/>
          <p:nvPr/>
        </p:nvSpPr>
        <p:spPr>
          <a:xfrm>
            <a:off x="1349375" y="2846388"/>
            <a:ext cx="9963150" cy="1938338"/>
          </a:xfrm>
          <a:prstGeom prst="rect">
            <a:avLst/>
          </a:prstGeom>
          <a:noFill/>
          <a:effectLst/>
        </p:spPr>
        <p:txBody>
          <a:bodyPr>
            <a:spAutoFit/>
          </a:bodyPr>
          <a:lstStyle/>
          <a:p>
            <a:pPr marR="0" defTabSz="914400">
              <a:buClrTx/>
              <a:buSzTx/>
              <a:buFontTx/>
              <a:buNone/>
              <a:defRPr/>
            </a:pPr>
            <a:r>
              <a:rPr kumimoji="0" lang="zh-CN" altLang="en-US" sz="2400" kern="1200" cap="none" spc="0" normalizeH="0" baseline="0" noProof="0" dirty="0">
                <a:solidFill>
                  <a:schemeClr val="tx1">
                    <a:lumMod val="85000"/>
                    <a:lumOff val="15000"/>
                  </a:schemeClr>
                </a:solidFill>
                <a:latin typeface="思源黑体 Normal" charset="-122"/>
                <a:ea typeface="思源黑体 Normal" charset="-122"/>
                <a:cs typeface="+mn-cs"/>
              </a:rPr>
              <a:t>大多数现有的小生境方法需要确定某些小生境参数，然而许多小生境方法在实践中很难使用，因为需要事先指定参数。而本文描述了一个简单有效的小生境算法，使用</a:t>
            </a:r>
            <a:r>
              <a:rPr kumimoji="0" lang="zh-CN" altLang="en-US" sz="2400" b="1" kern="1200" cap="none" spc="0" normalizeH="0" baseline="0" noProof="0" dirty="0">
                <a:solidFill>
                  <a:srgbClr val="002060"/>
                </a:solidFill>
                <a:latin typeface="思源黑体 Normal" charset="-122"/>
                <a:ea typeface="思源黑体 Normal" charset="-122"/>
                <a:cs typeface="+mn-cs"/>
              </a:rPr>
              <a:t>环邻域拓扑</a:t>
            </a:r>
            <a:r>
              <a:rPr kumimoji="0" lang="zh-CN" altLang="en-US" sz="2400" kern="1200" cap="none" spc="0" normalizeH="0" baseline="0" noProof="0" dirty="0">
                <a:solidFill>
                  <a:schemeClr val="tx1">
                    <a:lumMod val="85000"/>
                    <a:lumOff val="15000"/>
                  </a:schemeClr>
                </a:solidFill>
                <a:latin typeface="思源黑体 Normal" charset="-122"/>
                <a:ea typeface="思源黑体 Normal" charset="-122"/>
                <a:cs typeface="+mn-cs"/>
              </a:rPr>
              <a:t>，</a:t>
            </a:r>
            <a:r>
              <a:rPr kumimoji="0" lang="zh-CN" altLang="en-US" sz="2400" b="1" kern="1200" cap="none" spc="0" normalizeH="0" baseline="0" noProof="0" dirty="0">
                <a:solidFill>
                  <a:srgbClr val="002060"/>
                </a:solidFill>
                <a:latin typeface="思源黑体 Normal" charset="-122"/>
                <a:ea typeface="思源黑体 Normal" charset="-122"/>
                <a:cs typeface="+mn-cs"/>
              </a:rPr>
              <a:t>不需要任何小生境参数</a:t>
            </a:r>
            <a:r>
              <a:rPr kumimoji="0" lang="zh-CN" altLang="en-US" sz="2400" kern="1200" cap="none" spc="0" normalizeH="0" baseline="0" noProof="0" dirty="0">
                <a:solidFill>
                  <a:schemeClr val="tx1">
                    <a:lumMod val="85000"/>
                    <a:lumOff val="15000"/>
                  </a:schemeClr>
                </a:solidFill>
                <a:latin typeface="思源黑体 Normal" charset="-122"/>
                <a:ea typeface="思源黑体 Normal" charset="-122"/>
                <a:cs typeface="+mn-cs"/>
              </a:rPr>
              <a:t>。拓扑结构可以作为小生境算法使用粒子的局部记忆形成一个</a:t>
            </a:r>
            <a:r>
              <a:rPr kumimoji="0" lang="zh-CN" altLang="en-US" sz="2400" b="1" kern="1200" cap="none" spc="0" normalizeH="0" baseline="0" noProof="0" dirty="0">
                <a:solidFill>
                  <a:srgbClr val="002060"/>
                </a:solidFill>
                <a:latin typeface="思源黑体 Normal" charset="-122"/>
                <a:ea typeface="思源黑体 Normal" charset="-122"/>
                <a:cs typeface="+mn-cs"/>
              </a:rPr>
              <a:t>稳定的网络</a:t>
            </a:r>
            <a:r>
              <a:rPr kumimoji="0" lang="zh-CN" altLang="en-US" sz="2400" kern="1200" cap="none" spc="0" normalizeH="0" baseline="0" noProof="0" dirty="0">
                <a:solidFill>
                  <a:schemeClr val="tx1">
                    <a:lumMod val="85000"/>
                    <a:lumOff val="15000"/>
                  </a:schemeClr>
                </a:solidFill>
                <a:latin typeface="思源黑体 Normal" charset="-122"/>
                <a:ea typeface="思源黑体 Normal" charset="-122"/>
                <a:cs typeface="+mn-cs"/>
              </a:rPr>
              <a:t>，</a:t>
            </a:r>
            <a:r>
              <a:rPr kumimoji="0" lang="zh-CN" altLang="en-US" sz="2400" b="1" kern="1200" cap="none" spc="0" normalizeH="0" baseline="0" noProof="0" dirty="0">
                <a:solidFill>
                  <a:srgbClr val="002060"/>
                </a:solidFill>
                <a:latin typeface="思源黑体 Normal" charset="-122"/>
                <a:ea typeface="思源黑体 Normal" charset="-122"/>
                <a:cs typeface="+mn-cs"/>
              </a:rPr>
              <a:t>保持</a:t>
            </a:r>
            <a:r>
              <a:rPr kumimoji="0" lang="zh-CN" altLang="en-US" sz="2400" kern="1200" cap="none" spc="0" normalizeH="0" baseline="0" noProof="0" dirty="0">
                <a:solidFill>
                  <a:schemeClr val="tx1">
                    <a:lumMod val="85000"/>
                    <a:lumOff val="15000"/>
                  </a:schemeClr>
                </a:solidFill>
                <a:latin typeface="思源黑体 Normal" charset="-122"/>
                <a:ea typeface="思源黑体 Normal" charset="-122"/>
                <a:cs typeface="+mn-cs"/>
              </a:rPr>
              <a:t>迄今为止找到的</a:t>
            </a:r>
            <a:r>
              <a:rPr kumimoji="0" lang="zh-CN" altLang="en-US" sz="2400" b="1" kern="1200" cap="none" spc="0" normalizeH="0" baseline="0" noProof="0" dirty="0">
                <a:solidFill>
                  <a:srgbClr val="002060"/>
                </a:solidFill>
                <a:latin typeface="思源黑体 Normal" charset="-122"/>
                <a:ea typeface="思源黑体 Normal" charset="-122"/>
                <a:cs typeface="+mn-cs"/>
              </a:rPr>
              <a:t>最佳位置</a:t>
            </a:r>
            <a:r>
              <a:rPr kumimoji="0" lang="zh-CN" altLang="en-US" sz="2400" kern="1200" cap="none" spc="0" normalizeH="0" baseline="0" noProof="0" dirty="0">
                <a:solidFill>
                  <a:schemeClr val="tx1">
                    <a:lumMod val="85000"/>
                    <a:lumOff val="15000"/>
                  </a:schemeClr>
                </a:solidFill>
                <a:latin typeface="思源黑体 Normal" charset="-122"/>
                <a:ea typeface="思源黑体 Normal" charset="-122"/>
                <a:cs typeface="+mn-cs"/>
              </a:rPr>
              <a:t>。使得粒子可探索</a:t>
            </a:r>
            <a:r>
              <a:rPr kumimoji="0" lang="zh-CN" altLang="en-US" sz="2400" b="1" kern="1200" cap="none" spc="0" normalizeH="0" baseline="0" noProof="0" dirty="0">
                <a:solidFill>
                  <a:srgbClr val="002060"/>
                </a:solidFill>
                <a:latin typeface="思源黑体 Normal" charset="-122"/>
                <a:ea typeface="思源黑体 Normal" charset="-122"/>
                <a:cs typeface="+mn-cs"/>
              </a:rPr>
              <a:t>更广泛的搜索空间</a:t>
            </a:r>
            <a:r>
              <a:rPr kumimoji="0" lang="zh-CN" altLang="en-US" sz="2400" kern="1200" cap="none" spc="0" normalizeH="0" baseline="0" noProof="0" dirty="0">
                <a:solidFill>
                  <a:schemeClr val="tx1">
                    <a:lumMod val="85000"/>
                    <a:lumOff val="15000"/>
                  </a:schemeClr>
                </a:solidFill>
                <a:latin typeface="思源黑体 Normal" charset="-122"/>
                <a:ea typeface="思源黑体 Normal" charset="-122"/>
                <a:cs typeface="+mn-cs"/>
              </a:rPr>
              <a:t>。</a:t>
            </a:r>
            <a:endParaRPr kumimoji="0" lang="en-US" altLang="zh-CN" sz="2400" kern="1200" cap="none" spc="0" normalizeH="0" baseline="0" noProof="0" dirty="0">
              <a:solidFill>
                <a:schemeClr val="tx1">
                  <a:lumMod val="85000"/>
                  <a:lumOff val="15000"/>
                </a:schemeClr>
              </a:solidFill>
              <a:latin typeface="思源黑体 Normal" charset="-122"/>
              <a:ea typeface="思源黑体 Normal" charset="-122"/>
              <a:cs typeface="+mn-cs"/>
            </a:endParaRPr>
          </a:p>
        </p:txBody>
      </p:sp>
      <p:sp>
        <p:nvSpPr>
          <p:cNvPr id="75781" name="标题 3"/>
          <p:cNvSpPr>
            <a:spLocks noGrp="1"/>
          </p:cNvSpPr>
          <p:nvPr>
            <p:ph type="title"/>
          </p:nvPr>
        </p:nvSpPr>
        <p:spPr>
          <a:xfrm>
            <a:off x="304800" y="103188"/>
            <a:ext cx="9448800" cy="563562"/>
          </a:xfrm>
          <a:ln/>
        </p:spPr>
        <p:txBody>
          <a:bodyPr vert="horz" wrap="square" lIns="91440" tIns="45720" rIns="91440" bIns="45720" anchor="ctr" anchorCtr="0"/>
          <a:p>
            <a:pPr/>
            <a:endParaRPr lang="zh-CN" altLang="en-US" dirty="0">
              <a:solidFill>
                <a:srgbClr val="00B050"/>
              </a:solidFill>
              <a:latin typeface="+mj-lt"/>
              <a:ea typeface="宋体" panose="02010600030101010101" pitchFamily="2" charset="-122"/>
              <a:cs typeface="+mj-cs"/>
            </a:endParaRPr>
          </a:p>
        </p:txBody>
      </p:sp>
      <p:sp>
        <p:nvSpPr>
          <p:cNvPr id="75782" name="内容占位符 5"/>
          <p:cNvSpPr>
            <a:spLocks noGrp="1"/>
          </p:cNvSpPr>
          <p:nvPr>
            <p:ph idx="1"/>
          </p:nvPr>
        </p:nvSpPr>
        <p:spPr>
          <a:xfrm>
            <a:off x="766763" y="995363"/>
            <a:ext cx="10871200" cy="5334000"/>
          </a:xfrm>
          <a:ln/>
        </p:spPr>
        <p:txBody>
          <a:bodyPr vert="horz" wrap="square" lIns="91440" tIns="45720" rIns="91440" bIns="45720" anchor="t" anchorCtr="0"/>
          <a:p>
            <a:endParaRPr lang="zh-CN" altLang="en-US" dirty="0">
              <a:ea typeface="宋体" panose="02010600030101010101"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矩形 1"/>
          <p:cNvSpPr/>
          <p:nvPr/>
        </p:nvSpPr>
        <p:spPr>
          <a:xfrm>
            <a:off x="831850" y="228600"/>
            <a:ext cx="11501438" cy="584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Tx/>
              <a:buNone/>
            </a:pPr>
            <a:r>
              <a:rPr lang="en-US" altLang="zh-CN" sz="3200" b="0" dirty="0">
                <a:solidFill>
                  <a:schemeClr val="tx1"/>
                </a:solidFill>
                <a:latin typeface="Calibri" panose="020F0502020204030204" pitchFamily="34" charset="0"/>
                <a:ea typeface="黑体" panose="02010609060101010101" charset="-122"/>
                <a:sym typeface="+mn-ea"/>
              </a:rPr>
              <a:t>10.configu</a:t>
            </a:r>
            <a:r>
              <a:rPr lang="zh-CN" altLang="zh-CN" sz="3200" b="0" dirty="0">
                <a:solidFill>
                  <a:schemeClr val="tx1"/>
                </a:solidFill>
                <a:latin typeface="Calibri" panose="020F0502020204030204" pitchFamily="34" charset="0"/>
                <a:ea typeface="黑体" panose="02010609060101010101" charset="-122"/>
                <a:sym typeface="+mn-ea"/>
              </a:rPr>
              <a:t>r</a:t>
            </a:r>
            <a:r>
              <a:rPr lang="en-US" altLang="zh-CN" sz="3200" b="0" dirty="0">
                <a:solidFill>
                  <a:schemeClr val="tx1"/>
                </a:solidFill>
                <a:latin typeface="Calibri" panose="020F0502020204030204" pitchFamily="34" charset="0"/>
                <a:ea typeface="黑体" panose="02010609060101010101" charset="-122"/>
                <a:sym typeface="+mn-ea"/>
              </a:rPr>
              <a:t>e</a:t>
            </a:r>
            <a:r>
              <a:rPr lang="zh-CN" altLang="zh-CN" sz="3200" b="0" dirty="0">
                <a:solidFill>
                  <a:schemeClr val="tx1"/>
                </a:solidFill>
                <a:latin typeface="Calibri" panose="020F0502020204030204" pitchFamily="34" charset="0"/>
                <a:ea typeface="黑体" panose="02010609060101010101" charset="-122"/>
                <a:sym typeface="+mn-ea"/>
              </a:rPr>
              <a:t> a simple and configurable set of test functions</a:t>
            </a:r>
            <a:endParaRPr lang="zh-CN" altLang="zh-CN" sz="3200" b="0" dirty="0">
              <a:solidFill>
                <a:schemeClr val="tx1"/>
              </a:solidFill>
              <a:latin typeface="Calibri" panose="020F0502020204030204" pitchFamily="34" charset="0"/>
              <a:ea typeface="黑体" panose="02010609060101010101" charset="-122"/>
              <a:sym typeface="+mn-ea"/>
            </a:endParaRPr>
          </a:p>
        </p:txBody>
      </p:sp>
      <p:pic>
        <p:nvPicPr>
          <p:cNvPr id="76803" name="图片 2"/>
          <p:cNvPicPr>
            <a:picLocks noChangeAspect="1"/>
          </p:cNvPicPr>
          <p:nvPr/>
        </p:nvPicPr>
        <p:blipFill>
          <a:blip r:embed="rId1"/>
          <a:stretch>
            <a:fillRect/>
          </a:stretch>
        </p:blipFill>
        <p:spPr>
          <a:xfrm>
            <a:off x="3373438" y="1160463"/>
            <a:ext cx="5867400" cy="1562100"/>
          </a:xfrm>
          <a:prstGeom prst="rect">
            <a:avLst/>
          </a:prstGeom>
          <a:noFill/>
          <a:ln w="9525">
            <a:noFill/>
          </a:ln>
        </p:spPr>
      </p:pic>
      <p:pic>
        <p:nvPicPr>
          <p:cNvPr id="76804" name="图片 3"/>
          <p:cNvPicPr>
            <a:picLocks noChangeAspect="1"/>
          </p:cNvPicPr>
          <p:nvPr/>
        </p:nvPicPr>
        <p:blipFill>
          <a:blip r:embed="rId2"/>
          <a:srcRect t="8043" r="1285"/>
          <a:stretch>
            <a:fillRect/>
          </a:stretch>
        </p:blipFill>
        <p:spPr>
          <a:xfrm>
            <a:off x="133350" y="2851150"/>
            <a:ext cx="3911600" cy="2435225"/>
          </a:xfrm>
          <a:prstGeom prst="rect">
            <a:avLst/>
          </a:prstGeom>
          <a:noFill/>
          <a:ln w="9525">
            <a:noFill/>
          </a:ln>
        </p:spPr>
      </p:pic>
      <p:pic>
        <p:nvPicPr>
          <p:cNvPr id="76805" name="图片 5"/>
          <p:cNvPicPr>
            <a:picLocks noChangeAspect="1"/>
          </p:cNvPicPr>
          <p:nvPr/>
        </p:nvPicPr>
        <p:blipFill>
          <a:blip r:embed="rId3"/>
          <a:srcRect t="8145" r="1752"/>
          <a:stretch>
            <a:fillRect/>
          </a:stretch>
        </p:blipFill>
        <p:spPr>
          <a:xfrm>
            <a:off x="4151313" y="2851150"/>
            <a:ext cx="4156075" cy="2403475"/>
          </a:xfrm>
          <a:prstGeom prst="rect">
            <a:avLst/>
          </a:prstGeom>
          <a:noFill/>
          <a:ln w="9525">
            <a:noFill/>
          </a:ln>
        </p:spPr>
      </p:pic>
      <p:pic>
        <p:nvPicPr>
          <p:cNvPr id="76806" name="图片 6"/>
          <p:cNvPicPr>
            <a:picLocks noChangeAspect="1"/>
          </p:cNvPicPr>
          <p:nvPr/>
        </p:nvPicPr>
        <p:blipFill>
          <a:blip r:embed="rId4"/>
          <a:srcRect t="7004" r="1392"/>
          <a:stretch>
            <a:fillRect/>
          </a:stretch>
        </p:blipFill>
        <p:spPr>
          <a:xfrm>
            <a:off x="8350250" y="2871788"/>
            <a:ext cx="3768725" cy="2382837"/>
          </a:xfrm>
          <a:prstGeom prst="rect">
            <a:avLst/>
          </a:prstGeom>
          <a:noFill/>
          <a:ln w="9525">
            <a:noFill/>
          </a:ln>
        </p:spPr>
      </p:pic>
      <p:sp>
        <p:nvSpPr>
          <p:cNvPr id="8" name="矩形 7"/>
          <p:cNvSpPr/>
          <p:nvPr/>
        </p:nvSpPr>
        <p:spPr>
          <a:xfrm>
            <a:off x="3490913" y="1233488"/>
            <a:ext cx="3033713" cy="292100"/>
          </a:xfrm>
          <a:prstGeom prst="rect">
            <a:avLst/>
          </a:prstGeom>
          <a:noFill/>
          <a:ln w="28575" cmpd="sng">
            <a:solidFill>
              <a:schemeClr val="accent1">
                <a:shade val="50000"/>
              </a:schemeClr>
            </a:solidFill>
            <a:prstDash val="solid"/>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pic>
        <p:nvPicPr>
          <p:cNvPr id="76808" name="图片 8"/>
          <p:cNvPicPr>
            <a:picLocks noChangeAspect="1"/>
          </p:cNvPicPr>
          <p:nvPr/>
        </p:nvPicPr>
        <p:blipFill>
          <a:blip r:embed="rId5"/>
          <a:stretch>
            <a:fillRect/>
          </a:stretch>
        </p:blipFill>
        <p:spPr>
          <a:xfrm>
            <a:off x="190500" y="5514975"/>
            <a:ext cx="4930775" cy="481013"/>
          </a:xfrm>
          <a:prstGeom prst="rect">
            <a:avLst/>
          </a:prstGeom>
          <a:noFill/>
          <a:ln w="9525">
            <a:noFill/>
          </a:ln>
        </p:spPr>
      </p:pic>
      <p:pic>
        <p:nvPicPr>
          <p:cNvPr id="76809" name="图片 9"/>
          <p:cNvPicPr>
            <a:picLocks noChangeAspect="1"/>
          </p:cNvPicPr>
          <p:nvPr/>
        </p:nvPicPr>
        <p:blipFill>
          <a:blip r:embed="rId6"/>
          <a:stretch>
            <a:fillRect/>
          </a:stretch>
        </p:blipFill>
        <p:spPr>
          <a:xfrm>
            <a:off x="5492750" y="5514975"/>
            <a:ext cx="4756150" cy="431800"/>
          </a:xfrm>
          <a:prstGeom prst="rect">
            <a:avLst/>
          </a:prstGeom>
          <a:noFill/>
          <a:ln w="9525">
            <a:noFill/>
          </a:ln>
        </p:spPr>
      </p:pic>
      <p:sp>
        <p:nvSpPr>
          <p:cNvPr id="76810" name="文本框 10"/>
          <p:cNvSpPr txBox="1"/>
          <p:nvPr/>
        </p:nvSpPr>
        <p:spPr>
          <a:xfrm>
            <a:off x="1127125" y="5946775"/>
            <a:ext cx="2363788" cy="3683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Tx/>
              <a:buNone/>
            </a:pPr>
            <a:r>
              <a:rPr lang="zh-CN" altLang="en-US" sz="1800" b="0" dirty="0">
                <a:solidFill>
                  <a:srgbClr val="FF0000"/>
                </a:solidFill>
                <a:latin typeface="Arial" panose="020B0604020202020204" pitchFamily="34" charset="0"/>
                <a:ea typeface="宋体" panose="02010600030101010101" pitchFamily="2" charset="-122"/>
              </a:rPr>
              <a:t>线性转换和函数组合</a:t>
            </a:r>
            <a:endParaRPr lang="zh-CN" altLang="en-US" sz="1800" b="0" dirty="0">
              <a:solidFill>
                <a:srgbClr val="FF0000"/>
              </a:solidFill>
              <a:latin typeface="Arial" panose="020B0604020202020204" pitchFamily="34" charset="0"/>
              <a:ea typeface="宋体" panose="02010600030101010101" pitchFamily="2" charset="-122"/>
            </a:endParaRPr>
          </a:p>
        </p:txBody>
      </p:sp>
      <p:sp>
        <p:nvSpPr>
          <p:cNvPr id="76811" name="标题 4"/>
          <p:cNvSpPr>
            <a:spLocks noGrp="1"/>
          </p:cNvSpPr>
          <p:nvPr>
            <p:ph type="title"/>
          </p:nvPr>
        </p:nvSpPr>
        <p:spPr>
          <a:xfrm>
            <a:off x="304800" y="103188"/>
            <a:ext cx="9448800" cy="563562"/>
          </a:xfrm>
          <a:ln/>
        </p:spPr>
        <p:txBody>
          <a:bodyPr vert="horz" wrap="square" lIns="91440" tIns="45720" rIns="91440" bIns="45720" anchor="ctr" anchorCtr="0"/>
          <a:p>
            <a:pPr/>
            <a:endParaRPr lang="zh-CN" altLang="en-US" dirty="0">
              <a:solidFill>
                <a:srgbClr val="00B050"/>
              </a:solidFill>
              <a:latin typeface="+mj-lt"/>
              <a:ea typeface="宋体" panose="02010600030101010101" pitchFamily="2" charset="-122"/>
              <a:cs typeface="+mj-cs"/>
            </a:endParaRPr>
          </a:p>
        </p:txBody>
      </p:sp>
      <p:sp>
        <p:nvSpPr>
          <p:cNvPr id="76812" name="内容占位符 11"/>
          <p:cNvSpPr>
            <a:spLocks noGrp="1"/>
          </p:cNvSpPr>
          <p:nvPr>
            <p:ph idx="1"/>
          </p:nvPr>
        </p:nvSpPr>
        <p:spPr>
          <a:xfrm>
            <a:off x="766763" y="995363"/>
            <a:ext cx="10871200" cy="5334000"/>
          </a:xfrm>
          <a:ln/>
        </p:spPr>
        <p:txBody>
          <a:bodyPr vert="horz" wrap="square" lIns="91440" tIns="45720" rIns="91440" bIns="45720" anchor="t" anchorCtr="0"/>
          <a:p>
            <a:endParaRPr lang="zh-CN" altLang="en-US" dirty="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标题 1"/>
          <p:cNvSpPr>
            <a:spLocks noGrp="1"/>
          </p:cNvSpPr>
          <p:nvPr>
            <p:ph type="title"/>
          </p:nvPr>
        </p:nvSpPr>
        <p:spPr>
          <a:xfrm>
            <a:off x="304800" y="103188"/>
            <a:ext cx="9448800" cy="563562"/>
          </a:xfrm>
          <a:ln/>
        </p:spPr>
        <p:txBody>
          <a:bodyPr vert="horz" wrap="square" lIns="91440" tIns="45720" rIns="91440" bIns="45720" anchor="ctr" anchorCtr="0"/>
          <a:p>
            <a:pPr/>
            <a:endParaRPr lang="zh-CN" altLang="en-US" dirty="0">
              <a:solidFill>
                <a:srgbClr val="00B050"/>
              </a:solidFill>
              <a:latin typeface="+mj-lt"/>
              <a:ea typeface="宋体" panose="02010600030101010101" pitchFamily="2" charset="-122"/>
              <a:cs typeface="+mj-cs"/>
            </a:endParaRPr>
          </a:p>
        </p:txBody>
      </p:sp>
      <p:sp>
        <p:nvSpPr>
          <p:cNvPr id="24579" name="内容占位符 2"/>
          <p:cNvSpPr>
            <a:spLocks noGrp="1"/>
          </p:cNvSpPr>
          <p:nvPr>
            <p:ph idx="1"/>
          </p:nvPr>
        </p:nvSpPr>
        <p:spPr>
          <a:xfrm>
            <a:off x="766763" y="995363"/>
            <a:ext cx="10871200" cy="5334000"/>
          </a:xfrm>
          <a:ln/>
        </p:spPr>
        <p:txBody>
          <a:bodyPr vert="horz" wrap="square" lIns="91440" tIns="45720" rIns="91440" bIns="45720" anchor="t" anchorCtr="0"/>
          <a:p>
            <a:endParaRPr lang="zh-CN" altLang="en-US" dirty="0">
              <a:ea typeface="宋体" panose="02010600030101010101" pitchFamily="2" charset="-122"/>
            </a:endParaRPr>
          </a:p>
        </p:txBody>
      </p:sp>
      <p:sp>
        <p:nvSpPr>
          <p:cNvPr id="24580" name="页脚占位符 3"/>
          <p:cNvSpPr txBox="1">
            <a:spLocks noGrp="1"/>
          </p:cNvSpPr>
          <p:nvPr>
            <p:ph type="ftr" sz="quarter" idx="3"/>
          </p:nvPr>
        </p:nvSpPr>
        <p:spPr>
          <a:noFill/>
          <a:ln>
            <a:noFill/>
          </a:ln>
        </p:spPr>
        <p:txBody>
          <a:bodyPr/>
          <a:p>
            <a:pPr marL="0" indent="0">
              <a:spcBef>
                <a:spcPct val="0"/>
              </a:spcBef>
              <a:buClrTx/>
              <a:buFontTx/>
              <a:buNone/>
            </a:pPr>
            <a:r>
              <a:rPr lang="zh-CN" altLang="en-US" sz="1800" b="0" dirty="0">
                <a:latin typeface="Arial" panose="020B0604020202020204" pitchFamily="34" charset="0"/>
                <a:ea typeface="宋体" panose="02010600030101010101" pitchFamily="2" charset="-122"/>
                <a:cs typeface="+mn-cs"/>
              </a:rPr>
              <a:t>多模态优化</a:t>
            </a:r>
            <a:endParaRPr lang="en-US" altLang="zh-CN" sz="1800" b="0" dirty="0">
              <a:latin typeface="Arial" panose="020B0604020202020204" pitchFamily="34" charset="0"/>
              <a:ea typeface="宋体" panose="02010600030101010101" pitchFamily="2" charset="-122"/>
              <a:cs typeface="+mn-cs"/>
            </a:endParaRPr>
          </a:p>
          <a:p>
            <a:pPr marL="0" indent="0">
              <a:spcBef>
                <a:spcPct val="0"/>
              </a:spcBef>
              <a:buClrTx/>
              <a:buFontTx/>
              <a:buNone/>
            </a:pPr>
            <a:r>
              <a:rPr lang="en-US" altLang="zh-CN" b="0" dirty="0">
                <a:latin typeface="Arial" panose="020B0604020202020204" pitchFamily="34" charset="0"/>
                <a:ea typeface="宋体" panose="02010600030101010101" pitchFamily="2" charset="-122"/>
                <a:cs typeface="+mn-cs"/>
              </a:rPr>
              <a:t>Multimodal optimization</a:t>
            </a:r>
            <a:endParaRPr lang="en-US" altLang="zh-CN" b="0" dirty="0">
              <a:latin typeface="Arial" panose="020B0604020202020204" pitchFamily="34" charset="0"/>
              <a:ea typeface="宋体" panose="02010600030101010101" pitchFamily="2" charset="-122"/>
              <a:cs typeface="+mn-cs"/>
            </a:endParaRPr>
          </a:p>
        </p:txBody>
      </p:sp>
      <p:pic>
        <p:nvPicPr>
          <p:cNvPr id="24581" name="图片 4"/>
          <p:cNvPicPr>
            <a:picLocks noChangeAspect="1"/>
          </p:cNvPicPr>
          <p:nvPr/>
        </p:nvPicPr>
        <p:blipFill>
          <a:blip r:embed="rId1"/>
          <a:stretch>
            <a:fillRect/>
          </a:stretch>
        </p:blipFill>
        <p:spPr>
          <a:xfrm>
            <a:off x="766763" y="2349500"/>
            <a:ext cx="4770437" cy="3132138"/>
          </a:xfrm>
          <a:prstGeom prst="rect">
            <a:avLst/>
          </a:prstGeom>
          <a:noFill/>
          <a:ln w="9525">
            <a:noFill/>
          </a:ln>
        </p:spPr>
      </p:pic>
      <p:sp>
        <p:nvSpPr>
          <p:cNvPr id="6" name="内容占位符 2"/>
          <p:cNvSpPr txBox="1"/>
          <p:nvPr/>
        </p:nvSpPr>
        <p:spPr bwMode="auto">
          <a:xfrm>
            <a:off x="4924425" y="1139825"/>
            <a:ext cx="6500813" cy="357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r>
              <a:rPr kumimoji="0" lang="zh-CN" altLang="en-US" sz="2000" b="1" i="0" u="none" strike="noStrike" kern="0" cap="none" spc="0" normalizeH="0" baseline="0" noProof="0" dirty="0">
                <a:ln>
                  <a:noFill/>
                </a:ln>
                <a:solidFill>
                  <a:schemeClr val="accent1"/>
                </a:solidFill>
                <a:effectLst/>
                <a:uLnTx/>
                <a:uFillTx/>
                <a:latin typeface="+mn-lt"/>
                <a:ea typeface="+mn-ea"/>
                <a:cs typeface="+mn-cs"/>
              </a:rPr>
              <a:t>假如现有</a:t>
            </a:r>
            <a:r>
              <a:rPr kumimoji="0" lang="en-US" altLang="zh-CN" sz="2000" b="1" i="0" u="none" strike="noStrike" kern="0" cap="none" spc="0" normalizeH="0" baseline="0" noProof="0" dirty="0">
                <a:ln>
                  <a:noFill/>
                </a:ln>
                <a:solidFill>
                  <a:schemeClr val="accent1"/>
                </a:solidFill>
                <a:effectLst/>
                <a:uLnTx/>
                <a:uFillTx/>
                <a:latin typeface="+mn-lt"/>
                <a:ea typeface="+mn-ea"/>
                <a:cs typeface="+mn-cs"/>
              </a:rPr>
              <a:t>5</a:t>
            </a:r>
            <a:r>
              <a:rPr kumimoji="0" lang="zh-CN" altLang="en-US" sz="2000" b="1" i="0" u="none" strike="noStrike" kern="0" cap="none" spc="0" normalizeH="0" baseline="0" noProof="0" dirty="0">
                <a:ln>
                  <a:noFill/>
                </a:ln>
                <a:solidFill>
                  <a:schemeClr val="accent1"/>
                </a:solidFill>
                <a:effectLst/>
                <a:uLnTx/>
                <a:uFillTx/>
                <a:latin typeface="+mn-lt"/>
                <a:ea typeface="+mn-ea"/>
                <a:cs typeface="+mn-cs"/>
              </a:rPr>
              <a:t>个个体</a:t>
            </a:r>
            <a:r>
              <a:rPr kumimoji="0" lang="en-US" altLang="zh-CN" sz="2000" b="1" i="0" u="none" strike="noStrike" kern="0" cap="none" spc="0" normalizeH="0" baseline="0" noProof="0" dirty="0">
                <a:ln>
                  <a:noFill/>
                </a:ln>
                <a:solidFill>
                  <a:schemeClr val="accent1"/>
                </a:solidFill>
                <a:effectLst/>
                <a:uLnTx/>
                <a:uFillTx/>
                <a:latin typeface="+mn-lt"/>
                <a:ea typeface="+mn-ea"/>
                <a:cs typeface="+mn-cs"/>
              </a:rPr>
              <a:t>A</a:t>
            </a:r>
            <a:r>
              <a:rPr kumimoji="0" lang="zh-CN" altLang="en-US" sz="2000" b="1" i="0" u="none" strike="noStrike" kern="0" cap="none" spc="0" normalizeH="0" baseline="0" noProof="0" dirty="0">
                <a:ln>
                  <a:noFill/>
                </a:ln>
                <a:solidFill>
                  <a:schemeClr val="accent1"/>
                </a:solidFill>
                <a:effectLst/>
                <a:uLnTx/>
                <a:uFillTx/>
                <a:latin typeface="+mn-lt"/>
                <a:ea typeface="+mn-ea"/>
                <a:cs typeface="+mn-cs"/>
              </a:rPr>
              <a:t>、</a:t>
            </a:r>
            <a:r>
              <a:rPr kumimoji="0" lang="en-US" altLang="zh-CN" sz="2000" b="1" i="0" u="none" strike="noStrike" kern="0" cap="none" spc="0" normalizeH="0" baseline="0" noProof="0" dirty="0">
                <a:ln>
                  <a:noFill/>
                </a:ln>
                <a:solidFill>
                  <a:schemeClr val="accent1"/>
                </a:solidFill>
                <a:effectLst/>
                <a:uLnTx/>
                <a:uFillTx/>
                <a:latin typeface="+mn-lt"/>
                <a:ea typeface="+mn-ea"/>
                <a:cs typeface="+mn-cs"/>
              </a:rPr>
              <a:t>B</a:t>
            </a:r>
            <a:r>
              <a:rPr kumimoji="0" lang="zh-CN" altLang="en-US" sz="2000" b="1" i="0" u="none" strike="noStrike" kern="0" cap="none" spc="0" normalizeH="0" baseline="0" noProof="0" dirty="0">
                <a:ln>
                  <a:noFill/>
                </a:ln>
                <a:solidFill>
                  <a:schemeClr val="accent1"/>
                </a:solidFill>
                <a:effectLst/>
                <a:uLnTx/>
                <a:uFillTx/>
                <a:latin typeface="+mn-lt"/>
                <a:ea typeface="+mn-ea"/>
                <a:cs typeface="+mn-cs"/>
              </a:rPr>
              <a:t>、</a:t>
            </a:r>
            <a:r>
              <a:rPr kumimoji="0" lang="en-US" altLang="zh-CN" sz="2000" b="1" i="0" u="none" strike="noStrike" kern="0" cap="none" spc="0" normalizeH="0" baseline="0" noProof="0" dirty="0">
                <a:ln>
                  <a:noFill/>
                </a:ln>
                <a:solidFill>
                  <a:schemeClr val="accent1"/>
                </a:solidFill>
                <a:effectLst/>
                <a:uLnTx/>
                <a:uFillTx/>
                <a:latin typeface="+mn-lt"/>
                <a:ea typeface="+mn-ea"/>
                <a:cs typeface="+mn-cs"/>
              </a:rPr>
              <a:t>C</a:t>
            </a:r>
            <a:r>
              <a:rPr kumimoji="0" lang="zh-CN" altLang="en-US" sz="2000" b="1" i="0" u="none" strike="noStrike" kern="0" cap="none" spc="0" normalizeH="0" baseline="0" noProof="0" dirty="0">
                <a:ln>
                  <a:noFill/>
                </a:ln>
                <a:solidFill>
                  <a:schemeClr val="accent1"/>
                </a:solidFill>
                <a:effectLst/>
                <a:uLnTx/>
                <a:uFillTx/>
                <a:latin typeface="+mn-lt"/>
                <a:ea typeface="+mn-ea"/>
                <a:cs typeface="+mn-cs"/>
              </a:rPr>
              <a:t>、</a:t>
            </a:r>
            <a:r>
              <a:rPr kumimoji="0" lang="en-US" altLang="zh-CN" sz="2000" b="1" i="0" u="none" strike="noStrike" kern="0" cap="none" spc="0" normalizeH="0" baseline="0" noProof="0" dirty="0">
                <a:ln>
                  <a:noFill/>
                </a:ln>
                <a:solidFill>
                  <a:schemeClr val="accent1"/>
                </a:solidFill>
                <a:effectLst/>
                <a:uLnTx/>
                <a:uFillTx/>
                <a:latin typeface="+mn-lt"/>
                <a:ea typeface="+mn-ea"/>
                <a:cs typeface="+mn-cs"/>
              </a:rPr>
              <a:t>D</a:t>
            </a:r>
            <a:r>
              <a:rPr kumimoji="0" lang="zh-CN" altLang="en-US" sz="2000" b="1" i="0" u="none" strike="noStrike" kern="0" cap="none" spc="0" normalizeH="0" baseline="0" noProof="0" dirty="0">
                <a:ln>
                  <a:noFill/>
                </a:ln>
                <a:solidFill>
                  <a:schemeClr val="accent1"/>
                </a:solidFill>
                <a:effectLst/>
                <a:uLnTx/>
                <a:uFillTx/>
                <a:latin typeface="+mn-lt"/>
                <a:ea typeface="+mn-ea"/>
                <a:cs typeface="+mn-cs"/>
              </a:rPr>
              <a:t>、</a:t>
            </a:r>
            <a:r>
              <a:rPr kumimoji="0" lang="en-US" altLang="zh-CN" sz="2000" b="1" i="0" u="none" strike="noStrike" kern="0" cap="none" spc="0" normalizeH="0" baseline="0" noProof="0" dirty="0">
                <a:ln>
                  <a:noFill/>
                </a:ln>
                <a:solidFill>
                  <a:schemeClr val="accent1"/>
                </a:solidFill>
                <a:effectLst/>
                <a:uLnTx/>
                <a:uFillTx/>
                <a:latin typeface="+mn-lt"/>
                <a:ea typeface="+mn-ea"/>
                <a:cs typeface="+mn-cs"/>
              </a:rPr>
              <a:t>E</a:t>
            </a:r>
            <a:endParaRPr kumimoji="0" lang="en-US" altLang="zh-CN" sz="2000" b="1" i="0" u="none" strike="noStrike" kern="0" cap="none" spc="0" normalizeH="0" baseline="0" noProof="0" dirty="0">
              <a:ln>
                <a:noFill/>
              </a:ln>
              <a:solidFill>
                <a:schemeClr val="accent1"/>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Char char="§"/>
              <a:defRPr/>
            </a:pPr>
            <a:r>
              <a:rPr kumimoji="0" lang="zh-CN" altLang="en-US" sz="2000" b="0" i="0" u="none" strike="noStrike" kern="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适应度分别为</a:t>
            </a:r>
            <a:r>
              <a:rPr kumimoji="0" lang="en-US" altLang="zh-CN" sz="2000" b="0" i="0" u="none" strike="noStrike" kern="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3</a:t>
            </a:r>
            <a:r>
              <a:rPr kumimoji="0" lang="zh-CN" altLang="en-US" sz="2000" b="0" i="0" u="none" strike="noStrike" kern="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2000" b="0" i="0" u="none" strike="noStrike" kern="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5</a:t>
            </a:r>
            <a:r>
              <a:rPr kumimoji="0" lang="zh-CN" altLang="en-US" sz="2000" b="0" i="0" u="none" strike="noStrike" kern="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2000" b="0" i="0" u="none" strike="noStrike" kern="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1</a:t>
            </a:r>
            <a:r>
              <a:rPr kumimoji="0" lang="zh-CN" altLang="en-US" sz="2000" b="0" i="0" u="none" strike="noStrike" kern="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2000" b="0" i="0" u="none" strike="noStrike" kern="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4</a:t>
            </a:r>
            <a:r>
              <a:rPr kumimoji="0" lang="zh-CN" altLang="en-US" sz="2000" b="0" i="0" u="none" strike="noStrike" kern="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2000" b="0" i="0" u="none" strike="noStrike" kern="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2</a:t>
            </a:r>
            <a:r>
              <a:rPr kumimoji="0" lang="zh-CN" altLang="en-US" sz="2000" b="0" i="0" u="none" strike="noStrike" kern="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000" b="0" i="0" u="none" strike="noStrike" kern="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742950" marR="0" lvl="1" indent="-28575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Char char="§"/>
              <a:defRPr/>
            </a:pPr>
            <a:r>
              <a:rPr kumimoji="0" lang="zh-CN" altLang="en-US" sz="2000" b="0" i="0" u="none" strike="noStrike" kern="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坐标分别为</a:t>
            </a:r>
            <a:r>
              <a:rPr kumimoji="0" lang="en-US" altLang="zh-CN" sz="2000" b="0" i="0" u="none" strike="noStrike" kern="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(5,2)</a:t>
            </a:r>
            <a:r>
              <a:rPr kumimoji="0" lang="zh-CN" altLang="en-US" sz="2000" b="0" i="0" u="none" strike="noStrike" kern="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2000" b="0" i="0" u="none" strike="noStrike" kern="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(3,3)</a:t>
            </a:r>
            <a:r>
              <a:rPr kumimoji="0" lang="zh-CN" altLang="en-US" sz="2000" b="0" i="0" u="none" strike="noStrike" kern="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2000" b="0" i="0" u="none" strike="noStrike" kern="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(3,1)</a:t>
            </a:r>
            <a:r>
              <a:rPr kumimoji="0" lang="zh-CN" altLang="en-US" sz="2000" b="0" i="0" u="none" strike="noStrike" kern="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2000" b="0" i="0" u="none" strike="noStrike" kern="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(3,2)</a:t>
            </a:r>
            <a:r>
              <a:rPr kumimoji="0" lang="zh-CN" altLang="en-US" sz="2000" b="0" i="0" u="none" strike="noStrike" kern="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2000" b="0" i="0" u="none" strike="noStrike" kern="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(1,2)</a:t>
            </a:r>
            <a:endParaRPr kumimoji="0" lang="en-US" altLang="zh-CN" sz="2000" b="0" i="0" u="none" strike="noStrike" kern="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742950" marR="0" lvl="1" indent="-28575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Char char="§"/>
              <a:defRPr/>
            </a:pPr>
            <a:r>
              <a:rPr kumimoji="0" lang="zh-CN" altLang="en-US" sz="2000" b="0" i="0" u="none" strike="noStrike" kern="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他们的位置关系如图</a:t>
            </a:r>
            <a:endParaRPr kumimoji="0" lang="en-US" altLang="zh-CN" sz="2000" b="0" i="0" u="none" strike="noStrike" kern="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r>
              <a:rPr kumimoji="0" lang="zh-CN" altLang="en-US" sz="2000" b="1" i="0" u="none" strike="noStrike" kern="1200" cap="none" spc="0" normalizeH="0" baseline="0" noProof="0" dirty="0">
                <a:ln>
                  <a:noFill/>
                </a:ln>
                <a:solidFill>
                  <a:schemeClr val="accent1"/>
                </a:solidFill>
                <a:effectLst/>
                <a:uLnTx/>
                <a:uFillTx/>
                <a:latin typeface="+mn-lt"/>
                <a:ea typeface="+mn-ea"/>
                <a:cs typeface="+mn-cs"/>
              </a:rPr>
              <a:t>现进行清除半径为</a:t>
            </a:r>
            <a:r>
              <a:rPr kumimoji="0" lang="en-US" altLang="zh-CN" sz="2000" b="1" i="0" u="none" strike="noStrike" kern="1200" cap="none" spc="0" normalizeH="0" baseline="0" noProof="0" dirty="0">
                <a:ln>
                  <a:noFill/>
                </a:ln>
                <a:solidFill>
                  <a:schemeClr val="accent1"/>
                </a:solidFill>
                <a:effectLst/>
                <a:uLnTx/>
                <a:uFillTx/>
                <a:latin typeface="+mn-lt"/>
                <a:ea typeface="+mn-ea"/>
                <a:cs typeface="+mn-cs"/>
              </a:rPr>
              <a:t>2</a:t>
            </a:r>
            <a:r>
              <a:rPr kumimoji="0" lang="zh-CN" altLang="en-US" sz="2000" b="1" i="0" u="none" strike="noStrike" kern="1200" cap="none" spc="0" normalizeH="0" baseline="0" noProof="0" dirty="0">
                <a:ln>
                  <a:noFill/>
                </a:ln>
                <a:solidFill>
                  <a:schemeClr val="accent1"/>
                </a:solidFill>
                <a:effectLst/>
                <a:uLnTx/>
                <a:uFillTx/>
                <a:latin typeface="+mn-lt"/>
                <a:ea typeface="+mn-ea"/>
                <a:cs typeface="+mn-cs"/>
              </a:rPr>
              <a:t>、生态容量为</a:t>
            </a:r>
            <a:r>
              <a:rPr kumimoji="0" lang="en-US" altLang="zh-CN" sz="2000" b="1" i="0" u="none" strike="noStrike" kern="1200" cap="none" spc="0" normalizeH="0" baseline="0" noProof="0" dirty="0">
                <a:ln>
                  <a:noFill/>
                </a:ln>
                <a:solidFill>
                  <a:schemeClr val="accent1"/>
                </a:solidFill>
                <a:effectLst/>
                <a:uLnTx/>
                <a:uFillTx/>
                <a:latin typeface="+mn-lt"/>
                <a:ea typeface="+mn-ea"/>
                <a:cs typeface="+mn-cs"/>
              </a:rPr>
              <a:t>2</a:t>
            </a:r>
            <a:r>
              <a:rPr kumimoji="0" lang="zh-CN" altLang="en-US" sz="2000" b="1" i="0" u="none" strike="noStrike" kern="1200" cap="none" spc="0" normalizeH="0" baseline="0" noProof="0" dirty="0">
                <a:ln>
                  <a:noFill/>
                </a:ln>
                <a:solidFill>
                  <a:schemeClr val="accent1"/>
                </a:solidFill>
                <a:effectLst/>
                <a:uLnTx/>
                <a:uFillTx/>
                <a:latin typeface="+mn-lt"/>
                <a:ea typeface="+mn-ea"/>
                <a:cs typeface="+mn-cs"/>
              </a:rPr>
              <a:t>的</a:t>
            </a:r>
            <a:r>
              <a:rPr kumimoji="0" lang="en-US" altLang="zh-CN" sz="2000" b="1" i="0" u="none" strike="noStrike" kern="1200" cap="none" spc="0" normalizeH="0" baseline="0" noProof="0" dirty="0">
                <a:ln>
                  <a:noFill/>
                </a:ln>
                <a:solidFill>
                  <a:schemeClr val="accent1"/>
                </a:solidFill>
                <a:effectLst/>
                <a:uLnTx/>
                <a:uFillTx/>
                <a:latin typeface="+mn-lt"/>
                <a:ea typeface="+mn-ea"/>
                <a:cs typeface="+mn-cs"/>
              </a:rPr>
              <a:t>clearing</a:t>
            </a:r>
            <a:r>
              <a:rPr kumimoji="0" lang="zh-CN" altLang="en-US" sz="2000" b="1" i="0" u="none" strike="noStrike" kern="1200" cap="none" spc="0" normalizeH="0" baseline="0" noProof="0" dirty="0">
                <a:ln>
                  <a:noFill/>
                </a:ln>
                <a:solidFill>
                  <a:schemeClr val="accent1"/>
                </a:solidFill>
                <a:effectLst/>
                <a:uLnTx/>
                <a:uFillTx/>
                <a:latin typeface="+mn-lt"/>
                <a:ea typeface="+mn-ea"/>
                <a:cs typeface="+mn-cs"/>
              </a:rPr>
              <a:t>算法</a:t>
            </a:r>
            <a:endParaRPr kumimoji="0" lang="en-US" altLang="zh-CN" sz="2000" b="1" i="0" u="none" strike="noStrike" kern="1200" cap="none" spc="0" normalizeH="0" baseline="0" noProof="0" dirty="0">
              <a:ln>
                <a:noFill/>
              </a:ln>
              <a:solidFill>
                <a:schemeClr val="accent1"/>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Char char="§"/>
              <a:defRPr/>
            </a:pP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先按适应度大小排序，结果为</a:t>
            </a: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BDAEC</a:t>
            </a:r>
            <a:endPar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742950" marR="0" lvl="1" indent="-28575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Char char="§"/>
              <a:defRPr/>
            </a:pP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①以</a:t>
            </a: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B</a:t>
            </a: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为圆心、</a:t>
            </a: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2</a:t>
            </a: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为半径的范围内个体按适应度大小为</a:t>
            </a: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BDC</a:t>
            </a: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，数量为</a:t>
            </a: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3</a:t>
            </a: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，因此删除个体</a:t>
            </a: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C</a:t>
            </a:r>
            <a:endPar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742950" marR="0" lvl="1" indent="-28575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Char char="§"/>
              <a:defRPr/>
            </a:pP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②以</a:t>
            </a: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D</a:t>
            </a: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为圆心、</a:t>
            </a: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2</a:t>
            </a: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为半径的范围内个体按适应度大小为</a:t>
            </a: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DAE</a:t>
            </a: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，数量为</a:t>
            </a: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3</a:t>
            </a: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，因此删除个体</a:t>
            </a: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E</a:t>
            </a:r>
            <a:endPar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742950" marR="0" lvl="1" indent="-28575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Char char="§"/>
              <a:defRPr/>
            </a:pP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③以</a:t>
            </a: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a:t>
            </a: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为圆心、</a:t>
            </a: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2</a:t>
            </a: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为半径的范围内个体按适应度大小为</a:t>
            </a: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a:t>
            </a: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，数量为</a:t>
            </a: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1</a:t>
            </a: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，不做删除</a:t>
            </a:r>
            <a:endPar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742950" marR="0" lvl="1" indent="-28575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Char char="§"/>
              <a:defRPr/>
            </a:pP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因此经过此算法，个体</a:t>
            </a: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C</a:t>
            </a: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和</a:t>
            </a: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E</a:t>
            </a: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无法生存，个体</a:t>
            </a: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ABD</a:t>
            </a: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将生存下来</a:t>
            </a:r>
            <a:endPar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742950" marR="0" lvl="1" indent="-28575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Char char="§"/>
              <a:defRPr/>
            </a:pPr>
            <a:endParaRPr kumimoji="0" lang="en-US" altLang="zh-CN" sz="2000" b="0" i="0" u="none" strike="noStrike" kern="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标题 5"/>
          <p:cNvSpPr txBox="1"/>
          <p:nvPr/>
        </p:nvSpPr>
        <p:spPr bwMode="white">
          <a:xfrm>
            <a:off x="312738" y="103188"/>
            <a:ext cx="9448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Verdana" panose="020B0604030504040204" pitchFamily="34" charset="0"/>
              </a:defRPr>
            </a:lvl2pPr>
            <a:lvl3pPr algn="l" rtl="0" eaLnBrk="0" fontAlgn="base" hangingPunct="0">
              <a:spcBef>
                <a:spcPct val="0"/>
              </a:spcBef>
              <a:spcAft>
                <a:spcPct val="0"/>
              </a:spcAft>
              <a:defRPr sz="3200" b="1">
                <a:solidFill>
                  <a:schemeClr val="bg1"/>
                </a:solidFill>
                <a:latin typeface="Verdana" panose="020B0604030504040204" pitchFamily="34" charset="0"/>
              </a:defRPr>
            </a:lvl3pPr>
            <a:lvl4pPr algn="l" rtl="0" eaLnBrk="0" fontAlgn="base" hangingPunct="0">
              <a:spcBef>
                <a:spcPct val="0"/>
              </a:spcBef>
              <a:spcAft>
                <a:spcPct val="0"/>
              </a:spcAft>
              <a:defRPr sz="3200" b="1">
                <a:solidFill>
                  <a:schemeClr val="bg1"/>
                </a:solidFill>
                <a:latin typeface="Verdana" panose="020B0604030504040204" pitchFamily="34" charset="0"/>
              </a:defRPr>
            </a:lvl4pPr>
            <a:lvl5pPr algn="l" rtl="0" eaLnBrk="0" fontAlgn="base" hangingPunct="0">
              <a:spcBef>
                <a:spcPct val="0"/>
              </a:spcBef>
              <a:spcAft>
                <a:spcPct val="0"/>
              </a:spcAft>
              <a:defRPr sz="3200" b="1">
                <a:solidFill>
                  <a:schemeClr val="bg1"/>
                </a:solidFill>
                <a:latin typeface="Verdana" panose="020B0604030504040204" pitchFamily="34" charset="0"/>
              </a:defRPr>
            </a:lvl5pPr>
            <a:lvl6pPr marL="457200" algn="l" rtl="0" eaLnBrk="1" fontAlgn="base" hangingPunct="1">
              <a:spcBef>
                <a:spcPct val="0"/>
              </a:spcBef>
              <a:spcAft>
                <a:spcPct val="0"/>
              </a:spcAft>
              <a:defRPr sz="3200" b="1">
                <a:solidFill>
                  <a:schemeClr val="bg1"/>
                </a:solidFill>
                <a:latin typeface="Verdana" panose="020B0604030504040204" pitchFamily="34" charset="0"/>
              </a:defRPr>
            </a:lvl6pPr>
            <a:lvl7pPr marL="914400" algn="l" rtl="0" eaLnBrk="1" fontAlgn="base" hangingPunct="1">
              <a:spcBef>
                <a:spcPct val="0"/>
              </a:spcBef>
              <a:spcAft>
                <a:spcPct val="0"/>
              </a:spcAft>
              <a:defRPr sz="3200" b="1">
                <a:solidFill>
                  <a:schemeClr val="bg1"/>
                </a:solidFill>
                <a:latin typeface="Verdana" panose="020B0604030504040204" pitchFamily="34" charset="0"/>
              </a:defRPr>
            </a:lvl7pPr>
            <a:lvl8pPr marL="1371600" algn="l" rtl="0" eaLnBrk="1" fontAlgn="base" hangingPunct="1">
              <a:spcBef>
                <a:spcPct val="0"/>
              </a:spcBef>
              <a:spcAft>
                <a:spcPct val="0"/>
              </a:spcAft>
              <a:defRPr sz="3200" b="1">
                <a:solidFill>
                  <a:schemeClr val="bg1"/>
                </a:solidFill>
                <a:latin typeface="Verdana" panose="020B0604030504040204" pitchFamily="34" charset="0"/>
              </a:defRPr>
            </a:lvl8pPr>
            <a:lvl9pPr marL="1828800" algn="l" rtl="0" eaLnBrk="1" fontAlgn="base" hangingPunct="1">
              <a:spcBef>
                <a:spcPct val="0"/>
              </a:spcBef>
              <a:spcAft>
                <a:spcPct val="0"/>
              </a:spcAft>
              <a:defRPr sz="3200" b="1">
                <a:solidFill>
                  <a:schemeClr val="bg1"/>
                </a:solidFill>
                <a:latin typeface="Verdana" panose="020B060403050404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0" cap="none" spc="0" normalizeH="0" baseline="0" noProof="0">
                <a:ln>
                  <a:noFill/>
                </a:ln>
                <a:solidFill>
                  <a:srgbClr val="00B050"/>
                </a:solidFill>
                <a:effectLst/>
                <a:uLnTx/>
                <a:uFillTx/>
                <a:latin typeface="+mj-lt"/>
                <a:ea typeface="+mj-ea"/>
                <a:cs typeface="+mj-cs"/>
              </a:rPr>
              <a:t>Clearing</a:t>
            </a:r>
            <a:endParaRPr kumimoji="0" lang="zh-CN" altLang="en-US" sz="3200" b="1" i="0" u="none" strike="noStrike" kern="0" cap="none" spc="0" normalizeH="0" baseline="0" noProof="0" dirty="0">
              <a:ln>
                <a:noFill/>
              </a:ln>
              <a:solidFill>
                <a:srgbClr val="00B050"/>
              </a:solidFill>
              <a:effectLst/>
              <a:uLnTx/>
              <a:uFillTx/>
              <a:latin typeface="+mj-lt"/>
              <a:ea typeface="+mj-ea"/>
              <a:cs typeface="+mj-cs"/>
            </a:endParaRPr>
          </a:p>
        </p:txBody>
      </p:sp>
      <p:sp>
        <p:nvSpPr>
          <p:cNvPr id="8" name="椭圆 7"/>
          <p:cNvSpPr/>
          <p:nvPr/>
        </p:nvSpPr>
        <p:spPr>
          <a:xfrm>
            <a:off x="1992313" y="3068638"/>
            <a:ext cx="1511300" cy="15128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10" name="直接箭头连接符 9"/>
          <p:cNvCxnSpPr>
            <a:endCxn id="8" idx="7"/>
          </p:cNvCxnSpPr>
          <p:nvPr/>
        </p:nvCxnSpPr>
        <p:spPr>
          <a:xfrm flipV="1">
            <a:off x="2747963" y="3290888"/>
            <a:ext cx="534988" cy="488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a:spLocks noRot="1" noChangeAspect="1" noMove="1" noResize="1" noEditPoints="1" noAdjustHandles="1" noChangeArrowheads="1" noChangeShapeType="1" noTextEdit="1"/>
          </p:cNvSpPr>
          <p:nvPr/>
        </p:nvSpPr>
        <p:spPr>
          <a:xfrm rot="18906778">
            <a:off x="2406541" y="3175956"/>
            <a:ext cx="818686" cy="369332"/>
          </a:xfrm>
          <a:prstGeom prst="rect">
            <a:avLst/>
          </a:prstGeom>
          <a:blipFill>
            <a:blip r:embed="rId2"/>
            <a:stretch>
              <a:fillRect/>
            </a:stretch>
          </a:blipFill>
        </p:spPr>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noFill/>
                <a:effectLst/>
                <a:uLnTx/>
                <a:uFillTx/>
                <a:latin typeface="Arial" panose="020B0604020202020204" pitchFamily="34" charset="0"/>
                <a:ea typeface="宋体" panose="02010600030101010101" pitchFamily="2" charset="-122"/>
                <a:cs typeface="+mn-cs"/>
              </a:rPr>
              <a:t> </a:t>
            </a:r>
            <a:endParaRPr kumimoji="0" lang="zh-CN" altLang="en-US" sz="1800" b="0" i="0" u="none" strike="noStrike" kern="1200" cap="none" spc="0" normalizeH="0" baseline="0" noProof="0">
              <a:ln>
                <a:noFill/>
              </a:ln>
              <a:no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标题 1"/>
          <p:cNvSpPr>
            <a:spLocks noGrp="1"/>
          </p:cNvSpPr>
          <p:nvPr>
            <p:ph type="title"/>
          </p:nvPr>
        </p:nvSpPr>
        <p:spPr>
          <a:xfrm>
            <a:off x="304800" y="103188"/>
            <a:ext cx="9448800" cy="563562"/>
          </a:xfrm>
          <a:ln/>
        </p:spPr>
        <p:txBody>
          <a:bodyPr vert="horz" wrap="square" lIns="91440" tIns="45720" rIns="91440" bIns="45720" anchor="ctr" anchorCtr="0"/>
          <a:p>
            <a:pPr/>
            <a:r>
              <a:rPr lang="en-US" altLang="zh-CN" dirty="0">
                <a:solidFill>
                  <a:srgbClr val="00B050"/>
                </a:solidFill>
                <a:latin typeface="+mj-lt"/>
                <a:ea typeface="宋体" panose="02010600030101010101" pitchFamily="2" charset="-122"/>
                <a:cs typeface="+mj-cs"/>
              </a:rPr>
              <a:t>Crowding</a:t>
            </a:r>
            <a:endParaRPr lang="zh-CN" altLang="en-US" dirty="0">
              <a:solidFill>
                <a:srgbClr val="00B050"/>
              </a:solidFill>
              <a:latin typeface="+mj-lt"/>
              <a:ea typeface="宋体" panose="02010600030101010101" pitchFamily="2" charset="-122"/>
              <a:cs typeface="+mj-cs"/>
            </a:endParaRPr>
          </a:p>
        </p:txBody>
      </p:sp>
      <p:sp>
        <p:nvSpPr>
          <p:cNvPr id="25603" name="内容占位符 2"/>
          <p:cNvSpPr>
            <a:spLocks noGrp="1"/>
          </p:cNvSpPr>
          <p:nvPr>
            <p:ph idx="1"/>
          </p:nvPr>
        </p:nvSpPr>
        <p:spPr>
          <a:xfrm>
            <a:off x="766763" y="836613"/>
            <a:ext cx="10871200" cy="5334000"/>
          </a:xfrm>
          <a:ln/>
        </p:spPr>
        <p:txBody>
          <a:bodyPr vert="horz" wrap="square" lIns="91440" tIns="45720" rIns="91440" bIns="45720" anchor="t" anchorCtr="0"/>
          <a:p>
            <a:r>
              <a:rPr lang="zh-CN" altLang="en-US" dirty="0">
                <a:ea typeface="宋体" panose="02010600030101010101" pitchFamily="2" charset="-122"/>
              </a:rPr>
              <a:t>最先由</a:t>
            </a:r>
            <a:r>
              <a:rPr lang="en-US" altLang="zh-CN" dirty="0">
                <a:latin typeface="等线" panose="02010600030101010101" pitchFamily="2" charset="-122"/>
                <a:ea typeface="等线" panose="02010600030101010101" pitchFamily="2" charset="-122"/>
              </a:rPr>
              <a:t>De Jong</a:t>
            </a:r>
            <a:r>
              <a:rPr lang="zh-CN" altLang="en-US" dirty="0">
                <a:latin typeface="等线" panose="02010600030101010101" pitchFamily="2" charset="-122"/>
                <a:ea typeface="等线" panose="02010600030101010101" pitchFamily="2" charset="-122"/>
              </a:rPr>
              <a:t>在</a:t>
            </a:r>
            <a:r>
              <a:rPr lang="en-US" altLang="zh-CN" dirty="0">
                <a:latin typeface="等线" panose="02010600030101010101" pitchFamily="2" charset="-122"/>
                <a:ea typeface="等线" panose="02010600030101010101" pitchFamily="2" charset="-122"/>
              </a:rPr>
              <a:t>1975</a:t>
            </a:r>
            <a:r>
              <a:rPr lang="zh-CN" altLang="en-US" dirty="0">
                <a:latin typeface="等线" panose="02010600030101010101" pitchFamily="2" charset="-122"/>
                <a:ea typeface="等线" panose="02010600030101010101" pitchFamily="2" charset="-122"/>
              </a:rPr>
              <a:t>年提出，后被</a:t>
            </a:r>
            <a:r>
              <a:rPr lang="en-US" altLang="zh-CN" dirty="0">
                <a:latin typeface="等线" panose="02010600030101010101" pitchFamily="2" charset="-122"/>
                <a:ea typeface="等线" panose="02010600030101010101" pitchFamily="2" charset="-122"/>
              </a:rPr>
              <a:t>Mahfoud</a:t>
            </a:r>
            <a:r>
              <a:rPr lang="zh-CN" altLang="en-US" dirty="0">
                <a:latin typeface="等线" panose="02010600030101010101" pitchFamily="2" charset="-122"/>
                <a:ea typeface="等线" panose="02010600030101010101" pitchFamily="2" charset="-122"/>
              </a:rPr>
              <a:t>在</a:t>
            </a:r>
            <a:r>
              <a:rPr lang="en-US" altLang="zh-CN" dirty="0">
                <a:latin typeface="等线" panose="02010600030101010101" pitchFamily="2" charset="-122"/>
                <a:ea typeface="等线" panose="02010600030101010101" pitchFamily="2" charset="-122"/>
              </a:rPr>
              <a:t>1995</a:t>
            </a:r>
            <a:r>
              <a:rPr lang="zh-CN" altLang="en-US" dirty="0">
                <a:latin typeface="等线" panose="02010600030101010101" pitchFamily="2" charset="-122"/>
                <a:ea typeface="等线" panose="02010600030101010101" pitchFamily="2" charset="-122"/>
              </a:rPr>
              <a:t>年改进。</a:t>
            </a:r>
            <a:endParaRPr lang="en-US" altLang="zh-CN" dirty="0">
              <a:latin typeface="等线" panose="02010600030101010101" pitchFamily="2" charset="-122"/>
              <a:ea typeface="等线" panose="02010600030101010101" pitchFamily="2" charset="-122"/>
            </a:endParaRPr>
          </a:p>
          <a:p>
            <a:r>
              <a:rPr lang="zh-CN" altLang="en-US" dirty="0">
                <a:ea typeface="宋体" panose="02010600030101010101" pitchFamily="2" charset="-122"/>
              </a:rPr>
              <a:t>思想：</a:t>
            </a:r>
            <a:endParaRPr lang="en-US" altLang="zh-CN" dirty="0">
              <a:ea typeface="宋体" panose="02010600030101010101" pitchFamily="2" charset="-122"/>
            </a:endParaRPr>
          </a:p>
          <a:p>
            <a:pPr>
              <a:buNone/>
            </a:pPr>
            <a:r>
              <a:rPr lang="en-US" altLang="zh-CN" b="0" dirty="0">
                <a:solidFill>
                  <a:srgbClr val="4D4D4D"/>
                </a:solidFill>
                <a:latin typeface="-apple-system"/>
                <a:ea typeface="宋体" panose="02010600030101010101" pitchFamily="2" charset="-122"/>
              </a:rPr>
              <a:t>	</a:t>
            </a:r>
            <a:r>
              <a:rPr lang="zh-CN" altLang="en-US" sz="2400" b="0" dirty="0">
                <a:ea typeface="宋体" panose="02010600030101010101" pitchFamily="2" charset="-122"/>
              </a:rPr>
              <a:t>当物种繁衍到一定规模</a:t>
            </a:r>
            <a:r>
              <a:rPr lang="en-US" altLang="zh-CN" sz="2400" b="0" dirty="0">
                <a:ea typeface="宋体" panose="02010600030101010101" pitchFamily="2" charset="-122"/>
              </a:rPr>
              <a:t>, </a:t>
            </a:r>
            <a:r>
              <a:rPr lang="zh-CN" altLang="en-US" sz="2400" b="0" dirty="0">
                <a:ea typeface="宋体" panose="02010600030101010101" pitchFamily="2" charset="-122"/>
              </a:rPr>
              <a:t>以至于生存空间变得非常拥挤时</a:t>
            </a:r>
            <a:r>
              <a:rPr lang="en-US" altLang="zh-CN" sz="2400" b="0" dirty="0">
                <a:ea typeface="宋体" panose="02010600030101010101" pitchFamily="2" charset="-122"/>
              </a:rPr>
              <a:t>, </a:t>
            </a:r>
            <a:r>
              <a:rPr lang="zh-CN" altLang="en-US" sz="2400" b="0" dirty="0">
                <a:ea typeface="宋体" panose="02010600030101010101" pitchFamily="2" charset="-122"/>
              </a:rPr>
              <a:t>新产生的个体要想生存</a:t>
            </a:r>
            <a:r>
              <a:rPr lang="en-US" altLang="zh-CN" sz="2400" b="0" dirty="0">
                <a:ea typeface="宋体" panose="02010600030101010101" pitchFamily="2" charset="-122"/>
              </a:rPr>
              <a:t>, </a:t>
            </a:r>
            <a:r>
              <a:rPr lang="zh-CN" altLang="en-US" sz="2400" b="0" dirty="0">
                <a:ea typeface="宋体" panose="02010600030101010101" pitchFamily="2" charset="-122"/>
              </a:rPr>
              <a:t>就必须与种群中的其它个体进行竞争。用新产生的个体取代近似的个体。这种方法和遗传算法</a:t>
            </a:r>
            <a:r>
              <a:rPr lang="en-US" altLang="zh-CN" sz="2400" b="0" dirty="0">
                <a:ea typeface="宋体" panose="02010600030101010101" pitchFamily="2" charset="-122"/>
              </a:rPr>
              <a:t>(GA)</a:t>
            </a:r>
            <a:r>
              <a:rPr lang="zh-CN" altLang="en-US" sz="2400" b="0" dirty="0">
                <a:ea typeface="宋体" panose="02010600030101010101" pitchFamily="2" charset="-122"/>
              </a:rPr>
              <a:t>很类似，只在每一代中仅由一部分代沟表示的全局种群的一部分进行繁殖和死亡。拥挤算法来源于这样的类比：不同的个体往往居住在不同的小生境</a:t>
            </a:r>
            <a:r>
              <a:rPr lang="en-US" altLang="zh-CN" sz="2400" b="0" dirty="0">
                <a:ea typeface="宋体" panose="02010600030101010101" pitchFamily="2" charset="-122"/>
              </a:rPr>
              <a:t>(niches)</a:t>
            </a:r>
            <a:r>
              <a:rPr lang="zh-CN" altLang="en-US" sz="2400" b="0" dirty="0">
                <a:ea typeface="宋体" panose="02010600030101010101" pitchFamily="2" charset="-122"/>
              </a:rPr>
              <a:t>中，因此它们通常不存在竞争。最后的结果是，在一个处于平衡状态的固定大小的种群中，一个特定物种的新成员取代该物种的老成员，以此来维持一个种群之前就有的多样性。</a:t>
            </a:r>
            <a:endParaRPr lang="zh-CN" altLang="en-US" sz="2400" b="0" dirty="0">
              <a:ea typeface="宋体" panose="02010600030101010101" pitchFamily="2" charset="-122"/>
            </a:endParaRPr>
          </a:p>
          <a:p>
            <a:r>
              <a:rPr lang="zh-CN" altLang="en-US" dirty="0">
                <a:ea typeface="宋体" panose="02010600030101010101" pitchFamily="2" charset="-122"/>
              </a:rPr>
              <a:t>分类：</a:t>
            </a:r>
            <a:endParaRPr lang="en-US" altLang="zh-CN" dirty="0">
              <a:ea typeface="宋体" panose="02010600030101010101" pitchFamily="2" charset="-122"/>
            </a:endParaRPr>
          </a:p>
          <a:p>
            <a:pPr>
              <a:buNone/>
            </a:pPr>
            <a:r>
              <a:rPr lang="zh-CN" altLang="en-US" dirty="0">
                <a:latin typeface="等线" panose="02010600030101010101" pitchFamily="2" charset="-122"/>
                <a:ea typeface="等线" panose="02010600030101010101" pitchFamily="2" charset="-122"/>
              </a:rPr>
              <a:t>   </a:t>
            </a:r>
            <a:r>
              <a:rPr lang="zh-CN" altLang="en-US" sz="2400" dirty="0">
                <a:latin typeface="等线" panose="02010600030101010101" pitchFamily="2" charset="-122"/>
                <a:ea typeface="等线" panose="02010600030101010101" pitchFamily="2" charset="-122"/>
              </a:rPr>
              <a:t>①</a:t>
            </a:r>
            <a:r>
              <a:rPr lang="en-US" altLang="zh-CN" sz="2400" dirty="0">
                <a:latin typeface="等线" panose="02010600030101010101" pitchFamily="2" charset="-122"/>
                <a:ea typeface="等线" panose="02010600030101010101" pitchFamily="2" charset="-122"/>
              </a:rPr>
              <a:t>Deterministic crowding(</a:t>
            </a:r>
            <a:r>
              <a:rPr lang="zh-CN" altLang="en-US" sz="2400" dirty="0">
                <a:latin typeface="等线" panose="02010600030101010101" pitchFamily="2" charset="-122"/>
                <a:ea typeface="等线" panose="02010600030101010101" pitchFamily="2" charset="-122"/>
              </a:rPr>
              <a:t>确定性拥挤</a:t>
            </a:r>
            <a:r>
              <a:rPr lang="en-US" altLang="zh-CN" sz="2400" dirty="0">
                <a:latin typeface="等线" panose="02010600030101010101" pitchFamily="2" charset="-122"/>
                <a:ea typeface="等线" panose="02010600030101010101" pitchFamily="2" charset="-122"/>
              </a:rPr>
              <a:t>).</a:t>
            </a:r>
            <a:endParaRPr lang="zh-CN" altLang="zh-CN" sz="2400" dirty="0">
              <a:latin typeface="等线" panose="02010600030101010101" pitchFamily="2" charset="-122"/>
              <a:ea typeface="等线" panose="02010600030101010101" pitchFamily="2" charset="-122"/>
            </a:endParaRPr>
          </a:p>
          <a:p>
            <a:pPr>
              <a:buNone/>
            </a:pPr>
            <a:r>
              <a:rPr lang="zh-CN" altLang="en-US" sz="2400" dirty="0">
                <a:latin typeface="等线" panose="02010600030101010101" pitchFamily="2" charset="-122"/>
                <a:ea typeface="等线" panose="02010600030101010101" pitchFamily="2" charset="-122"/>
              </a:rPr>
              <a:t>   ②</a:t>
            </a:r>
            <a:r>
              <a:rPr lang="en-US" altLang="zh-CN" sz="2400" dirty="0">
                <a:latin typeface="等线" panose="02010600030101010101" pitchFamily="2" charset="-122"/>
                <a:ea typeface="等线" panose="02010600030101010101" pitchFamily="2" charset="-122"/>
              </a:rPr>
              <a:t> Probabilistic crowding(</a:t>
            </a:r>
            <a:r>
              <a:rPr lang="zh-CN" altLang="en-US" sz="2400" dirty="0">
                <a:latin typeface="等线" panose="02010600030101010101" pitchFamily="2" charset="-122"/>
                <a:ea typeface="等线" panose="02010600030101010101" pitchFamily="2" charset="-122"/>
              </a:rPr>
              <a:t>概率性拥挤</a:t>
            </a:r>
            <a:r>
              <a:rPr lang="en-US" altLang="zh-CN" sz="2400" dirty="0">
                <a:latin typeface="等线" panose="02010600030101010101" pitchFamily="2" charset="-122"/>
                <a:ea typeface="等线" panose="02010600030101010101" pitchFamily="2" charset="-122"/>
              </a:rPr>
              <a:t>). </a:t>
            </a:r>
            <a:endParaRPr lang="zh-CN" altLang="zh-CN" sz="2400" dirty="0">
              <a:latin typeface="等线" panose="02010600030101010101" pitchFamily="2" charset="-122"/>
              <a:ea typeface="等线" panose="02010600030101010101" pitchFamily="2" charset="-122"/>
            </a:endParaRPr>
          </a:p>
          <a:p>
            <a:endParaRPr lang="zh-CN" altLang="en-US" dirty="0">
              <a:ea typeface="宋体" panose="02010600030101010101" pitchFamily="2" charset="-122"/>
            </a:endParaRPr>
          </a:p>
        </p:txBody>
      </p:sp>
      <p:sp>
        <p:nvSpPr>
          <p:cNvPr id="25604" name="页脚占位符 3"/>
          <p:cNvSpPr txBox="1">
            <a:spLocks noGrp="1"/>
          </p:cNvSpPr>
          <p:nvPr>
            <p:ph type="ftr" sz="quarter" idx="3"/>
          </p:nvPr>
        </p:nvSpPr>
        <p:spPr>
          <a:noFill/>
          <a:ln>
            <a:noFill/>
          </a:ln>
        </p:spPr>
        <p:txBody>
          <a:bodyPr/>
          <a:p>
            <a:pPr marL="0" indent="0">
              <a:spcBef>
                <a:spcPct val="0"/>
              </a:spcBef>
              <a:buClrTx/>
              <a:buFontTx/>
              <a:buNone/>
            </a:pPr>
            <a:r>
              <a:rPr lang="zh-CN" altLang="en-US" sz="1800" b="0" dirty="0">
                <a:latin typeface="Arial" panose="020B0604020202020204" pitchFamily="34" charset="0"/>
                <a:ea typeface="宋体" panose="02010600030101010101" pitchFamily="2" charset="-122"/>
                <a:cs typeface="+mn-cs"/>
              </a:rPr>
              <a:t>多模态优化</a:t>
            </a:r>
            <a:endParaRPr lang="en-US" altLang="zh-CN" sz="1800" b="0" dirty="0">
              <a:latin typeface="Arial" panose="020B0604020202020204" pitchFamily="34" charset="0"/>
              <a:ea typeface="宋体" panose="02010600030101010101" pitchFamily="2" charset="-122"/>
              <a:cs typeface="+mn-cs"/>
            </a:endParaRPr>
          </a:p>
          <a:p>
            <a:pPr marL="0" indent="0">
              <a:spcBef>
                <a:spcPct val="0"/>
              </a:spcBef>
              <a:buClrTx/>
              <a:buFontTx/>
              <a:buNone/>
            </a:pPr>
            <a:r>
              <a:rPr lang="en-US" altLang="zh-CN" b="0" dirty="0">
                <a:latin typeface="Arial" panose="020B0604020202020204" pitchFamily="34" charset="0"/>
                <a:ea typeface="宋体" panose="02010600030101010101" pitchFamily="2" charset="-122"/>
                <a:cs typeface="+mn-cs"/>
              </a:rPr>
              <a:t>Multimodal optimization</a:t>
            </a:r>
            <a:endParaRPr lang="en-US" altLang="zh-CN" b="0" dirty="0">
              <a:latin typeface="Arial" panose="020B0604020202020204" pitchFamily="34" charset="0"/>
              <a:ea typeface="宋体" panose="02010600030101010101" pitchFamily="2" charset="-122"/>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标题 1"/>
          <p:cNvSpPr>
            <a:spLocks noGrp="1"/>
          </p:cNvSpPr>
          <p:nvPr>
            <p:ph type="title"/>
          </p:nvPr>
        </p:nvSpPr>
        <p:spPr>
          <a:xfrm>
            <a:off x="304800" y="103188"/>
            <a:ext cx="9448800" cy="563562"/>
          </a:xfrm>
          <a:ln/>
        </p:spPr>
        <p:txBody>
          <a:bodyPr vert="horz" wrap="square" lIns="91440" tIns="45720" rIns="91440" bIns="45720" anchor="ctr" anchorCtr="0"/>
          <a:p>
            <a:pPr>
              <a:buNone/>
            </a:pPr>
            <a:r>
              <a:rPr lang="en-US" altLang="zh-CN" dirty="0">
                <a:solidFill>
                  <a:srgbClr val="00B050"/>
                </a:solidFill>
                <a:latin typeface="等线" panose="02010600030101010101" pitchFamily="2" charset="-122"/>
                <a:ea typeface="等线" panose="02010600030101010101" pitchFamily="2" charset="-122"/>
                <a:cs typeface="+mj-cs"/>
              </a:rPr>
              <a:t>Deterministic crowding(</a:t>
            </a:r>
            <a:r>
              <a:rPr lang="zh-CN" altLang="en-US" dirty="0">
                <a:solidFill>
                  <a:srgbClr val="00B050"/>
                </a:solidFill>
                <a:latin typeface="等线" panose="02010600030101010101" pitchFamily="2" charset="-122"/>
                <a:ea typeface="等线" panose="02010600030101010101" pitchFamily="2" charset="-122"/>
                <a:cs typeface="+mj-cs"/>
              </a:rPr>
              <a:t>确定性拥挤</a:t>
            </a:r>
            <a:r>
              <a:rPr lang="en-US" altLang="zh-CN" dirty="0">
                <a:solidFill>
                  <a:srgbClr val="00B050"/>
                </a:solidFill>
                <a:latin typeface="等线" panose="02010600030101010101" pitchFamily="2" charset="-122"/>
                <a:ea typeface="等线" panose="02010600030101010101" pitchFamily="2" charset="-122"/>
                <a:cs typeface="+mj-cs"/>
              </a:rPr>
              <a:t>).</a:t>
            </a:r>
            <a:endParaRPr lang="zh-CN" altLang="en-US" dirty="0">
              <a:solidFill>
                <a:srgbClr val="00B050"/>
              </a:solidFill>
              <a:latin typeface="+mj-lt"/>
              <a:ea typeface="等线" panose="02010600030101010101" pitchFamily="2" charset="-122"/>
              <a:cs typeface="+mj-cs"/>
            </a:endParaRPr>
          </a:p>
        </p:txBody>
      </p:sp>
      <p:sp>
        <p:nvSpPr>
          <p:cNvPr id="26627" name="页脚占位符 3"/>
          <p:cNvSpPr txBox="1">
            <a:spLocks noGrp="1"/>
          </p:cNvSpPr>
          <p:nvPr>
            <p:ph type="ftr" sz="quarter" idx="3"/>
          </p:nvPr>
        </p:nvSpPr>
        <p:spPr>
          <a:noFill/>
          <a:ln>
            <a:noFill/>
          </a:ln>
        </p:spPr>
        <p:txBody>
          <a:bodyPr/>
          <a:p>
            <a:pPr marL="0" indent="0">
              <a:spcBef>
                <a:spcPct val="0"/>
              </a:spcBef>
              <a:buClrTx/>
              <a:buFontTx/>
              <a:buNone/>
            </a:pPr>
            <a:r>
              <a:rPr lang="zh-CN" altLang="en-US" sz="1800" b="0" dirty="0">
                <a:latin typeface="Arial" panose="020B0604020202020204" pitchFamily="34" charset="0"/>
                <a:ea typeface="宋体" panose="02010600030101010101" pitchFamily="2" charset="-122"/>
                <a:cs typeface="+mn-cs"/>
              </a:rPr>
              <a:t>多模态优化</a:t>
            </a:r>
            <a:endParaRPr lang="en-US" altLang="zh-CN" sz="1800" b="0" dirty="0">
              <a:latin typeface="Arial" panose="020B0604020202020204" pitchFamily="34" charset="0"/>
              <a:ea typeface="宋体" panose="02010600030101010101" pitchFamily="2" charset="-122"/>
              <a:cs typeface="+mn-cs"/>
            </a:endParaRPr>
          </a:p>
          <a:p>
            <a:pPr marL="0" indent="0">
              <a:spcBef>
                <a:spcPct val="0"/>
              </a:spcBef>
              <a:buClrTx/>
              <a:buFontTx/>
              <a:buNone/>
            </a:pPr>
            <a:r>
              <a:rPr lang="en-US" altLang="zh-CN" b="0" dirty="0">
                <a:latin typeface="Arial" panose="020B0604020202020204" pitchFamily="34" charset="0"/>
                <a:ea typeface="宋体" panose="02010600030101010101" pitchFamily="2" charset="-122"/>
                <a:cs typeface="+mn-cs"/>
              </a:rPr>
              <a:t>Multimodal optimization</a:t>
            </a:r>
            <a:endParaRPr lang="en-US" altLang="zh-CN" b="0" dirty="0">
              <a:latin typeface="Arial" panose="020B0604020202020204" pitchFamily="34" charset="0"/>
              <a:ea typeface="宋体" panose="02010600030101010101" pitchFamily="2" charset="-122"/>
              <a:cs typeface="+mn-cs"/>
            </a:endParaRPr>
          </a:p>
        </p:txBody>
      </p:sp>
      <p:pic>
        <p:nvPicPr>
          <p:cNvPr id="26628" name="内容占位符 4"/>
          <p:cNvPicPr>
            <a:picLocks noGrp="1" noChangeAspect="1"/>
          </p:cNvPicPr>
          <p:nvPr>
            <p:ph idx="1"/>
          </p:nvPr>
        </p:nvPicPr>
        <p:blipFill>
          <a:blip r:embed="rId1"/>
          <a:srcRect/>
          <a:stretch>
            <a:fillRect/>
          </a:stretch>
        </p:blipFill>
        <p:spPr>
          <a:xfrm>
            <a:off x="304800" y="908050"/>
            <a:ext cx="6115050" cy="3963988"/>
          </a:xfrm>
          <a:ln/>
        </p:spPr>
      </p:pic>
      <p:sp>
        <p:nvSpPr>
          <p:cNvPr id="6" name="流程图: 接点 5"/>
          <p:cNvSpPr/>
          <p:nvPr/>
        </p:nvSpPr>
        <p:spPr>
          <a:xfrm>
            <a:off x="7472363" y="960438"/>
            <a:ext cx="327025" cy="32543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流程图: 接点 6"/>
          <p:cNvSpPr/>
          <p:nvPr/>
        </p:nvSpPr>
        <p:spPr>
          <a:xfrm>
            <a:off x="8480425" y="950913"/>
            <a:ext cx="327025" cy="32543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6631" name="文本框 7"/>
          <p:cNvSpPr txBox="1"/>
          <p:nvPr/>
        </p:nvSpPr>
        <p:spPr>
          <a:xfrm>
            <a:off x="7058025" y="903288"/>
            <a:ext cx="6477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Tx/>
              <a:buNone/>
            </a:pPr>
            <a:r>
              <a:rPr lang="en-US" altLang="zh-CN" sz="1800" b="0" dirty="0">
                <a:solidFill>
                  <a:schemeClr val="tx1"/>
                </a:solidFill>
                <a:latin typeface="Arial" panose="020B0604020202020204" pitchFamily="34" charset="0"/>
                <a:ea typeface="宋体" panose="02010600030101010101" pitchFamily="2" charset="-122"/>
              </a:rPr>
              <a:t>P1</a:t>
            </a: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26632" name="文本框 8"/>
          <p:cNvSpPr txBox="1"/>
          <p:nvPr/>
        </p:nvSpPr>
        <p:spPr>
          <a:xfrm>
            <a:off x="8807450" y="858838"/>
            <a:ext cx="574675" cy="3683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Tx/>
              <a:buNone/>
            </a:pPr>
            <a:r>
              <a:rPr lang="en-US" altLang="zh-CN" sz="1800" b="0" dirty="0">
                <a:solidFill>
                  <a:schemeClr val="tx1"/>
                </a:solidFill>
                <a:latin typeface="Arial" panose="020B0604020202020204" pitchFamily="34" charset="0"/>
                <a:ea typeface="宋体" panose="02010600030101010101" pitchFamily="2" charset="-122"/>
              </a:rPr>
              <a:t>P2</a:t>
            </a: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10" name="箭头: 下 9"/>
          <p:cNvSpPr/>
          <p:nvPr/>
        </p:nvSpPr>
        <p:spPr>
          <a:xfrm>
            <a:off x="8061325" y="1384300"/>
            <a:ext cx="180975" cy="442913"/>
          </a:xfrm>
          <a:prstGeom prst="downArrow">
            <a:avLst>
              <a:gd name="adj1" fmla="val 50000"/>
              <a:gd name="adj2" fmla="val 131098"/>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6634" name="文本框 10"/>
          <p:cNvSpPr txBox="1"/>
          <p:nvPr/>
        </p:nvSpPr>
        <p:spPr>
          <a:xfrm>
            <a:off x="8213725" y="2130425"/>
            <a:ext cx="1444625" cy="3698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Tx/>
              <a:buNone/>
            </a:pPr>
            <a:r>
              <a:rPr lang="en-US" altLang="zh-CN" sz="1800" b="0" dirty="0">
                <a:solidFill>
                  <a:schemeClr val="tx1"/>
                </a:solidFill>
                <a:latin typeface="Arial" panose="020B0604020202020204" pitchFamily="34" charset="0"/>
                <a:ea typeface="宋体" panose="02010600030101010101" pitchFamily="2" charset="-122"/>
              </a:rPr>
              <a:t>mutation</a:t>
            </a: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12" name="流程图: 接点 11"/>
          <p:cNvSpPr/>
          <p:nvPr/>
        </p:nvSpPr>
        <p:spPr>
          <a:xfrm>
            <a:off x="7508875" y="1741488"/>
            <a:ext cx="327025" cy="327025"/>
          </a:xfrm>
          <a:prstGeom prst="flowChartConnector">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3" name="流程图: 接点 12"/>
          <p:cNvSpPr/>
          <p:nvPr/>
        </p:nvSpPr>
        <p:spPr>
          <a:xfrm>
            <a:off x="8521700" y="1701800"/>
            <a:ext cx="325438" cy="327025"/>
          </a:xfrm>
          <a:prstGeom prst="flowChartConnector">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6637" name="文本框 13"/>
          <p:cNvSpPr txBox="1"/>
          <p:nvPr/>
        </p:nvSpPr>
        <p:spPr>
          <a:xfrm>
            <a:off x="7100888" y="1844675"/>
            <a:ext cx="523875" cy="3683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Tx/>
              <a:buNone/>
            </a:pPr>
            <a:r>
              <a:rPr lang="en-US" altLang="zh-CN" sz="1800" b="0" dirty="0">
                <a:solidFill>
                  <a:schemeClr val="tx1"/>
                </a:solidFill>
                <a:latin typeface="Arial" panose="020B0604020202020204" pitchFamily="34" charset="0"/>
                <a:ea typeface="宋体" panose="02010600030101010101" pitchFamily="2" charset="-122"/>
              </a:rPr>
              <a:t>C1</a:t>
            </a: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26638" name="文本框 14"/>
          <p:cNvSpPr txBox="1"/>
          <p:nvPr/>
        </p:nvSpPr>
        <p:spPr>
          <a:xfrm>
            <a:off x="8840788" y="1703388"/>
            <a:ext cx="523875" cy="3683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Tx/>
              <a:buNone/>
            </a:pPr>
            <a:r>
              <a:rPr lang="en-US" altLang="zh-CN" sz="1800" b="0" dirty="0">
                <a:solidFill>
                  <a:schemeClr val="tx1"/>
                </a:solidFill>
                <a:latin typeface="Arial" panose="020B0604020202020204" pitchFamily="34" charset="0"/>
                <a:ea typeface="宋体" panose="02010600030101010101" pitchFamily="2" charset="-122"/>
              </a:rPr>
              <a:t>C2</a:t>
            </a: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16" name="箭头: 下 15"/>
          <p:cNvSpPr/>
          <p:nvPr/>
        </p:nvSpPr>
        <p:spPr>
          <a:xfrm>
            <a:off x="8093075" y="2203450"/>
            <a:ext cx="168275" cy="442913"/>
          </a:xfrm>
          <a:prstGeom prst="downArrow">
            <a:avLst>
              <a:gd name="adj1" fmla="val 50000"/>
              <a:gd name="adj2" fmla="val 131098"/>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流程图: 接点 16"/>
          <p:cNvSpPr/>
          <p:nvPr/>
        </p:nvSpPr>
        <p:spPr>
          <a:xfrm>
            <a:off x="7145338" y="3700463"/>
            <a:ext cx="327025" cy="327025"/>
          </a:xfrm>
          <a:prstGeom prst="flowChartConnector">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8" name="流程图: 接点 17"/>
          <p:cNvSpPr/>
          <p:nvPr/>
        </p:nvSpPr>
        <p:spPr>
          <a:xfrm>
            <a:off x="8534400" y="2586038"/>
            <a:ext cx="325438" cy="327025"/>
          </a:xfrm>
          <a:prstGeom prst="flowChartConnector">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6642" name="文本框 18"/>
          <p:cNvSpPr txBox="1"/>
          <p:nvPr/>
        </p:nvSpPr>
        <p:spPr>
          <a:xfrm>
            <a:off x="7050088" y="3330575"/>
            <a:ext cx="588962" cy="3698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Tx/>
              <a:buNone/>
            </a:pPr>
            <a:r>
              <a:rPr lang="en-US" altLang="zh-CN" sz="1800" b="0" dirty="0">
                <a:solidFill>
                  <a:schemeClr val="tx1"/>
                </a:solidFill>
                <a:latin typeface="Arial" panose="020B0604020202020204" pitchFamily="34" charset="0"/>
                <a:ea typeface="宋体" panose="02010600030101010101" pitchFamily="2" charset="-122"/>
              </a:rPr>
              <a:t>C1’</a:t>
            </a: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26643" name="文本框 19"/>
          <p:cNvSpPr txBox="1"/>
          <p:nvPr/>
        </p:nvSpPr>
        <p:spPr>
          <a:xfrm>
            <a:off x="8859838" y="2505075"/>
            <a:ext cx="669925" cy="3698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Tx/>
              <a:buNone/>
            </a:pPr>
            <a:r>
              <a:rPr lang="en-US" altLang="zh-CN" sz="1800" b="0" dirty="0">
                <a:solidFill>
                  <a:schemeClr val="tx1"/>
                </a:solidFill>
                <a:latin typeface="Arial" panose="020B0604020202020204" pitchFamily="34" charset="0"/>
                <a:ea typeface="宋体" panose="02010600030101010101" pitchFamily="2" charset="-122"/>
              </a:rPr>
              <a:t>C2’</a:t>
            </a: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26644" name="文本框 20"/>
          <p:cNvSpPr txBox="1"/>
          <p:nvPr/>
        </p:nvSpPr>
        <p:spPr>
          <a:xfrm>
            <a:off x="8205788" y="1319213"/>
            <a:ext cx="1444625" cy="36988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Tx/>
              <a:buNone/>
            </a:pPr>
            <a:r>
              <a:rPr lang="en-US" altLang="zh-CN" sz="1800" b="0" dirty="0">
                <a:solidFill>
                  <a:schemeClr val="tx1"/>
                </a:solidFill>
                <a:latin typeface="Arial" panose="020B0604020202020204" pitchFamily="34" charset="0"/>
                <a:ea typeface="宋体" panose="02010600030101010101" pitchFamily="2" charset="-122"/>
              </a:rPr>
              <a:t>crossover</a:t>
            </a:r>
            <a:endParaRPr lang="zh-CN" altLang="en-US" sz="1800" b="0" dirty="0">
              <a:solidFill>
                <a:schemeClr val="tx1"/>
              </a:solidFill>
              <a:latin typeface="Arial" panose="020B0604020202020204" pitchFamily="34" charset="0"/>
              <a:ea typeface="宋体" panose="02010600030101010101" pitchFamily="2" charset="-122"/>
            </a:endParaRPr>
          </a:p>
        </p:txBody>
      </p:sp>
      <p:pic>
        <p:nvPicPr>
          <p:cNvPr id="26645" name="图片 21"/>
          <p:cNvPicPr>
            <a:picLocks noChangeAspect="1"/>
          </p:cNvPicPr>
          <p:nvPr/>
        </p:nvPicPr>
        <p:blipFill>
          <a:blip r:embed="rId2"/>
          <a:stretch>
            <a:fillRect/>
          </a:stretch>
        </p:blipFill>
        <p:spPr>
          <a:xfrm>
            <a:off x="6480175" y="4276725"/>
            <a:ext cx="5002213" cy="312738"/>
          </a:xfrm>
          <a:prstGeom prst="rect">
            <a:avLst/>
          </a:prstGeom>
          <a:noFill/>
          <a:ln w="9525">
            <a:noFill/>
          </a:ln>
        </p:spPr>
      </p:pic>
      <p:sp>
        <p:nvSpPr>
          <p:cNvPr id="24" name="流程图: 接点 23"/>
          <p:cNvSpPr/>
          <p:nvPr/>
        </p:nvSpPr>
        <p:spPr>
          <a:xfrm>
            <a:off x="9382125" y="3698875"/>
            <a:ext cx="327025" cy="32702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6647" name="文本框 24"/>
          <p:cNvSpPr txBox="1"/>
          <p:nvPr/>
        </p:nvSpPr>
        <p:spPr>
          <a:xfrm>
            <a:off x="9259888" y="3328988"/>
            <a:ext cx="522287" cy="36988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Tx/>
              <a:buNone/>
            </a:pPr>
            <a:r>
              <a:rPr lang="en-US" altLang="zh-CN" sz="1800" b="0" dirty="0">
                <a:solidFill>
                  <a:schemeClr val="tx1"/>
                </a:solidFill>
                <a:latin typeface="Arial" panose="020B0604020202020204" pitchFamily="34" charset="0"/>
                <a:ea typeface="宋体" panose="02010600030101010101" pitchFamily="2" charset="-122"/>
              </a:rPr>
              <a:t>P1</a:t>
            </a: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26" name="矩形 25"/>
          <p:cNvSpPr/>
          <p:nvPr/>
        </p:nvSpPr>
        <p:spPr>
          <a:xfrm>
            <a:off x="6557963" y="3375025"/>
            <a:ext cx="1066800" cy="669925"/>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26649" name="图片 27"/>
          <p:cNvPicPr>
            <a:picLocks noChangeAspect="1"/>
          </p:cNvPicPr>
          <p:nvPr/>
        </p:nvPicPr>
        <p:blipFill>
          <a:blip r:embed="rId3"/>
          <a:stretch>
            <a:fillRect/>
          </a:stretch>
        </p:blipFill>
        <p:spPr>
          <a:xfrm>
            <a:off x="7702550" y="4770438"/>
            <a:ext cx="1117600" cy="250825"/>
          </a:xfrm>
          <a:prstGeom prst="rect">
            <a:avLst/>
          </a:prstGeom>
          <a:noFill/>
          <a:ln w="9525">
            <a:noFill/>
          </a:ln>
        </p:spPr>
      </p:pic>
      <p:sp>
        <p:nvSpPr>
          <p:cNvPr id="29" name="流程图: 接点 28"/>
          <p:cNvSpPr/>
          <p:nvPr/>
        </p:nvSpPr>
        <p:spPr>
          <a:xfrm>
            <a:off x="7537450" y="2576513"/>
            <a:ext cx="327025" cy="325438"/>
          </a:xfrm>
          <a:prstGeom prst="flowChartConnector">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6651" name="文本框 29"/>
          <p:cNvSpPr txBox="1"/>
          <p:nvPr/>
        </p:nvSpPr>
        <p:spPr>
          <a:xfrm>
            <a:off x="7015163" y="2582863"/>
            <a:ext cx="639762" cy="36988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Tx/>
              <a:buNone/>
            </a:pPr>
            <a:r>
              <a:rPr lang="en-US" altLang="zh-CN" sz="1800" b="0" dirty="0">
                <a:solidFill>
                  <a:schemeClr val="tx1"/>
                </a:solidFill>
                <a:latin typeface="Arial" panose="020B0604020202020204" pitchFamily="34" charset="0"/>
                <a:ea typeface="宋体" panose="02010600030101010101" pitchFamily="2" charset="-122"/>
              </a:rPr>
              <a:t>C1’</a:t>
            </a: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32" name="箭头: 下 31"/>
          <p:cNvSpPr/>
          <p:nvPr/>
        </p:nvSpPr>
        <p:spPr>
          <a:xfrm rot="16200000">
            <a:off x="9403556" y="4672806"/>
            <a:ext cx="168275" cy="442913"/>
          </a:xfrm>
          <a:prstGeom prst="downArrow">
            <a:avLst>
              <a:gd name="adj1" fmla="val 50000"/>
              <a:gd name="adj2" fmla="val 131098"/>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3" name="流程图: 接点 32"/>
          <p:cNvSpPr/>
          <p:nvPr/>
        </p:nvSpPr>
        <p:spPr>
          <a:xfrm>
            <a:off x="10671175" y="4665663"/>
            <a:ext cx="327025" cy="327025"/>
          </a:xfrm>
          <a:prstGeom prst="flowChartConnector">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6654" name="文本框 33"/>
          <p:cNvSpPr txBox="1"/>
          <p:nvPr/>
        </p:nvSpPr>
        <p:spPr>
          <a:xfrm>
            <a:off x="10639425" y="5043488"/>
            <a:ext cx="715963" cy="36988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Tx/>
              <a:buNone/>
            </a:pPr>
            <a:r>
              <a:rPr lang="en-US" altLang="zh-CN" sz="1800" b="0" dirty="0">
                <a:solidFill>
                  <a:schemeClr val="tx1"/>
                </a:solidFill>
                <a:latin typeface="Arial" panose="020B0604020202020204" pitchFamily="34" charset="0"/>
                <a:ea typeface="宋体" panose="02010600030101010101" pitchFamily="2" charset="-122"/>
              </a:rPr>
              <a:t>C1’</a:t>
            </a: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37" name="流程图: 接点 36"/>
          <p:cNvSpPr/>
          <p:nvPr/>
        </p:nvSpPr>
        <p:spPr>
          <a:xfrm>
            <a:off x="7869238" y="3716338"/>
            <a:ext cx="327025" cy="32702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6656" name="文本框 37"/>
          <p:cNvSpPr txBox="1"/>
          <p:nvPr/>
        </p:nvSpPr>
        <p:spPr>
          <a:xfrm>
            <a:off x="7747000" y="3346450"/>
            <a:ext cx="522288" cy="3698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Tx/>
              <a:buNone/>
            </a:pPr>
            <a:r>
              <a:rPr lang="en-US" altLang="zh-CN" sz="1800" b="0" dirty="0">
                <a:solidFill>
                  <a:schemeClr val="tx1"/>
                </a:solidFill>
                <a:latin typeface="Arial" panose="020B0604020202020204" pitchFamily="34" charset="0"/>
                <a:ea typeface="宋体" panose="02010600030101010101" pitchFamily="2" charset="-122"/>
              </a:rPr>
              <a:t>P2</a:t>
            </a: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39" name="矩形 38"/>
          <p:cNvSpPr/>
          <p:nvPr/>
        </p:nvSpPr>
        <p:spPr>
          <a:xfrm>
            <a:off x="7799388" y="3373438"/>
            <a:ext cx="1065213" cy="669925"/>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0" name="流程图: 接点 39"/>
          <p:cNvSpPr/>
          <p:nvPr/>
        </p:nvSpPr>
        <p:spPr>
          <a:xfrm>
            <a:off x="8370888" y="3708400"/>
            <a:ext cx="327025" cy="327025"/>
          </a:xfrm>
          <a:prstGeom prst="flowChartConnector">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6659" name="文本框 40"/>
          <p:cNvSpPr txBox="1"/>
          <p:nvPr/>
        </p:nvSpPr>
        <p:spPr>
          <a:xfrm>
            <a:off x="8281988" y="3363913"/>
            <a:ext cx="630237" cy="36988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Tx/>
              <a:buNone/>
            </a:pPr>
            <a:r>
              <a:rPr lang="en-US" altLang="zh-CN" sz="1800" b="0" dirty="0">
                <a:solidFill>
                  <a:schemeClr val="tx1"/>
                </a:solidFill>
                <a:latin typeface="Arial" panose="020B0604020202020204" pitchFamily="34" charset="0"/>
                <a:ea typeface="宋体" panose="02010600030101010101" pitchFamily="2" charset="-122"/>
              </a:rPr>
              <a:t>C2’</a:t>
            </a: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42" name="流程图: 接点 41"/>
          <p:cNvSpPr/>
          <p:nvPr/>
        </p:nvSpPr>
        <p:spPr>
          <a:xfrm>
            <a:off x="9798050" y="3694113"/>
            <a:ext cx="325438" cy="327025"/>
          </a:xfrm>
          <a:prstGeom prst="flowChartConnector">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6661" name="文本框 42"/>
          <p:cNvSpPr txBox="1"/>
          <p:nvPr/>
        </p:nvSpPr>
        <p:spPr>
          <a:xfrm>
            <a:off x="9693275" y="3328988"/>
            <a:ext cx="630238" cy="36988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Tx/>
              <a:buNone/>
            </a:pPr>
            <a:r>
              <a:rPr lang="en-US" altLang="zh-CN" sz="1800" b="0" dirty="0">
                <a:solidFill>
                  <a:schemeClr val="tx1"/>
                </a:solidFill>
                <a:latin typeface="Arial" panose="020B0604020202020204" pitchFamily="34" charset="0"/>
                <a:ea typeface="宋体" panose="02010600030101010101" pitchFamily="2" charset="-122"/>
              </a:rPr>
              <a:t>C2’</a:t>
            </a: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44" name="流程图: 接点 43"/>
          <p:cNvSpPr/>
          <p:nvPr/>
        </p:nvSpPr>
        <p:spPr>
          <a:xfrm>
            <a:off x="6705600" y="3698875"/>
            <a:ext cx="327025" cy="32543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6663" name="文本框 44"/>
          <p:cNvSpPr txBox="1"/>
          <p:nvPr/>
        </p:nvSpPr>
        <p:spPr>
          <a:xfrm>
            <a:off x="6583363" y="3328988"/>
            <a:ext cx="522287" cy="36988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Tx/>
              <a:buNone/>
            </a:pPr>
            <a:r>
              <a:rPr lang="en-US" altLang="zh-CN" sz="1800" b="0" dirty="0">
                <a:solidFill>
                  <a:schemeClr val="tx1"/>
                </a:solidFill>
                <a:latin typeface="Arial" panose="020B0604020202020204" pitchFamily="34" charset="0"/>
                <a:ea typeface="宋体" panose="02010600030101010101" pitchFamily="2" charset="-122"/>
              </a:rPr>
              <a:t>P1</a:t>
            </a: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46" name="流程图: 接点 45"/>
          <p:cNvSpPr/>
          <p:nvPr/>
        </p:nvSpPr>
        <p:spPr>
          <a:xfrm>
            <a:off x="10768013" y="3708400"/>
            <a:ext cx="325438" cy="327025"/>
          </a:xfrm>
          <a:prstGeom prst="flowChartConnector">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6665" name="文本框 46"/>
          <p:cNvSpPr txBox="1"/>
          <p:nvPr/>
        </p:nvSpPr>
        <p:spPr>
          <a:xfrm>
            <a:off x="10671175" y="3340100"/>
            <a:ext cx="588963" cy="3683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Tx/>
              <a:buNone/>
            </a:pPr>
            <a:r>
              <a:rPr lang="en-US" altLang="zh-CN" sz="1800" b="0" dirty="0">
                <a:solidFill>
                  <a:schemeClr val="tx1"/>
                </a:solidFill>
                <a:latin typeface="Arial" panose="020B0604020202020204" pitchFamily="34" charset="0"/>
                <a:ea typeface="宋体" panose="02010600030101010101" pitchFamily="2" charset="-122"/>
              </a:rPr>
              <a:t>C1’</a:t>
            </a: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48" name="流程图: 接点 47"/>
          <p:cNvSpPr/>
          <p:nvPr/>
        </p:nvSpPr>
        <p:spPr>
          <a:xfrm>
            <a:off x="10348913" y="3694113"/>
            <a:ext cx="325438" cy="32702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6667" name="文本框 48"/>
          <p:cNvSpPr txBox="1"/>
          <p:nvPr/>
        </p:nvSpPr>
        <p:spPr>
          <a:xfrm>
            <a:off x="10225088" y="3324225"/>
            <a:ext cx="523875" cy="3698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Tx/>
              <a:buNone/>
            </a:pPr>
            <a:r>
              <a:rPr lang="en-US" altLang="zh-CN" sz="1800" b="0" dirty="0">
                <a:solidFill>
                  <a:schemeClr val="tx1"/>
                </a:solidFill>
                <a:latin typeface="Arial" panose="020B0604020202020204" pitchFamily="34" charset="0"/>
                <a:ea typeface="宋体" panose="02010600030101010101" pitchFamily="2" charset="-122"/>
              </a:rPr>
              <a:t>P2</a:t>
            </a: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51" name="左大括号 50"/>
          <p:cNvSpPr/>
          <p:nvPr/>
        </p:nvSpPr>
        <p:spPr>
          <a:xfrm rot="16200000">
            <a:off x="7019131" y="3864769"/>
            <a:ext cx="171450" cy="554038"/>
          </a:xfrm>
          <a:prstGeom prst="leftBrace">
            <a:avLst>
              <a:gd name="adj1" fmla="val 48550"/>
              <a:gd name="adj2" fmla="val 50000"/>
            </a:avLst>
          </a:prstGeom>
          <a:ln w="28575"/>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2" name="左大括号 51"/>
          <p:cNvSpPr/>
          <p:nvPr/>
        </p:nvSpPr>
        <p:spPr>
          <a:xfrm rot="16200000">
            <a:off x="8202613" y="3871913"/>
            <a:ext cx="171450" cy="555625"/>
          </a:xfrm>
          <a:prstGeom prst="leftBrace">
            <a:avLst>
              <a:gd name="adj1" fmla="val 48550"/>
              <a:gd name="adj2" fmla="val 50000"/>
            </a:avLst>
          </a:prstGeom>
          <a:ln w="28575"/>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3" name="左大括号 52"/>
          <p:cNvSpPr/>
          <p:nvPr/>
        </p:nvSpPr>
        <p:spPr>
          <a:xfrm rot="16200000">
            <a:off x="9663906" y="3809206"/>
            <a:ext cx="171450" cy="554038"/>
          </a:xfrm>
          <a:prstGeom prst="leftBrace">
            <a:avLst>
              <a:gd name="adj1" fmla="val 48550"/>
              <a:gd name="adj2" fmla="val 50000"/>
            </a:avLst>
          </a:prstGeom>
          <a:ln w="28575"/>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4" name="左大括号 53"/>
          <p:cNvSpPr/>
          <p:nvPr/>
        </p:nvSpPr>
        <p:spPr>
          <a:xfrm rot="16200000">
            <a:off x="10648156" y="3826669"/>
            <a:ext cx="171450" cy="554038"/>
          </a:xfrm>
          <a:prstGeom prst="leftBrace">
            <a:avLst>
              <a:gd name="adj1" fmla="val 48550"/>
              <a:gd name="adj2" fmla="val 50000"/>
            </a:avLst>
          </a:prstGeom>
          <a:ln w="28575"/>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5" name="流程图: 接点 54"/>
          <p:cNvSpPr/>
          <p:nvPr/>
        </p:nvSpPr>
        <p:spPr>
          <a:xfrm>
            <a:off x="10248900" y="4676775"/>
            <a:ext cx="327025" cy="32543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6673" name="文本框 55"/>
          <p:cNvSpPr txBox="1"/>
          <p:nvPr/>
        </p:nvSpPr>
        <p:spPr>
          <a:xfrm>
            <a:off x="10225088" y="5067300"/>
            <a:ext cx="523875" cy="3698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Tx/>
              <a:buNone/>
            </a:pPr>
            <a:r>
              <a:rPr lang="en-US" altLang="zh-CN" sz="1800" b="0" dirty="0">
                <a:solidFill>
                  <a:schemeClr val="tx1"/>
                </a:solidFill>
                <a:latin typeface="Arial" panose="020B0604020202020204" pitchFamily="34" charset="0"/>
                <a:ea typeface="宋体" panose="02010600030101010101" pitchFamily="2" charset="-122"/>
              </a:rPr>
              <a:t>P1</a:t>
            </a: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57" name="十字形 56"/>
          <p:cNvSpPr/>
          <p:nvPr/>
        </p:nvSpPr>
        <p:spPr>
          <a:xfrm rot="18852642">
            <a:off x="10168731" y="4622006"/>
            <a:ext cx="488950" cy="442913"/>
          </a:xfrm>
          <a:prstGeom prst="plus">
            <a:avLst>
              <a:gd name="adj" fmla="val 37589"/>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8" name="文本框 57"/>
          <p:cNvSpPr txBox="1"/>
          <p:nvPr/>
        </p:nvSpPr>
        <p:spPr>
          <a:xfrm>
            <a:off x="320675" y="5213350"/>
            <a:ext cx="6384925" cy="1322388"/>
          </a:xfrm>
          <a:prstGeom prst="rect">
            <a:avLst/>
          </a:prstGeom>
          <a:noFill/>
        </p:spPr>
        <p:txBody>
          <a:bodyPr>
            <a:spAutoFit/>
          </a:bodyPr>
          <a:lstStyle/>
          <a:p>
            <a:pPr marR="0" defTabSz="914400">
              <a:buClrTx/>
              <a:buSzTx/>
              <a:buFontTx/>
              <a:buNone/>
              <a:defRPr/>
            </a:pPr>
            <a:r>
              <a:rPr kumimoji="0" lang="en-US" altLang="zh-CN" sz="2000" kern="1200" cap="none" spc="0" normalizeH="0" baseline="0" noProof="0" dirty="0">
                <a:solidFill>
                  <a:schemeClr val="accent1">
                    <a:lumMod val="75000"/>
                  </a:schemeClr>
                </a:solidFill>
                <a:latin typeface="Arial" panose="020B0604020202020204" pitchFamily="34" charset="0"/>
                <a:ea typeface="宋体" panose="02010600030101010101" pitchFamily="2" charset="-122"/>
                <a:cs typeface="+mn-cs"/>
              </a:rPr>
              <a:t>Deterministic Crowding selects the fittest individual in each pair in the replacement phase. </a:t>
            </a:r>
            <a:endParaRPr kumimoji="0" lang="en-US" altLang="zh-CN" sz="2000" kern="1200" cap="none" spc="0" normalizeH="0" baseline="0" noProof="0" dirty="0">
              <a:solidFill>
                <a:schemeClr val="accent1">
                  <a:lumMod val="75000"/>
                </a:schemeClr>
              </a:solidFill>
              <a:latin typeface="Arial" panose="020B0604020202020204" pitchFamily="34" charset="0"/>
              <a:ea typeface="宋体" panose="02010600030101010101" pitchFamily="2" charset="-122"/>
              <a:cs typeface="+mn-cs"/>
            </a:endParaRPr>
          </a:p>
          <a:p>
            <a:pPr marR="0" defTabSz="914400">
              <a:buClrTx/>
              <a:buSzTx/>
              <a:buFontTx/>
              <a:buNone/>
              <a:defRPr/>
            </a:pPr>
            <a:r>
              <a:rPr kumimoji="0" lang="zh-CN" altLang="en-US" sz="2000" kern="1200" cap="none" spc="0" normalizeH="0" baseline="0" noProof="0" dirty="0">
                <a:solidFill>
                  <a:schemeClr val="accent1">
                    <a:lumMod val="75000"/>
                  </a:schemeClr>
                </a:solidFill>
                <a:latin typeface="-apple-system"/>
                <a:ea typeface="宋体" panose="02010600030101010101" pitchFamily="2" charset="-122"/>
                <a:cs typeface="+mn-cs"/>
              </a:rPr>
              <a:t>每个个体和最近似的一个父代个体进行竞争，如果适应度值更高，则替换掉父代个体</a:t>
            </a:r>
            <a:endParaRPr kumimoji="0" lang="zh-CN" altLang="en-US" sz="2000" kern="1200" cap="none" spc="0" normalizeH="0" baseline="0" noProof="0" dirty="0">
              <a:solidFill>
                <a:schemeClr val="accent1">
                  <a:lumMod val="75000"/>
                </a:schemeClr>
              </a:solidFill>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标题 1"/>
          <p:cNvSpPr>
            <a:spLocks noGrp="1"/>
          </p:cNvSpPr>
          <p:nvPr>
            <p:ph type="title"/>
          </p:nvPr>
        </p:nvSpPr>
        <p:spPr>
          <a:xfrm>
            <a:off x="304800" y="103188"/>
            <a:ext cx="9448800" cy="563562"/>
          </a:xfrm>
          <a:ln/>
        </p:spPr>
        <p:txBody>
          <a:bodyPr vert="horz" wrap="square" lIns="91440" tIns="45720" rIns="91440" bIns="45720" anchor="ctr" anchorCtr="0"/>
          <a:p>
            <a:pPr/>
            <a:endParaRPr lang="zh-CN" altLang="en-US" dirty="0">
              <a:solidFill>
                <a:srgbClr val="00B050"/>
              </a:solidFill>
              <a:latin typeface="+mj-lt"/>
              <a:ea typeface="宋体" panose="02010600030101010101" pitchFamily="2" charset="-122"/>
              <a:cs typeface="+mj-cs"/>
            </a:endParaRPr>
          </a:p>
        </p:txBody>
      </p:sp>
      <p:sp>
        <p:nvSpPr>
          <p:cNvPr id="27651" name="内容占位符 2"/>
          <p:cNvSpPr>
            <a:spLocks noGrp="1"/>
          </p:cNvSpPr>
          <p:nvPr>
            <p:ph idx="1"/>
          </p:nvPr>
        </p:nvSpPr>
        <p:spPr>
          <a:xfrm>
            <a:off x="766763" y="995363"/>
            <a:ext cx="10871200" cy="5334000"/>
          </a:xfrm>
          <a:ln/>
        </p:spPr>
        <p:txBody>
          <a:bodyPr vert="horz" wrap="square" lIns="91440" tIns="45720" rIns="91440" bIns="45720" anchor="t" anchorCtr="0"/>
          <a:p>
            <a:r>
              <a:rPr lang="zh-CN" altLang="en-US" dirty="0">
                <a:solidFill>
                  <a:srgbClr val="32794D"/>
                </a:solidFill>
                <a:ea typeface="宋体" panose="02010600030101010101" pitchFamily="2" charset="-122"/>
              </a:rPr>
              <a:t>为了修改算法的确定性</a:t>
            </a:r>
            <a:r>
              <a:rPr lang="en-US" altLang="zh-CN" dirty="0">
                <a:solidFill>
                  <a:srgbClr val="32794D"/>
                </a:solidFill>
                <a:ea typeface="宋体" panose="02010600030101010101" pitchFamily="2" charset="-122"/>
              </a:rPr>
              <a:t>(</a:t>
            </a:r>
            <a:r>
              <a:rPr lang="en-US" altLang="zh-CN" dirty="0">
                <a:solidFill>
                  <a:srgbClr val="32794D"/>
                </a:solidFill>
                <a:latin typeface="等线" panose="02010600030101010101" pitchFamily="2" charset="-122"/>
                <a:ea typeface="等线" panose="02010600030101010101" pitchFamily="2" charset="-122"/>
              </a:rPr>
              <a:t>deterministic nature</a:t>
            </a:r>
            <a:r>
              <a:rPr lang="en-US" altLang="zh-CN" dirty="0">
                <a:solidFill>
                  <a:srgbClr val="32794D"/>
                </a:solidFill>
                <a:ea typeface="宋体" panose="02010600030101010101" pitchFamily="2" charset="-122"/>
              </a:rPr>
              <a:t>)</a:t>
            </a:r>
            <a:r>
              <a:rPr lang="zh-CN" altLang="en-US" dirty="0">
                <a:solidFill>
                  <a:srgbClr val="32794D"/>
                </a:solidFill>
                <a:ea typeface="宋体" panose="02010600030101010101" pitchFamily="2" charset="-122"/>
              </a:rPr>
              <a:t>，从而在这种情况下提供恢复性压力</a:t>
            </a:r>
            <a:r>
              <a:rPr lang="en-US" altLang="zh-CN" dirty="0">
                <a:solidFill>
                  <a:srgbClr val="32794D"/>
                </a:solidFill>
                <a:ea typeface="宋体" panose="02010600030101010101" pitchFamily="2" charset="-122"/>
              </a:rPr>
              <a:t>(</a:t>
            </a:r>
            <a:r>
              <a:rPr lang="en-US" altLang="zh-CN" dirty="0">
                <a:solidFill>
                  <a:srgbClr val="32794D"/>
                </a:solidFill>
                <a:latin typeface="等线" panose="02010600030101010101" pitchFamily="2" charset="-122"/>
                <a:ea typeface="等线" panose="02010600030101010101" pitchFamily="2" charset="-122"/>
              </a:rPr>
              <a:t>restorative pressure), Mengshoel </a:t>
            </a:r>
            <a:r>
              <a:rPr lang="zh-CN" altLang="en-US" dirty="0">
                <a:solidFill>
                  <a:srgbClr val="32794D"/>
                </a:solidFill>
                <a:latin typeface="等线" panose="02010600030101010101" pitchFamily="2" charset="-122"/>
                <a:ea typeface="等线" panose="02010600030101010101" pitchFamily="2" charset="-122"/>
              </a:rPr>
              <a:t>提出了概率排挤技术：</a:t>
            </a:r>
            <a:endParaRPr lang="en-US" altLang="zh-CN" dirty="0">
              <a:solidFill>
                <a:srgbClr val="32794D"/>
              </a:solidFill>
              <a:latin typeface="等线" panose="02010600030101010101" pitchFamily="2" charset="-122"/>
              <a:ea typeface="等线" panose="02010600030101010101" pitchFamily="2" charset="-122"/>
            </a:endParaRPr>
          </a:p>
          <a:p>
            <a:r>
              <a:rPr lang="en-US" altLang="zh-CN" dirty="0">
                <a:solidFill>
                  <a:srgbClr val="32794D"/>
                </a:solidFill>
                <a:ea typeface="宋体" panose="02010600030101010101" pitchFamily="2" charset="-122"/>
              </a:rPr>
              <a:t>Probabilistic Crowding selects the surviving individual for each pair based on a probabilistic formula that takes fitness into account.</a:t>
            </a:r>
            <a:endParaRPr lang="en-US" altLang="zh-CN" dirty="0">
              <a:solidFill>
                <a:srgbClr val="32794D"/>
              </a:solidFill>
              <a:ea typeface="宋体" panose="02010600030101010101" pitchFamily="2" charset="-122"/>
            </a:endParaRPr>
          </a:p>
          <a:p>
            <a:r>
              <a:rPr lang="zh-CN" altLang="en-US" dirty="0">
                <a:solidFill>
                  <a:srgbClr val="32794D"/>
                </a:solidFill>
                <a:ea typeface="宋体" panose="02010600030101010101" pitchFamily="2" charset="-122"/>
              </a:rPr>
              <a:t>概率性拥挤基于考虑适应度的概率公式，选择每一对中的一个个体存活下来。在这种方式中，两个相似个体</a:t>
            </a:r>
            <a:r>
              <a:rPr lang="en-US" altLang="zh-CN" dirty="0">
                <a:solidFill>
                  <a:srgbClr val="32794D"/>
                </a:solidFill>
                <a:ea typeface="宋体" panose="02010600030101010101" pitchFamily="2" charset="-122"/>
              </a:rPr>
              <a:t>X</a:t>
            </a:r>
            <a:r>
              <a:rPr lang="zh-CN" altLang="en-US" dirty="0">
                <a:solidFill>
                  <a:srgbClr val="32794D"/>
                </a:solidFill>
                <a:ea typeface="宋体" panose="02010600030101010101" pitchFamily="2" charset="-122"/>
              </a:rPr>
              <a:t>、</a:t>
            </a:r>
            <a:r>
              <a:rPr lang="en-US" altLang="zh-CN" dirty="0">
                <a:solidFill>
                  <a:srgbClr val="32794D"/>
                </a:solidFill>
                <a:ea typeface="宋体" panose="02010600030101010101" pitchFamily="2" charset="-122"/>
              </a:rPr>
              <a:t>Y</a:t>
            </a:r>
            <a:r>
              <a:rPr lang="zh-CN" altLang="en-US" dirty="0">
                <a:solidFill>
                  <a:srgbClr val="32794D"/>
                </a:solidFill>
                <a:ea typeface="宋体" panose="02010600030101010101" pitchFamily="2" charset="-122"/>
              </a:rPr>
              <a:t>通过轮盘赌的方式来决定去留，概率公式为</a:t>
            </a:r>
            <a:r>
              <a:rPr lang="en-US" altLang="zh-CN" dirty="0">
                <a:solidFill>
                  <a:srgbClr val="32794D"/>
                </a:solidFill>
                <a:ea typeface="宋体" panose="02010600030101010101" pitchFamily="2" charset="-122"/>
              </a:rPr>
              <a:t>(f</a:t>
            </a:r>
            <a:r>
              <a:rPr lang="zh-CN" altLang="en-US" dirty="0">
                <a:solidFill>
                  <a:srgbClr val="32794D"/>
                </a:solidFill>
                <a:ea typeface="宋体" panose="02010600030101010101" pitchFamily="2" charset="-122"/>
              </a:rPr>
              <a:t>是适应度函数</a:t>
            </a:r>
            <a:r>
              <a:rPr lang="en-US" altLang="zh-CN" dirty="0">
                <a:solidFill>
                  <a:srgbClr val="32794D"/>
                </a:solidFill>
                <a:ea typeface="宋体" panose="02010600030101010101" pitchFamily="2" charset="-122"/>
              </a:rPr>
              <a:t>)</a:t>
            </a:r>
            <a:r>
              <a:rPr lang="zh-CN" altLang="en-US" dirty="0">
                <a:solidFill>
                  <a:srgbClr val="32794D"/>
                </a:solidFill>
                <a:ea typeface="宋体" panose="02010600030101010101" pitchFamily="2" charset="-122"/>
              </a:rPr>
              <a:t>：</a:t>
            </a:r>
            <a:endParaRPr lang="zh-CN" altLang="en-US" dirty="0">
              <a:solidFill>
                <a:srgbClr val="32794D"/>
              </a:solidFill>
              <a:ea typeface="宋体" panose="02010600030101010101" pitchFamily="2" charset="-122"/>
            </a:endParaRPr>
          </a:p>
          <a:p>
            <a:endParaRPr lang="zh-CN" altLang="en-US" dirty="0">
              <a:solidFill>
                <a:srgbClr val="32794D"/>
              </a:solidFill>
              <a:ea typeface="宋体" panose="02010600030101010101" pitchFamily="2" charset="-122"/>
            </a:endParaRPr>
          </a:p>
          <a:p>
            <a:endParaRPr lang="zh-CN" altLang="en-US" dirty="0">
              <a:ea typeface="宋体" panose="02010600030101010101" pitchFamily="2" charset="-122"/>
            </a:endParaRPr>
          </a:p>
        </p:txBody>
      </p:sp>
      <p:sp>
        <p:nvSpPr>
          <p:cNvPr id="27652" name="页脚占位符 3"/>
          <p:cNvSpPr txBox="1">
            <a:spLocks noGrp="1"/>
          </p:cNvSpPr>
          <p:nvPr>
            <p:ph type="ftr" sz="quarter" idx="3"/>
          </p:nvPr>
        </p:nvSpPr>
        <p:spPr>
          <a:noFill/>
          <a:ln>
            <a:noFill/>
          </a:ln>
        </p:spPr>
        <p:txBody>
          <a:bodyPr/>
          <a:p>
            <a:pPr marL="0" indent="0">
              <a:spcBef>
                <a:spcPct val="0"/>
              </a:spcBef>
              <a:buClrTx/>
              <a:buFontTx/>
              <a:buNone/>
            </a:pPr>
            <a:r>
              <a:rPr lang="zh-CN" altLang="en-US" sz="1800" b="0" dirty="0">
                <a:latin typeface="Arial" panose="020B0604020202020204" pitchFamily="34" charset="0"/>
                <a:ea typeface="宋体" panose="02010600030101010101" pitchFamily="2" charset="-122"/>
                <a:cs typeface="+mn-cs"/>
              </a:rPr>
              <a:t>多模态优化</a:t>
            </a:r>
            <a:endParaRPr lang="en-US" altLang="zh-CN" sz="1800" b="0" dirty="0">
              <a:latin typeface="Arial" panose="020B0604020202020204" pitchFamily="34" charset="0"/>
              <a:ea typeface="宋体" panose="02010600030101010101" pitchFamily="2" charset="-122"/>
              <a:cs typeface="+mn-cs"/>
            </a:endParaRPr>
          </a:p>
          <a:p>
            <a:pPr marL="0" indent="0">
              <a:spcBef>
                <a:spcPct val="0"/>
              </a:spcBef>
              <a:buClrTx/>
              <a:buFontTx/>
              <a:buNone/>
            </a:pPr>
            <a:r>
              <a:rPr lang="en-US" altLang="zh-CN" b="0" dirty="0">
                <a:latin typeface="Arial" panose="020B0604020202020204" pitchFamily="34" charset="0"/>
                <a:ea typeface="宋体" panose="02010600030101010101" pitchFamily="2" charset="-122"/>
                <a:cs typeface="+mn-cs"/>
              </a:rPr>
              <a:t>Multimodal optimization</a:t>
            </a:r>
            <a:endParaRPr lang="en-US" altLang="zh-CN" b="0" dirty="0">
              <a:latin typeface="Arial" panose="020B0604020202020204" pitchFamily="34" charset="0"/>
              <a:ea typeface="宋体" panose="02010600030101010101" pitchFamily="2" charset="-122"/>
              <a:cs typeface="+mn-cs"/>
            </a:endParaRPr>
          </a:p>
        </p:txBody>
      </p:sp>
      <p:sp>
        <p:nvSpPr>
          <p:cNvPr id="5" name="标题 1"/>
          <p:cNvSpPr txBox="1"/>
          <p:nvPr/>
        </p:nvSpPr>
        <p:spPr bwMode="white">
          <a:xfrm>
            <a:off x="407988" y="292100"/>
            <a:ext cx="816927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Verdana" panose="020B0604030504040204" pitchFamily="34" charset="0"/>
              </a:defRPr>
            </a:lvl2pPr>
            <a:lvl3pPr algn="l" rtl="0" eaLnBrk="0" fontAlgn="base" hangingPunct="0">
              <a:spcBef>
                <a:spcPct val="0"/>
              </a:spcBef>
              <a:spcAft>
                <a:spcPct val="0"/>
              </a:spcAft>
              <a:defRPr sz="3200" b="1">
                <a:solidFill>
                  <a:schemeClr val="bg1"/>
                </a:solidFill>
                <a:latin typeface="Verdana" panose="020B0604030504040204" pitchFamily="34" charset="0"/>
              </a:defRPr>
            </a:lvl3pPr>
            <a:lvl4pPr algn="l" rtl="0" eaLnBrk="0" fontAlgn="base" hangingPunct="0">
              <a:spcBef>
                <a:spcPct val="0"/>
              </a:spcBef>
              <a:spcAft>
                <a:spcPct val="0"/>
              </a:spcAft>
              <a:defRPr sz="3200" b="1">
                <a:solidFill>
                  <a:schemeClr val="bg1"/>
                </a:solidFill>
                <a:latin typeface="Verdana" panose="020B0604030504040204" pitchFamily="34" charset="0"/>
              </a:defRPr>
            </a:lvl4pPr>
            <a:lvl5pPr algn="l" rtl="0" eaLnBrk="0" fontAlgn="base" hangingPunct="0">
              <a:spcBef>
                <a:spcPct val="0"/>
              </a:spcBef>
              <a:spcAft>
                <a:spcPct val="0"/>
              </a:spcAft>
              <a:defRPr sz="3200" b="1">
                <a:solidFill>
                  <a:schemeClr val="bg1"/>
                </a:solidFill>
                <a:latin typeface="Verdana" panose="020B0604030504040204" pitchFamily="34" charset="0"/>
              </a:defRPr>
            </a:lvl5pPr>
            <a:lvl6pPr marL="457200" algn="l" rtl="0" eaLnBrk="1" fontAlgn="base" hangingPunct="1">
              <a:spcBef>
                <a:spcPct val="0"/>
              </a:spcBef>
              <a:spcAft>
                <a:spcPct val="0"/>
              </a:spcAft>
              <a:defRPr sz="3200" b="1">
                <a:solidFill>
                  <a:schemeClr val="bg1"/>
                </a:solidFill>
                <a:latin typeface="Verdana" panose="020B0604030504040204" pitchFamily="34" charset="0"/>
              </a:defRPr>
            </a:lvl6pPr>
            <a:lvl7pPr marL="914400" algn="l" rtl="0" eaLnBrk="1" fontAlgn="base" hangingPunct="1">
              <a:spcBef>
                <a:spcPct val="0"/>
              </a:spcBef>
              <a:spcAft>
                <a:spcPct val="0"/>
              </a:spcAft>
              <a:defRPr sz="3200" b="1">
                <a:solidFill>
                  <a:schemeClr val="bg1"/>
                </a:solidFill>
                <a:latin typeface="Verdana" panose="020B0604030504040204" pitchFamily="34" charset="0"/>
              </a:defRPr>
            </a:lvl7pPr>
            <a:lvl8pPr marL="1371600" algn="l" rtl="0" eaLnBrk="1" fontAlgn="base" hangingPunct="1">
              <a:spcBef>
                <a:spcPct val="0"/>
              </a:spcBef>
              <a:spcAft>
                <a:spcPct val="0"/>
              </a:spcAft>
              <a:defRPr sz="3200" b="1">
                <a:solidFill>
                  <a:schemeClr val="bg1"/>
                </a:solidFill>
                <a:latin typeface="Verdana" panose="020B0604030504040204" pitchFamily="34" charset="0"/>
              </a:defRPr>
            </a:lvl8pPr>
            <a:lvl9pPr marL="1828800" algn="l" rtl="0" eaLnBrk="1" fontAlgn="base" hangingPunct="1">
              <a:spcBef>
                <a:spcPct val="0"/>
              </a:spcBef>
              <a:spcAft>
                <a:spcPct val="0"/>
              </a:spcAft>
              <a:defRPr sz="3200" b="1">
                <a:solidFill>
                  <a:schemeClr val="bg1"/>
                </a:solidFill>
                <a:latin typeface="Verdana" panose="020B060403050404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100" cap="none" spc="0" normalizeH="0" baseline="0" noProof="0" dirty="0">
                <a:ln>
                  <a:noFill/>
                </a:ln>
                <a:solidFill>
                  <a:schemeClr val="accent1">
                    <a:lumMod val="75000"/>
                  </a:schemeClr>
                </a:solidFill>
                <a:effectLst/>
                <a:uLnTx/>
                <a:uFillTx/>
                <a:latin typeface="等线" panose="02010600030101010101" pitchFamily="2" charset="-122"/>
                <a:ea typeface="等线" panose="02010600030101010101" pitchFamily="2" charset="-122"/>
                <a:cs typeface="Times New Roman" panose="02020603050405020304" pitchFamily="18" charset="0"/>
              </a:rPr>
              <a:t>Probabilistic crowding(</a:t>
            </a:r>
            <a:r>
              <a:rPr kumimoji="0" lang="zh-CN" altLang="en-US" sz="3200" b="1" i="0" u="none" strike="noStrike" kern="100" cap="none" spc="0" normalizeH="0" baseline="0" noProof="0" dirty="0">
                <a:ln>
                  <a:noFill/>
                </a:ln>
                <a:solidFill>
                  <a:schemeClr val="accent1">
                    <a:lumMod val="75000"/>
                  </a:schemeClr>
                </a:solidFill>
                <a:effectLst/>
                <a:uLnTx/>
                <a:uFillTx/>
                <a:latin typeface="等线" panose="02010600030101010101" pitchFamily="2" charset="-122"/>
                <a:ea typeface="等线" panose="02010600030101010101" pitchFamily="2" charset="-122"/>
                <a:cs typeface="Times New Roman" panose="02020603050405020304" pitchFamily="18" charset="0"/>
              </a:rPr>
              <a:t>概率性拥挤</a:t>
            </a:r>
            <a:r>
              <a:rPr kumimoji="0" lang="en-US" altLang="zh-CN" sz="3200" b="1" i="0" u="none" strike="noStrike" kern="100" cap="none" spc="0" normalizeH="0" baseline="0" noProof="0" dirty="0">
                <a:ln>
                  <a:noFill/>
                </a:ln>
                <a:solidFill>
                  <a:schemeClr val="accent1">
                    <a:lumMod val="75000"/>
                  </a:schemeClr>
                </a:solidFill>
                <a:effectLst/>
                <a:uLnTx/>
                <a:uFillTx/>
                <a:latin typeface="等线" panose="02010600030101010101" pitchFamily="2" charset="-122"/>
                <a:ea typeface="等线" panose="02010600030101010101" pitchFamily="2" charset="-122"/>
                <a:cs typeface="Times New Roman" panose="02020603050405020304" pitchFamily="18" charset="0"/>
              </a:rPr>
              <a:t>)</a:t>
            </a:r>
            <a:br>
              <a:rPr kumimoji="0" lang="zh-CN" altLang="zh-CN" sz="2800" b="1" i="0" u="none" strike="noStrike" kern="100" cap="none" spc="0" normalizeH="0" baseline="0" noProof="0" dirty="0">
                <a:ln>
                  <a:noFill/>
                </a:ln>
                <a:solidFill>
                  <a:schemeClr val="accent1">
                    <a:lumMod val="75000"/>
                  </a:schemeClr>
                </a:solidFill>
                <a:effectLst/>
                <a:uLnTx/>
                <a:uFillTx/>
                <a:latin typeface="等线" panose="02010600030101010101" pitchFamily="2" charset="-122"/>
                <a:ea typeface="等线" panose="02010600030101010101" pitchFamily="2" charset="-122"/>
                <a:cs typeface="Times New Roman" panose="02020603050405020304" pitchFamily="18" charset="0"/>
              </a:rPr>
            </a:br>
            <a:endParaRPr kumimoji="0" lang="zh-CN" altLang="en-US" sz="2800" b="1" i="0" u="none" strike="noStrike" kern="0" cap="none" spc="0" normalizeH="0" baseline="0" noProof="0" dirty="0">
              <a:ln>
                <a:noFill/>
              </a:ln>
              <a:solidFill>
                <a:schemeClr val="accent1">
                  <a:lumMod val="75000"/>
                </a:schemeClr>
              </a:solidFill>
              <a:effectLst/>
              <a:uLnTx/>
              <a:uFillTx/>
              <a:latin typeface="+mj-lt"/>
              <a:ea typeface="+mj-ea"/>
              <a:cs typeface="+mj-cs"/>
            </a:endParaRPr>
          </a:p>
        </p:txBody>
      </p:sp>
      <p:pic>
        <p:nvPicPr>
          <p:cNvPr id="7" name="图片 6"/>
          <p:cNvPicPr>
            <a:picLocks noChangeAspect="1"/>
          </p:cNvPicPr>
          <p:nvPr/>
        </p:nvPicPr>
        <p:blipFill>
          <a:blip r:embed="rId1"/>
          <a:stretch>
            <a:fillRect/>
          </a:stretch>
        </p:blipFill>
        <p:spPr>
          <a:xfrm>
            <a:off x="4492625" y="5064125"/>
            <a:ext cx="3690938" cy="132397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PLACING_PICTURE_USER_VIEWPORT" val="{&quot;height&quot;:10800,&quot;width&quot;:9840}"/>
</p:tagLst>
</file>

<file path=ppt/tags/tag2.xml><?xml version="1.0" encoding="utf-8"?>
<p:tagLst xmlns:p="http://schemas.openxmlformats.org/presentationml/2006/main">
  <p:tag name="KSO_WM_UNIT_PLACING_PICTURE_USER_VIEWPORT" val="{&quot;height&quot;:6800,&quot;width&quot;:10360}"/>
</p:tagLst>
</file>

<file path=ppt/tags/tag3.xml><?xml version="1.0" encoding="utf-8"?>
<p:tagLst xmlns:p="http://schemas.openxmlformats.org/presentationml/2006/main">
  <p:tag name="KSO_WM_UNIT_TABLE_BEAUTIFY" val="smartTable{d416e277-64d8-4190-9aca-7fb7a5a5aa7e}"/>
  <p:tag name="TABLE_ENDDRAG_ORIGIN_RECT" val="664*496"/>
  <p:tag name="TABLE_ENDDRAG_RECT" val="286*29*664*496"/>
</p:tagLst>
</file>

<file path=ppt/tags/tag4.xml><?xml version="1.0" encoding="utf-8"?>
<p:tagLst xmlns:p="http://schemas.openxmlformats.org/presentationml/2006/main">
  <p:tag name="KSO_WM_UNIT_PLACING_PICTURE_USER_VIEWPORT" val="{&quot;height&quot;:3932,&quot;width&quot;:8293}"/>
</p:tagLst>
</file>

<file path=ppt/tags/tag5.xml><?xml version="1.0" encoding="utf-8"?>
<p:tagLst xmlns:p="http://schemas.openxmlformats.org/presentationml/2006/main">
  <p:tag name="KSO_WPP_MARK_KEY" val="d00213aa-40b3-429c-855b-33705f971b86"/>
  <p:tag name="COMMONDATA" val="eyJoZGlkIjoiYzA3ODk1ODg1NjliNjNiYzNmYzQyMTVlYmUyYjI4MTcifQ=="/>
</p:tagLst>
</file>

<file path=ppt/theme/theme1.xml><?xml version="1.0" encoding="utf-8"?>
<a:theme xmlns:a="http://schemas.openxmlformats.org/drawingml/2006/main" name="028TGp_edu_school_gr_v3">
  <a:themeElements>
    <a:clrScheme name="Default Design 2">
      <a:dk1>
        <a:srgbClr val="666699"/>
      </a:dk1>
      <a:lt1>
        <a:srgbClr val="FFFFFF"/>
      </a:lt1>
      <a:dk2>
        <a:srgbClr val="000000"/>
      </a:dk2>
      <a:lt2>
        <a:srgbClr val="DDDDDD"/>
      </a:lt2>
      <a:accent1>
        <a:srgbClr val="43A167"/>
      </a:accent1>
      <a:accent2>
        <a:srgbClr val="DF6C1D"/>
      </a:accent2>
      <a:accent3>
        <a:srgbClr val="FFFFFF"/>
      </a:accent3>
      <a:accent4>
        <a:srgbClr val="565682"/>
      </a:accent4>
      <a:accent5>
        <a:srgbClr val="B0CDB8"/>
      </a:accent5>
      <a:accent6>
        <a:srgbClr val="CA6119"/>
      </a:accent6>
      <a:hlink>
        <a:srgbClr val="3197BB"/>
      </a:hlink>
      <a:folHlink>
        <a:srgbClr val="878FA5"/>
      </a:folHlink>
    </a:clrScheme>
    <a:fontScheme name="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Default Design 1">
        <a:dk1>
          <a:srgbClr val="1D528D"/>
        </a:dk1>
        <a:lt1>
          <a:srgbClr val="FFFFFF"/>
        </a:lt1>
        <a:dk2>
          <a:srgbClr val="000000"/>
        </a:dk2>
        <a:lt2>
          <a:srgbClr val="DDDDDD"/>
        </a:lt2>
        <a:accent1>
          <a:srgbClr val="0099CC"/>
        </a:accent1>
        <a:accent2>
          <a:srgbClr val="FF9900"/>
        </a:accent2>
        <a:accent3>
          <a:srgbClr val="FFFFFF"/>
        </a:accent3>
        <a:accent4>
          <a:srgbClr val="174578"/>
        </a:accent4>
        <a:accent5>
          <a:srgbClr val="AACAE2"/>
        </a:accent5>
        <a:accent6>
          <a:srgbClr val="E78A00"/>
        </a:accent6>
        <a:hlink>
          <a:srgbClr val="9999FF"/>
        </a:hlink>
        <a:folHlink>
          <a:srgbClr val="969696"/>
        </a:folHlink>
      </a:clrScheme>
      <a:clrMap bg1="lt1" tx1="dk1" bg2="lt2" tx2="dk2" accent1="accent1" accent2="accent2" accent3="accent3" accent4="accent4" accent5="accent5" accent6="accent6" hlink="hlink" folHlink="folHlink"/>
    </a:extraClrScheme>
    <a:extraClrScheme>
      <a:clrScheme name="Default Design 2">
        <a:dk1>
          <a:srgbClr val="666699"/>
        </a:dk1>
        <a:lt1>
          <a:srgbClr val="FFFFFF"/>
        </a:lt1>
        <a:dk2>
          <a:srgbClr val="000000"/>
        </a:dk2>
        <a:lt2>
          <a:srgbClr val="DDDDDD"/>
        </a:lt2>
        <a:accent1>
          <a:srgbClr val="43A167"/>
        </a:accent1>
        <a:accent2>
          <a:srgbClr val="DF6C1D"/>
        </a:accent2>
        <a:accent3>
          <a:srgbClr val="FFFFFF"/>
        </a:accent3>
        <a:accent4>
          <a:srgbClr val="565682"/>
        </a:accent4>
        <a:accent5>
          <a:srgbClr val="B0CDB8"/>
        </a:accent5>
        <a:accent6>
          <a:srgbClr val="CA6119"/>
        </a:accent6>
        <a:hlink>
          <a:srgbClr val="3197BB"/>
        </a:hlink>
        <a:folHlink>
          <a:srgbClr val="878FA5"/>
        </a:folHlink>
      </a:clrScheme>
      <a:clrMap bg1="lt1" tx1="dk1" bg2="lt2" tx2="dk2" accent1="accent1" accent2="accent2" accent3="accent3" accent4="accent4" accent5="accent5" accent6="accent6" hlink="hlink" folHlink="folHlink"/>
    </a:extraClrScheme>
    <a:extraClrScheme>
      <a:clrScheme name="Default Design 3">
        <a:dk1>
          <a:srgbClr val="29698D"/>
        </a:dk1>
        <a:lt1>
          <a:srgbClr val="FFFFFF"/>
        </a:lt1>
        <a:dk2>
          <a:srgbClr val="000000"/>
        </a:dk2>
        <a:lt2>
          <a:srgbClr val="D6E1E2"/>
        </a:lt2>
        <a:accent1>
          <a:srgbClr val="FF9966"/>
        </a:accent1>
        <a:accent2>
          <a:srgbClr val="9999FF"/>
        </a:accent2>
        <a:accent3>
          <a:srgbClr val="FFFFFF"/>
        </a:accent3>
        <a:accent4>
          <a:srgbClr val="215978"/>
        </a:accent4>
        <a:accent5>
          <a:srgbClr val="FFCAB8"/>
        </a:accent5>
        <a:accent6>
          <a:srgbClr val="8A8AE7"/>
        </a:accent6>
        <a:hlink>
          <a:srgbClr val="00CC99"/>
        </a:hlink>
        <a:folHlink>
          <a:srgbClr val="4E7DD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028TGp_edu_school_gr_v3</Template>
  <TotalTime>0</TotalTime>
  <Words>12150</Words>
  <Application>WPS 演示</Application>
  <PresentationFormat>宽屏</PresentationFormat>
  <Paragraphs>600</Paragraphs>
  <Slides>57</Slides>
  <Notes>1</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57</vt:i4>
      </vt:variant>
    </vt:vector>
  </HeadingPairs>
  <TitlesOfParts>
    <vt:vector size="75" baseType="lpstr">
      <vt:lpstr>Arial</vt:lpstr>
      <vt:lpstr>宋体</vt:lpstr>
      <vt:lpstr>Wingdings</vt:lpstr>
      <vt:lpstr>Verdana</vt:lpstr>
      <vt:lpstr>Calibri</vt:lpstr>
      <vt:lpstr>微软雅黑</vt:lpstr>
      <vt:lpstr>Times New Roman</vt:lpstr>
      <vt:lpstr>等线</vt:lpstr>
      <vt:lpstr>-apple-system</vt:lpstr>
      <vt:lpstr>Segoe Print</vt:lpstr>
      <vt:lpstr>华文中宋</vt:lpstr>
      <vt:lpstr>+mn-ea</vt:lpstr>
      <vt:lpstr>Microsoft YaHei UI</vt:lpstr>
      <vt:lpstr>思源黑体 Bold</vt:lpstr>
      <vt:lpstr>黑体</vt:lpstr>
      <vt:lpstr>思源黑体 Normal</vt:lpstr>
      <vt:lpstr>Arial Unicode MS</vt:lpstr>
      <vt:lpstr>028TGp_edu_school_gr_v3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sysu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第5章 蚁群优化算法</dc:title>
  <dc:creator>小希</dc:creator>
  <cp:lastModifiedBy>浊酒杯</cp:lastModifiedBy>
  <cp:revision>197</cp:revision>
  <dcterms:created xsi:type="dcterms:W3CDTF">2010-01-26T01:23:36Z</dcterms:created>
  <dcterms:modified xsi:type="dcterms:W3CDTF">2023-01-09T14:32:22Z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29BFF02EAA53493AB757E00A0758EBEF</vt:lpwstr>
  </property>
  <property fmtid="{D5CDD505-2E9C-101B-9397-08002B2CF9AE}" pid="3" name="KSOProductBuildVer">
    <vt:lpwstr>2052-11.1.0.12980</vt:lpwstr>
  </property>
</Properties>
</file>