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1.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2.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3.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notesSlides/notesSlide4.xml" ContentType="application/vnd.openxmlformats-officedocument.presentationml.notesSlide+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5.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notesSlides/notesSlide6.xml" ContentType="application/vnd.openxmlformats-officedocument.presentationml.notesSlide+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7.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2" r:id="rId2"/>
    <p:sldMasterId id="2147483685" r:id="rId3"/>
  </p:sldMasterIdLst>
  <p:notesMasterIdLst>
    <p:notesMasterId r:id="rId81"/>
  </p:notesMasterIdLst>
  <p:handoutMasterIdLst>
    <p:handoutMasterId r:id="rId82"/>
  </p:handoutMasterIdLst>
  <p:sldIdLst>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4" r:id="rId22"/>
    <p:sldId id="525" r:id="rId23"/>
    <p:sldId id="526" r:id="rId24"/>
    <p:sldId id="527" r:id="rId25"/>
    <p:sldId id="528" r:id="rId26"/>
    <p:sldId id="529" r:id="rId27"/>
    <p:sldId id="530" r:id="rId28"/>
    <p:sldId id="532" r:id="rId29"/>
    <p:sldId id="533" r:id="rId30"/>
    <p:sldId id="535" r:id="rId31"/>
    <p:sldId id="536" r:id="rId32"/>
    <p:sldId id="537" r:id="rId33"/>
    <p:sldId id="538" r:id="rId34"/>
    <p:sldId id="520" r:id="rId35"/>
    <p:sldId id="548" r:id="rId36"/>
    <p:sldId id="539" r:id="rId37"/>
    <p:sldId id="540" r:id="rId38"/>
    <p:sldId id="543" r:id="rId39"/>
    <p:sldId id="596" r:id="rId40"/>
    <p:sldId id="544" r:id="rId41"/>
    <p:sldId id="549" r:id="rId42"/>
    <p:sldId id="599" r:id="rId43"/>
    <p:sldId id="550" r:id="rId44"/>
    <p:sldId id="600" r:id="rId45"/>
    <p:sldId id="552" r:id="rId46"/>
    <p:sldId id="521" r:id="rId47"/>
    <p:sldId id="553" r:id="rId48"/>
    <p:sldId id="554" r:id="rId49"/>
    <p:sldId id="555" r:id="rId50"/>
    <p:sldId id="557" r:id="rId51"/>
    <p:sldId id="559" r:id="rId52"/>
    <p:sldId id="560" r:id="rId53"/>
    <p:sldId id="561" r:id="rId54"/>
    <p:sldId id="562" r:id="rId55"/>
    <p:sldId id="522" r:id="rId56"/>
    <p:sldId id="563" r:id="rId57"/>
    <p:sldId id="589" r:id="rId58"/>
    <p:sldId id="591" r:id="rId59"/>
    <p:sldId id="590" r:id="rId60"/>
    <p:sldId id="564" r:id="rId61"/>
    <p:sldId id="565" r:id="rId62"/>
    <p:sldId id="566" r:id="rId63"/>
    <p:sldId id="567" r:id="rId64"/>
    <p:sldId id="568" r:id="rId65"/>
    <p:sldId id="571" r:id="rId66"/>
    <p:sldId id="592" r:id="rId67"/>
    <p:sldId id="572" r:id="rId68"/>
    <p:sldId id="573" r:id="rId69"/>
    <p:sldId id="574" r:id="rId70"/>
    <p:sldId id="578" r:id="rId71"/>
    <p:sldId id="579" r:id="rId72"/>
    <p:sldId id="594" r:id="rId73"/>
    <p:sldId id="595" r:id="rId74"/>
    <p:sldId id="583" r:id="rId75"/>
    <p:sldId id="584" r:id="rId76"/>
    <p:sldId id="585" r:id="rId77"/>
    <p:sldId id="586" r:id="rId78"/>
    <p:sldId id="587" r:id="rId79"/>
    <p:sldId id="523" r:id="rId80"/>
  </p:sldIdLst>
  <p:sldSz cx="12192000" cy="6858000"/>
  <p:notesSz cx="6858000" cy="9144000"/>
  <p:embeddedFontLst>
    <p:embeddedFont>
      <p:font typeface="Calibri" panose="020F0502020204030204" pitchFamily="34" charset="0"/>
      <p:regular r:id="rId83"/>
      <p:bold r:id="rId84"/>
      <p:italic r:id="rId85"/>
      <p:boldItalic r:id="rId86"/>
    </p:embeddedFont>
    <p:embeddedFont>
      <p:font typeface="微软雅黑" panose="020B0503020204020204" pitchFamily="34" charset="-122"/>
      <p:regular r:id="rId87"/>
      <p:bold r:id="rId88"/>
    </p:embeddedFont>
    <p:embeddedFont>
      <p:font typeface="Tahoma" panose="020B0604030504040204" pitchFamily="34" charset="0"/>
      <p:regular r:id="rId89"/>
      <p:bold r:id="rId9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5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font" Target="fonts/font8.fntdata"/><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font" Target="fonts/font3.fntdata"/><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5.fntdata"/><Relationship Id="rId61" Type="http://schemas.openxmlformats.org/officeDocument/2006/relationships/slide" Target="slides/slide58.xml"/><Relationship Id="rId82"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18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32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44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53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77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1.jpeg"/><Relationship Id="rId4" Type="http://schemas.openxmlformats.org/officeDocument/2006/relationships/tags" Target="../tags/tag10.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jpe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1.xml"/><Relationship Id="rId5" Type="http://schemas.openxmlformats.org/officeDocument/2006/relationships/tags" Target="../tags/tag88.xml"/><Relationship Id="rId4" Type="http://schemas.openxmlformats.org/officeDocument/2006/relationships/tags" Target="../tags/tag87.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media/image2.jpeg"/><Relationship Id="rId5" Type="http://schemas.openxmlformats.org/officeDocument/2006/relationships/tags" Target="../tags/tag93.xml"/><Relationship Id="rId10" Type="http://schemas.openxmlformats.org/officeDocument/2006/relationships/slideMaster" Target="../slideMasters/slideMaster1.xml"/><Relationship Id="rId4" Type="http://schemas.openxmlformats.org/officeDocument/2006/relationships/tags" Target="../tags/tag92.xml"/><Relationship Id="rId9" Type="http://schemas.openxmlformats.org/officeDocument/2006/relationships/tags" Target="../tags/tag9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1.jpe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Master" Target="../slideMasters/slideMaster1.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slideMaster" Target="../slideMasters/slideMaster1.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slideMaster" Target="../slideMasters/slideMaster1.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slideMaster" Target="../slideMasters/slideMaster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tags" Target="../tags/tag164.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5" Type="http://schemas.openxmlformats.org/officeDocument/2006/relationships/slideMaster" Target="../slideMasters/slideMaster1.xml"/><Relationship Id="rId10" Type="http://schemas.openxmlformats.org/officeDocument/2006/relationships/tags" Target="../tags/tag162.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Master" Target="../slideMasters/slideMaster2.xml"/><Relationship Id="rId5" Type="http://schemas.openxmlformats.org/officeDocument/2006/relationships/tags" Target="../tags/tag177.xml"/><Relationship Id="rId4" Type="http://schemas.openxmlformats.org/officeDocument/2006/relationships/tags" Target="../tags/tag176.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slideMaster" Target="../slideMasters/slideMaster2.xml"/><Relationship Id="rId5" Type="http://schemas.openxmlformats.org/officeDocument/2006/relationships/tags" Target="../tags/tag182.xml"/><Relationship Id="rId4" Type="http://schemas.openxmlformats.org/officeDocument/2006/relationships/tags" Target="../tags/tag18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Master" Target="../slideMasters/slideMaster2.xml"/><Relationship Id="rId5" Type="http://schemas.openxmlformats.org/officeDocument/2006/relationships/tags" Target="../tags/tag187.xml"/><Relationship Id="rId4" Type="http://schemas.openxmlformats.org/officeDocument/2006/relationships/tags" Target="../tags/tag186.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90.xml"/><Relationship Id="rId7"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9"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slideMaster" Target="../slideMasters/slideMaster2.xml"/><Relationship Id="rId4" Type="http://schemas.openxmlformats.org/officeDocument/2006/relationships/tags" Target="../tags/tag205.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11.xml"/><Relationship Id="rId7"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Master" Target="../slideMasters/slideMaster2.xml"/><Relationship Id="rId5" Type="http://schemas.openxmlformats.org/officeDocument/2006/relationships/tags" Target="../tags/tag219.xml"/><Relationship Id="rId4" Type="http://schemas.openxmlformats.org/officeDocument/2006/relationships/tags" Target="../tags/tag218.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5" Type="http://schemas.openxmlformats.org/officeDocument/2006/relationships/slideMaster" Target="../slideMasters/slideMaster2.xml"/><Relationship Id="rId4" Type="http://schemas.openxmlformats.org/officeDocument/2006/relationships/tags" Target="../tags/tag22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slideMaster" Target="../slideMasters/slideMaster2.xml"/><Relationship Id="rId4" Type="http://schemas.openxmlformats.org/officeDocument/2006/relationships/tags" Target="../tags/tag22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slideMaster" Target="../slideMasters/slideMaster3.xml"/><Relationship Id="rId5" Type="http://schemas.openxmlformats.org/officeDocument/2006/relationships/tags" Target="../tags/tag238.xml"/><Relationship Id="rId4" Type="http://schemas.openxmlformats.org/officeDocument/2006/relationships/tags" Target="../tags/tag237.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slideMaster" Target="../slideMasters/slideMaster3.xml"/><Relationship Id="rId5" Type="http://schemas.openxmlformats.org/officeDocument/2006/relationships/tags" Target="../tags/tag243.xml"/><Relationship Id="rId4" Type="http://schemas.openxmlformats.org/officeDocument/2006/relationships/tags" Target="../tags/tag242.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Master" Target="../slideMasters/slideMaster3.xml"/><Relationship Id="rId5" Type="http://schemas.openxmlformats.org/officeDocument/2006/relationships/tags" Target="../tags/tag248.xml"/><Relationship Id="rId4" Type="http://schemas.openxmlformats.org/officeDocument/2006/relationships/tags" Target="../tags/tag247.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51.xml"/><Relationship Id="rId7" Type="http://schemas.openxmlformats.org/officeDocument/2006/relationships/slideMaster" Target="../slideMasters/slideMaster3.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9"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3.xml"/><Relationship Id="rId4" Type="http://schemas.openxmlformats.org/officeDocument/2006/relationships/tags" Target="../tags/tag266.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72.xml"/><Relationship Id="rId7" Type="http://schemas.openxmlformats.org/officeDocument/2006/relationships/slideMaster" Target="../slideMasters/slideMaster3.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Master" Target="../slideMasters/slideMaster3.xml"/><Relationship Id="rId5" Type="http://schemas.openxmlformats.org/officeDocument/2006/relationships/tags" Target="../tags/tag280.xml"/><Relationship Id="rId4" Type="http://schemas.openxmlformats.org/officeDocument/2006/relationships/tags" Target="../tags/tag279.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slideMaster" Target="../slideMasters/slideMaster3.xml"/><Relationship Id="rId4" Type="http://schemas.openxmlformats.org/officeDocument/2006/relationships/tags" Target="../tags/tag284.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5" Type="http://schemas.openxmlformats.org/officeDocument/2006/relationships/slideMaster" Target="../slideMasters/slideMaster3.xml"/><Relationship Id="rId4" Type="http://schemas.openxmlformats.org/officeDocument/2006/relationships/tags" Target="../tags/tag28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slideMaster" Target="../slideMasters/slideMaster1.xml"/><Relationship Id="rId4" Type="http://schemas.openxmlformats.org/officeDocument/2006/relationships/tags" Target="../tags/tag49.xml"/><Relationship Id="rId9" Type="http://schemas.openxmlformats.org/officeDocument/2006/relationships/tags" Target="../tags/tag5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1"/>
            </p:custDataLst>
          </p:nvPr>
        </p:nvSpPr>
        <p:spPr>
          <a:xfrm>
            <a:off x="6110515" y="446315"/>
            <a:ext cx="5617028" cy="5965371"/>
          </a:xfrm>
          <a:prstGeom prst="rect">
            <a:avLst/>
          </a:prstGeom>
          <a:blipFill>
            <a:blip r:embed="rId10"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2"/>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 name="标题 1"/>
          <p:cNvSpPr>
            <a:spLocks noGrp="1"/>
          </p:cNvSpPr>
          <p:nvPr>
            <p:ph type="title" hasCustomPrompt="1"/>
            <p:custDataLst>
              <p:tags r:id="rId3"/>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10" name="文本占位符 9"/>
          <p:cNvSpPr>
            <a:spLocks noGrp="1"/>
          </p:cNvSpPr>
          <p:nvPr>
            <p:ph type="body" sz="quarter" idx="10" hasCustomPrompt="1"/>
            <p:custDataLst>
              <p:tags r:id="rId4"/>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p>
        </p:txBody>
      </p:sp>
      <p:sp>
        <p:nvSpPr>
          <p:cNvPr id="12" name="文本占位符 11"/>
          <p:cNvSpPr>
            <a:spLocks noGrp="1"/>
          </p:cNvSpPr>
          <p:nvPr>
            <p:ph type="body" sz="quarter" idx="11" hasCustomPrompt="1"/>
            <p:custDataLst>
              <p:tags r:id="rId5"/>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p>
        </p:txBody>
      </p:sp>
      <p:sp>
        <p:nvSpPr>
          <p:cNvPr id="3" name="日期占位符 2"/>
          <p:cNvSpPr>
            <a:spLocks noGrp="1"/>
          </p:cNvSpPr>
          <p:nvPr>
            <p:ph type="dt" sz="half" idx="12"/>
            <p:custDataLst>
              <p:tags r:id="rId6"/>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3"/>
            <p:custDataLst>
              <p:tags r:id="rId7"/>
            </p:custDataLst>
          </p:nvPr>
        </p:nvSpPr>
        <p:spPr/>
        <p:txBody>
          <a:bodyPr/>
          <a:lstStyle/>
          <a:p>
            <a:endParaRPr lang="zh-CN" altLang="en-US" dirty="0"/>
          </a:p>
        </p:txBody>
      </p:sp>
      <p:sp>
        <p:nvSpPr>
          <p:cNvPr id="5" name="灯片编号占位符 4"/>
          <p:cNvSpPr>
            <a:spLocks noGrp="1"/>
          </p:cNvSpPr>
          <p:nvPr>
            <p:ph type="sldNum" sz="quarter" idx="14"/>
            <p:custDataLst>
              <p:tags r:id="rId8"/>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p>
        </p:txBody>
      </p:sp>
      <p:sp>
        <p:nvSpPr>
          <p:cNvPr id="10" name="矩形 9"/>
          <p:cNvSpPr/>
          <p:nvPr>
            <p:custDataLst>
              <p:tags r:id="rId2"/>
            </p:custDataLst>
          </p:nvPr>
        </p:nvSpPr>
        <p:spPr>
          <a:xfrm>
            <a:off x="452665" y="446315"/>
            <a:ext cx="5617028" cy="5965371"/>
          </a:xfrm>
          <a:prstGeom prst="rect">
            <a:avLst/>
          </a:prstGeom>
          <a:blipFill>
            <a:blip r:embed="rId7"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22"/>
            <p:custDataLst>
              <p:tags r:id="rId4"/>
            </p:custDataLst>
          </p:nvPr>
        </p:nvSpPr>
        <p:spPr/>
        <p:txBody>
          <a:bodyPr/>
          <a:lstStyle/>
          <a:p>
            <a:endParaRPr lang="zh-CN" altLang="en-US" dirty="0"/>
          </a:p>
        </p:txBody>
      </p:sp>
      <p:sp>
        <p:nvSpPr>
          <p:cNvPr id="7" name="灯片编号占位符 6"/>
          <p:cNvSpPr>
            <a:spLocks noGrp="1"/>
          </p:cNvSpPr>
          <p:nvPr>
            <p:ph type="sldNum" sz="quarter" idx="23"/>
            <p:custDataLst>
              <p:tags r:id="rId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4406900" cy="6858000"/>
          </a:xfrm>
          <a:prstGeom prst="rect">
            <a:avLst/>
          </a:prstGeom>
          <a:blipFill>
            <a:blip r:embed="rId11"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892629"/>
            <a:ext cx="5617028" cy="5965371"/>
          </a:xfrm>
          <a:prstGeom prst="rect">
            <a:avLst/>
          </a:prstGeom>
          <a:blipFill>
            <a:blip r:embed="rId1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2"/>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4"/>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2"/>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3"/>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flipH="1">
            <a:off x="193675" y="6219824"/>
            <a:ext cx="517525" cy="517525"/>
            <a:chOff x="10985500" y="5651500"/>
            <a:chExt cx="990600" cy="990600"/>
          </a:xfrm>
        </p:grpSpPr>
        <p:sp>
          <p:nvSpPr>
            <p:cNvPr id="12" name="矩形 11"/>
            <p:cNvSpPr/>
            <p:nvPr>
              <p:custDataLst>
                <p:tags r:id="rId9"/>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0"/>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1"/>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11401424" y="6067424"/>
            <a:ext cx="574675" cy="574675"/>
            <a:chOff x="10985500" y="5651500"/>
            <a:chExt cx="990600" cy="990600"/>
          </a:xfrm>
        </p:grpSpPr>
        <p:sp>
          <p:nvSpPr>
            <p:cNvPr id="11" name="矩形 10"/>
            <p:cNvSpPr/>
            <p:nvPr>
              <p:custDataLst>
                <p:tags r:id="rId9"/>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0"/>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1"/>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grpSp>
        <p:nvGrpSpPr>
          <p:cNvPr id="12" name="组合 11"/>
          <p:cNvGrpSpPr/>
          <p:nvPr>
            <p:custDataLst>
              <p:tags r:id="rId10"/>
            </p:custDataLst>
          </p:nvPr>
        </p:nvGrpSpPr>
        <p:grpSpPr>
          <a:xfrm flipH="1">
            <a:off x="193675" y="6219824"/>
            <a:ext cx="517525" cy="517525"/>
            <a:chOff x="10985500" y="5651500"/>
            <a:chExt cx="990600" cy="990600"/>
          </a:xfrm>
        </p:grpSpPr>
        <p:sp>
          <p:nvSpPr>
            <p:cNvPr id="14" name="矩形 13"/>
            <p:cNvSpPr/>
            <p:nvPr>
              <p:custDataLst>
                <p:tags r:id="rId1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2"/>
            </p:custDataLst>
          </p:nvPr>
        </p:nvGrpSpPr>
        <p:grpSpPr>
          <a:xfrm>
            <a:off x="11743353" y="2891632"/>
            <a:ext cx="232746" cy="1074737"/>
            <a:chOff x="11653624" y="2684463"/>
            <a:chExt cx="322475" cy="1489075"/>
          </a:xfrm>
        </p:grpSpPr>
        <p:sp>
          <p:nvSpPr>
            <p:cNvPr id="9" name="矩形 8"/>
            <p:cNvSpPr/>
            <p:nvPr>
              <p:custDataLst>
                <p:tags r:id="rId12"/>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3"/>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4"/>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3"/>
            </p:custDataLst>
          </p:nvPr>
        </p:nvGrpSpPr>
        <p:grpSpPr>
          <a:xfrm>
            <a:off x="332403" y="2891632"/>
            <a:ext cx="232746" cy="1074737"/>
            <a:chOff x="242674" y="2684463"/>
            <a:chExt cx="322475" cy="1489075"/>
          </a:xfrm>
        </p:grpSpPr>
        <p:sp>
          <p:nvSpPr>
            <p:cNvPr id="14" name="矩形 13"/>
            <p:cNvSpPr/>
            <p:nvPr>
              <p:custDataLst>
                <p:tags r:id="rId9"/>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0"/>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4" name="内容占位符 3"/>
          <p:cNvSpPr>
            <a:spLocks noGrp="1"/>
          </p:cNvSpPr>
          <p:nvPr>
            <p:ph sz="half" idx="2"/>
          </p:nvPr>
        </p:nvSpPr>
        <p:spPr>
          <a:xfrm>
            <a:off x="6197600" y="1219200"/>
            <a:ext cx="5384800" cy="51054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1"/>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3"/>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197600" y="3848100"/>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标题、文本和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4" name="图片占位符 3"/>
          <p:cNvSpPr>
            <a:spLocks noGrp="1"/>
          </p:cNvSpPr>
          <p:nvPr>
            <p:ph type="clipArt" sz="half" idx="2"/>
          </p:nvPr>
        </p:nvSpPr>
        <p:spPr>
          <a:xfrm>
            <a:off x="6197600" y="1219200"/>
            <a:ext cx="5384800" cy="51054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09600" y="1219200"/>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09600" y="3848100"/>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6" name="内容占位符 5"/>
          <p:cNvSpPr>
            <a:spLocks noGrp="1"/>
          </p:cNvSpPr>
          <p:nvPr>
            <p:ph sz="quarter" idx="4"/>
          </p:nvPr>
        </p:nvSpPr>
        <p:spPr>
          <a:xfrm>
            <a:off x="6197600" y="3848100"/>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9E3DAA4F-9233-C249-A557-E7FD3456154A}"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09600" y="1219200"/>
            <a:ext cx="10972800" cy="51054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1"/>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2"/>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3"/>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2" name="标题 1"/>
          <p:cNvSpPr>
            <a:spLocks noGrp="1"/>
          </p:cNvSpPr>
          <p:nvPr>
            <p:ph type="title" hasCustomPrompt="1"/>
            <p:custDataLst>
              <p:tags r:id="rId4"/>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2021/11/12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6" name="页脚占位符 5"/>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8" name="页脚占位符 7"/>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9" name="矩形 8"/>
          <p:cNvSpPr/>
          <p:nvPr>
            <p:custDataLst>
              <p:tags r:id="rId8"/>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9"/>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8" name="矩形 7"/>
          <p:cNvSpPr/>
          <p:nvPr>
            <p:custDataLst>
              <p:tags r:id="rId4"/>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t>2021/11/12</a:t>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18" Type="http://schemas.openxmlformats.org/officeDocument/2006/relationships/tags" Target="../tags/tag17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ags" Target="../tags/tag170.xml"/><Relationship Id="rId2" Type="http://schemas.openxmlformats.org/officeDocument/2006/relationships/slideLayout" Target="../slideLayouts/slideLayout25.xml"/><Relationship Id="rId16" Type="http://schemas.openxmlformats.org/officeDocument/2006/relationships/tags" Target="../tags/tag16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168.xml"/><Relationship Id="rId10" Type="http://schemas.openxmlformats.org/officeDocument/2006/relationships/slideLayout" Target="../slideLayouts/slideLayout33.xml"/><Relationship Id="rId19" Type="http://schemas.openxmlformats.org/officeDocument/2006/relationships/tags" Target="../tags/tag17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ags" Target="../tags/tag1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ags" Target="../tags/tag228.xml"/><Relationship Id="rId18" Type="http://schemas.openxmlformats.org/officeDocument/2006/relationships/tags" Target="../tags/tag23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17" Type="http://schemas.openxmlformats.org/officeDocument/2006/relationships/tags" Target="../tags/tag232.xml"/><Relationship Id="rId2" Type="http://schemas.openxmlformats.org/officeDocument/2006/relationships/slideLayout" Target="../slideLayouts/slideLayout37.xml"/><Relationship Id="rId16" Type="http://schemas.openxmlformats.org/officeDocument/2006/relationships/tags" Target="../tags/tag23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ags" Target="../tags/tag23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ags" Target="../tags/tag2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5"/>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6"/>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7"/>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3"/>
            <p:custDataLst>
              <p:tags r:id="rId2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3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2021/11/12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4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4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4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4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4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9.xml"/></Relationships>
</file>

<file path=ppt/slides/_rels/slide18.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tags" Target="../tags/tag362.xml"/><Relationship Id="rId18" Type="http://schemas.openxmlformats.org/officeDocument/2006/relationships/tags" Target="../tags/tag367.xml"/><Relationship Id="rId3" Type="http://schemas.openxmlformats.org/officeDocument/2006/relationships/tags" Target="../tags/tag352.xml"/><Relationship Id="rId21" Type="http://schemas.openxmlformats.org/officeDocument/2006/relationships/tags" Target="../tags/tag370.xml"/><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tags" Target="../tags/tag366.xml"/><Relationship Id="rId25" Type="http://schemas.openxmlformats.org/officeDocument/2006/relationships/image" Target="../media/image3.png"/><Relationship Id="rId2" Type="http://schemas.openxmlformats.org/officeDocument/2006/relationships/tags" Target="../tags/tag351.xml"/><Relationship Id="rId16" Type="http://schemas.openxmlformats.org/officeDocument/2006/relationships/tags" Target="../tags/tag365.xml"/><Relationship Id="rId20" Type="http://schemas.openxmlformats.org/officeDocument/2006/relationships/tags" Target="../tags/tag369.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24" Type="http://schemas.openxmlformats.org/officeDocument/2006/relationships/notesSlide" Target="../notesSlides/notesSlide4.xml"/><Relationship Id="rId5" Type="http://schemas.openxmlformats.org/officeDocument/2006/relationships/tags" Target="../tags/tag354.xml"/><Relationship Id="rId15" Type="http://schemas.openxmlformats.org/officeDocument/2006/relationships/tags" Target="../tags/tag364.xml"/><Relationship Id="rId23" Type="http://schemas.openxmlformats.org/officeDocument/2006/relationships/slideLayout" Target="../slideLayouts/slideLayout7.xml"/><Relationship Id="rId10" Type="http://schemas.openxmlformats.org/officeDocument/2006/relationships/tags" Target="../tags/tag359.xml"/><Relationship Id="rId19" Type="http://schemas.openxmlformats.org/officeDocument/2006/relationships/tags" Target="../tags/tag368.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tags" Target="../tags/tag363.xml"/><Relationship Id="rId22" Type="http://schemas.openxmlformats.org/officeDocument/2006/relationships/tags" Target="../tags/tag37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1.wmf"/><Relationship Id="rId2" Type="http://schemas.openxmlformats.org/officeDocument/2006/relationships/tags" Target="../tags/tag37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18" Type="http://schemas.openxmlformats.org/officeDocument/2006/relationships/tags" Target="../tags/tag309.xml"/><Relationship Id="rId3" Type="http://schemas.openxmlformats.org/officeDocument/2006/relationships/tags" Target="../tags/tag294.xml"/><Relationship Id="rId21" Type="http://schemas.openxmlformats.org/officeDocument/2006/relationships/tags" Target="../tags/tag312.xml"/><Relationship Id="rId7" Type="http://schemas.openxmlformats.org/officeDocument/2006/relationships/tags" Target="../tags/tag298.xml"/><Relationship Id="rId12" Type="http://schemas.openxmlformats.org/officeDocument/2006/relationships/tags" Target="../tags/tag303.xml"/><Relationship Id="rId17" Type="http://schemas.openxmlformats.org/officeDocument/2006/relationships/tags" Target="../tags/tag308.xml"/><Relationship Id="rId25" Type="http://schemas.openxmlformats.org/officeDocument/2006/relationships/image" Target="../media/image3.png"/><Relationship Id="rId2" Type="http://schemas.openxmlformats.org/officeDocument/2006/relationships/tags" Target="../tags/tag293.xml"/><Relationship Id="rId16" Type="http://schemas.openxmlformats.org/officeDocument/2006/relationships/tags" Target="../tags/tag307.xml"/><Relationship Id="rId20" Type="http://schemas.openxmlformats.org/officeDocument/2006/relationships/tags" Target="../tags/tag311.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24" Type="http://schemas.openxmlformats.org/officeDocument/2006/relationships/notesSlide" Target="../notesSlides/notesSlide2.xml"/><Relationship Id="rId5" Type="http://schemas.openxmlformats.org/officeDocument/2006/relationships/tags" Target="../tags/tag296.xml"/><Relationship Id="rId15" Type="http://schemas.openxmlformats.org/officeDocument/2006/relationships/tags" Target="../tags/tag306.xml"/><Relationship Id="rId23" Type="http://schemas.openxmlformats.org/officeDocument/2006/relationships/slideLayout" Target="../slideLayouts/slideLayout7.xml"/><Relationship Id="rId10" Type="http://schemas.openxmlformats.org/officeDocument/2006/relationships/tags" Target="../tags/tag301.xml"/><Relationship Id="rId19" Type="http://schemas.openxmlformats.org/officeDocument/2006/relationships/tags" Target="../tags/tag310.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tags" Target="../tags/tag305.xml"/><Relationship Id="rId22" Type="http://schemas.openxmlformats.org/officeDocument/2006/relationships/tags" Target="../tags/tag313.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373.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Layout" Target="../slideLayouts/slideLayout2.xml"/><Relationship Id="rId7" Type="http://schemas.openxmlformats.org/officeDocument/2006/relationships/image" Target="../media/image26.wmf"/><Relationship Id="rId2" Type="http://schemas.openxmlformats.org/officeDocument/2006/relationships/tags" Target="../tags/tag374.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7.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slideLayout" Target="../slideLayouts/slideLayout2.xml"/><Relationship Id="rId7" Type="http://schemas.openxmlformats.org/officeDocument/2006/relationships/image" Target="../media/image30.wmf"/><Relationship Id="rId2" Type="http://schemas.openxmlformats.org/officeDocument/2006/relationships/tags" Target="../tags/tag375.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slideLayout" Target="../slideLayouts/slideLayout2.xml"/><Relationship Id="rId7" Type="http://schemas.openxmlformats.org/officeDocument/2006/relationships/image" Target="../media/image33.wmf"/><Relationship Id="rId2" Type="http://schemas.openxmlformats.org/officeDocument/2006/relationships/tags" Target="../tags/tag376.xml"/><Relationship Id="rId1" Type="http://schemas.openxmlformats.org/officeDocument/2006/relationships/vmlDrawing" Target="../drawings/vmlDrawing9.vml"/><Relationship Id="rId6" Type="http://schemas.openxmlformats.org/officeDocument/2006/relationships/oleObject" Target="../embeddings/oleObject25.bin"/><Relationship Id="rId5" Type="http://schemas.openxmlformats.org/officeDocument/2006/relationships/image" Target="../media/image32.wmf"/><Relationship Id="rId4" Type="http://schemas.openxmlformats.org/officeDocument/2006/relationships/oleObject" Target="../embeddings/oleObject24.bin"/><Relationship Id="rId9" Type="http://schemas.openxmlformats.org/officeDocument/2006/relationships/image" Target="../media/image34.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slideLayout" Target="../slideLayouts/slideLayout2.xml"/><Relationship Id="rId7" Type="http://schemas.openxmlformats.org/officeDocument/2006/relationships/image" Target="../media/image36.wmf"/><Relationship Id="rId2" Type="http://schemas.openxmlformats.org/officeDocument/2006/relationships/tags" Target="../tags/tag378.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image" Target="../media/image35.wmf"/><Relationship Id="rId4" Type="http://schemas.openxmlformats.org/officeDocument/2006/relationships/oleObject" Target="../embeddings/oleObject27.bin"/><Relationship Id="rId9" Type="http://schemas.openxmlformats.org/officeDocument/2006/relationships/image" Target="../media/image37.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9.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380.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8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8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83.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384.xml"/></Relationships>
</file>

<file path=ppt/slides/_rels/slide32.xml.rels><?xml version="1.0" encoding="UTF-8" standalone="yes"?>
<Relationships xmlns="http://schemas.openxmlformats.org/package/2006/relationships"><Relationship Id="rId8" Type="http://schemas.openxmlformats.org/officeDocument/2006/relationships/tags" Target="../tags/tag392.xml"/><Relationship Id="rId13" Type="http://schemas.openxmlformats.org/officeDocument/2006/relationships/tags" Target="../tags/tag397.xml"/><Relationship Id="rId18" Type="http://schemas.openxmlformats.org/officeDocument/2006/relationships/tags" Target="../tags/tag402.xml"/><Relationship Id="rId3" Type="http://schemas.openxmlformats.org/officeDocument/2006/relationships/tags" Target="../tags/tag387.xml"/><Relationship Id="rId21" Type="http://schemas.openxmlformats.org/officeDocument/2006/relationships/tags" Target="../tags/tag405.xml"/><Relationship Id="rId7" Type="http://schemas.openxmlformats.org/officeDocument/2006/relationships/tags" Target="../tags/tag391.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image" Target="../media/image3.png"/><Relationship Id="rId2" Type="http://schemas.openxmlformats.org/officeDocument/2006/relationships/tags" Target="../tags/tag386.xml"/><Relationship Id="rId16" Type="http://schemas.openxmlformats.org/officeDocument/2006/relationships/tags" Target="../tags/tag400.xml"/><Relationship Id="rId20" Type="http://schemas.openxmlformats.org/officeDocument/2006/relationships/tags" Target="../tags/tag404.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tags" Target="../tags/tag395.xml"/><Relationship Id="rId24" Type="http://schemas.openxmlformats.org/officeDocument/2006/relationships/notesSlide" Target="../notesSlides/notesSlide5.xml"/><Relationship Id="rId5" Type="http://schemas.openxmlformats.org/officeDocument/2006/relationships/tags" Target="../tags/tag389.xml"/><Relationship Id="rId15" Type="http://schemas.openxmlformats.org/officeDocument/2006/relationships/tags" Target="../tags/tag399.xml"/><Relationship Id="rId23" Type="http://schemas.openxmlformats.org/officeDocument/2006/relationships/slideLayout" Target="../slideLayouts/slideLayout7.xml"/><Relationship Id="rId10" Type="http://schemas.openxmlformats.org/officeDocument/2006/relationships/tags" Target="../tags/tag394.xml"/><Relationship Id="rId19" Type="http://schemas.openxmlformats.org/officeDocument/2006/relationships/tags" Target="../tags/tag403.xml"/><Relationship Id="rId4" Type="http://schemas.openxmlformats.org/officeDocument/2006/relationships/tags" Target="../tags/tag388.xml"/><Relationship Id="rId9" Type="http://schemas.openxmlformats.org/officeDocument/2006/relationships/tags" Target="../tags/tag393.xml"/><Relationship Id="rId14" Type="http://schemas.openxmlformats.org/officeDocument/2006/relationships/tags" Target="../tags/tag398.xml"/><Relationship Id="rId22" Type="http://schemas.openxmlformats.org/officeDocument/2006/relationships/tags" Target="../tags/tag40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8.xml"/><Relationship Id="rId1" Type="http://schemas.openxmlformats.org/officeDocument/2006/relationships/tags" Target="../tags/tag40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9.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slideLayout" Target="../slideLayouts/slideLayout2.xml"/><Relationship Id="rId7" Type="http://schemas.openxmlformats.org/officeDocument/2006/relationships/image" Target="../media/image49.wmf"/><Relationship Id="rId2" Type="http://schemas.openxmlformats.org/officeDocument/2006/relationships/tags" Target="../tags/tag410.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48.wmf"/><Relationship Id="rId4" Type="http://schemas.openxmlformats.org/officeDocument/2006/relationships/oleObject" Target="../embeddings/oleObject30.bin"/><Relationship Id="rId9" Type="http://schemas.openxmlformats.org/officeDocument/2006/relationships/image" Target="../media/image50.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1.xml"/><Relationship Id="rId1" Type="http://schemas.openxmlformats.org/officeDocument/2006/relationships/vmlDrawing" Target="../drawings/vmlDrawing12.vml"/><Relationship Id="rId6" Type="http://schemas.openxmlformats.org/officeDocument/2006/relationships/image" Target="../media/image52.png"/><Relationship Id="rId5" Type="http://schemas.openxmlformats.org/officeDocument/2006/relationships/image" Target="../media/image51.wmf"/><Relationship Id="rId4"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4.wmf"/><Relationship Id="rId2" Type="http://schemas.openxmlformats.org/officeDocument/2006/relationships/tags" Target="../tags/tag413.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image" Target="../media/image53.wmf"/><Relationship Id="rId4" Type="http://schemas.openxmlformats.org/officeDocument/2006/relationships/oleObject" Target="../embeddings/oleObject34.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4.xml"/><Relationship Id="rId1" Type="http://schemas.openxmlformats.org/officeDocument/2006/relationships/vmlDrawing" Target="../drawings/vmlDrawing14.vml"/><Relationship Id="rId6" Type="http://schemas.openxmlformats.org/officeDocument/2006/relationships/image" Target="../media/image55.png"/><Relationship Id="rId5" Type="http://schemas.openxmlformats.org/officeDocument/2006/relationships/image" Target="../media/image51.wmf"/><Relationship Id="rId4" Type="http://schemas.openxmlformats.org/officeDocument/2006/relationships/oleObject" Target="../embeddings/oleObject36.bin"/></Relationships>
</file>

<file path=ppt/slides/_rels/slide4.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tags" Target="../tags/tag327.xml"/><Relationship Id="rId18" Type="http://schemas.openxmlformats.org/officeDocument/2006/relationships/tags" Target="../tags/tag332.xml"/><Relationship Id="rId3" Type="http://schemas.openxmlformats.org/officeDocument/2006/relationships/tags" Target="../tags/tag317.xml"/><Relationship Id="rId21" Type="http://schemas.openxmlformats.org/officeDocument/2006/relationships/tags" Target="../tags/tag335.xml"/><Relationship Id="rId7" Type="http://schemas.openxmlformats.org/officeDocument/2006/relationships/tags" Target="../tags/tag321.xml"/><Relationship Id="rId12" Type="http://schemas.openxmlformats.org/officeDocument/2006/relationships/tags" Target="../tags/tag326.xml"/><Relationship Id="rId17" Type="http://schemas.openxmlformats.org/officeDocument/2006/relationships/tags" Target="../tags/tag331.xml"/><Relationship Id="rId25" Type="http://schemas.openxmlformats.org/officeDocument/2006/relationships/image" Target="../media/image3.png"/><Relationship Id="rId2" Type="http://schemas.openxmlformats.org/officeDocument/2006/relationships/tags" Target="../tags/tag316.xml"/><Relationship Id="rId16" Type="http://schemas.openxmlformats.org/officeDocument/2006/relationships/tags" Target="../tags/tag330.xml"/><Relationship Id="rId20" Type="http://schemas.openxmlformats.org/officeDocument/2006/relationships/tags" Target="../tags/tag334.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tags" Target="../tags/tag325.xml"/><Relationship Id="rId24" Type="http://schemas.openxmlformats.org/officeDocument/2006/relationships/notesSlide" Target="../notesSlides/notesSlide3.xml"/><Relationship Id="rId5" Type="http://schemas.openxmlformats.org/officeDocument/2006/relationships/tags" Target="../tags/tag319.xml"/><Relationship Id="rId15" Type="http://schemas.openxmlformats.org/officeDocument/2006/relationships/tags" Target="../tags/tag329.xml"/><Relationship Id="rId23" Type="http://schemas.openxmlformats.org/officeDocument/2006/relationships/slideLayout" Target="../slideLayouts/slideLayout7.xml"/><Relationship Id="rId10" Type="http://schemas.openxmlformats.org/officeDocument/2006/relationships/tags" Target="../tags/tag324.xml"/><Relationship Id="rId19" Type="http://schemas.openxmlformats.org/officeDocument/2006/relationships/tags" Target="../tags/tag333.xml"/><Relationship Id="rId4" Type="http://schemas.openxmlformats.org/officeDocument/2006/relationships/tags" Target="../tags/tag318.xml"/><Relationship Id="rId9" Type="http://schemas.openxmlformats.org/officeDocument/2006/relationships/tags" Target="../tags/tag323.xml"/><Relationship Id="rId14" Type="http://schemas.openxmlformats.org/officeDocument/2006/relationships/tags" Target="../tags/tag328.xml"/><Relationship Id="rId22" Type="http://schemas.openxmlformats.org/officeDocument/2006/relationships/tags" Target="../tags/tag336.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415.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416.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17.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418.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tags" Target="../tags/tag431.xml"/><Relationship Id="rId18" Type="http://schemas.openxmlformats.org/officeDocument/2006/relationships/tags" Target="../tags/tag436.xml"/><Relationship Id="rId3" Type="http://schemas.openxmlformats.org/officeDocument/2006/relationships/tags" Target="../tags/tag421.xml"/><Relationship Id="rId21" Type="http://schemas.openxmlformats.org/officeDocument/2006/relationships/tags" Target="../tags/tag439.xml"/><Relationship Id="rId7" Type="http://schemas.openxmlformats.org/officeDocument/2006/relationships/tags" Target="../tags/tag425.xml"/><Relationship Id="rId12" Type="http://schemas.openxmlformats.org/officeDocument/2006/relationships/tags" Target="../tags/tag430.xml"/><Relationship Id="rId17" Type="http://schemas.openxmlformats.org/officeDocument/2006/relationships/tags" Target="../tags/tag435.xml"/><Relationship Id="rId25" Type="http://schemas.openxmlformats.org/officeDocument/2006/relationships/image" Target="../media/image3.png"/><Relationship Id="rId2" Type="http://schemas.openxmlformats.org/officeDocument/2006/relationships/tags" Target="../tags/tag420.xml"/><Relationship Id="rId16" Type="http://schemas.openxmlformats.org/officeDocument/2006/relationships/tags" Target="../tags/tag434.xml"/><Relationship Id="rId20" Type="http://schemas.openxmlformats.org/officeDocument/2006/relationships/tags" Target="../tags/tag438.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24" Type="http://schemas.openxmlformats.org/officeDocument/2006/relationships/notesSlide" Target="../notesSlides/notesSlide6.xml"/><Relationship Id="rId5" Type="http://schemas.openxmlformats.org/officeDocument/2006/relationships/tags" Target="../tags/tag423.xml"/><Relationship Id="rId15" Type="http://schemas.openxmlformats.org/officeDocument/2006/relationships/tags" Target="../tags/tag433.xml"/><Relationship Id="rId23" Type="http://schemas.openxmlformats.org/officeDocument/2006/relationships/slideLayout" Target="../slideLayouts/slideLayout7.xml"/><Relationship Id="rId10" Type="http://schemas.openxmlformats.org/officeDocument/2006/relationships/tags" Target="../tags/tag428.xml"/><Relationship Id="rId19" Type="http://schemas.openxmlformats.org/officeDocument/2006/relationships/tags" Target="../tags/tag437.xml"/><Relationship Id="rId4" Type="http://schemas.openxmlformats.org/officeDocument/2006/relationships/tags" Target="../tags/tag422.xml"/><Relationship Id="rId9" Type="http://schemas.openxmlformats.org/officeDocument/2006/relationships/tags" Target="../tags/tag427.xml"/><Relationship Id="rId14" Type="http://schemas.openxmlformats.org/officeDocument/2006/relationships/tags" Target="../tags/tag432.xml"/><Relationship Id="rId22" Type="http://schemas.openxmlformats.org/officeDocument/2006/relationships/tags" Target="../tags/tag44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1.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44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443.xml"/><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444.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5.wmf"/><Relationship Id="rId2" Type="http://schemas.openxmlformats.org/officeDocument/2006/relationships/tags" Target="../tags/tag33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6.xml"/><Relationship Id="rId1" Type="http://schemas.openxmlformats.org/officeDocument/2006/relationships/vmlDrawing" Target="../drawings/vmlDrawing15.vml"/><Relationship Id="rId5" Type="http://schemas.openxmlformats.org/officeDocument/2006/relationships/image" Target="../media/image65.wmf"/><Relationship Id="rId4" Type="http://schemas.openxmlformats.org/officeDocument/2006/relationships/oleObject" Target="../embeddings/oleObject37.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7.xml"/><Relationship Id="rId1" Type="http://schemas.openxmlformats.org/officeDocument/2006/relationships/vmlDrawing" Target="../drawings/vmlDrawing16.vml"/><Relationship Id="rId5" Type="http://schemas.openxmlformats.org/officeDocument/2006/relationships/image" Target="../media/image66.wmf"/><Relationship Id="rId4"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448.xml"/></Relationships>
</file>

<file path=ppt/slides/_rels/slide53.xml.rels><?xml version="1.0" encoding="UTF-8" standalone="yes"?>
<Relationships xmlns="http://schemas.openxmlformats.org/package/2006/relationships"><Relationship Id="rId8" Type="http://schemas.openxmlformats.org/officeDocument/2006/relationships/tags" Target="../tags/tag456.xml"/><Relationship Id="rId13" Type="http://schemas.openxmlformats.org/officeDocument/2006/relationships/tags" Target="../tags/tag461.xml"/><Relationship Id="rId18" Type="http://schemas.openxmlformats.org/officeDocument/2006/relationships/tags" Target="../tags/tag466.xml"/><Relationship Id="rId3" Type="http://schemas.openxmlformats.org/officeDocument/2006/relationships/tags" Target="../tags/tag451.xml"/><Relationship Id="rId21" Type="http://schemas.openxmlformats.org/officeDocument/2006/relationships/tags" Target="../tags/tag469.xml"/><Relationship Id="rId7" Type="http://schemas.openxmlformats.org/officeDocument/2006/relationships/tags" Target="../tags/tag455.xml"/><Relationship Id="rId12" Type="http://schemas.openxmlformats.org/officeDocument/2006/relationships/tags" Target="../tags/tag460.xml"/><Relationship Id="rId17" Type="http://schemas.openxmlformats.org/officeDocument/2006/relationships/tags" Target="../tags/tag465.xml"/><Relationship Id="rId25" Type="http://schemas.openxmlformats.org/officeDocument/2006/relationships/image" Target="../media/image68.png"/><Relationship Id="rId2" Type="http://schemas.openxmlformats.org/officeDocument/2006/relationships/tags" Target="../tags/tag450.xml"/><Relationship Id="rId16" Type="http://schemas.openxmlformats.org/officeDocument/2006/relationships/tags" Target="../tags/tag464.xml"/><Relationship Id="rId20" Type="http://schemas.openxmlformats.org/officeDocument/2006/relationships/tags" Target="../tags/tag468.xml"/><Relationship Id="rId1" Type="http://schemas.openxmlformats.org/officeDocument/2006/relationships/tags" Target="../tags/tag449.xml"/><Relationship Id="rId6" Type="http://schemas.openxmlformats.org/officeDocument/2006/relationships/tags" Target="../tags/tag454.xml"/><Relationship Id="rId11" Type="http://schemas.openxmlformats.org/officeDocument/2006/relationships/tags" Target="../tags/tag459.xml"/><Relationship Id="rId24" Type="http://schemas.openxmlformats.org/officeDocument/2006/relationships/notesSlide" Target="../notesSlides/notesSlide7.xml"/><Relationship Id="rId5" Type="http://schemas.openxmlformats.org/officeDocument/2006/relationships/tags" Target="../tags/tag453.xml"/><Relationship Id="rId15" Type="http://schemas.openxmlformats.org/officeDocument/2006/relationships/tags" Target="../tags/tag463.xml"/><Relationship Id="rId23" Type="http://schemas.openxmlformats.org/officeDocument/2006/relationships/slideLayout" Target="../slideLayouts/slideLayout7.xml"/><Relationship Id="rId10" Type="http://schemas.openxmlformats.org/officeDocument/2006/relationships/tags" Target="../tags/tag458.xml"/><Relationship Id="rId19" Type="http://schemas.openxmlformats.org/officeDocument/2006/relationships/tags" Target="../tags/tag467.xml"/><Relationship Id="rId4" Type="http://schemas.openxmlformats.org/officeDocument/2006/relationships/tags" Target="../tags/tag452.xml"/><Relationship Id="rId9" Type="http://schemas.openxmlformats.org/officeDocument/2006/relationships/tags" Target="../tags/tag457.xml"/><Relationship Id="rId14" Type="http://schemas.openxmlformats.org/officeDocument/2006/relationships/tags" Target="../tags/tag462.xml"/><Relationship Id="rId22" Type="http://schemas.openxmlformats.org/officeDocument/2006/relationships/tags" Target="../tags/tag47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wmf"/><Relationship Id="rId2" Type="http://schemas.openxmlformats.org/officeDocument/2006/relationships/tags" Target="../tags/tag471.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image" Target="../media/image69.wmf"/><Relationship Id="rId4" Type="http://schemas.openxmlformats.org/officeDocument/2006/relationships/oleObject" Target="../embeddings/oleObject39.bin"/></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47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47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tags" Target="../tags/tag474.xml"/><Relationship Id="rId5" Type="http://schemas.openxmlformats.org/officeDocument/2006/relationships/image" Target="../media/image81.png"/><Relationship Id="rId4" Type="http://schemas.openxmlformats.org/officeDocument/2006/relationships/image" Target="../media/image80.pn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slideLayout" Target="../slideLayouts/slideLayout2.xml"/><Relationship Id="rId7" Type="http://schemas.openxmlformats.org/officeDocument/2006/relationships/image" Target="../media/image83.wmf"/><Relationship Id="rId2" Type="http://schemas.openxmlformats.org/officeDocument/2006/relationships/tags" Target="../tags/tag475.xml"/><Relationship Id="rId1" Type="http://schemas.openxmlformats.org/officeDocument/2006/relationships/vmlDrawing" Target="../drawings/vmlDrawing18.vml"/><Relationship Id="rId6" Type="http://schemas.openxmlformats.org/officeDocument/2006/relationships/oleObject" Target="../embeddings/oleObject42.bin"/><Relationship Id="rId5" Type="http://schemas.openxmlformats.org/officeDocument/2006/relationships/image" Target="../media/image82.wmf"/><Relationship Id="rId4" Type="http://schemas.openxmlformats.org/officeDocument/2006/relationships/oleObject" Target="../embeddings/oleObject41.bin"/><Relationship Id="rId9" Type="http://schemas.openxmlformats.org/officeDocument/2006/relationships/image" Target="../media/image84.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slideLayout" Target="../slideLayouts/slideLayout2.xml"/><Relationship Id="rId7" Type="http://schemas.openxmlformats.org/officeDocument/2006/relationships/image" Target="../media/image86.wmf"/><Relationship Id="rId2" Type="http://schemas.openxmlformats.org/officeDocument/2006/relationships/tags" Target="../tags/tag476.xml"/><Relationship Id="rId1" Type="http://schemas.openxmlformats.org/officeDocument/2006/relationships/vmlDrawing" Target="../drawings/vmlDrawing19.vml"/><Relationship Id="rId6" Type="http://schemas.openxmlformats.org/officeDocument/2006/relationships/oleObject" Target="../embeddings/oleObject45.bin"/><Relationship Id="rId5" Type="http://schemas.openxmlformats.org/officeDocument/2006/relationships/image" Target="../media/image85.wmf"/><Relationship Id="rId4" Type="http://schemas.openxmlformats.org/officeDocument/2006/relationships/oleObject" Target="../embeddings/oleObject44.bin"/><Relationship Id="rId9" Type="http://schemas.openxmlformats.org/officeDocument/2006/relationships/image" Target="../media/image87.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338.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slideLayout" Target="../slideLayouts/slideLayout2.xml"/><Relationship Id="rId7" Type="http://schemas.openxmlformats.org/officeDocument/2006/relationships/image" Target="../media/image89.wmf"/><Relationship Id="rId2" Type="http://schemas.openxmlformats.org/officeDocument/2006/relationships/tags" Target="../tags/tag477.xml"/><Relationship Id="rId1" Type="http://schemas.openxmlformats.org/officeDocument/2006/relationships/vmlDrawing" Target="../drawings/vmlDrawing20.vml"/><Relationship Id="rId6" Type="http://schemas.openxmlformats.org/officeDocument/2006/relationships/oleObject" Target="../embeddings/oleObject48.bin"/><Relationship Id="rId5" Type="http://schemas.openxmlformats.org/officeDocument/2006/relationships/image" Target="../media/image88.wmf"/><Relationship Id="rId4" Type="http://schemas.openxmlformats.org/officeDocument/2006/relationships/oleObject" Target="../embeddings/oleObject47.bin"/><Relationship Id="rId9" Type="http://schemas.openxmlformats.org/officeDocument/2006/relationships/image" Target="../media/image90.wmf"/></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8.xml"/><Relationship Id="rId1" Type="http://schemas.openxmlformats.org/officeDocument/2006/relationships/vmlDrawing" Target="../drawings/vmlDrawing21.vml"/><Relationship Id="rId5" Type="http://schemas.openxmlformats.org/officeDocument/2006/relationships/image" Target="../media/image91.wmf"/><Relationship Id="rId4" Type="http://schemas.openxmlformats.org/officeDocument/2006/relationships/oleObject" Target="../embeddings/oleObject50.bin"/></Relationships>
</file>

<file path=ppt/slides/_rels/slide6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tags" Target="../tags/tag479.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slideLayout" Target="../slideLayouts/slideLayout2.xml"/><Relationship Id="rId1" Type="http://schemas.openxmlformats.org/officeDocument/2006/relationships/tags" Target="../tags/tag480.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tags" Target="../tags/tag481.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9.wmf"/><Relationship Id="rId2" Type="http://schemas.openxmlformats.org/officeDocument/2006/relationships/tags" Target="../tags/tag482.xml"/><Relationship Id="rId1" Type="http://schemas.openxmlformats.org/officeDocument/2006/relationships/vmlDrawing" Target="../drawings/vmlDrawing22.vml"/><Relationship Id="rId6" Type="http://schemas.openxmlformats.org/officeDocument/2006/relationships/oleObject" Target="../embeddings/oleObject52.bin"/><Relationship Id="rId5" Type="http://schemas.openxmlformats.org/officeDocument/2006/relationships/image" Target="../media/image98.wmf"/><Relationship Id="rId4" Type="http://schemas.openxmlformats.org/officeDocument/2006/relationships/oleObject" Target="../embeddings/oleObject51.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3.xml"/><Relationship Id="rId1" Type="http://schemas.openxmlformats.org/officeDocument/2006/relationships/vmlDrawing" Target="../drawings/vmlDrawing23.vml"/><Relationship Id="rId6" Type="http://schemas.openxmlformats.org/officeDocument/2006/relationships/image" Target="../media/image101.png"/><Relationship Id="rId5" Type="http://schemas.openxmlformats.org/officeDocument/2006/relationships/image" Target="../media/image100.wmf"/><Relationship Id="rId4" Type="http://schemas.openxmlformats.org/officeDocument/2006/relationships/oleObject" Target="../embeddings/oleObject53.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4.xml"/><Relationship Id="rId1" Type="http://schemas.openxmlformats.org/officeDocument/2006/relationships/vmlDrawing" Target="../drawings/vmlDrawing24.vml"/><Relationship Id="rId6" Type="http://schemas.openxmlformats.org/officeDocument/2006/relationships/image" Target="../media/image103.png"/><Relationship Id="rId5" Type="http://schemas.openxmlformats.org/officeDocument/2006/relationships/image" Target="../media/image102.wmf"/><Relationship Id="rId4" Type="http://schemas.openxmlformats.org/officeDocument/2006/relationships/oleObject" Target="../embeddings/oleObject54.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5.xml"/><Relationship Id="rId1" Type="http://schemas.openxmlformats.org/officeDocument/2006/relationships/vmlDrawing" Target="../drawings/vmlDrawing25.vml"/><Relationship Id="rId6" Type="http://schemas.openxmlformats.org/officeDocument/2006/relationships/image" Target="../media/image105.png"/><Relationship Id="rId5" Type="http://schemas.openxmlformats.org/officeDocument/2006/relationships/image" Target="../media/image104.wmf"/><Relationship Id="rId4" Type="http://schemas.openxmlformats.org/officeDocument/2006/relationships/oleObject" Target="../embeddings/oleObject55.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slideLayout" Target="../slideLayouts/slideLayout2.xml"/><Relationship Id="rId7" Type="http://schemas.openxmlformats.org/officeDocument/2006/relationships/image" Target="../media/image107.wmf"/><Relationship Id="rId2" Type="http://schemas.openxmlformats.org/officeDocument/2006/relationships/tags" Target="../tags/tag486.xml"/><Relationship Id="rId1" Type="http://schemas.openxmlformats.org/officeDocument/2006/relationships/vmlDrawing" Target="../drawings/vmlDrawing26.vml"/><Relationship Id="rId6" Type="http://schemas.openxmlformats.org/officeDocument/2006/relationships/oleObject" Target="../embeddings/oleObject57.bin"/><Relationship Id="rId11" Type="http://schemas.openxmlformats.org/officeDocument/2006/relationships/image" Target="../media/image109.wmf"/><Relationship Id="rId5" Type="http://schemas.openxmlformats.org/officeDocument/2006/relationships/image" Target="../media/image106.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10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image" Target="../media/image7.wmf"/><Relationship Id="rId12" Type="http://schemas.openxmlformats.org/officeDocument/2006/relationships/oleObject" Target="../embeddings/oleObject8.bin"/><Relationship Id="rId2" Type="http://schemas.openxmlformats.org/officeDocument/2006/relationships/tags" Target="../tags/tag339.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6.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wmf"/></Relationships>
</file>

<file path=ppt/slides/_rels/slide7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slideLayout" Target="../slideLayouts/slideLayout2.xml"/><Relationship Id="rId7" Type="http://schemas.openxmlformats.org/officeDocument/2006/relationships/image" Target="../media/image111.wmf"/><Relationship Id="rId2" Type="http://schemas.openxmlformats.org/officeDocument/2006/relationships/tags" Target="../tags/tag487.xml"/><Relationship Id="rId1" Type="http://schemas.openxmlformats.org/officeDocument/2006/relationships/vmlDrawing" Target="../drawings/vmlDrawing27.vml"/><Relationship Id="rId6" Type="http://schemas.openxmlformats.org/officeDocument/2006/relationships/oleObject" Target="../embeddings/oleObject61.bin"/><Relationship Id="rId5" Type="http://schemas.openxmlformats.org/officeDocument/2006/relationships/image" Target="../media/image110.wmf"/><Relationship Id="rId4" Type="http://schemas.openxmlformats.org/officeDocument/2006/relationships/oleObject" Target="../embeddings/oleObject60.bin"/></Relationships>
</file>

<file path=ppt/slides/_rels/slide7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tags" Target="../tags/tag48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9.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7.bin"/><Relationship Id="rId3" Type="http://schemas.openxmlformats.org/officeDocument/2006/relationships/slideLayout" Target="../slideLayouts/slideLayout2.xml"/><Relationship Id="rId7" Type="http://schemas.openxmlformats.org/officeDocument/2006/relationships/image" Target="../media/image115.wmf"/><Relationship Id="rId12" Type="http://schemas.openxmlformats.org/officeDocument/2006/relationships/image" Target="../media/image117.wmf"/><Relationship Id="rId2" Type="http://schemas.openxmlformats.org/officeDocument/2006/relationships/tags" Target="../tags/tag490.xml"/><Relationship Id="rId16" Type="http://schemas.openxmlformats.org/officeDocument/2006/relationships/image" Target="../media/image119.wmf"/><Relationship Id="rId1" Type="http://schemas.openxmlformats.org/officeDocument/2006/relationships/vmlDrawing" Target="../drawings/vmlDrawing28.vml"/><Relationship Id="rId6" Type="http://schemas.openxmlformats.org/officeDocument/2006/relationships/oleObject" Target="../embeddings/oleObject63.bin"/><Relationship Id="rId11" Type="http://schemas.openxmlformats.org/officeDocument/2006/relationships/oleObject" Target="../embeddings/oleObject66.bin"/><Relationship Id="rId5" Type="http://schemas.openxmlformats.org/officeDocument/2006/relationships/image" Target="../media/image114.wmf"/><Relationship Id="rId15" Type="http://schemas.openxmlformats.org/officeDocument/2006/relationships/oleObject" Target="../embeddings/oleObject68.bin"/><Relationship Id="rId10" Type="http://schemas.openxmlformats.org/officeDocument/2006/relationships/image" Target="../media/image116.wmf"/><Relationship Id="rId4" Type="http://schemas.openxmlformats.org/officeDocument/2006/relationships/oleObject" Target="../embeddings/oleObject62.bin"/><Relationship Id="rId9" Type="http://schemas.openxmlformats.org/officeDocument/2006/relationships/oleObject" Target="../embeddings/oleObject65.bin"/><Relationship Id="rId14" Type="http://schemas.openxmlformats.org/officeDocument/2006/relationships/image" Target="../media/image118.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124.wmf"/><Relationship Id="rId3" Type="http://schemas.openxmlformats.org/officeDocument/2006/relationships/slideLayout" Target="../slideLayouts/slideLayout2.xml"/><Relationship Id="rId7" Type="http://schemas.openxmlformats.org/officeDocument/2006/relationships/image" Target="../media/image121.wmf"/><Relationship Id="rId12" Type="http://schemas.openxmlformats.org/officeDocument/2006/relationships/oleObject" Target="../embeddings/oleObject73.bin"/><Relationship Id="rId2" Type="http://schemas.openxmlformats.org/officeDocument/2006/relationships/tags" Target="../tags/tag491.xml"/><Relationship Id="rId1" Type="http://schemas.openxmlformats.org/officeDocument/2006/relationships/vmlDrawing" Target="../drawings/vmlDrawing29.vml"/><Relationship Id="rId6" Type="http://schemas.openxmlformats.org/officeDocument/2006/relationships/oleObject" Target="../embeddings/oleObject70.bin"/><Relationship Id="rId11" Type="http://schemas.openxmlformats.org/officeDocument/2006/relationships/image" Target="../media/image123.wmf"/><Relationship Id="rId5" Type="http://schemas.openxmlformats.org/officeDocument/2006/relationships/image" Target="../media/image120.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122.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slideLayout" Target="../slideLayouts/slideLayout2.xml"/><Relationship Id="rId7" Type="http://schemas.openxmlformats.org/officeDocument/2006/relationships/image" Target="../media/image126.wmf"/><Relationship Id="rId2" Type="http://schemas.openxmlformats.org/officeDocument/2006/relationships/tags" Target="../tags/tag492.xml"/><Relationship Id="rId1" Type="http://schemas.openxmlformats.org/officeDocument/2006/relationships/vmlDrawing" Target="../drawings/vmlDrawing30.vml"/><Relationship Id="rId6" Type="http://schemas.openxmlformats.org/officeDocument/2006/relationships/oleObject" Target="../embeddings/oleObject75.bin"/><Relationship Id="rId5" Type="http://schemas.openxmlformats.org/officeDocument/2006/relationships/image" Target="../media/image125.wmf"/><Relationship Id="rId4" Type="http://schemas.openxmlformats.org/officeDocument/2006/relationships/oleObject" Target="../embeddings/oleObject74.bin"/><Relationship Id="rId9" Type="http://schemas.openxmlformats.org/officeDocument/2006/relationships/image" Target="../media/image127.wmf"/></Relationships>
</file>

<file path=ppt/slides/_rels/slide7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slideLayout" Target="../slideLayouts/slideLayout2.xml"/><Relationship Id="rId1" Type="http://schemas.openxmlformats.org/officeDocument/2006/relationships/tags" Target="../tags/tag493.xml"/><Relationship Id="rId5" Type="http://schemas.openxmlformats.org/officeDocument/2006/relationships/image" Target="../media/image130.png"/><Relationship Id="rId4" Type="http://schemas.openxmlformats.org/officeDocument/2006/relationships/image" Target="../media/image129.png"/></Relationships>
</file>

<file path=ppt/slides/_rels/slide77.xml.rels><?xml version="1.0" encoding="UTF-8" standalone="yes"?>
<Relationships xmlns="http://schemas.openxmlformats.org/package/2006/relationships"><Relationship Id="rId3" Type="http://schemas.openxmlformats.org/officeDocument/2006/relationships/tags" Target="../tags/tag496.xml"/><Relationship Id="rId2" Type="http://schemas.openxmlformats.org/officeDocument/2006/relationships/tags" Target="../tags/tag495.xml"/><Relationship Id="rId1" Type="http://schemas.openxmlformats.org/officeDocument/2006/relationships/tags" Target="../tags/tag494.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wmf"/><Relationship Id="rId2" Type="http://schemas.openxmlformats.org/officeDocument/2006/relationships/tags" Target="../tags/tag340.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9.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1.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a:sym typeface="+mn-ea"/>
              </a:rPr>
              <a:t>平稳序列拟合与预测</a:t>
            </a:r>
          </a:p>
        </p:txBody>
      </p:sp>
      <p:sp>
        <p:nvSpPr>
          <p:cNvPr id="7" name="文本框 6"/>
          <p:cNvSpPr txBox="1"/>
          <p:nvPr>
            <p:custDataLst>
              <p:tags r:id="rId3"/>
            </p:custDataLst>
          </p:nvPr>
        </p:nvSpPr>
        <p:spPr>
          <a:xfrm>
            <a:off x="9042399" y="2135665"/>
            <a:ext cx="1809103" cy="1569660"/>
          </a:xfrm>
          <a:prstGeom prst="rect">
            <a:avLst/>
          </a:prstGeom>
          <a:noFill/>
        </p:spPr>
        <p:txBody>
          <a:bodyPr wrap="square" lIns="90000" tIns="46800" rIns="90000" bIns="46800" rtlCol="0" anchor="ctr" anchorCtr="0">
            <a:normAutofit/>
          </a:bodyPr>
          <a:lstStyle/>
          <a:p>
            <a:pPr algn="ctr"/>
            <a:r>
              <a:rPr lang="en-US" altLang="zh-CN" sz="9600" dirty="0">
                <a:solidFill>
                  <a:schemeClr val="accent1"/>
                </a:solidFill>
                <a:latin typeface="Arial" panose="020B0604020202020204" pitchFamily="34" charset="0"/>
                <a:ea typeface="微软雅黑" panose="020B0503020204020204" charset="-122"/>
              </a:rPr>
              <a:t>04</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a:xfrm>
            <a:off x="1364615" y="173355"/>
            <a:ext cx="10157460" cy="71183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例4-1</a:t>
            </a:r>
          </a:p>
        </p:txBody>
      </p:sp>
      <p:sp>
        <p:nvSpPr>
          <p:cNvPr id="102402" name="Rectangle 3"/>
          <p:cNvSpPr>
            <a:spLocks noGrp="1"/>
          </p:cNvSpPr>
          <p:nvPr>
            <p:ph idx="1"/>
          </p:nvPr>
        </p:nvSpPr>
        <p:spPr>
          <a:xfrm>
            <a:off x="1265555" y="952500"/>
            <a:ext cx="10256520" cy="5388610"/>
          </a:xfrm>
        </p:spPr>
        <p:txBody>
          <a:bodyPr wrap="square" lIns="91440" tIns="45720" rIns="91440" bIns="45720" anchor="t"/>
          <a:lstStyle/>
          <a:p>
            <a:pPr algn="just" eaLnBrk="1" hangingPunct="1"/>
            <a:r>
              <a:rPr lang="en-US" altLang="zh-CN" sz="2200">
                <a:cs typeface="微软雅黑" panose="020B0503020204020204" charset="-122"/>
              </a:rPr>
              <a:t>选择合适的模型拟合1900—1998年全球7.0级以上地震年发生次数序列</a:t>
            </a:r>
            <a:r>
              <a:rPr sz="2200">
                <a:cs typeface="微软雅黑" panose="020B0503020204020204" charset="-122"/>
              </a:rPr>
              <a:t>。</a:t>
            </a:r>
          </a:p>
          <a:p>
            <a:pPr lvl="1" algn="just" eaLnBrk="1" hangingPunct="1"/>
            <a:r>
              <a:rPr lang="en-US" altLang="zh-CN" sz="1800">
                <a:cs typeface="微软雅黑" panose="020B0503020204020204" charset="-122"/>
              </a:rPr>
              <a:t>在例2-6的分析中, 我们已经判断该序列是平稳非白噪声序列。 现在考察该序列的自相关图和偏自相关图, 给该序列的拟合模型定阶</a:t>
            </a:r>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364615" y="2662555"/>
            <a:ext cx="4681220" cy="3051175"/>
          </a:xfrm>
          <a:prstGeom prst="rect">
            <a:avLst/>
          </a:prstGeom>
        </p:spPr>
      </p:pic>
      <p:pic>
        <p:nvPicPr>
          <p:cNvPr id="3" name="图片 2"/>
          <p:cNvPicPr>
            <a:picLocks noChangeAspect="1"/>
          </p:cNvPicPr>
          <p:nvPr/>
        </p:nvPicPr>
        <p:blipFill>
          <a:blip r:embed="rId4"/>
          <a:srcRect b="8280"/>
          <a:stretch>
            <a:fillRect/>
          </a:stretch>
        </p:blipFill>
        <p:spPr>
          <a:xfrm>
            <a:off x="6351905" y="2662555"/>
            <a:ext cx="4956175" cy="3051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530" y="236220"/>
            <a:ext cx="10202545" cy="648970"/>
          </a:xfrm>
        </p:spPr>
        <p:txBody>
          <a:bodyPr>
            <a:normAutofit/>
          </a:bodyPr>
          <a:lstStyle/>
          <a:p>
            <a:pPr algn="l">
              <a:buClrTx/>
              <a:buSzTx/>
              <a:buFontTx/>
            </a:pPr>
            <a:r>
              <a:rPr lang="en-US" altLang="zh-CN" sz="2800" spc="0" smtClean="0">
                <a:solidFill>
                  <a:schemeClr val="accent5">
                    <a:lumMod val="75000"/>
                  </a:schemeClr>
                </a:solidFill>
                <a:cs typeface="+mn-cs"/>
              </a:rPr>
              <a:t>例4-1模型定阶</a:t>
            </a:r>
          </a:p>
        </p:txBody>
      </p:sp>
      <p:sp>
        <p:nvSpPr>
          <p:cNvPr id="3" name="内容占位符 2"/>
          <p:cNvSpPr>
            <a:spLocks noGrp="1"/>
          </p:cNvSpPr>
          <p:nvPr>
            <p:ph idx="1"/>
          </p:nvPr>
        </p:nvSpPr>
        <p:spPr>
          <a:xfrm>
            <a:off x="1320165" y="952500"/>
            <a:ext cx="10201910" cy="5388610"/>
          </a:xfrm>
        </p:spPr>
        <p:txBody>
          <a:bodyPr>
            <a:noAutofit/>
          </a:bodyPr>
          <a:lstStyle/>
          <a:p>
            <a:pPr>
              <a:lnSpc>
                <a:spcPts val="3000"/>
              </a:lnSpc>
              <a:spcAft>
                <a:spcPts val="1600"/>
              </a:spcAft>
            </a:pPr>
            <a:r>
              <a:rPr lang="zh-CN" altLang="en-US" sz="2000">
                <a:cs typeface="微软雅黑" panose="020B0503020204020204" charset="-122"/>
              </a:rPr>
              <a:t>从自相关图可以看出, 自相关系数是以一种有规律的方式, 按指数函数轨迹衰减的, 这说明自相关系数衰减到零不是一个突然截尾的过程, 而是一个连续渐变的过程, 这时自相关系数拖尾的典型特征, 我们可以把拖尾特征形象地描述为 “坐着滑梯落水”。</a:t>
            </a:r>
          </a:p>
          <a:p>
            <a:pPr>
              <a:lnSpc>
                <a:spcPts val="3000"/>
              </a:lnSpc>
              <a:spcAft>
                <a:spcPts val="1600"/>
              </a:spcAft>
            </a:pPr>
            <a:r>
              <a:rPr lang="zh-CN" altLang="en-US" sz="2000">
                <a:cs typeface="微软雅黑" panose="020B0503020204020204" charset="-122"/>
              </a:rPr>
              <a:t>从偏自相关图可以看出, 除了1阶偏自相关系数在2倍标准差范围之外, 其他阶数的偏自相关系数都在2倍标准差范围内, 这是一个偏自相关系数1阶截尾的典型特征。 我们可以把这种截尾特征形象地描述为 “1阶之后高台跳水”。</a:t>
            </a:r>
          </a:p>
          <a:p>
            <a:pPr>
              <a:lnSpc>
                <a:spcPts val="3000"/>
              </a:lnSpc>
              <a:spcAft>
                <a:spcPts val="1600"/>
              </a:spcAft>
            </a:pPr>
            <a:r>
              <a:rPr lang="zh-CN" altLang="en-US" sz="2000">
                <a:cs typeface="微软雅黑" panose="020B0503020204020204" charset="-122"/>
              </a:rPr>
              <a:t>本例中, 根据自相关系数拖尾, 偏自相关系数1阶截尾的属性, 我们可以初步确定拟合模型为 AR(1) 模型。</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例3.10</a:t>
            </a:r>
          </a:p>
        </p:txBody>
      </p:sp>
      <p:sp>
        <p:nvSpPr>
          <p:cNvPr id="108546" name="Rectangle 3"/>
          <p:cNvSpPr>
            <a:spLocks noGrp="1"/>
          </p:cNvSpPr>
          <p:nvPr>
            <p:ph idx="1"/>
          </p:nvPr>
        </p:nvSpPr>
        <p:spPr>
          <a:xfrm>
            <a:off x="1316990" y="952500"/>
            <a:ext cx="10205085" cy="5388610"/>
          </a:xfrm>
        </p:spPr>
        <p:txBody>
          <a:bodyPr wrap="square" lIns="91440" tIns="45720" rIns="91440" bIns="45720" anchor="t"/>
          <a:lstStyle/>
          <a:p>
            <a:pPr eaLnBrk="1" hangingPunct="1"/>
            <a:r>
              <a:rPr lang="en-US" altLang="zh-CN" sz="2000">
                <a:cs typeface="微软雅黑" panose="020B0503020204020204" charset="-122"/>
                <a:sym typeface="+mn-ea"/>
              </a:rPr>
              <a:t>选择合适的模型拟合</a:t>
            </a:r>
            <a:r>
              <a:rPr lang="zh-CN" altLang="en-US" sz="2000">
                <a:cs typeface="微软雅黑" panose="020B0503020204020204" charset="-122"/>
              </a:rPr>
              <a:t>美国科罗拉多州某一加油站连续57天的</a:t>
            </a:r>
            <a:r>
              <a:rPr sz="2000">
                <a:cs typeface="微软雅黑" panose="020B0503020204020204" charset="-122"/>
              </a:rPr>
              <a:t>每日盈亏</a:t>
            </a:r>
            <a:r>
              <a:rPr lang="zh-CN" altLang="en-US" sz="2000">
                <a:cs typeface="微软雅黑" panose="020B0503020204020204" charset="-122"/>
              </a:rPr>
              <a:t>序列</a:t>
            </a:r>
            <a:r>
              <a:rPr lang="zh-CN" altLang="en-US">
                <a:ea typeface="宋体" panose="02010600030101010101" pitchFamily="2" charset="-122"/>
              </a:rPr>
              <a:t> </a:t>
            </a:r>
          </a:p>
        </p:txBody>
      </p:sp>
      <p:sp>
        <p:nvSpPr>
          <p:cNvPr id="108547" name="Rectangle 4"/>
          <p:cNvSpPr/>
          <p:nvPr/>
        </p:nvSpPr>
        <p:spPr>
          <a:xfrm>
            <a:off x="4452938" y="2371725"/>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pic>
        <p:nvPicPr>
          <p:cNvPr id="108548" name="图片 1"/>
          <p:cNvPicPr>
            <a:picLocks noChangeAspect="1"/>
          </p:cNvPicPr>
          <p:nvPr/>
        </p:nvPicPr>
        <p:blipFill>
          <a:blip r:embed="rId3"/>
          <a:srcRect t="19211"/>
          <a:stretch>
            <a:fillRect/>
          </a:stretch>
        </p:blipFill>
        <p:spPr>
          <a:xfrm>
            <a:off x="1680845" y="1953260"/>
            <a:ext cx="9144000" cy="4535488"/>
          </a:xfrm>
          <a:prstGeom prst="rect">
            <a:avLst/>
          </a:prstGeom>
          <a:noFill/>
          <a:ln w="9525">
            <a:noFill/>
          </a:ln>
        </p:spPr>
      </p:pic>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2401" name="Rectangle 2"/>
          <p:cNvSpPr>
            <a:spLocks noGrp="1"/>
          </p:cNvSpPr>
          <p:nvPr/>
        </p:nvSpPr>
        <p:spPr>
          <a:xfrm>
            <a:off x="1364615" y="173355"/>
            <a:ext cx="10157460" cy="71183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a:xfrm>
            <a:off x="1325880" y="262890"/>
            <a:ext cx="10196195" cy="62230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序列自相关图和偏自相关图</a:t>
            </a:r>
          </a:p>
        </p:txBody>
      </p:sp>
      <p:sp>
        <p:nvSpPr>
          <p:cNvPr id="109570" name="Rectangle 3"/>
          <p:cNvSpPr/>
          <p:nvPr/>
        </p:nvSpPr>
        <p:spPr>
          <a:xfrm>
            <a:off x="3462338" y="22336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199515" y="2602230"/>
            <a:ext cx="4920615" cy="3371850"/>
          </a:xfrm>
          <a:prstGeom prst="rect">
            <a:avLst/>
          </a:prstGeom>
        </p:spPr>
      </p:pic>
      <p:pic>
        <p:nvPicPr>
          <p:cNvPr id="3" name="图片 2"/>
          <p:cNvPicPr>
            <a:picLocks noChangeAspect="1"/>
          </p:cNvPicPr>
          <p:nvPr/>
        </p:nvPicPr>
        <p:blipFill>
          <a:blip r:embed="rId4"/>
          <a:stretch>
            <a:fillRect/>
          </a:stretch>
        </p:blipFill>
        <p:spPr>
          <a:xfrm>
            <a:off x="6358255" y="2538730"/>
            <a:ext cx="4870450" cy="3371850"/>
          </a:xfrm>
          <a:prstGeom prst="rect">
            <a:avLst/>
          </a:prstGeom>
        </p:spPr>
      </p:pic>
      <p:sp>
        <p:nvSpPr>
          <p:cNvPr id="102402" name="Rectangle 3"/>
          <p:cNvSpPr>
            <a:spLocks noGrp="1"/>
          </p:cNvSpPr>
          <p:nvPr>
            <p:ph idx="1"/>
          </p:nvPr>
        </p:nvSpPr>
        <p:spPr>
          <a:xfrm>
            <a:off x="1265555" y="952500"/>
            <a:ext cx="10256520" cy="5388610"/>
          </a:xfrm>
        </p:spPr>
        <p:txBody>
          <a:bodyPr wrap="square" lIns="91440" tIns="45720" rIns="91440" bIns="45720" anchor="t"/>
          <a:lstStyle/>
          <a:p>
            <a:pPr algn="just" eaLnBrk="1" hangingPunct="1"/>
            <a:r>
              <a:rPr sz="2000">
                <a:cs typeface="微软雅黑" panose="020B0503020204020204" charset="-122"/>
              </a:rPr>
              <a:t>对序列进行</a:t>
            </a:r>
            <a:r>
              <a:rPr lang="en-US" altLang="zh-CN" sz="2000">
                <a:cs typeface="微软雅黑" panose="020B0503020204020204" charset="-122"/>
              </a:rPr>
              <a:t>ADF</a:t>
            </a:r>
            <a:r>
              <a:rPr sz="2000">
                <a:cs typeface="微软雅黑" panose="020B0503020204020204" charset="-122"/>
              </a:rPr>
              <a:t>检验和白噪声检验，检验结果显示该序列为平稳非白噪声序列。</a:t>
            </a:r>
            <a:r>
              <a:rPr lang="en-US" altLang="zh-CN" sz="2000">
                <a:cs typeface="微软雅黑" panose="020B0503020204020204" charset="-122"/>
              </a:rPr>
              <a:t>现在考察该序列的自相关图和偏自相关图, 给该序列的拟合模型定阶</a:t>
            </a:r>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p:cNvSpPr>
          <p:nvPr>
            <p:ph type="title"/>
          </p:nvPr>
        </p:nvSpPr>
        <p:spPr>
          <a:xfrm>
            <a:off x="1302385" y="217170"/>
            <a:ext cx="10219690" cy="66802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sym typeface="+mn-ea"/>
              </a:rPr>
              <a:t>例4-2模型定阶</a:t>
            </a:r>
            <a:endParaRPr lang="en-US" altLang="zh-CN" sz="2800" spc="0" smtClean="0">
              <a:solidFill>
                <a:schemeClr val="accent5">
                  <a:lumMod val="75000"/>
                </a:schemeClr>
              </a:solidFill>
              <a:cs typeface="+mn-cs"/>
            </a:endParaRPr>
          </a:p>
        </p:txBody>
      </p:sp>
      <p:sp>
        <p:nvSpPr>
          <p:cNvPr id="111618" name="Rectangle 3"/>
          <p:cNvSpPr>
            <a:spLocks noGrp="1"/>
          </p:cNvSpPr>
          <p:nvPr>
            <p:ph idx="1"/>
          </p:nvPr>
        </p:nvSpPr>
        <p:spPr>
          <a:xfrm>
            <a:off x="1325245" y="1187450"/>
            <a:ext cx="9777730" cy="4854575"/>
          </a:xfrm>
        </p:spPr>
        <p:txBody>
          <a:bodyPr wrap="square" lIns="91440" tIns="45720" rIns="91440" bIns="45720" anchor="t">
            <a:normAutofit/>
          </a:bodyPr>
          <a:lstStyle/>
          <a:p>
            <a:pPr>
              <a:lnSpc>
                <a:spcPts val="3000"/>
              </a:lnSpc>
              <a:spcAft>
                <a:spcPts val="1800"/>
              </a:spcAft>
            </a:pPr>
            <a:r>
              <a:rPr lang="zh-CN" altLang="en-US" sz="2200">
                <a:cs typeface="微软雅黑" panose="020B0503020204020204" charset="-122"/>
              </a:rPr>
              <a:t>自相关图显示除了延迟1阶的自相关系数在2倍标准差范围之外，其它阶数的自相关系数都在2倍标准差范围内波动。根据这个特点可以判断该序列具有短期相关性，进一步确定序列平稳。同时，可以认为该序列自相关系数1阶截尾。</a:t>
            </a:r>
          </a:p>
          <a:p>
            <a:pPr>
              <a:lnSpc>
                <a:spcPts val="3000"/>
              </a:lnSpc>
              <a:spcAft>
                <a:spcPts val="1800"/>
              </a:spcAft>
            </a:pPr>
            <a:r>
              <a:rPr lang="zh-CN" altLang="en-US" sz="2200">
                <a:cs typeface="微软雅黑" panose="020B0503020204020204" charset="-122"/>
              </a:rPr>
              <a:t>偏自相关系数显示出典型非截尾的性质。</a:t>
            </a:r>
          </a:p>
          <a:p>
            <a:pPr>
              <a:lnSpc>
                <a:spcPts val="3000"/>
              </a:lnSpc>
              <a:spcAft>
                <a:spcPts val="1800"/>
              </a:spcAft>
            </a:pPr>
            <a:r>
              <a:rPr lang="zh-CN" altLang="en-US" sz="2200">
                <a:cs typeface="微软雅黑" panose="020B0503020204020204" charset="-122"/>
              </a:rPr>
              <a:t>综合该序列自相关系数和偏自相关系数的性质，为拟合模型定阶为</a:t>
            </a:r>
            <a:r>
              <a:rPr lang="en-US" altLang="zh-CN" sz="2200">
                <a:ea typeface="宋体" panose="02010600030101010101" pitchFamily="2" charset="-122"/>
              </a:rPr>
              <a:t>MA(1)</a:t>
            </a:r>
            <a:r>
              <a:rPr sz="2200">
                <a:ea typeface="宋体" panose="02010600030101010101" pitchFamily="2" charset="-122"/>
              </a:rPr>
              <a:t>。</a:t>
            </a:r>
            <a:endParaRPr lang="en-US" altLang="zh-CN"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例3.11</a:t>
            </a:r>
          </a:p>
        </p:txBody>
      </p:sp>
      <p:sp>
        <p:nvSpPr>
          <p:cNvPr id="112642" name="Rectangle 3"/>
          <p:cNvSpPr>
            <a:spLocks noGrp="1"/>
          </p:cNvSpPr>
          <p:nvPr>
            <p:ph idx="1"/>
          </p:nvPr>
        </p:nvSpPr>
        <p:spPr>
          <a:xfrm>
            <a:off x="1268095" y="952500"/>
            <a:ext cx="10253980" cy="5388610"/>
          </a:xfrm>
        </p:spPr>
        <p:txBody>
          <a:bodyPr wrap="square" lIns="91440" tIns="45720" rIns="91440" bIns="45720" anchor="t"/>
          <a:lstStyle/>
          <a:p>
            <a:pPr eaLnBrk="1" hangingPunct="1"/>
            <a:r>
              <a:rPr lang="en-US" altLang="zh-CN" sz="2400">
                <a:cs typeface="微软雅黑" panose="020B0503020204020204" charset="-122"/>
                <a:sym typeface="+mn-ea"/>
              </a:rPr>
              <a:t>选择合适的模型拟合</a:t>
            </a:r>
            <a:r>
              <a:rPr lang="en-US" altLang="zh-CN" sz="2400">
                <a:cs typeface="微软雅黑" panose="020B0503020204020204" charset="-122"/>
              </a:rPr>
              <a:t>1880-1985全球气表平均温度改变值差分序列 </a:t>
            </a:r>
            <a:r>
              <a:rPr lang="en-US" altLang="zh-CN">
                <a:ea typeface="宋体" panose="02010600030101010101" pitchFamily="2" charset="-122"/>
              </a:rPr>
              <a:t> </a:t>
            </a:r>
          </a:p>
        </p:txBody>
      </p:sp>
      <p:sp>
        <p:nvSpPr>
          <p:cNvPr id="112643" name="Rectangle 4"/>
          <p:cNvSpPr/>
          <p:nvPr/>
        </p:nvSpPr>
        <p:spPr>
          <a:xfrm>
            <a:off x="4310063" y="23764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pic>
        <p:nvPicPr>
          <p:cNvPr id="112644" name="图片 1"/>
          <p:cNvPicPr>
            <a:picLocks noChangeAspect="1"/>
          </p:cNvPicPr>
          <p:nvPr/>
        </p:nvPicPr>
        <p:blipFill>
          <a:blip r:embed="rId3"/>
          <a:srcRect t="17928"/>
          <a:stretch>
            <a:fillRect/>
          </a:stretch>
        </p:blipFill>
        <p:spPr>
          <a:xfrm>
            <a:off x="1703388" y="1954213"/>
            <a:ext cx="8928100" cy="4497387"/>
          </a:xfrm>
          <a:prstGeom prst="rect">
            <a:avLst/>
          </a:prstGeom>
          <a:noFill/>
          <a:ln w="9525">
            <a:noFill/>
          </a:ln>
        </p:spPr>
      </p:pic>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2401" name="Rectangle 2"/>
          <p:cNvSpPr>
            <a:spLocks noGrp="1"/>
          </p:cNvSpPr>
          <p:nvPr/>
        </p:nvSpPr>
        <p:spPr>
          <a:xfrm>
            <a:off x="1364615" y="173355"/>
            <a:ext cx="10157460" cy="71183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p:nvPr/>
        </p:nvSpPr>
        <p:spPr>
          <a:xfrm>
            <a:off x="3743325" y="23764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2402" name="Rectangle 3"/>
          <p:cNvSpPr>
            <a:spLocks noGrp="1"/>
          </p:cNvSpPr>
          <p:nvPr>
            <p:ph idx="1"/>
          </p:nvPr>
        </p:nvSpPr>
        <p:spPr>
          <a:xfrm>
            <a:off x="1265555" y="952500"/>
            <a:ext cx="10256520" cy="5388610"/>
          </a:xfrm>
        </p:spPr>
        <p:txBody>
          <a:bodyPr wrap="square" lIns="91440" tIns="45720" rIns="91440" bIns="45720" anchor="t"/>
          <a:lstStyle/>
          <a:p>
            <a:pPr algn="just" eaLnBrk="1" hangingPunct="1"/>
            <a:r>
              <a:rPr sz="2000">
                <a:cs typeface="微软雅黑" panose="020B0503020204020204" charset="-122"/>
              </a:rPr>
              <a:t>对序列进行</a:t>
            </a:r>
            <a:r>
              <a:rPr lang="en-US" altLang="zh-CN" sz="2000">
                <a:cs typeface="微软雅黑" panose="020B0503020204020204" charset="-122"/>
              </a:rPr>
              <a:t>ADF</a:t>
            </a:r>
            <a:r>
              <a:rPr sz="2000">
                <a:cs typeface="微软雅黑" panose="020B0503020204020204" charset="-122"/>
              </a:rPr>
              <a:t>检验和白噪声检验，检验结果显示该序列为平稳非白噪声序列。</a:t>
            </a:r>
            <a:r>
              <a:rPr lang="en-US" altLang="zh-CN" sz="2000">
                <a:cs typeface="微软雅黑" panose="020B0503020204020204" charset="-122"/>
              </a:rPr>
              <a:t>现在考察该序列的自相关图和偏自相关图, 给该序列的拟合模型定阶</a:t>
            </a:r>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109569" name="Rectangle 2"/>
          <p:cNvSpPr>
            <a:spLocks noGrp="1"/>
          </p:cNvSpPr>
          <p:nvPr>
            <p:ph type="title"/>
          </p:nvPr>
        </p:nvSpPr>
        <p:spPr>
          <a:xfrm>
            <a:off x="1325880" y="262890"/>
            <a:ext cx="10196195" cy="62230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序列自相关图和偏自相关图</a:t>
            </a:r>
          </a:p>
        </p:txBody>
      </p:sp>
      <p:pic>
        <p:nvPicPr>
          <p:cNvPr id="3" name="图片 2"/>
          <p:cNvPicPr>
            <a:picLocks noChangeAspect="1"/>
          </p:cNvPicPr>
          <p:nvPr/>
        </p:nvPicPr>
        <p:blipFill>
          <a:blip r:embed="rId3"/>
          <a:stretch>
            <a:fillRect/>
          </a:stretch>
        </p:blipFill>
        <p:spPr>
          <a:xfrm>
            <a:off x="1522095" y="2300605"/>
            <a:ext cx="4927600" cy="3516630"/>
          </a:xfrm>
          <a:prstGeom prst="rect">
            <a:avLst/>
          </a:prstGeom>
        </p:spPr>
      </p:pic>
      <p:pic>
        <p:nvPicPr>
          <p:cNvPr id="5" name="图片 4"/>
          <p:cNvPicPr>
            <a:picLocks noChangeAspect="1"/>
          </p:cNvPicPr>
          <p:nvPr/>
        </p:nvPicPr>
        <p:blipFill>
          <a:blip r:embed="rId4"/>
          <a:stretch>
            <a:fillRect/>
          </a:stretch>
        </p:blipFill>
        <p:spPr>
          <a:xfrm>
            <a:off x="6572250" y="2338705"/>
            <a:ext cx="4869815" cy="3440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idx="1"/>
          </p:nvPr>
        </p:nvSpPr>
        <p:spPr>
          <a:xfrm>
            <a:off x="1218565" y="952500"/>
            <a:ext cx="10303510" cy="5388610"/>
          </a:xfrm>
        </p:spPr>
        <p:txBody>
          <a:bodyPr wrap="square" lIns="91440" tIns="45720" rIns="91440" bIns="45720" anchor="t"/>
          <a:lstStyle/>
          <a:p>
            <a:pPr eaLnBrk="1" hangingPunct="1"/>
            <a:r>
              <a:rPr lang="zh-CN" altLang="en-US" sz="2200">
                <a:cs typeface="微软雅黑" panose="020B0503020204020204" charset="-122"/>
              </a:rPr>
              <a:t>自相关系数显示出不截尾的性质。</a:t>
            </a: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偏自相关系数也显示出不截尾的性质。</a:t>
            </a: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综合该序列自相关系数和偏自相关系数的性质，可以尝试使用</a:t>
            </a:r>
            <a:r>
              <a:rPr lang="en-US" altLang="zh-CN" sz="2200">
                <a:cs typeface="微软雅黑" panose="020B0503020204020204" charset="-122"/>
              </a:rPr>
              <a:t>ARMA(1,1)</a:t>
            </a:r>
            <a:r>
              <a:rPr lang="zh-CN" altLang="en-US" sz="2200">
                <a:cs typeface="微软雅黑" panose="020B0503020204020204" charset="-122"/>
              </a:rPr>
              <a:t>模型拟合该序列。</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17" name="Rectangle 2"/>
          <p:cNvSpPr>
            <a:spLocks noGrp="1"/>
          </p:cNvSpPr>
          <p:nvPr/>
        </p:nvSpPr>
        <p:spPr>
          <a:xfrm>
            <a:off x="1302385" y="217170"/>
            <a:ext cx="10219690" cy="66802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sz="2800" spc="0" smtClean="0">
                <a:solidFill>
                  <a:schemeClr val="accent5">
                    <a:lumMod val="75000"/>
                  </a:schemeClr>
                </a:solidFill>
                <a:cs typeface="+mn-cs"/>
                <a:sym typeface="+mn-ea"/>
              </a:rPr>
              <a:t>例4-3模型定阶</a:t>
            </a:r>
            <a:endParaRPr lang="en-US" altLang="zh-CN" sz="2800" spc="0" smtClean="0">
              <a:solidFill>
                <a:schemeClr val="accent5">
                  <a:lumMod val="75000"/>
                </a:schemeClr>
              </a:solidFill>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3"/>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8"/>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3190875" y="3128110"/>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1"/>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2"/>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p>
        </p:txBody>
      </p:sp>
      <p:sp>
        <p:nvSpPr>
          <p:cNvPr id="24" name="文本框 23"/>
          <p:cNvSpPr txBox="1"/>
          <p:nvPr>
            <p:custDataLst>
              <p:tags r:id="rId13"/>
            </p:custDataLst>
          </p:nvPr>
        </p:nvSpPr>
        <p:spPr>
          <a:xfrm>
            <a:off x="2008041" y="14987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4"/>
            </p:custDataLst>
          </p:nvPr>
        </p:nvSpPr>
        <p:spPr>
          <a:xfrm>
            <a:off x="2008041" y="23750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5"/>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6"/>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p>
        </p:txBody>
      </p:sp>
      <p:sp>
        <p:nvSpPr>
          <p:cNvPr id="28" name="文本框 27"/>
          <p:cNvSpPr txBox="1"/>
          <p:nvPr>
            <p:custDataLst>
              <p:tags r:id="rId17"/>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p>
        </p:txBody>
      </p:sp>
      <p:sp>
        <p:nvSpPr>
          <p:cNvPr id="29" name="矩形 28"/>
          <p:cNvSpPr/>
          <p:nvPr>
            <p:custDataLst>
              <p:tags r:id="rId18"/>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p>
        </p:txBody>
      </p:sp>
      <p:sp>
        <p:nvSpPr>
          <p:cNvPr id="30" name="文本框 29"/>
          <p:cNvSpPr txBox="1"/>
          <p:nvPr>
            <p:custDataLst>
              <p:tags r:id="rId19"/>
            </p:custDataLst>
          </p:nvPr>
        </p:nvSpPr>
        <p:spPr>
          <a:xfrm>
            <a:off x="2008041" y="5033353"/>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20"/>
            </p:custDataLst>
          </p:nvPr>
        </p:nvSpPr>
        <p:spPr>
          <a:xfrm>
            <a:off x="2008041" y="4165741"/>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1"/>
            </p:custDataLst>
          </p:nvPr>
        </p:nvSpPr>
        <p:spPr>
          <a:xfrm>
            <a:off x="2008041" y="3270390"/>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2"/>
            </p:custDataLst>
          </p:nvPr>
        </p:nvSpPr>
        <p:spPr>
          <a:xfrm>
            <a:off x="5080337" y="510659"/>
            <a:ext cx="2031325" cy="646331"/>
          </a:xfrm>
          <a:prstGeom prst="rect">
            <a:avLst/>
          </a:prstGeom>
        </p:spPr>
        <p:txBody>
          <a:bodyPr wrap="none" anchor="ctr">
            <a:normAutofit/>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pic>
        <p:nvPicPr>
          <p:cNvPr id="8" name="图片 7"/>
          <p:cNvPicPr>
            <a:picLocks noChangeAspect="1"/>
          </p:cNvPicPr>
          <p:nvPr/>
        </p:nvPicPr>
        <p:blipFill>
          <a:blip r:embed="rId25"/>
          <a:stretch>
            <a:fillRect/>
          </a:stretch>
        </p:blipFill>
        <p:spPr>
          <a:xfrm>
            <a:off x="1359535" y="5668645"/>
            <a:ext cx="9599295" cy="96647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a:xfrm>
            <a:off x="1337945" y="144780"/>
            <a:ext cx="10184130" cy="74041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参数估计</a:t>
            </a:r>
          </a:p>
        </p:txBody>
      </p:sp>
      <p:sp>
        <p:nvSpPr>
          <p:cNvPr id="116738" name="Rectangle 3"/>
          <p:cNvSpPr>
            <a:spLocks noGrp="1"/>
          </p:cNvSpPr>
          <p:nvPr>
            <p:ph idx="1"/>
          </p:nvPr>
        </p:nvSpPr>
        <p:spPr>
          <a:xfrm>
            <a:off x="1248410" y="952500"/>
            <a:ext cx="10273665" cy="5388610"/>
          </a:xfrm>
        </p:spPr>
        <p:txBody>
          <a:bodyPr wrap="square" lIns="91440" tIns="45720" rIns="91440" bIns="45720" anchor="t"/>
          <a:lstStyle/>
          <a:p>
            <a:pPr eaLnBrk="1" hangingPunct="1">
              <a:lnSpc>
                <a:spcPct val="90000"/>
              </a:lnSpc>
            </a:pPr>
            <a:r>
              <a:rPr lang="zh-CN" altLang="en-US" sz="2200">
                <a:cs typeface="微软雅黑" panose="020B0503020204020204" charset="-122"/>
              </a:rPr>
              <a:t>待估参数</a:t>
            </a:r>
          </a:p>
          <a:p>
            <a:pPr lvl="1" eaLnBrk="1" hangingPunct="1">
              <a:lnSpc>
                <a:spcPct val="90000"/>
              </a:lnSpc>
            </a:pPr>
            <a:r>
              <a:rPr lang="zh-CN" altLang="en-US" sz="2200">
                <a:cs typeface="微软雅黑" panose="020B0503020204020204" charset="-122"/>
              </a:rPr>
              <a:t>                个未知参数</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常用估计方法</a:t>
            </a:r>
          </a:p>
          <a:p>
            <a:pPr lvl="1" eaLnBrk="1" hangingPunct="1">
              <a:lnSpc>
                <a:spcPct val="90000"/>
              </a:lnSpc>
            </a:pPr>
            <a:r>
              <a:rPr lang="zh-CN" altLang="en-US" sz="2200">
                <a:cs typeface="微软雅黑" panose="020B0503020204020204" charset="-122"/>
              </a:rPr>
              <a:t>矩估计</a:t>
            </a:r>
          </a:p>
          <a:p>
            <a:pPr lvl="1" eaLnBrk="1" hangingPunct="1">
              <a:lnSpc>
                <a:spcPct val="90000"/>
              </a:lnSpc>
            </a:pPr>
            <a:r>
              <a:rPr lang="zh-CN" altLang="en-US" sz="2200">
                <a:cs typeface="微软雅黑" panose="020B0503020204020204" charset="-122"/>
              </a:rPr>
              <a:t>极大似然估计</a:t>
            </a:r>
          </a:p>
          <a:p>
            <a:pPr lvl="1" eaLnBrk="1" hangingPunct="1">
              <a:lnSpc>
                <a:spcPct val="90000"/>
              </a:lnSpc>
            </a:pPr>
            <a:r>
              <a:rPr lang="zh-CN" altLang="en-US" sz="2200">
                <a:cs typeface="微软雅黑" panose="020B0503020204020204" charset="-122"/>
              </a:rPr>
              <a:t>最小二乘估计</a:t>
            </a:r>
          </a:p>
        </p:txBody>
      </p:sp>
      <p:sp>
        <p:nvSpPr>
          <p:cNvPr id="116739" name="Rectangle 4"/>
          <p:cNvSpPr/>
          <p:nvPr/>
        </p:nvSpPr>
        <p:spPr>
          <a:xfrm>
            <a:off x="5810250" y="33289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6740" name="Object 5"/>
          <p:cNvGraphicFramePr>
            <a:graphicFrameLocks noChangeAspect="1"/>
          </p:cNvGraphicFramePr>
          <p:nvPr/>
        </p:nvGraphicFramePr>
        <p:xfrm>
          <a:off x="2132965" y="1359535"/>
          <a:ext cx="1428750" cy="500063"/>
        </p:xfrm>
        <a:graphic>
          <a:graphicData uri="http://schemas.openxmlformats.org/presentationml/2006/ole">
            <mc:AlternateContent xmlns:mc="http://schemas.openxmlformats.org/markup-compatibility/2006">
              <mc:Choice xmlns:v="urn:schemas-microsoft-com:vml" Requires="v">
                <p:oleObj spid="_x0000_s7189" r:id="rId4" imgW="571500" imgH="203200" progId="Equation.DSMT4">
                  <p:embed/>
                </p:oleObj>
              </mc:Choice>
              <mc:Fallback>
                <p:oleObj r:id="rId4" imgW="571500" imgH="203200" progId="Equation.DSMT4">
                  <p:embed/>
                  <p:pic>
                    <p:nvPicPr>
                      <p:cNvPr id="0" name="图片 3254"/>
                      <p:cNvPicPr/>
                      <p:nvPr/>
                    </p:nvPicPr>
                    <p:blipFill>
                      <a:blip r:embed="rId5"/>
                      <a:stretch>
                        <a:fillRect/>
                      </a:stretch>
                    </p:blipFill>
                    <p:spPr>
                      <a:xfrm>
                        <a:off x="2132965" y="1359535"/>
                        <a:ext cx="1428750" cy="500063"/>
                      </a:xfrm>
                      <a:prstGeom prst="rect">
                        <a:avLst/>
                      </a:prstGeom>
                      <a:noFill/>
                      <a:ln w="38100">
                        <a:noFill/>
                        <a:miter/>
                      </a:ln>
                    </p:spPr>
                  </p:pic>
                </p:oleObj>
              </mc:Fallback>
            </mc:AlternateContent>
          </a:graphicData>
        </a:graphic>
      </p:graphicFrame>
      <p:sp>
        <p:nvSpPr>
          <p:cNvPr id="116741" name="Rectangle 6"/>
          <p:cNvSpPr/>
          <p:nvPr/>
        </p:nvSpPr>
        <p:spPr>
          <a:xfrm>
            <a:off x="5348288" y="33004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6742" name="Object 7"/>
          <p:cNvGraphicFramePr>
            <a:graphicFrameLocks noChangeAspect="1"/>
          </p:cNvGraphicFramePr>
          <p:nvPr/>
        </p:nvGraphicFramePr>
        <p:xfrm>
          <a:off x="3822383" y="2009458"/>
          <a:ext cx="4038600" cy="693737"/>
        </p:xfrm>
        <a:graphic>
          <a:graphicData uri="http://schemas.openxmlformats.org/presentationml/2006/ole">
            <mc:AlternateContent xmlns:mc="http://schemas.openxmlformats.org/markup-compatibility/2006">
              <mc:Choice xmlns:v="urn:schemas-microsoft-com:vml" Requires="v">
                <p:oleObj spid="_x0000_s7190" r:id="rId6" imgW="1497965" imgH="254000" progId="Equation.DSMT4">
                  <p:embed/>
                </p:oleObj>
              </mc:Choice>
              <mc:Fallback>
                <p:oleObj r:id="rId6" imgW="1497965" imgH="254000" progId="Equation.DSMT4">
                  <p:embed/>
                  <p:pic>
                    <p:nvPicPr>
                      <p:cNvPr id="0" name="图片 3253"/>
                      <p:cNvPicPr/>
                      <p:nvPr/>
                    </p:nvPicPr>
                    <p:blipFill>
                      <a:blip r:embed="rId7"/>
                      <a:stretch>
                        <a:fillRect/>
                      </a:stretch>
                    </p:blipFill>
                    <p:spPr>
                      <a:xfrm>
                        <a:off x="3822383" y="2009458"/>
                        <a:ext cx="4038600" cy="693737"/>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190875" y="1344197"/>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3"/>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8"/>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1"/>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2"/>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p>
        </p:txBody>
      </p:sp>
      <p:sp>
        <p:nvSpPr>
          <p:cNvPr id="24" name="文本框 23"/>
          <p:cNvSpPr txBox="1"/>
          <p:nvPr>
            <p:custDataLst>
              <p:tags r:id="rId13"/>
            </p:custDataLst>
          </p:nvPr>
        </p:nvSpPr>
        <p:spPr>
          <a:xfrm>
            <a:off x="2008041" y="14987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4"/>
            </p:custDataLst>
          </p:nvPr>
        </p:nvSpPr>
        <p:spPr>
          <a:xfrm>
            <a:off x="2008041" y="23750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5"/>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6"/>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p>
        </p:txBody>
      </p:sp>
      <p:sp>
        <p:nvSpPr>
          <p:cNvPr id="28" name="文本框 27"/>
          <p:cNvSpPr txBox="1"/>
          <p:nvPr>
            <p:custDataLst>
              <p:tags r:id="rId17"/>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p>
        </p:txBody>
      </p:sp>
      <p:sp>
        <p:nvSpPr>
          <p:cNvPr id="29" name="矩形 28"/>
          <p:cNvSpPr/>
          <p:nvPr>
            <p:custDataLst>
              <p:tags r:id="rId18"/>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p>
        </p:txBody>
      </p:sp>
      <p:sp>
        <p:nvSpPr>
          <p:cNvPr id="30" name="文本框 29"/>
          <p:cNvSpPr txBox="1"/>
          <p:nvPr>
            <p:custDataLst>
              <p:tags r:id="rId19"/>
            </p:custDataLst>
          </p:nvPr>
        </p:nvSpPr>
        <p:spPr>
          <a:xfrm>
            <a:off x="2008041" y="5033353"/>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20"/>
            </p:custDataLst>
          </p:nvPr>
        </p:nvSpPr>
        <p:spPr>
          <a:xfrm>
            <a:off x="2008041" y="4165741"/>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1"/>
            </p:custDataLst>
          </p:nvPr>
        </p:nvSpPr>
        <p:spPr>
          <a:xfrm>
            <a:off x="2008041" y="3270390"/>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2"/>
            </p:custDataLst>
          </p:nvPr>
        </p:nvSpPr>
        <p:spPr>
          <a:xfrm>
            <a:off x="5080337" y="510659"/>
            <a:ext cx="2031325" cy="646331"/>
          </a:xfrm>
          <a:prstGeom prst="rect">
            <a:avLst/>
          </a:prstGeom>
        </p:spPr>
        <p:txBody>
          <a:bodyPr wrap="none" anchor="ctr">
            <a:normAutofit/>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pic>
        <p:nvPicPr>
          <p:cNvPr id="8" name="图片 7"/>
          <p:cNvPicPr>
            <a:picLocks noChangeAspect="1"/>
          </p:cNvPicPr>
          <p:nvPr/>
        </p:nvPicPr>
        <p:blipFill>
          <a:blip r:embed="rId25"/>
          <a:stretch>
            <a:fillRect/>
          </a:stretch>
        </p:blipFill>
        <p:spPr>
          <a:xfrm>
            <a:off x="1359535" y="5668645"/>
            <a:ext cx="9599295" cy="966470"/>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p:cNvSpPr>
          <p:nvPr>
            <p:ph type="title"/>
          </p:nvPr>
        </p:nvSpPr>
        <p:spPr>
          <a:xfrm>
            <a:off x="1307465" y="184150"/>
            <a:ext cx="10214610" cy="70104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矩估计</a:t>
            </a:r>
          </a:p>
        </p:txBody>
      </p:sp>
      <p:sp>
        <p:nvSpPr>
          <p:cNvPr id="117762" name="Rectangle 3"/>
          <p:cNvSpPr>
            <a:spLocks noGrp="1"/>
          </p:cNvSpPr>
          <p:nvPr>
            <p:ph idx="1"/>
          </p:nvPr>
        </p:nvSpPr>
        <p:spPr>
          <a:xfrm>
            <a:off x="1268730" y="952500"/>
            <a:ext cx="10253345" cy="5388610"/>
          </a:xfrm>
        </p:spPr>
        <p:txBody>
          <a:bodyPr wrap="square" lIns="91440" tIns="45720" rIns="91440" bIns="45720" anchor="t"/>
          <a:lstStyle/>
          <a:p>
            <a:pPr eaLnBrk="1" hangingPunct="1"/>
            <a:r>
              <a:rPr lang="zh-CN" altLang="en-US" sz="2200"/>
              <a:t>原理</a:t>
            </a:r>
          </a:p>
          <a:p>
            <a:pPr lvl="1" eaLnBrk="1" hangingPunct="1"/>
            <a:r>
              <a:rPr lang="zh-CN" altLang="en-US" sz="2200"/>
              <a:t>样本自相关系数估计总体自相关系数</a:t>
            </a:r>
          </a:p>
          <a:p>
            <a:pPr lvl="1" eaLnBrk="1" hangingPunct="1"/>
            <a:endParaRPr lang="zh-CN" altLang="en-US" sz="2200"/>
          </a:p>
          <a:p>
            <a:pPr lvl="1" eaLnBrk="1" hangingPunct="1"/>
            <a:endParaRPr lang="zh-CN" altLang="en-US" sz="2200"/>
          </a:p>
          <a:p>
            <a:pPr lvl="1" eaLnBrk="1" hangingPunct="1"/>
            <a:endParaRPr lang="zh-CN" altLang="en-US" sz="2200"/>
          </a:p>
          <a:p>
            <a:pPr lvl="1" eaLnBrk="1" hangingPunct="1"/>
            <a:endParaRPr lang="zh-CN" altLang="en-US" sz="2200"/>
          </a:p>
          <a:p>
            <a:pPr lvl="1" eaLnBrk="1" hangingPunct="1"/>
            <a:r>
              <a:rPr lang="zh-CN" altLang="en-US" sz="2200"/>
              <a:t>样本一阶均值估计总体均值，样本方差估计总体方差</a:t>
            </a:r>
          </a:p>
        </p:txBody>
      </p:sp>
      <p:sp>
        <p:nvSpPr>
          <p:cNvPr id="117763" name="Rectangle 4"/>
          <p:cNvSpPr/>
          <p:nvPr/>
        </p:nvSpPr>
        <p:spPr>
          <a:xfrm>
            <a:off x="5086350" y="30622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7764" name="Object 5"/>
          <p:cNvGraphicFramePr>
            <a:graphicFrameLocks noChangeAspect="1"/>
          </p:cNvGraphicFramePr>
          <p:nvPr/>
        </p:nvGraphicFramePr>
        <p:xfrm>
          <a:off x="4224338" y="2349500"/>
          <a:ext cx="3581400" cy="1300163"/>
        </p:xfrm>
        <a:graphic>
          <a:graphicData uri="http://schemas.openxmlformats.org/presentationml/2006/ole">
            <mc:AlternateContent xmlns:mc="http://schemas.openxmlformats.org/markup-compatibility/2006">
              <mc:Choice xmlns:v="urn:schemas-microsoft-com:vml" Requires="v">
                <p:oleObj spid="_x0000_s8213" r:id="rId4" imgW="2019300" imgH="736600" progId="Equation.DSMT4">
                  <p:embed/>
                </p:oleObj>
              </mc:Choice>
              <mc:Fallback>
                <p:oleObj r:id="rId4" imgW="2019300" imgH="736600" progId="Equation.DSMT4">
                  <p:embed/>
                  <p:pic>
                    <p:nvPicPr>
                      <p:cNvPr id="0" name="图片 3255"/>
                      <p:cNvPicPr/>
                      <p:nvPr/>
                    </p:nvPicPr>
                    <p:blipFill>
                      <a:blip r:embed="rId5"/>
                      <a:stretch>
                        <a:fillRect/>
                      </a:stretch>
                    </p:blipFill>
                    <p:spPr>
                      <a:xfrm>
                        <a:off x="4224338" y="2349500"/>
                        <a:ext cx="3581400" cy="1300163"/>
                      </a:xfrm>
                      <a:prstGeom prst="rect">
                        <a:avLst/>
                      </a:prstGeom>
                      <a:noFill/>
                      <a:ln w="38100">
                        <a:noFill/>
                        <a:miter/>
                      </a:ln>
                    </p:spPr>
                  </p:pic>
                </p:oleObj>
              </mc:Fallback>
            </mc:AlternateContent>
          </a:graphicData>
        </a:graphic>
      </p:graphicFrame>
      <p:sp>
        <p:nvSpPr>
          <p:cNvPr id="117765" name="Rectangle 6"/>
          <p:cNvSpPr/>
          <p:nvPr/>
        </p:nvSpPr>
        <p:spPr>
          <a:xfrm>
            <a:off x="5662613" y="31242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7766" name="Object 7"/>
          <p:cNvGraphicFramePr>
            <a:graphicFrameLocks noChangeAspect="1"/>
          </p:cNvGraphicFramePr>
          <p:nvPr/>
        </p:nvGraphicFramePr>
        <p:xfrm>
          <a:off x="3284220" y="4982210"/>
          <a:ext cx="1650365" cy="1160780"/>
        </p:xfrm>
        <a:graphic>
          <a:graphicData uri="http://schemas.openxmlformats.org/presentationml/2006/ole">
            <mc:AlternateContent xmlns:mc="http://schemas.openxmlformats.org/markup-compatibility/2006">
              <mc:Choice xmlns:v="urn:schemas-microsoft-com:vml" Requires="v">
                <p:oleObj spid="_x0000_s8214" r:id="rId6" imgW="864235" imgH="609600" progId="Equation.DSMT4">
                  <p:embed/>
                </p:oleObj>
              </mc:Choice>
              <mc:Fallback>
                <p:oleObj r:id="rId6" imgW="864235" imgH="609600" progId="Equation.DSMT4">
                  <p:embed/>
                  <p:pic>
                    <p:nvPicPr>
                      <p:cNvPr id="0" name="图片 3258"/>
                      <p:cNvPicPr/>
                      <p:nvPr/>
                    </p:nvPicPr>
                    <p:blipFill>
                      <a:blip r:embed="rId7"/>
                      <a:stretch>
                        <a:fillRect/>
                      </a:stretch>
                    </p:blipFill>
                    <p:spPr>
                      <a:xfrm>
                        <a:off x="3284220" y="4982210"/>
                        <a:ext cx="1650365" cy="1160780"/>
                      </a:xfrm>
                      <a:prstGeom prst="rect">
                        <a:avLst/>
                      </a:prstGeom>
                      <a:noFill/>
                      <a:ln w="38100">
                        <a:noFill/>
                        <a:miter/>
                      </a:ln>
                    </p:spPr>
                  </p:pic>
                </p:oleObj>
              </mc:Fallback>
            </mc:AlternateContent>
          </a:graphicData>
        </a:graphic>
      </p:graphicFrame>
      <p:sp>
        <p:nvSpPr>
          <p:cNvPr id="117767" name="Rectangle 8"/>
          <p:cNvSpPr/>
          <p:nvPr/>
        </p:nvSpPr>
        <p:spPr>
          <a:xfrm>
            <a:off x="5557838" y="31242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7768" name="Rectangle 9"/>
          <p:cNvSpPr/>
          <p:nvPr/>
        </p:nvSpPr>
        <p:spPr>
          <a:xfrm>
            <a:off x="5348288" y="31765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8"/>
          <a:stretch>
            <a:fillRect/>
          </a:stretch>
        </p:blipFill>
        <p:spPr>
          <a:xfrm>
            <a:off x="6445885" y="4919980"/>
            <a:ext cx="1804670" cy="1285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a:xfrm>
            <a:off x="1318260" y="154305"/>
            <a:ext cx="10203815" cy="73088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例4-4</a:t>
            </a:r>
          </a:p>
        </p:txBody>
      </p:sp>
      <p:sp>
        <p:nvSpPr>
          <p:cNvPr id="118786" name="Rectangle 3"/>
          <p:cNvSpPr>
            <a:spLocks noGrp="1"/>
          </p:cNvSpPr>
          <p:nvPr>
            <p:ph idx="1"/>
          </p:nvPr>
        </p:nvSpPr>
        <p:spPr>
          <a:xfrm>
            <a:off x="1238250" y="952500"/>
            <a:ext cx="10283825" cy="5388610"/>
          </a:xfrm>
        </p:spPr>
        <p:txBody>
          <a:bodyPr wrap="square" lIns="91440" tIns="45720" rIns="91440" bIns="45720" anchor="t"/>
          <a:lstStyle/>
          <a:p>
            <a:pPr eaLnBrk="1" hangingPunct="1"/>
            <a:r>
              <a:rPr sz="2200">
                <a:cs typeface="微软雅黑" panose="020B0503020204020204" charset="-122"/>
                <a:sym typeface="+mn-ea"/>
              </a:rPr>
              <a:t>求</a:t>
            </a:r>
            <a:r>
              <a:rPr lang="en-US" altLang="zh-CN" sz="2200">
                <a:cs typeface="微软雅黑" panose="020B0503020204020204" charset="-122"/>
                <a:sym typeface="+mn-ea"/>
              </a:rPr>
              <a:t>AR(2)</a:t>
            </a:r>
            <a:r>
              <a:rPr sz="2200">
                <a:cs typeface="微软雅黑" panose="020B0503020204020204" charset="-122"/>
                <a:sym typeface="+mn-ea"/>
              </a:rPr>
              <a:t>模型                               系数的矩估计</a:t>
            </a:r>
            <a:endParaRPr lang="en-US" altLang="zh-CN" sz="2200">
              <a:cs typeface="微软雅黑" panose="020B0503020204020204" charset="-122"/>
            </a:endParaRPr>
          </a:p>
          <a:p>
            <a:pPr lvl="1" eaLnBrk="1" hangingPunct="1"/>
            <a:r>
              <a:rPr lang="en-US" altLang="zh-CN" sz="2200">
                <a:cs typeface="微软雅黑" panose="020B0503020204020204" charset="-122"/>
              </a:rPr>
              <a:t>AR(2)</a:t>
            </a:r>
            <a:r>
              <a:rPr sz="2200">
                <a:cs typeface="微软雅黑" panose="020B0503020204020204" charset="-122"/>
              </a:rPr>
              <a:t>模型的</a:t>
            </a:r>
            <a:r>
              <a:rPr lang="en-US" altLang="zh-CN" sz="2200">
                <a:cs typeface="微软雅黑" panose="020B0503020204020204" charset="-122"/>
              </a:rPr>
              <a:t>Yule-Walker</a:t>
            </a:r>
            <a:r>
              <a:rPr lang="zh-CN" altLang="en-US" sz="2200">
                <a:cs typeface="微软雅黑" panose="020B0503020204020204" charset="-122"/>
              </a:rPr>
              <a:t>方程</a:t>
            </a: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sz="2200">
                <a:cs typeface="微软雅黑" panose="020B0503020204020204" charset="-122"/>
                <a:sym typeface="+mn-ea"/>
              </a:rPr>
              <a:t>用样本自相关系数代入</a:t>
            </a:r>
            <a:r>
              <a:rPr lang="en-US" altLang="zh-CN" sz="2200">
                <a:cs typeface="微软雅黑" panose="020B0503020204020204" charset="-122"/>
                <a:sym typeface="+mn-ea"/>
              </a:rPr>
              <a:t>Yule-Walker</a:t>
            </a:r>
            <a:r>
              <a:rPr sz="2200">
                <a:cs typeface="微软雅黑" panose="020B0503020204020204" charset="-122"/>
                <a:sym typeface="+mn-ea"/>
              </a:rPr>
              <a:t>方程，得到</a:t>
            </a:r>
            <a:r>
              <a:rPr lang="en-US" altLang="zh-CN" sz="2200">
                <a:cs typeface="微软雅黑" panose="020B0503020204020204" charset="-122"/>
                <a:sym typeface="+mn-ea"/>
              </a:rPr>
              <a:t>AR(2)</a:t>
            </a:r>
            <a:r>
              <a:rPr sz="2200">
                <a:cs typeface="微软雅黑" panose="020B0503020204020204" charset="-122"/>
                <a:sym typeface="+mn-ea"/>
              </a:rPr>
              <a:t>模型参数的矩估计</a:t>
            </a:r>
            <a:endParaRPr lang="zh-CN" altLang="en-US" sz="2200">
              <a:cs typeface="微软雅黑" panose="020B0503020204020204" charset="-122"/>
            </a:endParaRPr>
          </a:p>
        </p:txBody>
      </p:sp>
      <p:sp>
        <p:nvSpPr>
          <p:cNvPr id="118787" name="Rectangle 4"/>
          <p:cNvSpPr/>
          <p:nvPr/>
        </p:nvSpPr>
        <p:spPr>
          <a:xfrm>
            <a:off x="539591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8788" name="Object 5"/>
          <p:cNvGraphicFramePr>
            <a:graphicFrameLocks noChangeAspect="1"/>
          </p:cNvGraphicFramePr>
          <p:nvPr/>
        </p:nvGraphicFramePr>
        <p:xfrm>
          <a:off x="3351530" y="1022985"/>
          <a:ext cx="3043555" cy="497205"/>
        </p:xfrm>
        <a:graphic>
          <a:graphicData uri="http://schemas.openxmlformats.org/presentationml/2006/ole">
            <mc:AlternateContent xmlns:mc="http://schemas.openxmlformats.org/markup-compatibility/2006">
              <mc:Choice xmlns:v="urn:schemas-microsoft-com:vml" Requires="v">
                <p:oleObj spid="_x0000_s9257" r:id="rId4" imgW="1398270" imgH="228600" progId="Equation.3">
                  <p:embed/>
                </p:oleObj>
              </mc:Choice>
              <mc:Fallback>
                <p:oleObj r:id="rId4" imgW="1398270" imgH="228600" progId="Equation.3">
                  <p:embed/>
                  <p:pic>
                    <p:nvPicPr>
                      <p:cNvPr id="0" name="图片 3257"/>
                      <p:cNvPicPr/>
                      <p:nvPr/>
                    </p:nvPicPr>
                    <p:blipFill>
                      <a:blip r:embed="rId5"/>
                      <a:stretch>
                        <a:fillRect/>
                      </a:stretch>
                    </p:blipFill>
                    <p:spPr>
                      <a:xfrm>
                        <a:off x="3351530" y="1022985"/>
                        <a:ext cx="3043555" cy="497205"/>
                      </a:xfrm>
                      <a:prstGeom prst="rect">
                        <a:avLst/>
                      </a:prstGeom>
                      <a:noFill/>
                      <a:ln w="38100">
                        <a:noFill/>
                        <a:miter/>
                      </a:ln>
                    </p:spPr>
                  </p:pic>
                </p:oleObj>
              </mc:Fallback>
            </mc:AlternateContent>
          </a:graphicData>
        </a:graphic>
      </p:graphicFrame>
      <p:sp>
        <p:nvSpPr>
          <p:cNvPr id="118789" name="Rectangle 6"/>
          <p:cNvSpPr/>
          <p:nvPr/>
        </p:nvSpPr>
        <p:spPr>
          <a:xfrm>
            <a:off x="5605463"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8790" name="Object 7"/>
          <p:cNvGraphicFramePr>
            <a:graphicFrameLocks noChangeAspect="1"/>
          </p:cNvGraphicFramePr>
          <p:nvPr/>
        </p:nvGraphicFramePr>
        <p:xfrm>
          <a:off x="4586288" y="2220595"/>
          <a:ext cx="2209800" cy="1093788"/>
        </p:xfrm>
        <a:graphic>
          <a:graphicData uri="http://schemas.openxmlformats.org/presentationml/2006/ole">
            <mc:AlternateContent xmlns:mc="http://schemas.openxmlformats.org/markup-compatibility/2006">
              <mc:Choice xmlns:v="urn:schemas-microsoft-com:vml" Requires="v">
                <p:oleObj spid="_x0000_s9258" r:id="rId6" imgW="978535" imgH="482600" progId="Equation.3">
                  <p:embed/>
                </p:oleObj>
              </mc:Choice>
              <mc:Fallback>
                <p:oleObj r:id="rId6" imgW="978535" imgH="482600" progId="Equation.3">
                  <p:embed/>
                  <p:pic>
                    <p:nvPicPr>
                      <p:cNvPr id="0" name="图片 3260"/>
                      <p:cNvPicPr/>
                      <p:nvPr/>
                    </p:nvPicPr>
                    <p:blipFill>
                      <a:blip r:embed="rId7"/>
                      <a:stretch>
                        <a:fillRect/>
                      </a:stretch>
                    </p:blipFill>
                    <p:spPr>
                      <a:xfrm>
                        <a:off x="4586288" y="2220595"/>
                        <a:ext cx="2209800" cy="1093788"/>
                      </a:xfrm>
                      <a:prstGeom prst="rect">
                        <a:avLst/>
                      </a:prstGeom>
                      <a:noFill/>
                      <a:ln w="38100">
                        <a:noFill/>
                        <a:miter/>
                      </a:ln>
                    </p:spPr>
                  </p:pic>
                </p:oleObj>
              </mc:Fallback>
            </mc:AlternateContent>
          </a:graphicData>
        </a:graphic>
      </p:graphicFrame>
      <p:sp>
        <p:nvSpPr>
          <p:cNvPr id="118791" name="Rectangle 8"/>
          <p:cNvSpPr/>
          <p:nvPr/>
        </p:nvSpPr>
        <p:spPr>
          <a:xfrm>
            <a:off x="56769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8792" name="Rectangle 9"/>
          <p:cNvSpPr/>
          <p:nvPr/>
        </p:nvSpPr>
        <p:spPr>
          <a:xfrm>
            <a:off x="5691188" y="321945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8793" name="Rectangle 10"/>
          <p:cNvSpPr/>
          <p:nvPr/>
        </p:nvSpPr>
        <p:spPr>
          <a:xfrm>
            <a:off x="5672138"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8794" name="Object 11"/>
          <p:cNvGraphicFramePr>
            <a:graphicFrameLocks noChangeAspect="1"/>
          </p:cNvGraphicFramePr>
          <p:nvPr/>
        </p:nvGraphicFramePr>
        <p:xfrm>
          <a:off x="3405505" y="4888230"/>
          <a:ext cx="1991360" cy="1006475"/>
        </p:xfrm>
        <a:graphic>
          <a:graphicData uri="http://schemas.openxmlformats.org/presentationml/2006/ole">
            <mc:AlternateContent xmlns:mc="http://schemas.openxmlformats.org/markup-compatibility/2006">
              <mc:Choice xmlns:v="urn:schemas-microsoft-com:vml" Requires="v">
                <p:oleObj spid="_x0000_s9259" r:id="rId8" imgW="851535" imgH="431800" progId="Equation.3">
                  <p:embed/>
                </p:oleObj>
              </mc:Choice>
              <mc:Fallback>
                <p:oleObj r:id="rId8" imgW="851535" imgH="431800" progId="Equation.3">
                  <p:embed/>
                  <p:pic>
                    <p:nvPicPr>
                      <p:cNvPr id="0" name="图片 3259"/>
                      <p:cNvPicPr/>
                      <p:nvPr/>
                    </p:nvPicPr>
                    <p:blipFill>
                      <a:blip r:embed="rId9"/>
                      <a:stretch>
                        <a:fillRect/>
                      </a:stretch>
                    </p:blipFill>
                    <p:spPr>
                      <a:xfrm>
                        <a:off x="3405505" y="4888230"/>
                        <a:ext cx="1991360" cy="1006475"/>
                      </a:xfrm>
                      <a:prstGeom prst="rect">
                        <a:avLst/>
                      </a:prstGeom>
                      <a:noFill/>
                      <a:ln w="38100">
                        <a:noFill/>
                        <a:miter/>
                      </a:ln>
                    </p:spPr>
                  </p:pic>
                </p:oleObj>
              </mc:Fallback>
            </mc:AlternateContent>
          </a:graphicData>
        </a:graphic>
      </p:graphicFrame>
      <p:sp>
        <p:nvSpPr>
          <p:cNvPr id="118795" name="Rectangle 12"/>
          <p:cNvSpPr/>
          <p:nvPr/>
        </p:nvSpPr>
        <p:spPr>
          <a:xfrm>
            <a:off x="5676900" y="32004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8796" name="Object 13"/>
          <p:cNvGraphicFramePr>
            <a:graphicFrameLocks noChangeAspect="1"/>
          </p:cNvGraphicFramePr>
          <p:nvPr/>
        </p:nvGraphicFramePr>
        <p:xfrm>
          <a:off x="6623050" y="4923155"/>
          <a:ext cx="1858010" cy="1012190"/>
        </p:xfrm>
        <a:graphic>
          <a:graphicData uri="http://schemas.openxmlformats.org/presentationml/2006/ole">
            <mc:AlternateContent xmlns:mc="http://schemas.openxmlformats.org/markup-compatibility/2006">
              <mc:Choice xmlns:v="urn:schemas-microsoft-com:vml" Requires="v">
                <p:oleObj spid="_x0000_s9260" r:id="rId10" imgW="838835" imgH="457835" progId="Equation.3">
                  <p:embed/>
                </p:oleObj>
              </mc:Choice>
              <mc:Fallback>
                <p:oleObj r:id="rId10" imgW="838835" imgH="457835" progId="Equation.3">
                  <p:embed/>
                  <p:pic>
                    <p:nvPicPr>
                      <p:cNvPr id="0" name="图片 3256"/>
                      <p:cNvPicPr/>
                      <p:nvPr/>
                    </p:nvPicPr>
                    <p:blipFill>
                      <a:blip r:embed="rId11"/>
                      <a:stretch>
                        <a:fillRect/>
                      </a:stretch>
                    </p:blipFill>
                    <p:spPr>
                      <a:xfrm>
                        <a:off x="6623050" y="4923155"/>
                        <a:ext cx="1858010" cy="101219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a:xfrm>
            <a:off x="1326515" y="166370"/>
            <a:ext cx="9141460" cy="726440"/>
          </a:xfrm>
        </p:spPr>
        <p:txBody>
          <a:bodyPr wrap="square" lIns="91440" tIns="45720" rIns="91440" bIns="45720" anchor="ctr"/>
          <a:lstStyle/>
          <a:p>
            <a:pPr algn="l" eaLnBrk="1" hangingPunct="1">
              <a:buClrTx/>
              <a:buSzTx/>
              <a:buFontTx/>
            </a:pPr>
            <a:r>
              <a:rPr lang="en-US" altLang="zh-CN" sz="2800" spc="0" smtClean="0">
                <a:solidFill>
                  <a:schemeClr val="accent5">
                    <a:lumMod val="75000"/>
                  </a:schemeClr>
                </a:solidFill>
                <a:cs typeface="+mn-cs"/>
              </a:rPr>
              <a:t>例4-5</a:t>
            </a:r>
          </a:p>
        </p:txBody>
      </p:sp>
      <p:sp>
        <p:nvSpPr>
          <p:cNvPr id="119810" name="Rectangle 3"/>
          <p:cNvSpPr>
            <a:spLocks noGrp="1"/>
          </p:cNvSpPr>
          <p:nvPr>
            <p:ph idx="1"/>
          </p:nvPr>
        </p:nvSpPr>
        <p:spPr>
          <a:xfrm>
            <a:off x="1297940" y="952500"/>
            <a:ext cx="10224135" cy="5388610"/>
          </a:xfrm>
        </p:spPr>
        <p:txBody>
          <a:bodyPr wrap="square" lIns="91440" tIns="45720" rIns="91440" bIns="45720" anchor="t"/>
          <a:lstStyle/>
          <a:p>
            <a:pPr eaLnBrk="1" hangingPunct="1"/>
            <a:r>
              <a:rPr sz="2200">
                <a:cs typeface="微软雅黑" panose="020B0503020204020204" charset="-122"/>
                <a:sym typeface="+mn-ea"/>
              </a:rPr>
              <a:t>求</a:t>
            </a:r>
            <a:r>
              <a:rPr lang="en-US" altLang="zh-CN" sz="2200">
                <a:cs typeface="微软雅黑" panose="020B0503020204020204" charset="-122"/>
                <a:sym typeface="+mn-ea"/>
              </a:rPr>
              <a:t>MA(1)</a:t>
            </a:r>
            <a:r>
              <a:rPr sz="2200">
                <a:cs typeface="微软雅黑" panose="020B0503020204020204" charset="-122"/>
                <a:sym typeface="+mn-ea"/>
              </a:rPr>
              <a:t>模型                      系数的矩估计</a:t>
            </a:r>
            <a:endParaRPr lang="zh-CN" altLang="en-US" sz="2200">
              <a:cs typeface="微软雅黑" panose="020B0503020204020204" charset="-122"/>
            </a:endParaRPr>
          </a:p>
          <a:p>
            <a:pPr lvl="1" eaLnBrk="1" hangingPunct="1"/>
            <a:r>
              <a:rPr lang="en-US" altLang="zh-CN" sz="2200">
                <a:cs typeface="微软雅黑" panose="020B0503020204020204" charset="-122"/>
              </a:rPr>
              <a:t>MA(1)</a:t>
            </a:r>
            <a:r>
              <a:rPr lang="zh-CN" altLang="en-US" sz="2200">
                <a:cs typeface="微软雅黑" panose="020B0503020204020204" charset="-122"/>
              </a:rPr>
              <a:t>模型的</a:t>
            </a:r>
            <a:r>
              <a:rPr lang="en-US" altLang="zh-CN" sz="2200">
                <a:cs typeface="微软雅黑" panose="020B0503020204020204" charset="-122"/>
                <a:sym typeface="+mn-ea"/>
              </a:rPr>
              <a:t>Yule-Walker</a:t>
            </a:r>
            <a:r>
              <a:rPr sz="2200">
                <a:cs typeface="微软雅黑" panose="020B0503020204020204" charset="-122"/>
                <a:sym typeface="+mn-ea"/>
              </a:rPr>
              <a:t>方程</a:t>
            </a:r>
            <a:endParaRPr lang="zh-CN" altLang="en-US" sz="2200">
              <a:cs typeface="微软雅黑" panose="020B0503020204020204" charset="-122"/>
            </a:endParaRPr>
          </a:p>
          <a:p>
            <a:pPr marL="457200" lvl="1" indent="0" eaLnBrk="1" hangingPunct="1">
              <a:buNone/>
            </a:pPr>
            <a:endParaRPr lang="zh-CN" altLang="en-US" sz="2200">
              <a:cs typeface="微软雅黑" panose="020B0503020204020204" charset="-122"/>
            </a:endParaRPr>
          </a:p>
          <a:p>
            <a:pPr marL="457200" lvl="1" indent="0" eaLnBrk="1" hangingPunct="1">
              <a:buNone/>
            </a:pP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sz="2200">
                <a:cs typeface="微软雅黑" panose="020B0503020204020204" charset="-122"/>
                <a:sym typeface="+mn-ea"/>
              </a:rPr>
              <a:t>用样本自相关系数代入</a:t>
            </a:r>
            <a:r>
              <a:rPr lang="en-US" altLang="zh-CN" sz="2200">
                <a:cs typeface="微软雅黑" panose="020B0503020204020204" charset="-122"/>
                <a:sym typeface="+mn-ea"/>
              </a:rPr>
              <a:t>Yule-Walker</a:t>
            </a:r>
            <a:r>
              <a:rPr sz="2200">
                <a:cs typeface="微软雅黑" panose="020B0503020204020204" charset="-122"/>
                <a:sym typeface="+mn-ea"/>
              </a:rPr>
              <a:t>方程，得到</a:t>
            </a:r>
            <a:r>
              <a:rPr lang="en-US" altLang="zh-CN" sz="2200">
                <a:cs typeface="微软雅黑" panose="020B0503020204020204" charset="-122"/>
                <a:sym typeface="+mn-ea"/>
              </a:rPr>
              <a:t>MA(1)</a:t>
            </a:r>
            <a:r>
              <a:rPr sz="2200">
                <a:cs typeface="微软雅黑" panose="020B0503020204020204" charset="-122"/>
                <a:sym typeface="+mn-ea"/>
              </a:rPr>
              <a:t>模型参数的矩估计</a:t>
            </a:r>
            <a:r>
              <a:rPr lang="zh-CN" altLang="en-US" sz="2200">
                <a:cs typeface="微软雅黑" panose="020B0503020204020204" charset="-122"/>
              </a:rPr>
              <a:t>矩估计</a:t>
            </a:r>
          </a:p>
        </p:txBody>
      </p:sp>
      <p:sp>
        <p:nvSpPr>
          <p:cNvPr id="119811" name="Rectangle 4"/>
          <p:cNvSpPr/>
          <p:nvPr/>
        </p:nvSpPr>
        <p:spPr>
          <a:xfrm>
            <a:off x="539591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9812" name="Rectangle 5"/>
          <p:cNvSpPr/>
          <p:nvPr/>
        </p:nvSpPr>
        <p:spPr>
          <a:xfrm>
            <a:off x="5605463"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9813" name="Rectangle 6"/>
          <p:cNvSpPr/>
          <p:nvPr/>
        </p:nvSpPr>
        <p:spPr>
          <a:xfrm>
            <a:off x="56769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9814" name="Rectangle 7"/>
          <p:cNvSpPr/>
          <p:nvPr/>
        </p:nvSpPr>
        <p:spPr>
          <a:xfrm>
            <a:off x="5691188" y="321945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9815" name="Rectangle 8"/>
          <p:cNvSpPr/>
          <p:nvPr/>
        </p:nvSpPr>
        <p:spPr>
          <a:xfrm>
            <a:off x="5672138"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9816" name="Rectangle 9"/>
          <p:cNvSpPr/>
          <p:nvPr/>
        </p:nvSpPr>
        <p:spPr>
          <a:xfrm>
            <a:off x="5676900" y="32004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19817" name="Rectangle 10"/>
          <p:cNvSpPr/>
          <p:nvPr/>
        </p:nvSpPr>
        <p:spPr>
          <a:xfrm>
            <a:off x="564356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9818" name="Object 11"/>
          <p:cNvGraphicFramePr>
            <a:graphicFrameLocks noChangeAspect="1"/>
          </p:cNvGraphicFramePr>
          <p:nvPr/>
        </p:nvGraphicFramePr>
        <p:xfrm>
          <a:off x="3466465" y="1017905"/>
          <a:ext cx="2225040" cy="563245"/>
        </p:xfrm>
        <a:graphic>
          <a:graphicData uri="http://schemas.openxmlformats.org/presentationml/2006/ole">
            <mc:AlternateContent xmlns:mc="http://schemas.openxmlformats.org/markup-compatibility/2006">
              <mc:Choice xmlns:v="urn:schemas-microsoft-com:vml" Requires="v">
                <p:oleObj spid="_x0000_s10271" r:id="rId4" imgW="902335" imgH="228600" progId="Equation.3">
                  <p:embed/>
                </p:oleObj>
              </mc:Choice>
              <mc:Fallback>
                <p:oleObj r:id="rId4" imgW="902335" imgH="228600" progId="Equation.3">
                  <p:embed/>
                  <p:pic>
                    <p:nvPicPr>
                      <p:cNvPr id="0" name="图片 3261"/>
                      <p:cNvPicPr/>
                      <p:nvPr/>
                    </p:nvPicPr>
                    <p:blipFill>
                      <a:blip r:embed="rId5"/>
                      <a:stretch>
                        <a:fillRect/>
                      </a:stretch>
                    </p:blipFill>
                    <p:spPr>
                      <a:xfrm>
                        <a:off x="3466465" y="1017905"/>
                        <a:ext cx="2225040" cy="563245"/>
                      </a:xfrm>
                      <a:prstGeom prst="rect">
                        <a:avLst/>
                      </a:prstGeom>
                      <a:noFill/>
                      <a:ln w="38100">
                        <a:noFill/>
                        <a:miter/>
                      </a:ln>
                    </p:spPr>
                  </p:pic>
                </p:oleObj>
              </mc:Fallback>
            </mc:AlternateContent>
          </a:graphicData>
        </a:graphic>
      </p:graphicFrame>
      <p:sp>
        <p:nvSpPr>
          <p:cNvPr id="119819" name="Rectangle 12"/>
          <p:cNvSpPr/>
          <p:nvPr/>
        </p:nvSpPr>
        <p:spPr>
          <a:xfrm>
            <a:off x="4991100" y="31765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9820" name="Object 13"/>
          <p:cNvGraphicFramePr>
            <a:graphicFrameLocks noChangeAspect="1"/>
          </p:cNvGraphicFramePr>
          <p:nvPr/>
        </p:nvGraphicFramePr>
        <p:xfrm>
          <a:off x="3962718" y="2378393"/>
          <a:ext cx="5105400" cy="1166812"/>
        </p:xfrm>
        <a:graphic>
          <a:graphicData uri="http://schemas.openxmlformats.org/presentationml/2006/ole">
            <mc:AlternateContent xmlns:mc="http://schemas.openxmlformats.org/markup-compatibility/2006">
              <mc:Choice xmlns:v="urn:schemas-microsoft-com:vml" Requires="v">
                <p:oleObj spid="_x0000_s10272" r:id="rId6" imgW="2211070" imgH="508000" progId="Equation.DSMT4">
                  <p:embed/>
                </p:oleObj>
              </mc:Choice>
              <mc:Fallback>
                <p:oleObj r:id="rId6" imgW="2211070" imgH="508000" progId="Equation.DSMT4">
                  <p:embed/>
                  <p:pic>
                    <p:nvPicPr>
                      <p:cNvPr id="0" name="图片 3262"/>
                      <p:cNvPicPr/>
                      <p:nvPr/>
                    </p:nvPicPr>
                    <p:blipFill>
                      <a:blip r:embed="rId7"/>
                      <a:stretch>
                        <a:fillRect/>
                      </a:stretch>
                    </p:blipFill>
                    <p:spPr>
                      <a:xfrm>
                        <a:off x="3962718" y="2378393"/>
                        <a:ext cx="5105400" cy="1166812"/>
                      </a:xfrm>
                      <a:prstGeom prst="rect">
                        <a:avLst/>
                      </a:prstGeom>
                      <a:noFill/>
                      <a:ln w="38100">
                        <a:noFill/>
                        <a:miter/>
                      </a:ln>
                    </p:spPr>
                  </p:pic>
                </p:oleObj>
              </mc:Fallback>
            </mc:AlternateContent>
          </a:graphicData>
        </a:graphic>
      </p:graphicFrame>
      <p:sp>
        <p:nvSpPr>
          <p:cNvPr id="119821" name="Rectangle 14"/>
          <p:cNvSpPr/>
          <p:nvPr/>
        </p:nvSpPr>
        <p:spPr>
          <a:xfrm>
            <a:off x="5491163" y="318135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19822" name="Object 15"/>
          <p:cNvGraphicFramePr>
            <a:graphicFrameLocks noChangeAspect="1"/>
          </p:cNvGraphicFramePr>
          <p:nvPr/>
        </p:nvGraphicFramePr>
        <p:xfrm>
          <a:off x="4182110" y="4843780"/>
          <a:ext cx="2743200" cy="1123950"/>
        </p:xfrm>
        <a:graphic>
          <a:graphicData uri="http://schemas.openxmlformats.org/presentationml/2006/ole">
            <mc:AlternateContent xmlns:mc="http://schemas.openxmlformats.org/markup-compatibility/2006">
              <mc:Choice xmlns:v="urn:schemas-microsoft-com:vml" Requires="v">
                <p:oleObj spid="_x0000_s10273" r:id="rId8" imgW="1207135" imgH="495300" progId="Equation.3">
                  <p:embed/>
                </p:oleObj>
              </mc:Choice>
              <mc:Fallback>
                <p:oleObj r:id="rId8" imgW="1207135" imgH="495300" progId="Equation.3">
                  <p:embed/>
                  <p:pic>
                    <p:nvPicPr>
                      <p:cNvPr id="0" name="图片 3266"/>
                      <p:cNvPicPr/>
                      <p:nvPr/>
                    </p:nvPicPr>
                    <p:blipFill>
                      <a:blip r:embed="rId9"/>
                      <a:stretch>
                        <a:fillRect/>
                      </a:stretch>
                    </p:blipFill>
                    <p:spPr>
                      <a:xfrm>
                        <a:off x="4182110" y="4843780"/>
                        <a:ext cx="2743200" cy="112395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a:xfrm>
            <a:off x="1326515" y="196215"/>
            <a:ext cx="9141460" cy="756285"/>
          </a:xfrm>
        </p:spPr>
        <p:txBody>
          <a:bodyPr wrap="square" lIns="91440" tIns="45720" rIns="91440" bIns="45720" anchor="ctr"/>
          <a:lstStyle/>
          <a:p>
            <a:pPr algn="l" eaLnBrk="1" hangingPunct="1">
              <a:buClrTx/>
              <a:buSzTx/>
              <a:buFontTx/>
            </a:pPr>
            <a:r>
              <a:rPr lang="en-US" altLang="zh-CN" sz="2800" spc="0" smtClean="0">
                <a:solidFill>
                  <a:schemeClr val="accent5">
                    <a:lumMod val="75000"/>
                  </a:schemeClr>
                </a:solidFill>
                <a:cs typeface="+mn-cs"/>
              </a:rPr>
              <a:t>例4-6</a:t>
            </a:r>
          </a:p>
        </p:txBody>
      </p:sp>
      <p:sp>
        <p:nvSpPr>
          <p:cNvPr id="120834" name="Rectangle 3"/>
          <p:cNvSpPr>
            <a:spLocks noGrp="1"/>
          </p:cNvSpPr>
          <p:nvPr>
            <p:ph idx="1"/>
          </p:nvPr>
        </p:nvSpPr>
        <p:spPr>
          <a:xfrm>
            <a:off x="1277620" y="952500"/>
            <a:ext cx="10244455" cy="5388610"/>
          </a:xfrm>
        </p:spPr>
        <p:txBody>
          <a:bodyPr wrap="square" lIns="91440" tIns="45720" rIns="91440" bIns="45720" anchor="t"/>
          <a:lstStyle/>
          <a:p>
            <a:pPr eaLnBrk="1" hangingPunct="1"/>
            <a:r>
              <a:rPr sz="2200">
                <a:cs typeface="微软雅黑" panose="020B0503020204020204" charset="-122"/>
                <a:sym typeface="+mn-ea"/>
              </a:rPr>
              <a:t>求</a:t>
            </a:r>
            <a:r>
              <a:rPr lang="en-US" altLang="zh-CN" sz="2200">
                <a:cs typeface="微软雅黑" panose="020B0503020204020204" charset="-122"/>
                <a:sym typeface="+mn-ea"/>
              </a:rPr>
              <a:t>ARMA(1,1)</a:t>
            </a:r>
            <a:r>
              <a:rPr sz="2200">
                <a:cs typeface="微软雅黑" panose="020B0503020204020204" charset="-122"/>
                <a:sym typeface="+mn-ea"/>
              </a:rPr>
              <a:t>模型                                   系数的矩估计</a:t>
            </a:r>
            <a:endParaRPr lang="zh-CN" altLang="en-US" sz="2200">
              <a:cs typeface="微软雅黑" panose="020B0503020204020204" charset="-122"/>
            </a:endParaRPr>
          </a:p>
          <a:p>
            <a:pPr lvl="1" eaLnBrk="1" hangingPunct="1"/>
            <a:r>
              <a:rPr lang="en-US" altLang="zh-CN" sz="2200">
                <a:cs typeface="微软雅黑" panose="020B0503020204020204" charset="-122"/>
              </a:rPr>
              <a:t>ARMA(1,1)</a:t>
            </a:r>
            <a:r>
              <a:rPr lang="zh-CN" altLang="en-US" sz="2200">
                <a:cs typeface="微软雅黑" panose="020B0503020204020204" charset="-122"/>
              </a:rPr>
              <a:t>模型</a:t>
            </a:r>
            <a:r>
              <a:rPr sz="2200">
                <a:cs typeface="微软雅黑" panose="020B0503020204020204" charset="-122"/>
                <a:sym typeface="+mn-ea"/>
              </a:rPr>
              <a:t>的</a:t>
            </a:r>
            <a:r>
              <a:rPr lang="en-US" altLang="zh-CN" sz="2200">
                <a:cs typeface="微软雅黑" panose="020B0503020204020204" charset="-122"/>
                <a:sym typeface="+mn-ea"/>
              </a:rPr>
              <a:t>Yule-Walker</a:t>
            </a:r>
            <a:r>
              <a:rPr sz="2200">
                <a:cs typeface="微软雅黑" panose="020B0503020204020204" charset="-122"/>
                <a:sym typeface="+mn-ea"/>
              </a:rPr>
              <a:t>方程</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sz="2200">
                <a:cs typeface="微软雅黑" panose="020B0503020204020204" charset="-122"/>
                <a:sym typeface="+mn-ea"/>
              </a:rPr>
              <a:t>用样本自相关系数代入</a:t>
            </a:r>
            <a:r>
              <a:rPr lang="en-US" altLang="zh-CN" sz="2200">
                <a:cs typeface="微软雅黑" panose="020B0503020204020204" charset="-122"/>
                <a:sym typeface="+mn-ea"/>
              </a:rPr>
              <a:t>Yule-Walker</a:t>
            </a:r>
            <a:r>
              <a:rPr sz="2200">
                <a:cs typeface="微软雅黑" panose="020B0503020204020204" charset="-122"/>
                <a:sym typeface="+mn-ea"/>
              </a:rPr>
              <a:t>方程，得到</a:t>
            </a:r>
            <a:r>
              <a:rPr lang="en-US" altLang="zh-CN" sz="2200">
                <a:cs typeface="微软雅黑" panose="020B0503020204020204" charset="-122"/>
                <a:sym typeface="+mn-ea"/>
              </a:rPr>
              <a:t>ARMA(1,1)</a:t>
            </a:r>
            <a:r>
              <a:rPr sz="2200">
                <a:cs typeface="微软雅黑" panose="020B0503020204020204" charset="-122"/>
                <a:sym typeface="+mn-ea"/>
              </a:rPr>
              <a:t>模型参数的矩估计</a:t>
            </a:r>
            <a:endParaRPr lang="zh-CN" altLang="en-US" sz="2200">
              <a:cs typeface="微软雅黑" panose="020B0503020204020204" charset="-122"/>
            </a:endParaRPr>
          </a:p>
          <a:p>
            <a:pPr lvl="1" eaLnBrk="1" hangingPunct="1"/>
            <a:endParaRPr lang="zh-CN" altLang="en-US" sz="2200">
              <a:cs typeface="微软雅黑" panose="020B0503020204020204" charset="-122"/>
            </a:endParaRPr>
          </a:p>
        </p:txBody>
      </p:sp>
      <p:sp>
        <p:nvSpPr>
          <p:cNvPr id="120835" name="Rectangle 4"/>
          <p:cNvSpPr/>
          <p:nvPr/>
        </p:nvSpPr>
        <p:spPr>
          <a:xfrm>
            <a:off x="539591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36" name="Rectangle 5"/>
          <p:cNvSpPr/>
          <p:nvPr/>
        </p:nvSpPr>
        <p:spPr>
          <a:xfrm>
            <a:off x="5605463"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37" name="Rectangle 6"/>
          <p:cNvSpPr/>
          <p:nvPr/>
        </p:nvSpPr>
        <p:spPr>
          <a:xfrm>
            <a:off x="56769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38" name="Rectangle 7"/>
          <p:cNvSpPr/>
          <p:nvPr/>
        </p:nvSpPr>
        <p:spPr>
          <a:xfrm>
            <a:off x="5691188" y="321945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39" name="Rectangle 8"/>
          <p:cNvSpPr/>
          <p:nvPr/>
        </p:nvSpPr>
        <p:spPr>
          <a:xfrm>
            <a:off x="5672138"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40" name="Rectangle 9"/>
          <p:cNvSpPr/>
          <p:nvPr/>
        </p:nvSpPr>
        <p:spPr>
          <a:xfrm>
            <a:off x="5676900" y="32004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41" name="Rectangle 10"/>
          <p:cNvSpPr/>
          <p:nvPr/>
        </p:nvSpPr>
        <p:spPr>
          <a:xfrm>
            <a:off x="564356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42" name="Rectangle 11"/>
          <p:cNvSpPr/>
          <p:nvPr/>
        </p:nvSpPr>
        <p:spPr>
          <a:xfrm>
            <a:off x="4991100" y="31765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43" name="Rectangle 12"/>
          <p:cNvSpPr/>
          <p:nvPr/>
        </p:nvSpPr>
        <p:spPr>
          <a:xfrm>
            <a:off x="5491163" y="318135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0844" name="Rectangle 13"/>
          <p:cNvSpPr/>
          <p:nvPr/>
        </p:nvSpPr>
        <p:spPr>
          <a:xfrm>
            <a:off x="541496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20845" name="Object 14"/>
          <p:cNvGraphicFramePr>
            <a:graphicFrameLocks noChangeAspect="1"/>
          </p:cNvGraphicFramePr>
          <p:nvPr/>
        </p:nvGraphicFramePr>
        <p:xfrm>
          <a:off x="4182745" y="952183"/>
          <a:ext cx="3429000" cy="574675"/>
        </p:xfrm>
        <a:graphic>
          <a:graphicData uri="http://schemas.openxmlformats.org/presentationml/2006/ole">
            <mc:AlternateContent xmlns:mc="http://schemas.openxmlformats.org/markup-compatibility/2006">
              <mc:Choice xmlns:v="urn:schemas-microsoft-com:vml" Requires="v">
                <p:oleObj spid="_x0000_s11295" r:id="rId4" imgW="1360170" imgH="228600" progId="Equation.3">
                  <p:embed/>
                </p:oleObj>
              </mc:Choice>
              <mc:Fallback>
                <p:oleObj r:id="rId4" imgW="1360170" imgH="228600" progId="Equation.3">
                  <p:embed/>
                  <p:pic>
                    <p:nvPicPr>
                      <p:cNvPr id="0" name="图片 3267"/>
                      <p:cNvPicPr/>
                      <p:nvPr/>
                    </p:nvPicPr>
                    <p:blipFill>
                      <a:blip r:embed="rId5"/>
                      <a:stretch>
                        <a:fillRect/>
                      </a:stretch>
                    </p:blipFill>
                    <p:spPr>
                      <a:xfrm>
                        <a:off x="4182745" y="952183"/>
                        <a:ext cx="3429000" cy="574675"/>
                      </a:xfrm>
                      <a:prstGeom prst="rect">
                        <a:avLst/>
                      </a:prstGeom>
                      <a:noFill/>
                      <a:ln w="38100">
                        <a:noFill/>
                        <a:miter/>
                      </a:ln>
                    </p:spPr>
                  </p:pic>
                </p:oleObj>
              </mc:Fallback>
            </mc:AlternateContent>
          </a:graphicData>
        </a:graphic>
      </p:graphicFrame>
      <p:sp>
        <p:nvSpPr>
          <p:cNvPr id="120846" name="Rectangle 15"/>
          <p:cNvSpPr/>
          <p:nvPr/>
        </p:nvSpPr>
        <p:spPr>
          <a:xfrm>
            <a:off x="5224463" y="30861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20847" name="Object 16"/>
          <p:cNvGraphicFramePr>
            <a:graphicFrameLocks noChangeAspect="1"/>
          </p:cNvGraphicFramePr>
          <p:nvPr/>
        </p:nvGraphicFramePr>
        <p:xfrm>
          <a:off x="3949065" y="2195195"/>
          <a:ext cx="3780790" cy="1487805"/>
        </p:xfrm>
        <a:graphic>
          <a:graphicData uri="http://schemas.openxmlformats.org/presentationml/2006/ole">
            <mc:AlternateContent xmlns:mc="http://schemas.openxmlformats.org/markup-compatibility/2006">
              <mc:Choice xmlns:v="urn:schemas-microsoft-com:vml" Requires="v">
                <p:oleObj spid="_x0000_s11296" r:id="rId6" imgW="1740535" imgH="685800" progId="Equation.DSMT4">
                  <p:embed/>
                </p:oleObj>
              </mc:Choice>
              <mc:Fallback>
                <p:oleObj r:id="rId6" imgW="1740535" imgH="685800" progId="Equation.DSMT4">
                  <p:embed/>
                  <p:pic>
                    <p:nvPicPr>
                      <p:cNvPr id="0" name="图片 3265"/>
                      <p:cNvPicPr/>
                      <p:nvPr/>
                    </p:nvPicPr>
                    <p:blipFill>
                      <a:blip r:embed="rId7"/>
                      <a:stretch>
                        <a:fillRect/>
                      </a:stretch>
                    </p:blipFill>
                    <p:spPr>
                      <a:xfrm>
                        <a:off x="3949065" y="2195195"/>
                        <a:ext cx="3780790" cy="1487805"/>
                      </a:xfrm>
                      <a:prstGeom prst="rect">
                        <a:avLst/>
                      </a:prstGeom>
                      <a:noFill/>
                      <a:ln w="38100">
                        <a:noFill/>
                        <a:miter/>
                      </a:ln>
                    </p:spPr>
                  </p:pic>
                </p:oleObj>
              </mc:Fallback>
            </mc:AlternateContent>
          </a:graphicData>
        </a:graphic>
      </p:graphicFrame>
      <p:graphicFrame>
        <p:nvGraphicFramePr>
          <p:cNvPr id="120850" name="Object 19"/>
          <p:cNvGraphicFramePr>
            <a:graphicFrameLocks noChangeAspect="1"/>
          </p:cNvGraphicFramePr>
          <p:nvPr/>
        </p:nvGraphicFramePr>
        <p:xfrm>
          <a:off x="2855595" y="4714240"/>
          <a:ext cx="6991350" cy="1956435"/>
        </p:xfrm>
        <a:graphic>
          <a:graphicData uri="http://schemas.openxmlformats.org/presentationml/2006/ole">
            <mc:AlternateContent xmlns:mc="http://schemas.openxmlformats.org/markup-compatibility/2006">
              <mc:Choice xmlns:v="urn:schemas-microsoft-com:vml" Requires="v">
                <p:oleObj spid="_x0000_s11297" r:id="rId8" imgW="3365500" imgH="939800" progId="Equation.3">
                  <p:embed/>
                </p:oleObj>
              </mc:Choice>
              <mc:Fallback>
                <p:oleObj r:id="rId8" imgW="3365500" imgH="939800" progId="Equation.3">
                  <p:embed/>
                  <p:pic>
                    <p:nvPicPr>
                      <p:cNvPr id="0" name="图片 3268"/>
                      <p:cNvPicPr/>
                      <p:nvPr/>
                    </p:nvPicPr>
                    <p:blipFill>
                      <a:blip r:embed="rId9"/>
                      <a:stretch>
                        <a:fillRect/>
                      </a:stretch>
                    </p:blipFill>
                    <p:spPr>
                      <a:xfrm>
                        <a:off x="2855595" y="4714240"/>
                        <a:ext cx="6991350" cy="195643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a:xfrm>
            <a:off x="1307465" y="203835"/>
            <a:ext cx="10214610" cy="68135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对矩估计的评价</a:t>
            </a:r>
          </a:p>
        </p:txBody>
      </p:sp>
      <p:sp>
        <p:nvSpPr>
          <p:cNvPr id="121858" name="Rectangle 3"/>
          <p:cNvSpPr>
            <a:spLocks noGrp="1"/>
          </p:cNvSpPr>
          <p:nvPr>
            <p:ph idx="1"/>
          </p:nvPr>
        </p:nvSpPr>
        <p:spPr>
          <a:xfrm>
            <a:off x="1287780" y="952500"/>
            <a:ext cx="10234295" cy="5388610"/>
          </a:xfrm>
        </p:spPr>
        <p:txBody>
          <a:bodyPr wrap="square" lIns="91440" tIns="45720" rIns="91440" bIns="45720" anchor="t"/>
          <a:lstStyle/>
          <a:p>
            <a:pPr eaLnBrk="1" hangingPunct="1">
              <a:lnSpc>
                <a:spcPct val="90000"/>
              </a:lnSpc>
            </a:pPr>
            <a:r>
              <a:rPr lang="zh-CN" altLang="en-US" sz="2200">
                <a:solidFill>
                  <a:srgbClr val="000000"/>
                </a:solidFill>
                <a:cs typeface="微软雅黑" panose="020B0503020204020204" charset="-122"/>
              </a:rPr>
              <a:t>优点</a:t>
            </a:r>
          </a:p>
          <a:p>
            <a:pPr lvl="1" eaLnBrk="1" hangingPunct="1">
              <a:lnSpc>
                <a:spcPct val="90000"/>
              </a:lnSpc>
            </a:pPr>
            <a:r>
              <a:rPr lang="zh-CN" altLang="en-US" sz="2000">
                <a:cs typeface="微软雅黑" panose="020B0503020204020204" charset="-122"/>
              </a:rPr>
              <a:t>估计思想简单直观</a:t>
            </a:r>
          </a:p>
          <a:p>
            <a:pPr lvl="1" eaLnBrk="1" hangingPunct="1">
              <a:lnSpc>
                <a:spcPct val="90000"/>
              </a:lnSpc>
            </a:pPr>
            <a:r>
              <a:rPr lang="zh-CN" altLang="en-US" sz="2000">
                <a:cs typeface="微软雅黑" panose="020B0503020204020204" charset="-122"/>
              </a:rPr>
              <a:t>不需要假设总体分布</a:t>
            </a:r>
          </a:p>
          <a:p>
            <a:pPr lvl="1" eaLnBrk="1" hangingPunct="1">
              <a:lnSpc>
                <a:spcPct val="90000"/>
              </a:lnSpc>
            </a:pPr>
            <a:r>
              <a:rPr lang="zh-CN" altLang="en-US" sz="2000">
                <a:cs typeface="微软雅黑" panose="020B0503020204020204" charset="-122"/>
              </a:rPr>
              <a:t>计算量小（低阶模型场合</a:t>
            </a:r>
            <a:r>
              <a:rPr lang="zh-CN" altLang="en-US" sz="2200">
                <a:cs typeface="微软雅黑" panose="020B0503020204020204" charset="-122"/>
              </a:rPr>
              <a:t>）</a:t>
            </a: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缺点</a:t>
            </a:r>
          </a:p>
          <a:p>
            <a:pPr lvl="1" eaLnBrk="1" hangingPunct="1">
              <a:lnSpc>
                <a:spcPct val="90000"/>
              </a:lnSpc>
            </a:pPr>
            <a:r>
              <a:rPr lang="zh-CN" altLang="en-US" sz="2000">
                <a:cs typeface="微软雅黑" panose="020B0503020204020204" charset="-122"/>
              </a:rPr>
              <a:t>信息浪费严重，只用到了</a:t>
            </a:r>
            <a:r>
              <a:rPr lang="en-US" altLang="zh-CN" sz="2000">
                <a:cs typeface="微软雅黑" panose="020B0503020204020204" charset="-122"/>
              </a:rPr>
              <a:t>p+q</a:t>
            </a:r>
            <a:r>
              <a:rPr lang="zh-CN" altLang="en-US" sz="2000">
                <a:cs typeface="微软雅黑" panose="020B0503020204020204" charset="-122"/>
              </a:rPr>
              <a:t>个样本自相关系数信息，其他信息都被忽略</a:t>
            </a:r>
          </a:p>
          <a:p>
            <a:pPr lvl="1" eaLnBrk="1" hangingPunct="1">
              <a:lnSpc>
                <a:spcPct val="90000"/>
              </a:lnSpc>
            </a:pPr>
            <a:r>
              <a:rPr lang="zh-CN" altLang="en-US" sz="2000">
                <a:cs typeface="微软雅黑" panose="020B0503020204020204" charset="-122"/>
              </a:rPr>
              <a:t>估计精度差</a:t>
            </a:r>
            <a:endParaRPr lang="zh-CN" altLang="en-US" sz="2200">
              <a:cs typeface="微软雅黑" panose="020B0503020204020204" charset="-122"/>
            </a:endParaRPr>
          </a:p>
          <a:p>
            <a:pPr lvl="1"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通常矩估计方法被用作极大似然估计和最小二乘估计迭代计算的初始值 </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p:cNvSpPr>
          <p:nvPr>
            <p:ph type="title"/>
          </p:nvPr>
        </p:nvSpPr>
        <p:spPr>
          <a:xfrm>
            <a:off x="1318895" y="193675"/>
            <a:ext cx="10203180"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极大似然估计</a:t>
            </a:r>
          </a:p>
        </p:txBody>
      </p:sp>
      <p:sp>
        <p:nvSpPr>
          <p:cNvPr id="122882" name="Rectangle 3"/>
          <p:cNvSpPr>
            <a:spLocks noGrp="1"/>
          </p:cNvSpPr>
          <p:nvPr>
            <p:ph idx="1"/>
          </p:nvPr>
        </p:nvSpPr>
        <p:spPr>
          <a:xfrm>
            <a:off x="1327785" y="884555"/>
            <a:ext cx="10194290" cy="5456555"/>
          </a:xfrm>
        </p:spPr>
        <p:txBody>
          <a:bodyPr wrap="square" lIns="91440" tIns="45720" rIns="91440" bIns="45720" anchor="t"/>
          <a:lstStyle/>
          <a:p>
            <a:pPr eaLnBrk="1" hangingPunct="1"/>
            <a:r>
              <a:rPr lang="zh-CN" altLang="en-US" sz="2000">
                <a:cs typeface="微软雅黑" panose="020B0503020204020204" charset="-122"/>
              </a:rPr>
              <a:t>原理</a:t>
            </a:r>
            <a:endParaRPr lang="zh-CN" altLang="en-US" sz="2200">
              <a:cs typeface="微软雅黑" panose="020B0503020204020204" charset="-122"/>
            </a:endParaRPr>
          </a:p>
          <a:p>
            <a:pPr lvl="1" eaLnBrk="1" hangingPunct="1"/>
            <a:r>
              <a:rPr lang="zh-CN" altLang="en-US" sz="1800">
                <a:cs typeface="微软雅黑" panose="020B0503020204020204" charset="-122"/>
              </a:rPr>
              <a:t>在极大似然准则下，认为样本来自使该样本出现概率最大的总体。因此未知参数的极大似然估计就是使得似然函数（即联合密度函数）达到最大的参数值</a:t>
            </a:r>
            <a:r>
              <a:rPr lang="zh-CN" altLang="en-US" sz="2000">
                <a:cs typeface="微软雅黑" panose="020B0503020204020204" charset="-122"/>
              </a:rPr>
              <a:t> </a:t>
            </a:r>
          </a:p>
          <a:p>
            <a:pPr lvl="1" eaLnBrk="1" hangingPunct="1"/>
            <a:endParaRPr lang="zh-CN" altLang="en-US" sz="2000">
              <a:cs typeface="微软雅黑" panose="020B0503020204020204" charset="-122"/>
            </a:endParaRPr>
          </a:p>
          <a:p>
            <a:pPr lvl="0" eaLnBrk="1" hangingPunct="1"/>
            <a:r>
              <a:rPr lang="zh-CN" altLang="en-US" sz="2000">
                <a:cs typeface="微软雅黑" panose="020B0503020204020204" charset="-122"/>
              </a:rPr>
              <a:t>似然方程组</a:t>
            </a:r>
          </a:p>
          <a:p>
            <a:pPr lvl="1" eaLnBrk="1" hangingPunct="1"/>
            <a:r>
              <a:rPr sz="1800">
                <a:cs typeface="微软雅黑" panose="020B0503020204020204" charset="-122"/>
                <a:sym typeface="+mn-ea"/>
              </a:rPr>
              <a:t>似然方程组实际上是由p</a:t>
            </a:r>
            <a:r>
              <a:rPr lang="en-US" altLang="zh-CN" sz="1800">
                <a:cs typeface="微软雅黑" panose="020B0503020204020204" charset="-122"/>
                <a:sym typeface="+mn-ea"/>
              </a:rPr>
              <a:t>+q+1</a:t>
            </a:r>
            <a:r>
              <a:rPr sz="1800">
                <a:cs typeface="微软雅黑" panose="020B0503020204020204" charset="-122"/>
                <a:sym typeface="+mn-ea"/>
              </a:rPr>
              <a:t>个超越方程构成，需要使用迭代算法求出未知参数                               </a:t>
            </a:r>
          </a:p>
          <a:p>
            <a:pPr marL="457200" lvl="1" indent="0" eaLnBrk="1" hangingPunct="1">
              <a:buNone/>
            </a:pPr>
            <a:r>
              <a:rPr sz="1800">
                <a:cs typeface="微软雅黑" panose="020B0503020204020204" charset="-122"/>
                <a:sym typeface="+mn-ea"/>
              </a:rPr>
              <a:t>                                  的极大似然估计值</a:t>
            </a:r>
            <a:endParaRPr lang="zh-CN" altLang="en-US" sz="1800">
              <a:cs typeface="微软雅黑" panose="020B0503020204020204" charset="-122"/>
            </a:endParaRP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p:txBody>
      </p:sp>
      <p:sp>
        <p:nvSpPr>
          <p:cNvPr id="122883" name="Rectangle 4"/>
          <p:cNvSpPr/>
          <p:nvPr/>
        </p:nvSpPr>
        <p:spPr>
          <a:xfrm>
            <a:off x="4052888" y="33004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22884" name="Object 5"/>
          <p:cNvGraphicFramePr>
            <a:graphicFrameLocks noChangeAspect="1"/>
          </p:cNvGraphicFramePr>
          <p:nvPr/>
        </p:nvGraphicFramePr>
        <p:xfrm>
          <a:off x="2867025" y="2330450"/>
          <a:ext cx="7106285" cy="611505"/>
        </p:xfrm>
        <a:graphic>
          <a:graphicData uri="http://schemas.openxmlformats.org/presentationml/2006/ole">
            <mc:AlternateContent xmlns:mc="http://schemas.openxmlformats.org/markup-compatibility/2006">
              <mc:Choice xmlns:v="urn:schemas-microsoft-com:vml" Requires="v">
                <p:oleObj spid="_x0000_s12319" r:id="rId4" imgW="2994660" imgH="254000" progId="Equation.3">
                  <p:embed/>
                </p:oleObj>
              </mc:Choice>
              <mc:Fallback>
                <p:oleObj r:id="rId4" imgW="2994660" imgH="254000" progId="Equation.3">
                  <p:embed/>
                  <p:pic>
                    <p:nvPicPr>
                      <p:cNvPr id="0" name="图片 3264"/>
                      <p:cNvPicPr/>
                      <p:nvPr/>
                    </p:nvPicPr>
                    <p:blipFill>
                      <a:blip r:embed="rId5"/>
                      <a:stretch>
                        <a:fillRect/>
                      </a:stretch>
                    </p:blipFill>
                    <p:spPr>
                      <a:xfrm>
                        <a:off x="2867025" y="2330450"/>
                        <a:ext cx="7106285" cy="61150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3914" name="Object 11"/>
          <p:cNvGraphicFramePr>
            <a:graphicFrameLocks noChangeAspect="1"/>
          </p:cNvGraphicFramePr>
          <p:nvPr/>
        </p:nvGraphicFramePr>
        <p:xfrm>
          <a:off x="3865245" y="4573905"/>
          <a:ext cx="5217795" cy="1995805"/>
        </p:xfrm>
        <a:graphic>
          <a:graphicData uri="http://schemas.openxmlformats.org/presentationml/2006/ole">
            <mc:AlternateContent xmlns:mc="http://schemas.openxmlformats.org/markup-compatibility/2006">
              <mc:Choice xmlns:v="urn:schemas-microsoft-com:vml" Requires="v">
                <p:oleObj spid="_x0000_s12320" r:id="rId6" imgW="2514600" imgH="965200" progId="Equation.3">
                  <p:embed/>
                </p:oleObj>
              </mc:Choice>
              <mc:Fallback>
                <p:oleObj r:id="rId6" imgW="2514600" imgH="965200" progId="Equation.3">
                  <p:embed/>
                  <p:pic>
                    <p:nvPicPr>
                      <p:cNvPr id="0" name="图片 3273"/>
                      <p:cNvPicPr/>
                      <p:nvPr/>
                    </p:nvPicPr>
                    <p:blipFill>
                      <a:blip r:embed="rId7"/>
                      <a:stretch>
                        <a:fillRect/>
                      </a:stretch>
                    </p:blipFill>
                    <p:spPr>
                      <a:xfrm>
                        <a:off x="3865245" y="4573905"/>
                        <a:ext cx="5217795" cy="1995805"/>
                      </a:xfrm>
                      <a:prstGeom prst="rect">
                        <a:avLst/>
                      </a:prstGeom>
                      <a:noFill/>
                      <a:ln w="38100">
                        <a:noFill/>
                        <a:miter/>
                      </a:ln>
                    </p:spPr>
                  </p:pic>
                </p:oleObj>
              </mc:Fallback>
            </mc:AlternateContent>
          </a:graphicData>
        </a:graphic>
      </p:graphicFrame>
      <p:graphicFrame>
        <p:nvGraphicFramePr>
          <p:cNvPr id="116742" name="Object 7"/>
          <p:cNvGraphicFramePr>
            <a:graphicFrameLocks noChangeAspect="1"/>
          </p:cNvGraphicFramePr>
          <p:nvPr/>
        </p:nvGraphicFramePr>
        <p:xfrm>
          <a:off x="2112645" y="3855720"/>
          <a:ext cx="2689860" cy="518795"/>
        </p:xfrm>
        <a:graphic>
          <a:graphicData uri="http://schemas.openxmlformats.org/presentationml/2006/ole">
            <mc:AlternateContent xmlns:mc="http://schemas.openxmlformats.org/markup-compatibility/2006">
              <mc:Choice xmlns:v="urn:schemas-microsoft-com:vml" Requires="v">
                <p:oleObj spid="_x0000_s12321" r:id="rId8" imgW="1333500" imgH="254000" progId="Equation.DSMT4">
                  <p:embed/>
                </p:oleObj>
              </mc:Choice>
              <mc:Fallback>
                <p:oleObj r:id="rId8" imgW="1333500" imgH="254000" progId="Equation.DSMT4">
                  <p:embed/>
                  <p:pic>
                    <p:nvPicPr>
                      <p:cNvPr id="0" name="图片 3253"/>
                      <p:cNvPicPr/>
                      <p:nvPr/>
                    </p:nvPicPr>
                    <p:blipFill>
                      <a:blip r:embed="rId9"/>
                      <a:stretch>
                        <a:fillRect/>
                      </a:stretch>
                    </p:blipFill>
                    <p:spPr>
                      <a:xfrm>
                        <a:off x="2112645" y="3855720"/>
                        <a:ext cx="2689860" cy="51879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a:xfrm>
            <a:off x="1268095" y="224155"/>
            <a:ext cx="10253980" cy="66103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对极大似然估计的评价</a:t>
            </a:r>
          </a:p>
        </p:txBody>
      </p:sp>
      <p:sp>
        <p:nvSpPr>
          <p:cNvPr id="124930" name="Rectangle 3"/>
          <p:cNvSpPr>
            <a:spLocks noGrp="1"/>
          </p:cNvSpPr>
          <p:nvPr>
            <p:ph idx="1"/>
          </p:nvPr>
        </p:nvSpPr>
        <p:spPr>
          <a:xfrm>
            <a:off x="1318260" y="952500"/>
            <a:ext cx="10203815" cy="5388610"/>
          </a:xfrm>
        </p:spPr>
        <p:txBody>
          <a:bodyPr wrap="square" lIns="91440" tIns="45720" rIns="91440" bIns="45720" anchor="t"/>
          <a:lstStyle/>
          <a:p>
            <a:pPr eaLnBrk="1" hangingPunct="1"/>
            <a:r>
              <a:rPr lang="zh-CN" altLang="en-US" sz="2200"/>
              <a:t>优点</a:t>
            </a:r>
          </a:p>
          <a:p>
            <a:pPr lvl="1" eaLnBrk="1" hangingPunct="1"/>
            <a:r>
              <a:rPr lang="zh-CN" altLang="en-US" sz="2000"/>
              <a:t>极大似然估计充分应用了每一个观察值所提供的信息，因而它的估计精度高</a:t>
            </a:r>
          </a:p>
          <a:p>
            <a:pPr lvl="1" eaLnBrk="1" hangingPunct="1"/>
            <a:r>
              <a:rPr lang="zh-CN" altLang="en-US" sz="2000"/>
              <a:t>同时还具有估计的一致性、渐近正态性和渐近有效性等许多优良的统计性质</a:t>
            </a:r>
            <a:endParaRPr lang="zh-CN" altLang="en-US" sz="2200"/>
          </a:p>
          <a:p>
            <a:pPr lvl="1" eaLnBrk="1" hangingPunct="1"/>
            <a:endParaRPr lang="zh-CN" altLang="en-US" sz="2200"/>
          </a:p>
          <a:p>
            <a:pPr eaLnBrk="1" hangingPunct="1"/>
            <a:r>
              <a:rPr lang="zh-CN" altLang="en-US" sz="2200"/>
              <a:t>缺点</a:t>
            </a:r>
          </a:p>
          <a:p>
            <a:pPr lvl="1" eaLnBrk="1" hangingPunct="1"/>
            <a:r>
              <a:rPr lang="zh-CN" altLang="en-US" sz="2000"/>
              <a:t>需要假定总体分布</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1308100" y="134620"/>
            <a:ext cx="10213975" cy="75057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最小二乘估计</a:t>
            </a:r>
          </a:p>
        </p:txBody>
      </p:sp>
      <p:sp>
        <p:nvSpPr>
          <p:cNvPr id="125954" name="Rectangle 3"/>
          <p:cNvSpPr>
            <a:spLocks noGrp="1"/>
          </p:cNvSpPr>
          <p:nvPr>
            <p:ph idx="1"/>
          </p:nvPr>
        </p:nvSpPr>
        <p:spPr>
          <a:xfrm>
            <a:off x="1287780" y="952500"/>
            <a:ext cx="10234295" cy="5388610"/>
          </a:xfrm>
        </p:spPr>
        <p:txBody>
          <a:bodyPr wrap="square" lIns="91440" tIns="45720" rIns="91440" bIns="45720" anchor="t">
            <a:normAutofit/>
          </a:bodyPr>
          <a:lstStyle/>
          <a:p>
            <a:pPr eaLnBrk="1" hangingPunct="1"/>
            <a:r>
              <a:rPr lang="zh-CN" altLang="en-US" sz="2200"/>
              <a:t>令</a:t>
            </a:r>
          </a:p>
          <a:p>
            <a:pPr lvl="0" eaLnBrk="1" hangingPunct="1"/>
            <a:r>
              <a:rPr lang="zh-CN" altLang="en-US" sz="2200"/>
              <a:t>残差项为</a:t>
            </a:r>
          </a:p>
          <a:p>
            <a:pPr lvl="0" eaLnBrk="1" hangingPunct="1"/>
            <a:endParaRPr lang="zh-CN" altLang="en-US" sz="2200"/>
          </a:p>
          <a:p>
            <a:pPr lvl="0" eaLnBrk="1" hangingPunct="1"/>
            <a:r>
              <a:rPr lang="zh-CN" altLang="en-US" sz="2200"/>
              <a:t>残差平方和为</a:t>
            </a:r>
          </a:p>
          <a:p>
            <a:pPr lvl="0" eaLnBrk="1" hangingPunct="1"/>
            <a:endParaRPr lang="zh-CN" altLang="en-US" sz="2200"/>
          </a:p>
          <a:p>
            <a:pPr lvl="0" eaLnBrk="1" hangingPunct="1"/>
            <a:endParaRPr lang="zh-CN" altLang="en-US" sz="2200"/>
          </a:p>
          <a:p>
            <a:pPr lvl="0" eaLnBrk="1" hangingPunct="1"/>
            <a:endParaRPr lang="zh-CN" altLang="en-US" sz="2200"/>
          </a:p>
          <a:p>
            <a:pPr lvl="0" eaLnBrk="1" hangingPunct="1"/>
            <a:endParaRPr lang="zh-CN" altLang="en-US" sz="2200"/>
          </a:p>
          <a:p>
            <a:pPr lvl="0" eaLnBrk="1" hangingPunct="1"/>
            <a:r>
              <a:rPr sz="2200">
                <a:sym typeface="+mn-ea"/>
              </a:rPr>
              <a:t>使残差平方和达到最小的那组参数值即为最小二乘估计值</a:t>
            </a:r>
            <a:endParaRPr lang="zh-CN" altLang="en-US">
              <a:ea typeface="宋体" panose="02010600030101010101" pitchFamily="2" charset="-122"/>
            </a:endParaRPr>
          </a:p>
          <a:p>
            <a:pPr lvl="0" eaLnBrk="1" hangingPunct="1"/>
            <a:endParaRPr lang="en-US" altLang="zh-CN">
              <a:ea typeface="宋体" panose="02010600030101010101" pitchFamily="2" charset="-122"/>
            </a:endParaRPr>
          </a:p>
          <a:p>
            <a:pPr lvl="1" eaLnBrk="1" hangingPunct="1"/>
            <a:endParaRPr lang="zh-CN" altLang="en-US">
              <a:ea typeface="宋体" panose="02010600030101010101" pitchFamily="2" charset="-122"/>
            </a:endParaRPr>
          </a:p>
        </p:txBody>
      </p:sp>
      <p:sp>
        <p:nvSpPr>
          <p:cNvPr id="125955" name="Rectangle 4"/>
          <p:cNvSpPr/>
          <p:nvPr/>
        </p:nvSpPr>
        <p:spPr>
          <a:xfrm>
            <a:off x="4367213" y="29718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174875" y="952500"/>
            <a:ext cx="6271895" cy="708025"/>
          </a:xfrm>
          <a:prstGeom prst="rect">
            <a:avLst/>
          </a:prstGeom>
        </p:spPr>
      </p:pic>
      <p:pic>
        <p:nvPicPr>
          <p:cNvPr id="3" name="图片 2"/>
          <p:cNvPicPr>
            <a:picLocks noChangeAspect="1"/>
          </p:cNvPicPr>
          <p:nvPr/>
        </p:nvPicPr>
        <p:blipFill>
          <a:blip r:embed="rId4"/>
          <a:stretch>
            <a:fillRect/>
          </a:stretch>
        </p:blipFill>
        <p:spPr>
          <a:xfrm>
            <a:off x="3773805" y="1850390"/>
            <a:ext cx="2329180" cy="582295"/>
          </a:xfrm>
          <a:prstGeom prst="rect">
            <a:avLst/>
          </a:prstGeom>
        </p:spPr>
      </p:pic>
      <p:pic>
        <p:nvPicPr>
          <p:cNvPr id="7" name="图片 6"/>
          <p:cNvPicPr>
            <a:picLocks noChangeAspect="1"/>
          </p:cNvPicPr>
          <p:nvPr/>
        </p:nvPicPr>
        <p:blipFill>
          <a:blip r:embed="rId5"/>
          <a:stretch>
            <a:fillRect/>
          </a:stretch>
        </p:blipFill>
        <p:spPr>
          <a:xfrm>
            <a:off x="2174875" y="3470910"/>
            <a:ext cx="8481060" cy="16719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a:xfrm>
            <a:off x="1297940" y="183515"/>
            <a:ext cx="10224135" cy="70167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最小二乘估计的特征与评价</a:t>
            </a:r>
          </a:p>
        </p:txBody>
      </p:sp>
      <p:sp>
        <p:nvSpPr>
          <p:cNvPr id="128002" name="Rectangle 3"/>
          <p:cNvSpPr>
            <a:spLocks noGrp="1"/>
          </p:cNvSpPr>
          <p:nvPr>
            <p:ph idx="1"/>
          </p:nvPr>
        </p:nvSpPr>
        <p:spPr>
          <a:xfrm>
            <a:off x="1257935" y="952500"/>
            <a:ext cx="10264140" cy="5388610"/>
          </a:xfrm>
        </p:spPr>
        <p:txBody>
          <a:bodyPr wrap="square" lIns="91440" tIns="45720" rIns="91440" bIns="45720" anchor="t">
            <a:normAutofit/>
          </a:bodyPr>
          <a:lstStyle/>
          <a:p>
            <a:pPr>
              <a:lnSpc>
                <a:spcPts val="3200"/>
              </a:lnSpc>
              <a:spcAft>
                <a:spcPts val="1800"/>
              </a:spcAft>
            </a:pPr>
            <a:r>
              <a:rPr lang="zh-CN" altLang="en-US" sz="2200"/>
              <a:t>由于随机扰动                     不可观测，所以       也不是    的显性函数，未知参数的最小二乘估计值通常也得借助迭代法求出。</a:t>
            </a:r>
          </a:p>
          <a:p>
            <a:pPr>
              <a:lnSpc>
                <a:spcPts val="3200"/>
              </a:lnSpc>
              <a:spcAft>
                <a:spcPts val="1800"/>
              </a:spcAft>
            </a:pPr>
            <a:r>
              <a:rPr lang="zh-CN" altLang="en-US" sz="2200"/>
              <a:t>在实际中，最常用的是条件最小二乘估计方法。</a:t>
            </a:r>
          </a:p>
          <a:p>
            <a:pPr lvl="1">
              <a:lnSpc>
                <a:spcPts val="3200"/>
              </a:lnSpc>
              <a:spcAft>
                <a:spcPts val="1800"/>
              </a:spcAft>
            </a:pPr>
            <a:r>
              <a:rPr lang="zh-CN" altLang="en-US" sz="2200"/>
              <a:t>它假定过去未观测到的序列值等于零，即                ，这个假定条件下进行的最小二乘估计称为条件最小二乘估计。</a:t>
            </a:r>
          </a:p>
          <a:p>
            <a:pPr>
              <a:lnSpc>
                <a:spcPts val="3200"/>
              </a:lnSpc>
              <a:spcAft>
                <a:spcPts val="1800"/>
              </a:spcAft>
            </a:pPr>
            <a:r>
              <a:rPr lang="zh-CN" altLang="en-US" sz="2200"/>
              <a:t>最小二乘估计方法的优点</a:t>
            </a:r>
          </a:p>
          <a:p>
            <a:pPr lvl="1">
              <a:lnSpc>
                <a:spcPts val="3200"/>
              </a:lnSpc>
              <a:spcAft>
                <a:spcPts val="1800"/>
              </a:spcAft>
            </a:pPr>
            <a:r>
              <a:rPr lang="zh-CN" altLang="en-US" sz="2200"/>
              <a:t>原理简单，方法普适，估计精度高</a:t>
            </a:r>
          </a:p>
          <a:p>
            <a:pPr lvl="1" eaLnBrk="1" hangingPunct="1"/>
            <a:endParaRPr lang="zh-CN" altLang="en-US" sz="2200"/>
          </a:p>
          <a:p>
            <a:pPr lvl="1" eaLnBrk="1" hangingPunct="1"/>
            <a:endParaRPr lang="zh-CN" altLang="en-US"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370580" y="1088390"/>
            <a:ext cx="2063750" cy="314960"/>
          </a:xfrm>
          <a:prstGeom prst="rect">
            <a:avLst/>
          </a:prstGeom>
        </p:spPr>
      </p:pic>
      <p:pic>
        <p:nvPicPr>
          <p:cNvPr id="3" name="图片 2"/>
          <p:cNvPicPr>
            <a:picLocks noChangeAspect="1"/>
          </p:cNvPicPr>
          <p:nvPr/>
        </p:nvPicPr>
        <p:blipFill>
          <a:blip r:embed="rId4"/>
          <a:stretch>
            <a:fillRect/>
          </a:stretch>
        </p:blipFill>
        <p:spPr>
          <a:xfrm>
            <a:off x="7566025" y="1047750"/>
            <a:ext cx="731520" cy="396240"/>
          </a:xfrm>
          <a:prstGeom prst="rect">
            <a:avLst/>
          </a:prstGeom>
        </p:spPr>
      </p:pic>
      <p:pic>
        <p:nvPicPr>
          <p:cNvPr id="5" name="图片 4"/>
          <p:cNvPicPr>
            <a:picLocks noChangeAspect="1"/>
          </p:cNvPicPr>
          <p:nvPr/>
        </p:nvPicPr>
        <p:blipFill>
          <a:blip r:embed="rId5"/>
          <a:stretch>
            <a:fillRect/>
          </a:stretch>
        </p:blipFill>
        <p:spPr>
          <a:xfrm>
            <a:off x="9227820" y="1078230"/>
            <a:ext cx="281940" cy="365760"/>
          </a:xfrm>
          <a:prstGeom prst="rect">
            <a:avLst/>
          </a:prstGeom>
        </p:spPr>
      </p:pic>
      <p:pic>
        <p:nvPicPr>
          <p:cNvPr id="6" name="图片 5"/>
          <p:cNvPicPr>
            <a:picLocks noChangeAspect="1"/>
          </p:cNvPicPr>
          <p:nvPr/>
        </p:nvPicPr>
        <p:blipFill>
          <a:blip r:embed="rId6"/>
          <a:stretch>
            <a:fillRect/>
          </a:stretch>
        </p:blipFill>
        <p:spPr>
          <a:xfrm>
            <a:off x="7411085" y="2734310"/>
            <a:ext cx="1637665" cy="380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xfrm>
            <a:off x="1248410" y="213995"/>
            <a:ext cx="10273665" cy="67119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例4-1续</a:t>
            </a:r>
          </a:p>
        </p:txBody>
      </p:sp>
      <p:sp>
        <p:nvSpPr>
          <p:cNvPr id="129026" name="Rectangle 3"/>
          <p:cNvSpPr>
            <a:spLocks noGrp="1"/>
          </p:cNvSpPr>
          <p:nvPr>
            <p:ph idx="1"/>
          </p:nvPr>
        </p:nvSpPr>
        <p:spPr>
          <a:xfrm>
            <a:off x="1268730" y="952500"/>
            <a:ext cx="10253345" cy="5388610"/>
          </a:xfrm>
        </p:spPr>
        <p:txBody>
          <a:bodyPr wrap="square" lIns="91440" tIns="45720" rIns="91440" bIns="45720" anchor="t"/>
          <a:lstStyle/>
          <a:p>
            <a:pPr eaLnBrk="1" hangingPunct="1"/>
            <a:r>
              <a:rPr lang="zh-CN" altLang="en-US" sz="2200">
                <a:cs typeface="微软雅黑" panose="020B0503020204020204" charset="-122"/>
              </a:rPr>
              <a:t>使用极大似然估计方法确定１９００—１９９８年全球７级以上地震发生次数序列拟合模型的口径。</a:t>
            </a:r>
          </a:p>
          <a:p>
            <a:pPr lvl="1" eaLnBrk="1" hangingPunct="1"/>
            <a:r>
              <a:rPr lang="zh-CN" altLang="en-US" sz="2000">
                <a:cs typeface="微软雅黑" panose="020B0503020204020204" charset="-122"/>
              </a:rPr>
              <a:t>拟合模型：</a:t>
            </a:r>
            <a:r>
              <a:rPr lang="en-US" altLang="zh-CN" sz="2000">
                <a:cs typeface="微软雅黑" panose="020B0503020204020204" charset="-122"/>
              </a:rPr>
              <a:t>AR(1)</a:t>
            </a:r>
          </a:p>
          <a:p>
            <a:pPr lvl="1" eaLnBrk="1" hangingPunct="1"/>
            <a:r>
              <a:rPr lang="zh-CN" altLang="en-US" sz="2000">
                <a:cs typeface="微软雅黑" panose="020B0503020204020204" charset="-122"/>
              </a:rPr>
              <a:t>估计方法：极大似然估计</a:t>
            </a:r>
          </a:p>
          <a:p>
            <a:pPr lvl="1" eaLnBrk="1" hangingPunct="1"/>
            <a:r>
              <a:rPr lang="zh-CN" altLang="en-US" sz="2000">
                <a:cs typeface="微软雅黑" panose="020B0503020204020204" charset="-122"/>
              </a:rPr>
              <a:t>模型口径：</a:t>
            </a:r>
          </a:p>
        </p:txBody>
      </p:sp>
      <p:sp>
        <p:nvSpPr>
          <p:cNvPr id="129027" name="Rectangle 4"/>
          <p:cNvSpPr/>
          <p:nvPr/>
        </p:nvSpPr>
        <p:spPr>
          <a:xfrm>
            <a:off x="53292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9028" name="Rectangle 5"/>
          <p:cNvSpPr/>
          <p:nvPr/>
        </p:nvSpPr>
        <p:spPr>
          <a:xfrm>
            <a:off x="557688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600960" y="3783330"/>
            <a:ext cx="6990080" cy="678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p:cNvSpPr>
          <p:nvPr>
            <p:ph type="title"/>
          </p:nvPr>
        </p:nvSpPr>
        <p:spPr>
          <a:xfrm>
            <a:off x="1337945" y="190500"/>
            <a:ext cx="10184130" cy="69469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建模步骤</a:t>
            </a:r>
          </a:p>
        </p:txBody>
      </p:sp>
      <p:sp>
        <p:nvSpPr>
          <p:cNvPr id="98307" name="Rectangle 3"/>
          <p:cNvSpPr>
            <a:spLocks noChangeArrowheads="1"/>
          </p:cNvSpPr>
          <p:nvPr/>
        </p:nvSpPr>
        <p:spPr bwMode="auto">
          <a:xfrm>
            <a:off x="2247900" y="1655763"/>
            <a:ext cx="609600" cy="3124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平</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稳</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非</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白</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噪</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声</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序</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列</a:t>
            </a:r>
          </a:p>
        </p:txBody>
      </p:sp>
      <p:sp>
        <p:nvSpPr>
          <p:cNvPr id="96259" name="Line 4"/>
          <p:cNvSpPr/>
          <p:nvPr/>
        </p:nvSpPr>
        <p:spPr>
          <a:xfrm>
            <a:off x="2863850" y="2874963"/>
            <a:ext cx="5334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8309" name="Rectangle 5"/>
          <p:cNvSpPr>
            <a:spLocks noChangeArrowheads="1"/>
          </p:cNvSpPr>
          <p:nvPr/>
        </p:nvSpPr>
        <p:spPr bwMode="auto">
          <a:xfrm>
            <a:off x="3397250" y="1655763"/>
            <a:ext cx="609600" cy="3124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计</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算</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样</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本</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相</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关</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系</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数</a:t>
            </a: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endParaRPr>
          </a:p>
        </p:txBody>
      </p:sp>
      <p:sp>
        <p:nvSpPr>
          <p:cNvPr id="96261" name="Line 6"/>
          <p:cNvSpPr/>
          <p:nvPr/>
        </p:nvSpPr>
        <p:spPr>
          <a:xfrm>
            <a:off x="4083050" y="2874963"/>
            <a:ext cx="6096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8311" name="Rectangle 7"/>
          <p:cNvSpPr>
            <a:spLocks noChangeArrowheads="1"/>
          </p:cNvSpPr>
          <p:nvPr/>
        </p:nvSpPr>
        <p:spPr bwMode="auto">
          <a:xfrm>
            <a:off x="4692650" y="2036763"/>
            <a:ext cx="914400" cy="1600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模型</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识别</a:t>
            </a:r>
          </a:p>
        </p:txBody>
      </p:sp>
      <p:sp>
        <p:nvSpPr>
          <p:cNvPr id="96263" name="Line 8"/>
          <p:cNvSpPr/>
          <p:nvPr/>
        </p:nvSpPr>
        <p:spPr>
          <a:xfrm>
            <a:off x="5607050" y="2874963"/>
            <a:ext cx="6096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6264" name="Rectangle 9"/>
          <p:cNvSpPr/>
          <p:nvPr/>
        </p:nvSpPr>
        <p:spPr>
          <a:xfrm>
            <a:off x="6216650" y="2036763"/>
            <a:ext cx="914400" cy="16002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lstStyle/>
          <a:p>
            <a:pPr algn="ctr"/>
            <a:r>
              <a:rPr lang="zh-CN" altLang="en-US" sz="2400" b="1">
                <a:latin typeface="Tahoma" panose="020B0604030504040204" pitchFamily="2" charset="0"/>
                <a:ea typeface="宋体" panose="02010600030101010101" pitchFamily="2" charset="-122"/>
              </a:rPr>
              <a:t>参数</a:t>
            </a:r>
          </a:p>
          <a:p>
            <a:pPr algn="ctr"/>
            <a:r>
              <a:rPr lang="zh-CN" altLang="en-US" sz="2400" b="1">
                <a:latin typeface="Tahoma" panose="020B0604030504040204" pitchFamily="2" charset="0"/>
                <a:ea typeface="宋体" panose="02010600030101010101" pitchFamily="2" charset="-122"/>
              </a:rPr>
              <a:t>估计</a:t>
            </a:r>
          </a:p>
        </p:txBody>
      </p:sp>
      <p:sp>
        <p:nvSpPr>
          <p:cNvPr id="98314" name="AutoShape 10"/>
          <p:cNvSpPr>
            <a:spLocks noChangeArrowheads="1"/>
          </p:cNvSpPr>
          <p:nvPr/>
        </p:nvSpPr>
        <p:spPr bwMode="auto">
          <a:xfrm>
            <a:off x="5759450" y="4246563"/>
            <a:ext cx="1828800" cy="1676400"/>
          </a:xfrm>
          <a:prstGeom prst="diamond">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模型</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检验</a:t>
            </a:r>
          </a:p>
        </p:txBody>
      </p:sp>
      <p:sp>
        <p:nvSpPr>
          <p:cNvPr id="96266" name="Line 11"/>
          <p:cNvSpPr/>
          <p:nvPr/>
        </p:nvSpPr>
        <p:spPr>
          <a:xfrm>
            <a:off x="7664450" y="5084763"/>
            <a:ext cx="4572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8316" name="Rectangle 12"/>
          <p:cNvSpPr>
            <a:spLocks noChangeArrowheads="1"/>
          </p:cNvSpPr>
          <p:nvPr/>
        </p:nvSpPr>
        <p:spPr bwMode="auto">
          <a:xfrm>
            <a:off x="8121650" y="3789363"/>
            <a:ext cx="533400" cy="2362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模</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型</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优</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化</a:t>
            </a:r>
          </a:p>
        </p:txBody>
      </p:sp>
      <p:sp>
        <p:nvSpPr>
          <p:cNvPr id="98317" name="Rectangle 13"/>
          <p:cNvSpPr>
            <a:spLocks noChangeArrowheads="1"/>
          </p:cNvSpPr>
          <p:nvPr/>
        </p:nvSpPr>
        <p:spPr bwMode="auto">
          <a:xfrm>
            <a:off x="9255760" y="3789363"/>
            <a:ext cx="533400" cy="23622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序</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列</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预</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Tahoma" panose="020B0604030504040204" pitchFamily="2" charset="0"/>
                <a:ea typeface="宋体" panose="02010600030101010101" pitchFamily="2" charset="-122"/>
                <a:cs typeface="+mn-cs"/>
              </a:rPr>
              <a:t>测</a:t>
            </a:r>
          </a:p>
        </p:txBody>
      </p:sp>
      <p:sp>
        <p:nvSpPr>
          <p:cNvPr id="96269" name="Line 14"/>
          <p:cNvSpPr/>
          <p:nvPr/>
        </p:nvSpPr>
        <p:spPr>
          <a:xfrm>
            <a:off x="6673850" y="3636963"/>
            <a:ext cx="0" cy="60960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6270" name="Line 15"/>
          <p:cNvSpPr/>
          <p:nvPr/>
        </p:nvSpPr>
        <p:spPr>
          <a:xfrm>
            <a:off x="8731250" y="5084763"/>
            <a:ext cx="4572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6271" name="Line 16"/>
          <p:cNvSpPr/>
          <p:nvPr/>
        </p:nvSpPr>
        <p:spPr>
          <a:xfrm>
            <a:off x="5226050" y="5084763"/>
            <a:ext cx="457200" cy="0"/>
          </a:xfrm>
          <a:prstGeom prst="line">
            <a:avLst/>
          </a:prstGeom>
          <a:ln w="9525" cap="flat" cmpd="sng">
            <a:solidFill>
              <a:schemeClr val="tx1"/>
            </a:solidFill>
            <a:prstDash val="solid"/>
            <a:round/>
            <a:headEnd type="none" w="med" len="med"/>
            <a:tailEnd type="non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6272" name="Line 17"/>
          <p:cNvSpPr/>
          <p:nvPr/>
        </p:nvSpPr>
        <p:spPr>
          <a:xfrm flipV="1">
            <a:off x="5226050" y="3713163"/>
            <a:ext cx="0" cy="137160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96273" name="Text Box 18"/>
          <p:cNvSpPr txBox="1"/>
          <p:nvPr/>
        </p:nvSpPr>
        <p:spPr>
          <a:xfrm>
            <a:off x="7588250" y="4627563"/>
            <a:ext cx="381000" cy="460375"/>
          </a:xfrm>
          <a:prstGeom prst="rect">
            <a:avLst/>
          </a:prstGeom>
          <a:noFill/>
          <a:ln w="9525">
            <a:noFill/>
          </a:ln>
        </p:spPr>
        <p:txBody>
          <a:bodyPr anchor="t">
            <a:spAutoFit/>
          </a:bodyPr>
          <a:lstStyle/>
          <a:p>
            <a:pPr defTabSz="914400">
              <a:spcBef>
                <a:spcPct val="50000"/>
              </a:spcBef>
            </a:pPr>
            <a:r>
              <a:rPr lang="en-US" altLang="zh-CN" sz="2400" b="1">
                <a:latin typeface="Tahoma" panose="020B0604030504040204" pitchFamily="2" charset="0"/>
                <a:ea typeface="宋体" panose="02010600030101010101" pitchFamily="2" charset="-122"/>
              </a:rPr>
              <a:t>Y</a:t>
            </a:r>
          </a:p>
        </p:txBody>
      </p:sp>
      <p:sp>
        <p:nvSpPr>
          <p:cNvPr id="96274" name="Text Box 19"/>
          <p:cNvSpPr txBox="1"/>
          <p:nvPr/>
        </p:nvSpPr>
        <p:spPr>
          <a:xfrm>
            <a:off x="5302250" y="4551363"/>
            <a:ext cx="381000" cy="460375"/>
          </a:xfrm>
          <a:prstGeom prst="rect">
            <a:avLst/>
          </a:prstGeom>
          <a:noFill/>
          <a:ln w="9525">
            <a:noFill/>
          </a:ln>
        </p:spPr>
        <p:txBody>
          <a:bodyPr anchor="t">
            <a:spAutoFit/>
          </a:bodyPr>
          <a:lstStyle/>
          <a:p>
            <a:pPr defTabSz="914400">
              <a:spcBef>
                <a:spcPct val="50000"/>
              </a:spcBef>
            </a:pPr>
            <a:r>
              <a:rPr lang="en-US" altLang="zh-CN" sz="2400" b="1">
                <a:latin typeface="Tahoma" panose="020B0604030504040204" pitchFamily="2" charset="0"/>
                <a:ea typeface="宋体" panose="02010600030101010101" pitchFamily="2" charset="-122"/>
              </a:rPr>
              <a:t>N</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a:xfrm>
            <a:off x="1287780" y="213360"/>
            <a:ext cx="10234295" cy="67183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例4-2续</a:t>
            </a:r>
          </a:p>
        </p:txBody>
      </p:sp>
      <p:sp>
        <p:nvSpPr>
          <p:cNvPr id="130050" name="Rectangle 3"/>
          <p:cNvSpPr>
            <a:spLocks noGrp="1"/>
          </p:cNvSpPr>
          <p:nvPr>
            <p:ph idx="1"/>
          </p:nvPr>
        </p:nvSpPr>
        <p:spPr>
          <a:xfrm>
            <a:off x="1287780" y="952500"/>
            <a:ext cx="10234295" cy="5388610"/>
          </a:xfrm>
        </p:spPr>
        <p:txBody>
          <a:bodyPr wrap="square" lIns="91440" tIns="45720" rIns="91440" bIns="45720" anchor="t"/>
          <a:lstStyle/>
          <a:p>
            <a:pPr eaLnBrk="1" hangingPunct="1"/>
            <a:r>
              <a:rPr lang="zh-CN" altLang="en-US" sz="2200">
                <a:cs typeface="微软雅黑" panose="020B0503020204020204" charset="-122"/>
              </a:rPr>
              <a:t>确定美国科罗拉多州某一加油站连续57天的</a:t>
            </a:r>
            <a:r>
              <a:rPr sz="2200">
                <a:cs typeface="微软雅黑" panose="020B0503020204020204" charset="-122"/>
              </a:rPr>
              <a:t>每日盈亏</a:t>
            </a:r>
            <a:r>
              <a:rPr lang="zh-CN" altLang="en-US" sz="2200">
                <a:cs typeface="微软雅黑" panose="020B0503020204020204" charset="-122"/>
              </a:rPr>
              <a:t>序列拟合模型的口径</a:t>
            </a:r>
            <a:r>
              <a:rPr lang="zh-CN" altLang="en-US" sz="2000">
                <a:cs typeface="微软雅黑" panose="020B0503020204020204" charset="-122"/>
              </a:rPr>
              <a:t> </a:t>
            </a:r>
          </a:p>
          <a:p>
            <a:pPr lvl="1" eaLnBrk="1" hangingPunct="1"/>
            <a:r>
              <a:rPr lang="zh-CN" altLang="en-US" sz="2000">
                <a:cs typeface="微软雅黑" panose="020B0503020204020204" charset="-122"/>
              </a:rPr>
              <a:t>拟合模型：</a:t>
            </a:r>
            <a:r>
              <a:rPr lang="en-US" altLang="zh-CN" sz="2000">
                <a:cs typeface="微软雅黑" panose="020B0503020204020204" charset="-122"/>
              </a:rPr>
              <a:t>MA(1)</a:t>
            </a:r>
          </a:p>
          <a:p>
            <a:pPr lvl="1" eaLnBrk="1" hangingPunct="1"/>
            <a:r>
              <a:rPr lang="zh-CN" altLang="en-US" sz="2000">
                <a:cs typeface="微软雅黑" panose="020B0503020204020204" charset="-122"/>
              </a:rPr>
              <a:t>估计方法：条件最小二乘估计</a:t>
            </a:r>
          </a:p>
          <a:p>
            <a:pPr lvl="1" eaLnBrk="1" hangingPunct="1"/>
            <a:r>
              <a:rPr lang="zh-CN" altLang="en-US" sz="2000">
                <a:cs typeface="微软雅黑" panose="020B0503020204020204" charset="-122"/>
              </a:rPr>
              <a:t>模型口径：</a:t>
            </a:r>
          </a:p>
        </p:txBody>
      </p:sp>
      <p:sp>
        <p:nvSpPr>
          <p:cNvPr id="130051" name="Rectangle 4"/>
          <p:cNvSpPr/>
          <p:nvPr/>
        </p:nvSpPr>
        <p:spPr>
          <a:xfrm>
            <a:off x="53292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0052" name="Rectangle 5"/>
          <p:cNvSpPr/>
          <p:nvPr/>
        </p:nvSpPr>
        <p:spPr>
          <a:xfrm>
            <a:off x="557688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0053" name="Rectangle 6"/>
          <p:cNvSpPr/>
          <p:nvPr/>
        </p:nvSpPr>
        <p:spPr>
          <a:xfrm>
            <a:off x="508158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0055" name="Rectangle 8"/>
          <p:cNvSpPr/>
          <p:nvPr/>
        </p:nvSpPr>
        <p:spPr>
          <a:xfrm>
            <a:off x="5453063"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378075" y="3528060"/>
            <a:ext cx="7951470" cy="555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a:xfrm>
            <a:off x="1268095" y="163830"/>
            <a:ext cx="10253980" cy="72136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例4-3续</a:t>
            </a:r>
          </a:p>
        </p:txBody>
      </p:sp>
      <p:sp>
        <p:nvSpPr>
          <p:cNvPr id="131074" name="Rectangle 3"/>
          <p:cNvSpPr>
            <a:spLocks noGrp="1"/>
          </p:cNvSpPr>
          <p:nvPr>
            <p:ph idx="1"/>
          </p:nvPr>
        </p:nvSpPr>
        <p:spPr>
          <a:xfrm>
            <a:off x="1287780" y="952500"/>
            <a:ext cx="10234295" cy="5388610"/>
          </a:xfrm>
        </p:spPr>
        <p:txBody>
          <a:bodyPr wrap="square" lIns="91440" tIns="45720" rIns="91440" bIns="45720" anchor="t"/>
          <a:lstStyle/>
          <a:p>
            <a:pPr eaLnBrk="1" hangingPunct="1"/>
            <a:r>
              <a:rPr lang="zh-CN" altLang="en-US" sz="2200">
                <a:cs typeface="微软雅黑" panose="020B0503020204020204" charset="-122"/>
              </a:rPr>
              <a:t>确定1880-1985全球气表平均温度改变值差分序列拟合模型的口径</a:t>
            </a:r>
            <a:r>
              <a:rPr lang="zh-CN" altLang="en-US" sz="2000">
                <a:cs typeface="微软雅黑" panose="020B0503020204020204" charset="-122"/>
              </a:rPr>
              <a:t> </a:t>
            </a:r>
          </a:p>
          <a:p>
            <a:pPr lvl="1" eaLnBrk="1" hangingPunct="1"/>
            <a:r>
              <a:rPr lang="zh-CN" altLang="en-US" sz="2000">
                <a:cs typeface="微软雅黑" panose="020B0503020204020204" charset="-122"/>
              </a:rPr>
              <a:t>拟合模型：</a:t>
            </a:r>
            <a:r>
              <a:rPr lang="en-US" altLang="zh-CN" sz="2000">
                <a:cs typeface="微软雅黑" panose="020B0503020204020204" charset="-122"/>
              </a:rPr>
              <a:t>ARMA(1,1)</a:t>
            </a:r>
          </a:p>
          <a:p>
            <a:pPr lvl="1" eaLnBrk="1" hangingPunct="1"/>
            <a:r>
              <a:rPr lang="zh-CN" altLang="en-US" sz="2000">
                <a:cs typeface="微软雅黑" panose="020B0503020204020204" charset="-122"/>
              </a:rPr>
              <a:t>估计方法：条件最小二乘估计</a:t>
            </a:r>
            <a:endParaRPr lang="en-US" altLang="zh-CN" sz="2000">
              <a:cs typeface="微软雅黑" panose="020B0503020204020204" charset="-122"/>
            </a:endParaRPr>
          </a:p>
          <a:p>
            <a:pPr lvl="1" eaLnBrk="1" hangingPunct="1"/>
            <a:r>
              <a:rPr lang="zh-CN" altLang="en-US" sz="2000">
                <a:cs typeface="微软雅黑" panose="020B0503020204020204" charset="-122"/>
              </a:rPr>
              <a:t>模型口径：</a:t>
            </a:r>
          </a:p>
        </p:txBody>
      </p:sp>
      <p:sp>
        <p:nvSpPr>
          <p:cNvPr id="131075" name="Rectangle 4"/>
          <p:cNvSpPr/>
          <p:nvPr/>
        </p:nvSpPr>
        <p:spPr>
          <a:xfrm>
            <a:off x="53292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1076" name="Rectangle 5"/>
          <p:cNvSpPr/>
          <p:nvPr/>
        </p:nvSpPr>
        <p:spPr>
          <a:xfrm>
            <a:off x="557688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1077" name="Rectangle 6"/>
          <p:cNvSpPr/>
          <p:nvPr/>
        </p:nvSpPr>
        <p:spPr>
          <a:xfrm>
            <a:off x="50244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1079" name="Rectangle 8"/>
          <p:cNvSpPr/>
          <p:nvPr/>
        </p:nvSpPr>
        <p:spPr>
          <a:xfrm>
            <a:off x="5567363"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601595" y="3589020"/>
            <a:ext cx="7392670" cy="5778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3"/>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8"/>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3190875" y="4031716"/>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1"/>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2"/>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p>
        </p:txBody>
      </p:sp>
      <p:sp>
        <p:nvSpPr>
          <p:cNvPr id="24" name="文本框 23"/>
          <p:cNvSpPr txBox="1"/>
          <p:nvPr>
            <p:custDataLst>
              <p:tags r:id="rId13"/>
            </p:custDataLst>
          </p:nvPr>
        </p:nvSpPr>
        <p:spPr>
          <a:xfrm>
            <a:off x="2008041" y="14987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4"/>
            </p:custDataLst>
          </p:nvPr>
        </p:nvSpPr>
        <p:spPr>
          <a:xfrm>
            <a:off x="2008041" y="23750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5"/>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6"/>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p>
        </p:txBody>
      </p:sp>
      <p:sp>
        <p:nvSpPr>
          <p:cNvPr id="28" name="文本框 27"/>
          <p:cNvSpPr txBox="1"/>
          <p:nvPr>
            <p:custDataLst>
              <p:tags r:id="rId17"/>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p>
        </p:txBody>
      </p:sp>
      <p:sp>
        <p:nvSpPr>
          <p:cNvPr id="29" name="矩形 28"/>
          <p:cNvSpPr/>
          <p:nvPr>
            <p:custDataLst>
              <p:tags r:id="rId18"/>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p>
        </p:txBody>
      </p:sp>
      <p:sp>
        <p:nvSpPr>
          <p:cNvPr id="30" name="文本框 29"/>
          <p:cNvSpPr txBox="1"/>
          <p:nvPr>
            <p:custDataLst>
              <p:tags r:id="rId19"/>
            </p:custDataLst>
          </p:nvPr>
        </p:nvSpPr>
        <p:spPr>
          <a:xfrm>
            <a:off x="2008041" y="5033353"/>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20"/>
            </p:custDataLst>
          </p:nvPr>
        </p:nvSpPr>
        <p:spPr>
          <a:xfrm>
            <a:off x="2008041" y="4165741"/>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1"/>
            </p:custDataLst>
          </p:nvPr>
        </p:nvSpPr>
        <p:spPr>
          <a:xfrm>
            <a:off x="2008041" y="3270390"/>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2"/>
            </p:custDataLst>
          </p:nvPr>
        </p:nvSpPr>
        <p:spPr>
          <a:xfrm>
            <a:off x="5080337" y="510659"/>
            <a:ext cx="2031325" cy="646331"/>
          </a:xfrm>
          <a:prstGeom prst="rect">
            <a:avLst/>
          </a:prstGeom>
        </p:spPr>
        <p:txBody>
          <a:bodyPr wrap="none" anchor="ctr">
            <a:normAutofit/>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pic>
        <p:nvPicPr>
          <p:cNvPr id="8" name="图片 7"/>
          <p:cNvPicPr>
            <a:picLocks noChangeAspect="1"/>
          </p:cNvPicPr>
          <p:nvPr/>
        </p:nvPicPr>
        <p:blipFill>
          <a:blip r:embed="rId25"/>
          <a:stretch>
            <a:fillRect/>
          </a:stretch>
        </p:blipFill>
        <p:spPr>
          <a:xfrm>
            <a:off x="1359535" y="5668645"/>
            <a:ext cx="9599295" cy="966470"/>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5880" y="218440"/>
            <a:ext cx="10196195" cy="666750"/>
          </a:xfrm>
        </p:spPr>
        <p:txBody>
          <a:bodyPr>
            <a:normAutofit/>
          </a:bodyPr>
          <a:lstStyle/>
          <a:p>
            <a:pPr algn="l">
              <a:buClrTx/>
              <a:buSzTx/>
              <a:buFontTx/>
            </a:pPr>
            <a:r>
              <a:rPr lang="en-US" altLang="zh-CN" sz="2800" spc="0" smtClean="0">
                <a:solidFill>
                  <a:schemeClr val="accent5">
                    <a:lumMod val="75000"/>
                  </a:schemeClr>
                </a:solidFill>
                <a:cs typeface="+mn-cs"/>
              </a:rPr>
              <a:t>模型检验</a:t>
            </a:r>
          </a:p>
        </p:txBody>
      </p:sp>
      <p:sp>
        <p:nvSpPr>
          <p:cNvPr id="3" name="内容占位符 2"/>
          <p:cNvSpPr>
            <a:spLocks noGrp="1"/>
          </p:cNvSpPr>
          <p:nvPr>
            <p:ph idx="1"/>
          </p:nvPr>
        </p:nvSpPr>
        <p:spPr>
          <a:xfrm>
            <a:off x="1268730" y="952500"/>
            <a:ext cx="10253345" cy="5388610"/>
          </a:xfrm>
        </p:spPr>
        <p:txBody>
          <a:bodyPr/>
          <a:lstStyle/>
          <a:p>
            <a:r>
              <a:rPr lang="zh-CN" altLang="en-US" sz="2200" dirty="0"/>
              <a:t>对序列进行模型拟合之后，我们还要对该拟合模型进行必要的检验。</a:t>
            </a:r>
          </a:p>
          <a:p>
            <a:r>
              <a:rPr lang="zh-CN" altLang="en-US" sz="2200" dirty="0"/>
              <a:t>检验内容</a:t>
            </a:r>
          </a:p>
          <a:p>
            <a:pPr lvl="1"/>
            <a:r>
              <a:rPr lang="zh-CN" altLang="en-US" sz="2000" dirty="0"/>
              <a:t>模型的显著性检验</a:t>
            </a:r>
          </a:p>
          <a:p>
            <a:pPr lvl="2"/>
            <a:r>
              <a:rPr lang="zh-CN" altLang="en-US" sz="2000" dirty="0"/>
              <a:t>确保序列中蕴含的相关信息被充分提取，拟合模型的残差序列必须是白噪声序列</a:t>
            </a:r>
          </a:p>
          <a:p>
            <a:pPr lvl="1"/>
            <a:r>
              <a:rPr lang="zh-CN" altLang="en-US" sz="2000" dirty="0"/>
              <a:t>参数的显著性检验</a:t>
            </a:r>
          </a:p>
          <a:p>
            <a:pPr lvl="2"/>
            <a:r>
              <a:rPr lang="zh-CN" altLang="en-US" sz="2000" dirty="0"/>
              <a:t>确保拟合模型的精简，每个保留在拟合模型中的参数必须显著非零</a:t>
            </a:r>
            <a:endParaRPr lang="zh-CN" altLang="en-US" dirty="0"/>
          </a:p>
          <a:p>
            <a:pPr lvl="2"/>
            <a:endParaRPr lang="zh-CN" altLang="en-US" dirty="0"/>
          </a:p>
          <a:p>
            <a:pPr lvl="1"/>
            <a:endParaRPr lang="zh-CN" altLang="en-US" dirty="0"/>
          </a:p>
        </p:txBody>
      </p:sp>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a:xfrm>
            <a:off x="1278890" y="184150"/>
            <a:ext cx="10243185" cy="70104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模型的显著性检验</a:t>
            </a:r>
          </a:p>
        </p:txBody>
      </p:sp>
      <p:sp>
        <p:nvSpPr>
          <p:cNvPr id="132098" name="Rectangle 3"/>
          <p:cNvSpPr>
            <a:spLocks noGrp="1"/>
          </p:cNvSpPr>
          <p:nvPr>
            <p:ph idx="1"/>
          </p:nvPr>
        </p:nvSpPr>
        <p:spPr>
          <a:xfrm>
            <a:off x="1394460" y="953135"/>
            <a:ext cx="10048875" cy="5331460"/>
          </a:xfrm>
        </p:spPr>
        <p:txBody>
          <a:bodyPr wrap="square" lIns="91440" tIns="45720" rIns="91440" bIns="45720" anchor="t">
            <a:normAutofit/>
          </a:bodyPr>
          <a:lstStyle/>
          <a:p>
            <a:pPr eaLnBrk="1" hangingPunct="1">
              <a:lnSpc>
                <a:spcPct val="90000"/>
              </a:lnSpc>
            </a:pPr>
            <a:r>
              <a:rPr lang="zh-CN" altLang="en-US" sz="2200" dirty="0">
                <a:cs typeface="微软雅黑" panose="020B0503020204020204" charset="-122"/>
              </a:rPr>
              <a:t>目的</a:t>
            </a:r>
          </a:p>
          <a:p>
            <a:pPr lvl="1" eaLnBrk="1" hangingPunct="1">
              <a:lnSpc>
                <a:spcPct val="90000"/>
              </a:lnSpc>
            </a:pPr>
            <a:r>
              <a:rPr lang="zh-CN" altLang="en-US" sz="2000" dirty="0">
                <a:cs typeface="微软雅黑" panose="020B0503020204020204" charset="-122"/>
              </a:rPr>
              <a:t>检验拟合模型的有效性（对相关信息的提取是否充分）</a:t>
            </a:r>
          </a:p>
          <a:p>
            <a:pPr lvl="1" eaLnBrk="1" hangingPunct="1">
              <a:lnSpc>
                <a:spcPct val="90000"/>
              </a:lnSpc>
            </a:pPr>
            <a:endParaRPr lang="zh-CN" altLang="en-US" sz="2200" dirty="0">
              <a:cs typeface="微软雅黑" panose="020B0503020204020204" charset="-122"/>
            </a:endParaRPr>
          </a:p>
          <a:p>
            <a:pPr eaLnBrk="1" hangingPunct="1">
              <a:lnSpc>
                <a:spcPct val="90000"/>
              </a:lnSpc>
            </a:pPr>
            <a:r>
              <a:rPr lang="zh-CN" altLang="en-US" sz="2200" dirty="0">
                <a:cs typeface="微软雅黑" panose="020B0503020204020204" charset="-122"/>
              </a:rPr>
              <a:t>检验对象</a:t>
            </a:r>
          </a:p>
          <a:p>
            <a:pPr lvl="1" eaLnBrk="1" hangingPunct="1">
              <a:lnSpc>
                <a:spcPct val="90000"/>
              </a:lnSpc>
            </a:pPr>
            <a:r>
              <a:rPr lang="zh-CN" altLang="en-US" sz="2000" dirty="0">
                <a:cs typeface="微软雅黑" panose="020B0503020204020204" charset="-122"/>
              </a:rPr>
              <a:t>残差序列</a:t>
            </a:r>
            <a:endParaRPr lang="zh-CN" altLang="en-US" sz="2200" dirty="0">
              <a:cs typeface="微软雅黑" panose="020B0503020204020204" charset="-122"/>
            </a:endParaRPr>
          </a:p>
          <a:p>
            <a:pPr lvl="1" eaLnBrk="1" hangingPunct="1">
              <a:lnSpc>
                <a:spcPct val="90000"/>
              </a:lnSpc>
            </a:pPr>
            <a:endParaRPr lang="zh-CN" altLang="en-US" sz="2200" dirty="0">
              <a:cs typeface="微软雅黑" panose="020B0503020204020204" charset="-122"/>
            </a:endParaRPr>
          </a:p>
          <a:p>
            <a:pPr eaLnBrk="1" hangingPunct="1">
              <a:lnSpc>
                <a:spcPct val="90000"/>
              </a:lnSpc>
            </a:pPr>
            <a:r>
              <a:rPr lang="zh-CN" altLang="en-US" sz="2200" dirty="0">
                <a:cs typeface="微软雅黑" panose="020B0503020204020204" charset="-122"/>
              </a:rPr>
              <a:t>判定原则</a:t>
            </a:r>
          </a:p>
          <a:p>
            <a:pPr lvl="1" eaLnBrk="1" hangingPunct="1">
              <a:lnSpc>
                <a:spcPct val="90000"/>
              </a:lnSpc>
            </a:pPr>
            <a:r>
              <a:rPr lang="zh-CN" altLang="en-US" sz="2000" dirty="0">
                <a:cs typeface="微软雅黑" panose="020B0503020204020204" charset="-122"/>
              </a:rPr>
              <a:t>一个好的拟合模型应该能够提取观察值序列中几乎所有的样本相关信息，即残差序列应该为白噪声序列 </a:t>
            </a:r>
          </a:p>
          <a:p>
            <a:pPr lvl="1" eaLnBrk="1" hangingPunct="1">
              <a:lnSpc>
                <a:spcPct val="90000"/>
              </a:lnSpc>
            </a:pPr>
            <a:r>
              <a:rPr lang="zh-CN" altLang="en-US" sz="2000" dirty="0">
                <a:cs typeface="微软雅黑" panose="020B0503020204020204" charset="-122"/>
              </a:rPr>
              <a:t>反之，如果残差序列为非白噪声序列，那就意味着残差序列中还残留着相关信息未被提取，这就说明拟合模型不够有效</a:t>
            </a:r>
            <a:endParaRPr lang="zh-CN" altLang="en-US" sz="2200" dirty="0">
              <a:cs typeface="微软雅黑" panose="020B0503020204020204" charset="-122"/>
            </a:endParaRPr>
          </a:p>
          <a:p>
            <a:pPr eaLnBrk="1" hangingPunct="1">
              <a:lnSpc>
                <a:spcPct val="90000"/>
              </a:lnSpc>
            </a:pPr>
            <a:endParaRPr lang="zh-CN" altLang="en-US" sz="2200" dirty="0">
              <a:cs typeface="微软雅黑" panose="020B0503020204020204" charset="-122"/>
            </a:endParaRPr>
          </a:p>
        </p:txBody>
      </p:sp>
      <p:sp>
        <p:nvSpPr>
          <p:cNvPr id="132099" name="Rectangle 4"/>
          <p:cNvSpPr/>
          <p:nvPr/>
        </p:nvSpPr>
        <p:spPr>
          <a:xfrm>
            <a:off x="504348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2100" name="Rectangle 5"/>
          <p:cNvSpPr/>
          <p:nvPr/>
        </p:nvSpPr>
        <p:spPr>
          <a:xfrm>
            <a:off x="477678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a:xfrm>
            <a:off x="1278890" y="193675"/>
            <a:ext cx="10243185"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模型显著性检验的假设条件</a:t>
            </a:r>
          </a:p>
        </p:txBody>
      </p:sp>
      <p:sp>
        <p:nvSpPr>
          <p:cNvPr id="133122" name="Rectangle 3"/>
          <p:cNvSpPr>
            <a:spLocks noGrp="1"/>
          </p:cNvSpPr>
          <p:nvPr>
            <p:ph idx="1"/>
          </p:nvPr>
        </p:nvSpPr>
        <p:spPr>
          <a:xfrm>
            <a:off x="1268730" y="952500"/>
            <a:ext cx="10253345" cy="5388610"/>
          </a:xfrm>
        </p:spPr>
        <p:txBody>
          <a:bodyPr wrap="square" lIns="91440" tIns="45720" rIns="91440" bIns="45720" anchor="t"/>
          <a:lstStyle/>
          <a:p>
            <a:pPr eaLnBrk="1" hangingPunct="1"/>
            <a:r>
              <a:rPr lang="en-US" altLang="zh-CN" sz="2200" dirty="0" err="1"/>
              <a:t>原假设：残差序列为白噪声序列</a:t>
            </a:r>
            <a:endParaRPr lang="en-US" altLang="zh-CN" sz="2200" dirty="0"/>
          </a:p>
          <a:p>
            <a:pPr eaLnBrk="1" hangingPunct="1"/>
            <a:endParaRPr lang="en-US" altLang="zh-CN" sz="2200" dirty="0"/>
          </a:p>
          <a:p>
            <a:pPr eaLnBrk="1" hangingPunct="1"/>
            <a:endParaRPr lang="en-US" altLang="zh-CN" sz="2200" dirty="0"/>
          </a:p>
          <a:p>
            <a:pPr eaLnBrk="1" hangingPunct="1"/>
            <a:r>
              <a:rPr lang="en-US" altLang="zh-CN" sz="2200" dirty="0" err="1"/>
              <a:t>备择假设：残差序列为非白噪声序列</a:t>
            </a:r>
            <a:endParaRPr lang="en-US" altLang="zh-CN" sz="2200" dirty="0"/>
          </a:p>
          <a:p>
            <a:pPr eaLnBrk="1" hangingPunct="1"/>
            <a:endParaRPr lang="en-US" altLang="zh-CN" sz="2200" dirty="0"/>
          </a:p>
          <a:p>
            <a:pPr eaLnBrk="1" hangingPunct="1"/>
            <a:endParaRPr lang="en-US" altLang="zh-CN" sz="2200" dirty="0"/>
          </a:p>
          <a:p>
            <a:pPr eaLnBrk="1" hangingPunct="1"/>
            <a:r>
              <a:rPr sz="2200" dirty="0"/>
              <a:t>检验统计量</a:t>
            </a:r>
          </a:p>
        </p:txBody>
      </p:sp>
      <p:graphicFrame>
        <p:nvGraphicFramePr>
          <p:cNvPr id="133123" name="Object 4"/>
          <p:cNvGraphicFramePr>
            <a:graphicFrameLocks noChangeAspect="1"/>
          </p:cNvGraphicFramePr>
          <p:nvPr/>
        </p:nvGraphicFramePr>
        <p:xfrm>
          <a:off x="3238500" y="1815148"/>
          <a:ext cx="4648200" cy="504825"/>
        </p:xfrm>
        <a:graphic>
          <a:graphicData uri="http://schemas.openxmlformats.org/presentationml/2006/ole">
            <mc:AlternateContent xmlns:mc="http://schemas.openxmlformats.org/markup-compatibility/2006">
              <mc:Choice xmlns:v="urn:schemas-microsoft-com:vml" Requires="v">
                <p:oleObj spid="_x0000_s13343" r:id="rId4" imgW="2108200" imgH="228600" progId="Equation.DSMT4">
                  <p:embed/>
                </p:oleObj>
              </mc:Choice>
              <mc:Fallback>
                <p:oleObj r:id="rId4" imgW="2108200" imgH="228600" progId="Equation.DSMT4">
                  <p:embed/>
                  <p:pic>
                    <p:nvPicPr>
                      <p:cNvPr id="0" name="图片 3282"/>
                      <p:cNvPicPr/>
                      <p:nvPr/>
                    </p:nvPicPr>
                    <p:blipFill>
                      <a:blip r:embed="rId5"/>
                      <a:stretch>
                        <a:fillRect/>
                      </a:stretch>
                    </p:blipFill>
                    <p:spPr>
                      <a:xfrm>
                        <a:off x="3238500" y="1815148"/>
                        <a:ext cx="4648200" cy="504825"/>
                      </a:xfrm>
                      <a:prstGeom prst="rect">
                        <a:avLst/>
                      </a:prstGeom>
                      <a:noFill/>
                      <a:ln w="38100">
                        <a:noFill/>
                        <a:miter/>
                      </a:ln>
                    </p:spPr>
                  </p:pic>
                </p:oleObj>
              </mc:Fallback>
            </mc:AlternateContent>
          </a:graphicData>
        </a:graphic>
      </p:graphicFrame>
      <p:graphicFrame>
        <p:nvGraphicFramePr>
          <p:cNvPr id="133124" name="Object 5"/>
          <p:cNvGraphicFramePr>
            <a:graphicFrameLocks noChangeAspect="1"/>
          </p:cNvGraphicFramePr>
          <p:nvPr/>
        </p:nvGraphicFramePr>
        <p:xfrm>
          <a:off x="3238500" y="3548380"/>
          <a:ext cx="5715000" cy="495300"/>
        </p:xfrm>
        <a:graphic>
          <a:graphicData uri="http://schemas.openxmlformats.org/presentationml/2006/ole">
            <mc:AlternateContent xmlns:mc="http://schemas.openxmlformats.org/markup-compatibility/2006">
              <mc:Choice xmlns:v="urn:schemas-microsoft-com:vml" Requires="v">
                <p:oleObj spid="_x0000_s13344" r:id="rId6" imgW="2641600" imgH="228600" progId="Equation.3">
                  <p:embed/>
                </p:oleObj>
              </mc:Choice>
              <mc:Fallback>
                <p:oleObj r:id="rId6" imgW="2641600" imgH="228600" progId="Equation.3">
                  <p:embed/>
                  <p:pic>
                    <p:nvPicPr>
                      <p:cNvPr id="0" name="图片 3284"/>
                      <p:cNvPicPr/>
                      <p:nvPr/>
                    </p:nvPicPr>
                    <p:blipFill>
                      <a:blip r:embed="rId7"/>
                      <a:stretch>
                        <a:fillRect/>
                      </a:stretch>
                    </p:blipFill>
                    <p:spPr>
                      <a:xfrm>
                        <a:off x="3238500" y="3548380"/>
                        <a:ext cx="5715000" cy="4953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4148" name="Object 5"/>
          <p:cNvGraphicFramePr>
            <a:graphicFrameLocks noChangeAspect="1"/>
          </p:cNvGraphicFramePr>
          <p:nvPr/>
        </p:nvGraphicFramePr>
        <p:xfrm>
          <a:off x="3864610" y="4993005"/>
          <a:ext cx="4662805" cy="1033145"/>
        </p:xfrm>
        <a:graphic>
          <a:graphicData uri="http://schemas.openxmlformats.org/presentationml/2006/ole">
            <mc:AlternateContent xmlns:mc="http://schemas.openxmlformats.org/markup-compatibility/2006">
              <mc:Choice xmlns:v="urn:schemas-microsoft-com:vml" Requires="v">
                <p:oleObj spid="_x0000_s13345" r:id="rId8" imgW="2019300" imgH="444500" progId="Equation.DSMT4">
                  <p:embed/>
                </p:oleObj>
              </mc:Choice>
              <mc:Fallback>
                <p:oleObj r:id="rId8" imgW="2019300" imgH="444500" progId="Equation.DSMT4">
                  <p:embed/>
                  <p:pic>
                    <p:nvPicPr>
                      <p:cNvPr id="0" name="图片 3285"/>
                      <p:cNvPicPr/>
                      <p:nvPr/>
                    </p:nvPicPr>
                    <p:blipFill>
                      <a:blip r:embed="rId9"/>
                      <a:stretch>
                        <a:fillRect/>
                      </a:stretch>
                    </p:blipFill>
                    <p:spPr>
                      <a:xfrm>
                        <a:off x="3864610" y="4993005"/>
                        <a:ext cx="4662805" cy="103314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fontScale="92500"/>
          </a:bodyPr>
          <a:lstStyle/>
          <a:p>
            <a:pPr eaLnBrk="1" hangingPunct="1"/>
            <a:r>
              <a:rPr lang="en-US" altLang="zh-CN" sz="2200" dirty="0">
                <a:cs typeface="微软雅黑" panose="020B0503020204020204" charset="-122"/>
              </a:rPr>
              <a:t>检验１９００—１９９８年全球７级以上地震发生次数序列拟合模型的显著性</a:t>
            </a:r>
            <a:r>
              <a:rPr lang="en-US" altLang="zh-CN" dirty="0">
                <a:ea typeface="宋体" panose="02010600030101010101" pitchFamily="2" charset="-122"/>
              </a:rPr>
              <a:t> </a:t>
            </a:r>
          </a:p>
          <a:p>
            <a:pPr eaLnBrk="1" hangingPunct="1"/>
            <a:r>
              <a:rPr lang="en-US" altLang="zh-CN" sz="2200" dirty="0" err="1"/>
              <a:t>残差白噪声序列检验结果</a:t>
            </a:r>
            <a:endParaRPr lang="en-US" altLang="zh-CN" sz="2200" dirty="0"/>
          </a:p>
          <a:p>
            <a:pPr eaLnBrk="1" hangingPunct="1"/>
            <a:endParaRPr lang="en-US" altLang="zh-CN" sz="2200" dirty="0"/>
          </a:p>
          <a:p>
            <a:pPr eaLnBrk="1" hangingPunct="1"/>
            <a:endParaRPr lang="en-US" altLang="zh-CN" sz="2200" dirty="0"/>
          </a:p>
          <a:p>
            <a:pPr eaLnBrk="1" hangingPunct="1"/>
            <a:endParaRPr lang="en-US" altLang="zh-CN" sz="2200" dirty="0"/>
          </a:p>
          <a:p>
            <a:pPr eaLnBrk="1" hangingPunct="1"/>
            <a:endParaRPr lang="en-US" altLang="zh-CN" sz="2200" dirty="0"/>
          </a:p>
          <a:p>
            <a:pPr eaLnBrk="1" hangingPunct="1"/>
            <a:endParaRPr lang="en-US" altLang="zh-CN" sz="2200" dirty="0"/>
          </a:p>
          <a:p>
            <a:pPr eaLnBrk="1" hangingPunct="1"/>
            <a:endParaRPr lang="en-US" altLang="zh-CN" sz="2200" dirty="0"/>
          </a:p>
          <a:p>
            <a:pPr eaLnBrk="1" hangingPunct="1"/>
            <a:r>
              <a:rPr lang="en-US" altLang="zh-CN" sz="2200" dirty="0" err="1"/>
              <a:t>由于各阶延迟下ＬＢ统计量的Ｐ</a:t>
            </a:r>
            <a:r>
              <a:rPr lang="en-US" altLang="zh-CN" sz="2200" dirty="0"/>
              <a:t> 值都显著大于０.０５，可以认为这个拟合模型的残差序列属于白噪声序列，即该拟合模型显著有效。</a:t>
            </a:r>
          </a:p>
        </p:txBody>
      </p:sp>
      <p:graphicFrame>
        <p:nvGraphicFramePr>
          <p:cNvPr id="136220" name="_x0000_i1161"/>
          <p:cNvGraphicFramePr>
            <a:graphicFrameLocks noChangeAspect="1"/>
          </p:cNvGraphicFramePr>
          <p:nvPr>
            <p:extLst>
              <p:ext uri="{D42A27DB-BD31-4B8C-83A1-F6EECF244321}">
                <p14:modId xmlns:p14="http://schemas.microsoft.com/office/powerpoint/2010/main" val="1999594693"/>
              </p:ext>
            </p:extLst>
          </p:nvPr>
        </p:nvGraphicFramePr>
        <p:xfrm>
          <a:off x="4565987" y="1563053"/>
          <a:ext cx="1383030" cy="409575"/>
        </p:xfrm>
        <a:graphic>
          <a:graphicData uri="http://schemas.openxmlformats.org/presentationml/2006/ole">
            <mc:AlternateContent xmlns:mc="http://schemas.openxmlformats.org/markup-compatibility/2006">
              <mc:Choice xmlns:v="urn:schemas-microsoft-com:vml" Requires="v">
                <p:oleObj spid="_x0000_s14347" r:id="rId4" imgW="673735" imgH="203200" progId="Equation.DSMT4">
                  <p:embed/>
                </p:oleObj>
              </mc:Choice>
              <mc:Fallback>
                <p:oleObj r:id="rId4" imgW="673735" imgH="203200" progId="Equation.DSMT4">
                  <p:embed/>
                  <p:pic>
                    <p:nvPicPr>
                      <p:cNvPr id="0" name="图片 3283"/>
                      <p:cNvPicPr/>
                      <p:nvPr/>
                    </p:nvPicPr>
                    <p:blipFill>
                      <a:blip r:embed="rId5"/>
                      <a:stretch>
                        <a:fillRect/>
                      </a:stretch>
                    </p:blipFill>
                    <p:spPr>
                      <a:xfrm>
                        <a:off x="4565987" y="1563053"/>
                        <a:ext cx="1383030" cy="40957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例4-1续</a:t>
            </a:r>
          </a:p>
        </p:txBody>
      </p:sp>
      <p:pic>
        <p:nvPicPr>
          <p:cNvPr id="2" name="图片 1"/>
          <p:cNvPicPr>
            <a:picLocks noChangeAspect="1"/>
          </p:cNvPicPr>
          <p:nvPr/>
        </p:nvPicPr>
        <p:blipFill>
          <a:blip r:embed="rId6"/>
          <a:stretch>
            <a:fillRect/>
          </a:stretch>
        </p:blipFill>
        <p:spPr>
          <a:xfrm>
            <a:off x="1594485" y="2583180"/>
            <a:ext cx="9856470" cy="24307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xfrm>
            <a:off x="1248410" y="213995"/>
            <a:ext cx="10273665" cy="67119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例4-1续</a:t>
            </a:r>
          </a:p>
        </p:txBody>
      </p:sp>
      <p:sp>
        <p:nvSpPr>
          <p:cNvPr id="129026" name="Rectangle 3"/>
          <p:cNvSpPr>
            <a:spLocks noGrp="1"/>
          </p:cNvSpPr>
          <p:nvPr>
            <p:ph idx="1"/>
          </p:nvPr>
        </p:nvSpPr>
        <p:spPr>
          <a:xfrm>
            <a:off x="1268730" y="952500"/>
            <a:ext cx="10253345" cy="5388610"/>
          </a:xfrm>
        </p:spPr>
        <p:txBody>
          <a:bodyPr wrap="square" lIns="91440" tIns="45720" rIns="91440" bIns="45720" anchor="t"/>
          <a:lstStyle/>
          <a:p>
            <a:pPr eaLnBrk="1" hangingPunct="1"/>
            <a:r>
              <a:rPr lang="zh-CN" altLang="en-US" sz="2200">
                <a:cs typeface="微软雅黑" panose="020B0503020204020204" charset="-122"/>
              </a:rPr>
              <a:t>使用极大似然估计方法确定１９００—１９９８年全球７级以上地震发生次数序列拟合模型的口径。</a:t>
            </a:r>
          </a:p>
          <a:p>
            <a:pPr lvl="1" eaLnBrk="1" hangingPunct="1"/>
            <a:r>
              <a:rPr lang="zh-CN" altLang="en-US" sz="2000">
                <a:cs typeface="微软雅黑" panose="020B0503020204020204" charset="-122"/>
              </a:rPr>
              <a:t>拟合模型：</a:t>
            </a:r>
            <a:r>
              <a:rPr lang="en-US" altLang="zh-CN" sz="2000">
                <a:cs typeface="微软雅黑" panose="020B0503020204020204" charset="-122"/>
              </a:rPr>
              <a:t>AR(1)</a:t>
            </a:r>
          </a:p>
          <a:p>
            <a:pPr lvl="1" eaLnBrk="1" hangingPunct="1"/>
            <a:r>
              <a:rPr lang="zh-CN" altLang="en-US" sz="2000">
                <a:cs typeface="微软雅黑" panose="020B0503020204020204" charset="-122"/>
              </a:rPr>
              <a:t>估计方法：极大似然估计</a:t>
            </a:r>
          </a:p>
          <a:p>
            <a:pPr lvl="1" eaLnBrk="1" hangingPunct="1"/>
            <a:r>
              <a:rPr lang="zh-CN" altLang="en-US" sz="2000">
                <a:cs typeface="微软雅黑" panose="020B0503020204020204" charset="-122"/>
              </a:rPr>
              <a:t>模型口径：</a:t>
            </a:r>
          </a:p>
        </p:txBody>
      </p:sp>
      <p:sp>
        <p:nvSpPr>
          <p:cNvPr id="129027" name="Rectangle 4"/>
          <p:cNvSpPr/>
          <p:nvPr/>
        </p:nvSpPr>
        <p:spPr>
          <a:xfrm>
            <a:off x="53292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29028" name="Rectangle 5"/>
          <p:cNvSpPr/>
          <p:nvPr/>
        </p:nvSpPr>
        <p:spPr>
          <a:xfrm>
            <a:off x="557688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600960" y="3783330"/>
            <a:ext cx="6990080" cy="678180"/>
          </a:xfrm>
          <a:prstGeom prst="rect">
            <a:avLst/>
          </a:prstGeom>
        </p:spPr>
      </p:pic>
    </p:spTree>
    <p:extLst>
      <p:ext uri="{BB962C8B-B14F-4D97-AF65-F5344CB8AC3E}">
        <p14:creationId xmlns:p14="http://schemas.microsoft.com/office/powerpoint/2010/main" val="266996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p:nvPr>
        </p:nvSpPr>
        <p:spPr>
          <a:xfrm>
            <a:off x="1318260" y="203835"/>
            <a:ext cx="10203815" cy="68135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参数显著性检验</a:t>
            </a:r>
          </a:p>
        </p:txBody>
      </p:sp>
      <p:sp>
        <p:nvSpPr>
          <p:cNvPr id="137218" name="Rectangle 3"/>
          <p:cNvSpPr>
            <a:spLocks noGrp="1"/>
          </p:cNvSpPr>
          <p:nvPr>
            <p:ph idx="1"/>
          </p:nvPr>
        </p:nvSpPr>
        <p:spPr>
          <a:xfrm>
            <a:off x="1308100" y="952500"/>
            <a:ext cx="10213975" cy="5388610"/>
          </a:xfrm>
        </p:spPr>
        <p:txBody>
          <a:bodyPr wrap="square" lIns="91440" tIns="45720" rIns="91440" bIns="45720" anchor="t"/>
          <a:lstStyle/>
          <a:p>
            <a:pPr eaLnBrk="1" hangingPunct="1"/>
            <a:r>
              <a:rPr lang="zh-CN" altLang="en-US" sz="2200" dirty="0">
                <a:cs typeface="微软雅黑" panose="020B0503020204020204" charset="-122"/>
              </a:rPr>
              <a:t>目的</a:t>
            </a:r>
          </a:p>
          <a:p>
            <a:pPr lvl="1" eaLnBrk="1" hangingPunct="1"/>
            <a:r>
              <a:rPr lang="zh-CN" altLang="en-US" sz="2000" dirty="0">
                <a:cs typeface="微软雅黑" panose="020B0503020204020204" charset="-122"/>
              </a:rPr>
              <a:t>检验每一个未知参数是否显著非零。删除不显著参数使模型结构最精简</a:t>
            </a:r>
            <a:r>
              <a:rPr lang="zh-CN" altLang="en-US" sz="2200" dirty="0">
                <a:cs typeface="微软雅黑" panose="020B0503020204020204" charset="-122"/>
              </a:rPr>
              <a:t> </a:t>
            </a:r>
          </a:p>
          <a:p>
            <a:pPr eaLnBrk="1" hangingPunct="1"/>
            <a:r>
              <a:rPr lang="zh-CN" altLang="en-US" sz="2200" dirty="0">
                <a:cs typeface="微软雅黑" panose="020B0503020204020204" charset="-122"/>
              </a:rPr>
              <a:t>假设条件</a:t>
            </a:r>
          </a:p>
          <a:p>
            <a:pPr eaLnBrk="1" hangingPunct="1"/>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r>
              <a:rPr lang="zh-CN" altLang="en-US" sz="2200" dirty="0">
                <a:cs typeface="微软雅黑" panose="020B0503020204020204" charset="-122"/>
              </a:rPr>
              <a:t>检验统计量</a:t>
            </a:r>
          </a:p>
        </p:txBody>
      </p:sp>
      <p:sp>
        <p:nvSpPr>
          <p:cNvPr id="137219" name="Rectangle 4"/>
          <p:cNvSpPr/>
          <p:nvPr/>
        </p:nvSpPr>
        <p:spPr>
          <a:xfrm>
            <a:off x="4614863"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37220" name="Object 5"/>
          <p:cNvGraphicFramePr>
            <a:graphicFrameLocks noChangeAspect="1"/>
          </p:cNvGraphicFramePr>
          <p:nvPr/>
        </p:nvGraphicFramePr>
        <p:xfrm>
          <a:off x="3262630" y="2813050"/>
          <a:ext cx="6172200" cy="496888"/>
        </p:xfrm>
        <a:graphic>
          <a:graphicData uri="http://schemas.openxmlformats.org/presentationml/2006/ole">
            <mc:AlternateContent xmlns:mc="http://schemas.openxmlformats.org/markup-compatibility/2006">
              <mc:Choice xmlns:v="urn:schemas-microsoft-com:vml" Requires="v">
                <p:oleObj spid="_x0000_s15381" r:id="rId4" imgW="2959100" imgH="241300" progId="Equation.3">
                  <p:embed/>
                </p:oleObj>
              </mc:Choice>
              <mc:Fallback>
                <p:oleObj r:id="rId4" imgW="2959100" imgH="241300" progId="Equation.3">
                  <p:embed/>
                  <p:pic>
                    <p:nvPicPr>
                      <p:cNvPr id="0" name="图片 3293"/>
                      <p:cNvPicPr/>
                      <p:nvPr/>
                    </p:nvPicPr>
                    <p:blipFill>
                      <a:blip r:embed="rId5"/>
                      <a:stretch>
                        <a:fillRect/>
                      </a:stretch>
                    </p:blipFill>
                    <p:spPr>
                      <a:xfrm>
                        <a:off x="3262630" y="2813050"/>
                        <a:ext cx="6172200" cy="496888"/>
                      </a:xfrm>
                      <a:prstGeom prst="rect">
                        <a:avLst/>
                      </a:prstGeom>
                      <a:noFill/>
                      <a:ln w="38100">
                        <a:noFill/>
                        <a:miter/>
                      </a:ln>
                    </p:spPr>
                  </p:pic>
                </p:oleObj>
              </mc:Fallback>
            </mc:AlternateContent>
          </a:graphicData>
        </a:graphic>
      </p:graphicFrame>
      <p:sp>
        <p:nvSpPr>
          <p:cNvPr id="137221" name="Rectangle 6"/>
          <p:cNvSpPr/>
          <p:nvPr/>
        </p:nvSpPr>
        <p:spPr>
          <a:xfrm>
            <a:off x="5081588" y="314325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37222" name="Object 7"/>
          <p:cNvGraphicFramePr>
            <a:graphicFrameLocks noChangeAspect="1"/>
          </p:cNvGraphicFramePr>
          <p:nvPr/>
        </p:nvGraphicFramePr>
        <p:xfrm>
          <a:off x="4000183" y="4474845"/>
          <a:ext cx="4191000" cy="1181100"/>
        </p:xfrm>
        <a:graphic>
          <a:graphicData uri="http://schemas.openxmlformats.org/presentationml/2006/ole">
            <mc:AlternateContent xmlns:mc="http://schemas.openxmlformats.org/markup-compatibility/2006">
              <mc:Choice xmlns:v="urn:schemas-microsoft-com:vml" Requires="v">
                <p:oleObj spid="_x0000_s15382" r:id="rId6" imgW="2032635" imgH="571500" progId="Equation.3">
                  <p:embed/>
                </p:oleObj>
              </mc:Choice>
              <mc:Fallback>
                <p:oleObj r:id="rId6" imgW="2032635" imgH="571500" progId="Equation.3">
                  <p:embed/>
                  <p:pic>
                    <p:nvPicPr>
                      <p:cNvPr id="0" name="图片 3287"/>
                      <p:cNvPicPr/>
                      <p:nvPr/>
                    </p:nvPicPr>
                    <p:blipFill>
                      <a:blip r:embed="rId7"/>
                      <a:stretch>
                        <a:fillRect/>
                      </a:stretch>
                    </p:blipFill>
                    <p:spPr>
                      <a:xfrm>
                        <a:off x="4000183" y="4474845"/>
                        <a:ext cx="4191000" cy="11811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a:bodyPr>
          <a:lstStyle/>
          <a:p>
            <a:pPr eaLnBrk="1" hangingPunct="1"/>
            <a:r>
              <a:rPr lang="en-US" altLang="zh-CN" sz="2200">
                <a:cs typeface="微软雅黑" panose="020B0503020204020204" charset="-122"/>
              </a:rPr>
              <a:t>检验１９００—１９９８年全球７级以上地震发生次数序列拟合模型的</a:t>
            </a:r>
            <a:r>
              <a:rPr sz="2200">
                <a:cs typeface="微软雅黑" panose="020B0503020204020204" charset="-122"/>
              </a:rPr>
              <a:t>参数</a:t>
            </a:r>
            <a:r>
              <a:rPr lang="en-US" altLang="zh-CN" sz="2200">
                <a:cs typeface="微软雅黑" panose="020B0503020204020204" charset="-122"/>
              </a:rPr>
              <a:t>显著性</a:t>
            </a:r>
            <a:r>
              <a:rPr lang="en-US" altLang="zh-CN">
                <a:ea typeface="宋体" panose="02010600030101010101" pitchFamily="2" charset="-122"/>
              </a:rPr>
              <a:t> </a:t>
            </a:r>
          </a:p>
          <a:p>
            <a:pPr eaLnBrk="1" hangingPunct="1"/>
            <a:endParaRPr lang="en-US" altLang="zh-CN" sz="2200"/>
          </a:p>
          <a:p>
            <a:pPr lvl="0" eaLnBrk="1" hangingPunct="1"/>
            <a:r>
              <a:rPr sz="2200"/>
              <a:t>参数显著性</a:t>
            </a:r>
            <a:r>
              <a:rPr lang="en-US" altLang="zh-CN" sz="2200"/>
              <a:t>检验结果</a:t>
            </a:r>
          </a:p>
          <a:p>
            <a:pPr lvl="1" eaLnBrk="1" hangingPunct="1"/>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marL="457200" lvl="1" indent="0" eaLnBrk="1" hangingPunct="1">
              <a:buNone/>
            </a:pPr>
            <a:endParaRPr lang="en-US" altLang="zh-CN" sz="2200"/>
          </a:p>
        </p:txBody>
      </p:sp>
      <p:graphicFrame>
        <p:nvGraphicFramePr>
          <p:cNvPr id="136220" name="_x0000_i1161"/>
          <p:cNvGraphicFramePr>
            <a:graphicFrameLocks noChangeAspect="1"/>
          </p:cNvGraphicFramePr>
          <p:nvPr/>
        </p:nvGraphicFramePr>
        <p:xfrm>
          <a:off x="2468245" y="1384300"/>
          <a:ext cx="1383030" cy="409575"/>
        </p:xfrm>
        <a:graphic>
          <a:graphicData uri="http://schemas.openxmlformats.org/presentationml/2006/ole">
            <mc:AlternateContent xmlns:mc="http://schemas.openxmlformats.org/markup-compatibility/2006">
              <mc:Choice xmlns:v="urn:schemas-microsoft-com:vml" Requires="v">
                <p:oleObj spid="_x0000_s16395" r:id="rId4" imgW="673735" imgH="203200" progId="Equation.DSMT4">
                  <p:embed/>
                </p:oleObj>
              </mc:Choice>
              <mc:Fallback>
                <p:oleObj r:id="rId4" imgW="673735" imgH="203200" progId="Equation.DSMT4">
                  <p:embed/>
                  <p:pic>
                    <p:nvPicPr>
                      <p:cNvPr id="0" name="图片 3283"/>
                      <p:cNvPicPr/>
                      <p:nvPr/>
                    </p:nvPicPr>
                    <p:blipFill>
                      <a:blip r:embed="rId5"/>
                      <a:stretch>
                        <a:fillRect/>
                      </a:stretch>
                    </p:blipFill>
                    <p:spPr>
                      <a:xfrm>
                        <a:off x="2468245" y="1384300"/>
                        <a:ext cx="1383030" cy="40957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例4-1续</a:t>
            </a:r>
          </a:p>
        </p:txBody>
      </p:sp>
      <p:pic>
        <p:nvPicPr>
          <p:cNvPr id="3" name="图片 2"/>
          <p:cNvPicPr>
            <a:picLocks noChangeAspect="1"/>
          </p:cNvPicPr>
          <p:nvPr/>
        </p:nvPicPr>
        <p:blipFill>
          <a:blip r:embed="rId6"/>
          <a:stretch>
            <a:fillRect/>
          </a:stretch>
        </p:blipFill>
        <p:spPr>
          <a:xfrm>
            <a:off x="1287145" y="3182620"/>
            <a:ext cx="10196830" cy="16910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3"/>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8"/>
            </p:custDataLst>
          </p:nvPr>
        </p:nvSpPr>
        <p:spPr>
          <a:xfrm>
            <a:off x="3190875" y="2260799"/>
            <a:ext cx="7620000" cy="64633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1"/>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2"/>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p>
        </p:txBody>
      </p:sp>
      <p:sp>
        <p:nvSpPr>
          <p:cNvPr id="24" name="文本框 23"/>
          <p:cNvSpPr txBox="1"/>
          <p:nvPr>
            <p:custDataLst>
              <p:tags r:id="rId13"/>
            </p:custDataLst>
          </p:nvPr>
        </p:nvSpPr>
        <p:spPr>
          <a:xfrm>
            <a:off x="2008041" y="14987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4"/>
            </p:custDataLst>
          </p:nvPr>
        </p:nvSpPr>
        <p:spPr>
          <a:xfrm>
            <a:off x="2008041" y="23750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5"/>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样本自相关系数与偏自相关系数特征</a:t>
            </a:r>
          </a:p>
        </p:txBody>
      </p:sp>
      <p:sp>
        <p:nvSpPr>
          <p:cNvPr id="27" name="文本框 26"/>
          <p:cNvSpPr txBox="1"/>
          <p:nvPr>
            <p:custDataLst>
              <p:tags r:id="rId16"/>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p>
        </p:txBody>
      </p:sp>
      <p:sp>
        <p:nvSpPr>
          <p:cNvPr id="28" name="文本框 27"/>
          <p:cNvSpPr txBox="1"/>
          <p:nvPr>
            <p:custDataLst>
              <p:tags r:id="rId17"/>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p>
        </p:txBody>
      </p:sp>
      <p:sp>
        <p:nvSpPr>
          <p:cNvPr id="29" name="矩形 28"/>
          <p:cNvSpPr/>
          <p:nvPr>
            <p:custDataLst>
              <p:tags r:id="rId18"/>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p>
        </p:txBody>
      </p:sp>
      <p:sp>
        <p:nvSpPr>
          <p:cNvPr id="30" name="文本框 29"/>
          <p:cNvSpPr txBox="1"/>
          <p:nvPr>
            <p:custDataLst>
              <p:tags r:id="rId19"/>
            </p:custDataLst>
          </p:nvPr>
        </p:nvSpPr>
        <p:spPr>
          <a:xfrm>
            <a:off x="2008041" y="5033353"/>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20"/>
            </p:custDataLst>
          </p:nvPr>
        </p:nvSpPr>
        <p:spPr>
          <a:xfrm>
            <a:off x="2008041" y="4165741"/>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1"/>
            </p:custDataLst>
          </p:nvPr>
        </p:nvSpPr>
        <p:spPr>
          <a:xfrm>
            <a:off x="2008041" y="3270390"/>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2"/>
            </p:custDataLst>
          </p:nvPr>
        </p:nvSpPr>
        <p:spPr>
          <a:xfrm>
            <a:off x="5080337" y="510659"/>
            <a:ext cx="2031325" cy="646331"/>
          </a:xfrm>
          <a:prstGeom prst="rect">
            <a:avLst/>
          </a:prstGeom>
        </p:spPr>
        <p:txBody>
          <a:bodyPr wrap="none" anchor="ctr">
            <a:normAutofit/>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pic>
        <p:nvPicPr>
          <p:cNvPr id="8" name="图片 7"/>
          <p:cNvPicPr>
            <a:picLocks noChangeAspect="1"/>
          </p:cNvPicPr>
          <p:nvPr/>
        </p:nvPicPr>
        <p:blipFill>
          <a:blip r:embed="rId25"/>
          <a:stretch>
            <a:fillRect/>
          </a:stretch>
        </p:blipFill>
        <p:spPr>
          <a:xfrm>
            <a:off x="1359535" y="5668645"/>
            <a:ext cx="9599295" cy="966470"/>
          </a:xfrm>
          <a:prstGeom prst="rect">
            <a:avLst/>
          </a:prstGeom>
        </p:spPr>
      </p:pic>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a:xfrm>
            <a:off x="1287780" y="213360"/>
            <a:ext cx="10234295" cy="67183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例4-2续</a:t>
            </a:r>
          </a:p>
        </p:txBody>
      </p:sp>
      <p:sp>
        <p:nvSpPr>
          <p:cNvPr id="130050" name="Rectangle 3"/>
          <p:cNvSpPr>
            <a:spLocks noGrp="1"/>
          </p:cNvSpPr>
          <p:nvPr>
            <p:ph idx="1"/>
          </p:nvPr>
        </p:nvSpPr>
        <p:spPr>
          <a:xfrm>
            <a:off x="1287780" y="952500"/>
            <a:ext cx="10234295" cy="5388610"/>
          </a:xfrm>
        </p:spPr>
        <p:txBody>
          <a:bodyPr wrap="square" lIns="91440" tIns="45720" rIns="91440" bIns="45720" anchor="t"/>
          <a:lstStyle/>
          <a:p>
            <a:pPr eaLnBrk="1" hangingPunct="1"/>
            <a:r>
              <a:rPr lang="zh-CN" altLang="en-US" sz="2200">
                <a:cs typeface="微软雅黑" panose="020B0503020204020204" charset="-122"/>
              </a:rPr>
              <a:t>确定美国科罗拉多州某一加油站连续57天的</a:t>
            </a:r>
            <a:r>
              <a:rPr sz="2200">
                <a:cs typeface="微软雅黑" panose="020B0503020204020204" charset="-122"/>
              </a:rPr>
              <a:t>每日盈亏</a:t>
            </a:r>
            <a:r>
              <a:rPr lang="zh-CN" altLang="en-US" sz="2200">
                <a:cs typeface="微软雅黑" panose="020B0503020204020204" charset="-122"/>
              </a:rPr>
              <a:t>序列拟合模型的口径</a:t>
            </a:r>
            <a:r>
              <a:rPr lang="zh-CN" altLang="en-US" sz="2000">
                <a:cs typeface="微软雅黑" panose="020B0503020204020204" charset="-122"/>
              </a:rPr>
              <a:t> </a:t>
            </a:r>
          </a:p>
          <a:p>
            <a:pPr lvl="1" eaLnBrk="1" hangingPunct="1"/>
            <a:r>
              <a:rPr lang="zh-CN" altLang="en-US" sz="2000">
                <a:cs typeface="微软雅黑" panose="020B0503020204020204" charset="-122"/>
              </a:rPr>
              <a:t>拟合模型：</a:t>
            </a:r>
            <a:r>
              <a:rPr lang="en-US" altLang="zh-CN" sz="2000">
                <a:cs typeface="微软雅黑" panose="020B0503020204020204" charset="-122"/>
              </a:rPr>
              <a:t>MA(1)</a:t>
            </a:r>
          </a:p>
          <a:p>
            <a:pPr lvl="1" eaLnBrk="1" hangingPunct="1"/>
            <a:r>
              <a:rPr lang="zh-CN" altLang="en-US" sz="2000">
                <a:cs typeface="微软雅黑" panose="020B0503020204020204" charset="-122"/>
              </a:rPr>
              <a:t>估计方法：条件最小二乘估计</a:t>
            </a:r>
          </a:p>
          <a:p>
            <a:pPr lvl="1" eaLnBrk="1" hangingPunct="1"/>
            <a:r>
              <a:rPr lang="zh-CN" altLang="en-US" sz="2000">
                <a:cs typeface="微软雅黑" panose="020B0503020204020204" charset="-122"/>
              </a:rPr>
              <a:t>模型口径：</a:t>
            </a:r>
          </a:p>
        </p:txBody>
      </p:sp>
      <p:sp>
        <p:nvSpPr>
          <p:cNvPr id="130051" name="Rectangle 4"/>
          <p:cNvSpPr/>
          <p:nvPr/>
        </p:nvSpPr>
        <p:spPr>
          <a:xfrm>
            <a:off x="53292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0052" name="Rectangle 5"/>
          <p:cNvSpPr/>
          <p:nvPr/>
        </p:nvSpPr>
        <p:spPr>
          <a:xfrm>
            <a:off x="557688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0053" name="Rectangle 6"/>
          <p:cNvSpPr/>
          <p:nvPr/>
        </p:nvSpPr>
        <p:spPr>
          <a:xfrm>
            <a:off x="508158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0055" name="Rectangle 8"/>
          <p:cNvSpPr/>
          <p:nvPr/>
        </p:nvSpPr>
        <p:spPr>
          <a:xfrm>
            <a:off x="5453063"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378075" y="3528060"/>
            <a:ext cx="7951470" cy="555625"/>
          </a:xfrm>
          <a:prstGeom prst="rect">
            <a:avLst/>
          </a:prstGeom>
        </p:spPr>
      </p:pic>
    </p:spTree>
    <p:extLst>
      <p:ext uri="{BB962C8B-B14F-4D97-AF65-F5344CB8AC3E}">
        <p14:creationId xmlns:p14="http://schemas.microsoft.com/office/powerpoint/2010/main" val="1297205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a:bodyPr>
          <a:lstStyle/>
          <a:p>
            <a:pPr eaLnBrk="1" hangingPunct="1"/>
            <a:r>
              <a:rPr sz="2200">
                <a:cs typeface="微软雅黑" panose="020B0503020204020204" charset="-122"/>
                <a:sym typeface="+mn-ea"/>
              </a:rPr>
              <a:t>对美国科罗拉多州某一加油站连续57天的每日盈亏序列拟合模型进行检验</a:t>
            </a:r>
          </a:p>
          <a:p>
            <a:pPr lvl="1" eaLnBrk="1" hangingPunct="1"/>
            <a:r>
              <a:rPr sz="2200">
                <a:cs typeface="微软雅黑" panose="020B0503020204020204" charset="-122"/>
                <a:sym typeface="+mn-ea"/>
              </a:rPr>
              <a:t>模型显著性检验</a:t>
            </a:r>
            <a:endParaRPr lang="en-US" altLang="zh-CN">
              <a:ea typeface="宋体" panose="02010600030101010101" pitchFamily="2" charset="-122"/>
            </a:endParaRPr>
          </a:p>
          <a:p>
            <a:pPr lvl="1" eaLnBrk="1" hangingPunct="1"/>
            <a:endParaRPr lang="en-US" altLang="zh-CN" sz="2200"/>
          </a:p>
          <a:p>
            <a:pPr lvl="1" eaLnBrk="1" hangingPunct="1"/>
            <a:endParaRPr sz="2200"/>
          </a:p>
          <a:p>
            <a:pPr lvl="1" eaLnBrk="1" hangingPunct="1"/>
            <a:endParaRPr sz="2200"/>
          </a:p>
          <a:p>
            <a:pPr lvl="1" eaLnBrk="1" hangingPunct="1"/>
            <a:endParaRPr sz="2200"/>
          </a:p>
          <a:p>
            <a:pPr lvl="1" eaLnBrk="1" hangingPunct="1"/>
            <a:r>
              <a:rPr sz="2200"/>
              <a:t>参数显著性</a:t>
            </a:r>
            <a:r>
              <a:rPr lang="en-US" altLang="zh-CN" sz="2200"/>
              <a:t>检验</a:t>
            </a:r>
          </a:p>
          <a:p>
            <a:pPr lvl="1" eaLnBrk="1" hangingPunct="1"/>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marL="457200" lvl="1" indent="0" eaLnBrk="1" hangingPunct="1">
              <a:buNone/>
            </a:pPr>
            <a:endParaRPr lang="en-US" altLang="zh-CN"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例4-2续</a:t>
            </a:r>
          </a:p>
        </p:txBody>
      </p:sp>
      <p:pic>
        <p:nvPicPr>
          <p:cNvPr id="2" name="图片 1"/>
          <p:cNvPicPr>
            <a:picLocks noChangeAspect="1"/>
          </p:cNvPicPr>
          <p:nvPr/>
        </p:nvPicPr>
        <p:blipFill>
          <a:blip r:embed="rId3"/>
          <a:stretch>
            <a:fillRect/>
          </a:stretch>
        </p:blipFill>
        <p:spPr>
          <a:xfrm>
            <a:off x="1326515" y="2082800"/>
            <a:ext cx="10195560" cy="1463040"/>
          </a:xfrm>
          <a:prstGeom prst="rect">
            <a:avLst/>
          </a:prstGeom>
        </p:spPr>
      </p:pic>
      <p:pic>
        <p:nvPicPr>
          <p:cNvPr id="5" name="图片 4"/>
          <p:cNvPicPr>
            <a:picLocks noChangeAspect="1"/>
          </p:cNvPicPr>
          <p:nvPr/>
        </p:nvPicPr>
        <p:blipFill>
          <a:blip r:embed="rId4"/>
          <a:srcRect t="2653"/>
          <a:stretch>
            <a:fillRect/>
          </a:stretch>
        </p:blipFill>
        <p:spPr>
          <a:xfrm>
            <a:off x="1326515" y="4458335"/>
            <a:ext cx="10195560" cy="16541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a:xfrm>
            <a:off x="1268095" y="163830"/>
            <a:ext cx="10253980" cy="72136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例4-3续</a:t>
            </a:r>
          </a:p>
        </p:txBody>
      </p:sp>
      <p:sp>
        <p:nvSpPr>
          <p:cNvPr id="131074" name="Rectangle 3"/>
          <p:cNvSpPr>
            <a:spLocks noGrp="1"/>
          </p:cNvSpPr>
          <p:nvPr>
            <p:ph idx="1"/>
          </p:nvPr>
        </p:nvSpPr>
        <p:spPr>
          <a:xfrm>
            <a:off x="1287780" y="952500"/>
            <a:ext cx="10234295" cy="5388610"/>
          </a:xfrm>
        </p:spPr>
        <p:txBody>
          <a:bodyPr wrap="square" lIns="91440" tIns="45720" rIns="91440" bIns="45720" anchor="t"/>
          <a:lstStyle/>
          <a:p>
            <a:pPr eaLnBrk="1" hangingPunct="1"/>
            <a:r>
              <a:rPr lang="zh-CN" altLang="en-US" sz="2200">
                <a:cs typeface="微软雅黑" panose="020B0503020204020204" charset="-122"/>
              </a:rPr>
              <a:t>确定1880-1985全球气表平均温度改变值差分序列拟合模型的口径</a:t>
            </a:r>
            <a:r>
              <a:rPr lang="zh-CN" altLang="en-US" sz="2000">
                <a:cs typeface="微软雅黑" panose="020B0503020204020204" charset="-122"/>
              </a:rPr>
              <a:t> </a:t>
            </a:r>
          </a:p>
          <a:p>
            <a:pPr lvl="1" eaLnBrk="1" hangingPunct="1"/>
            <a:r>
              <a:rPr lang="zh-CN" altLang="en-US" sz="2000">
                <a:cs typeface="微软雅黑" panose="020B0503020204020204" charset="-122"/>
              </a:rPr>
              <a:t>拟合模型：</a:t>
            </a:r>
            <a:r>
              <a:rPr lang="en-US" altLang="zh-CN" sz="2000">
                <a:cs typeface="微软雅黑" panose="020B0503020204020204" charset="-122"/>
              </a:rPr>
              <a:t>ARMA(1,1)</a:t>
            </a:r>
          </a:p>
          <a:p>
            <a:pPr lvl="1" eaLnBrk="1" hangingPunct="1"/>
            <a:r>
              <a:rPr lang="zh-CN" altLang="en-US" sz="2000">
                <a:cs typeface="微软雅黑" panose="020B0503020204020204" charset="-122"/>
              </a:rPr>
              <a:t>估计方法：条件最小二乘估计</a:t>
            </a:r>
            <a:endParaRPr lang="en-US" altLang="zh-CN" sz="2000">
              <a:cs typeface="微软雅黑" panose="020B0503020204020204" charset="-122"/>
            </a:endParaRPr>
          </a:p>
          <a:p>
            <a:pPr lvl="1" eaLnBrk="1" hangingPunct="1"/>
            <a:r>
              <a:rPr lang="zh-CN" altLang="en-US" sz="2000">
                <a:cs typeface="微软雅黑" panose="020B0503020204020204" charset="-122"/>
              </a:rPr>
              <a:t>模型口径：</a:t>
            </a:r>
          </a:p>
        </p:txBody>
      </p:sp>
      <p:sp>
        <p:nvSpPr>
          <p:cNvPr id="131075" name="Rectangle 4"/>
          <p:cNvSpPr/>
          <p:nvPr/>
        </p:nvSpPr>
        <p:spPr>
          <a:xfrm>
            <a:off x="53292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1076" name="Rectangle 5"/>
          <p:cNvSpPr/>
          <p:nvPr/>
        </p:nvSpPr>
        <p:spPr>
          <a:xfrm>
            <a:off x="557688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1077" name="Rectangle 6"/>
          <p:cNvSpPr/>
          <p:nvPr/>
        </p:nvSpPr>
        <p:spPr>
          <a:xfrm>
            <a:off x="50244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31079" name="Rectangle 8"/>
          <p:cNvSpPr/>
          <p:nvPr/>
        </p:nvSpPr>
        <p:spPr>
          <a:xfrm>
            <a:off x="5567363"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601595" y="3589020"/>
            <a:ext cx="7392670" cy="577850"/>
          </a:xfrm>
          <a:prstGeom prst="rect">
            <a:avLst/>
          </a:prstGeom>
        </p:spPr>
      </p:pic>
    </p:spTree>
    <p:extLst>
      <p:ext uri="{BB962C8B-B14F-4D97-AF65-F5344CB8AC3E}">
        <p14:creationId xmlns:p14="http://schemas.microsoft.com/office/powerpoint/2010/main" val="3137002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例3.9续</a:t>
            </a:r>
          </a:p>
        </p:txBody>
      </p:sp>
      <p:sp>
        <p:nvSpPr>
          <p:cNvPr id="136194" name="Rectangle 3"/>
          <p:cNvSpPr>
            <a:spLocks noGrp="1"/>
          </p:cNvSpPr>
          <p:nvPr>
            <p:ph idx="1"/>
          </p:nvPr>
        </p:nvSpPr>
        <p:spPr>
          <a:xfrm>
            <a:off x="1238250" y="952500"/>
            <a:ext cx="10283825" cy="5388610"/>
          </a:xfrm>
        </p:spPr>
        <p:txBody>
          <a:bodyPr wrap="square" lIns="91440" tIns="45720" rIns="91440" bIns="45720" anchor="t">
            <a:normAutofit/>
          </a:bodyPr>
          <a:lstStyle/>
          <a:p>
            <a:pPr eaLnBrk="1" hangingPunct="1"/>
            <a:r>
              <a:rPr sz="2100">
                <a:cs typeface="微软雅黑" panose="020B0503020204020204" charset="-122"/>
                <a:sym typeface="+mn-ea"/>
              </a:rPr>
              <a:t>对１８８０—１９８５年全球气表平均温度改变值差分序列拟合模型进行检验</a:t>
            </a:r>
            <a:endParaRPr sz="2200">
              <a:cs typeface="微软雅黑" panose="020B0503020204020204" charset="-122"/>
              <a:sym typeface="+mn-ea"/>
            </a:endParaRPr>
          </a:p>
          <a:p>
            <a:pPr lvl="1" eaLnBrk="1" hangingPunct="1"/>
            <a:r>
              <a:rPr sz="2200">
                <a:cs typeface="微软雅黑" panose="020B0503020204020204" charset="-122"/>
                <a:sym typeface="+mn-ea"/>
              </a:rPr>
              <a:t>模型显著性检验</a:t>
            </a:r>
            <a:endParaRPr lang="en-US" altLang="zh-CN">
              <a:ea typeface="宋体" panose="02010600030101010101" pitchFamily="2" charset="-122"/>
            </a:endParaRPr>
          </a:p>
          <a:p>
            <a:pPr lvl="1" eaLnBrk="1" hangingPunct="1"/>
            <a:endParaRPr lang="en-US" altLang="zh-CN" sz="2200"/>
          </a:p>
          <a:p>
            <a:pPr lvl="1" eaLnBrk="1" hangingPunct="1"/>
            <a:endParaRPr sz="2200"/>
          </a:p>
          <a:p>
            <a:pPr lvl="1" eaLnBrk="1" hangingPunct="1"/>
            <a:endParaRPr sz="2200"/>
          </a:p>
          <a:p>
            <a:pPr lvl="1" eaLnBrk="1" hangingPunct="1"/>
            <a:endParaRPr sz="2200"/>
          </a:p>
          <a:p>
            <a:pPr lvl="1" eaLnBrk="1" hangingPunct="1"/>
            <a:r>
              <a:rPr sz="2200"/>
              <a:t>参数显著性</a:t>
            </a:r>
            <a:r>
              <a:rPr lang="en-US" altLang="zh-CN" sz="2200"/>
              <a:t>检验</a:t>
            </a:r>
          </a:p>
          <a:p>
            <a:pPr lvl="1" eaLnBrk="1" hangingPunct="1"/>
            <a:endParaRPr lang="en-US" altLang="zh-CN" sz="2200"/>
          </a:p>
          <a:p>
            <a:pPr lvl="1" eaLnBrk="1" hangingPunct="1"/>
            <a:endParaRPr lang="en-US" altLang="zh-CN" sz="2200"/>
          </a:p>
          <a:p>
            <a:pPr lvl="1" eaLnBrk="1" hangingPunct="1"/>
            <a:endParaRPr lang="en-US" altLang="zh-CN" sz="2200"/>
          </a:p>
          <a:p>
            <a:pPr lvl="1" eaLnBrk="1" hangingPunct="1"/>
            <a:endParaRPr lang="en-US" altLang="zh-CN" sz="2200"/>
          </a:p>
          <a:p>
            <a:pPr marL="457200" lvl="1" indent="0" eaLnBrk="1" hangingPunct="1">
              <a:buNone/>
            </a:pPr>
            <a:endParaRPr lang="en-US" altLang="zh-CN"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9025" name="Rectangle 2"/>
          <p:cNvSpPr>
            <a:spLocks noGrp="1"/>
          </p:cNvSpPr>
          <p:nvPr/>
        </p:nvSpPr>
        <p:spPr>
          <a:xfrm>
            <a:off x="1248410" y="213995"/>
            <a:ext cx="1027366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例4-3续</a:t>
            </a:r>
          </a:p>
        </p:txBody>
      </p:sp>
      <p:pic>
        <p:nvPicPr>
          <p:cNvPr id="3" name="图片 2"/>
          <p:cNvPicPr>
            <a:picLocks noChangeAspect="1"/>
          </p:cNvPicPr>
          <p:nvPr/>
        </p:nvPicPr>
        <p:blipFill>
          <a:blip r:embed="rId3"/>
          <a:stretch>
            <a:fillRect/>
          </a:stretch>
        </p:blipFill>
        <p:spPr>
          <a:xfrm>
            <a:off x="1426210" y="1939925"/>
            <a:ext cx="9973310" cy="1767840"/>
          </a:xfrm>
          <a:prstGeom prst="rect">
            <a:avLst/>
          </a:prstGeom>
        </p:spPr>
      </p:pic>
      <p:pic>
        <p:nvPicPr>
          <p:cNvPr id="6" name="图片 5"/>
          <p:cNvPicPr>
            <a:picLocks noChangeAspect="1"/>
          </p:cNvPicPr>
          <p:nvPr/>
        </p:nvPicPr>
        <p:blipFill>
          <a:blip r:embed="rId4"/>
          <a:stretch>
            <a:fillRect/>
          </a:stretch>
        </p:blipFill>
        <p:spPr>
          <a:xfrm>
            <a:off x="1426210" y="4422140"/>
            <a:ext cx="10095865" cy="16992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3"/>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8"/>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1"/>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2"/>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建模步骤</a:t>
            </a:r>
          </a:p>
        </p:txBody>
      </p:sp>
      <p:sp>
        <p:nvSpPr>
          <p:cNvPr id="24" name="文本框 23"/>
          <p:cNvSpPr txBox="1"/>
          <p:nvPr>
            <p:custDataLst>
              <p:tags r:id="rId13"/>
            </p:custDataLst>
          </p:nvPr>
        </p:nvSpPr>
        <p:spPr>
          <a:xfrm>
            <a:off x="2008041" y="14987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4"/>
            </p:custDataLst>
          </p:nvPr>
        </p:nvSpPr>
        <p:spPr>
          <a:xfrm>
            <a:off x="2008041" y="23750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5"/>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6"/>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p>
        </p:txBody>
      </p:sp>
      <p:sp>
        <p:nvSpPr>
          <p:cNvPr id="28" name="文本框 27"/>
          <p:cNvSpPr txBox="1"/>
          <p:nvPr>
            <p:custDataLst>
              <p:tags r:id="rId17"/>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p>
        </p:txBody>
      </p:sp>
      <p:sp>
        <p:nvSpPr>
          <p:cNvPr id="29" name="矩形 28"/>
          <p:cNvSpPr/>
          <p:nvPr>
            <p:custDataLst>
              <p:tags r:id="rId18"/>
            </p:custDataLst>
          </p:nvPr>
        </p:nvSpPr>
        <p:spPr>
          <a:xfrm>
            <a:off x="3274060" y="4898390"/>
            <a:ext cx="7537450" cy="6477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p>
        </p:txBody>
      </p:sp>
      <p:sp>
        <p:nvSpPr>
          <p:cNvPr id="30" name="文本框 29"/>
          <p:cNvSpPr txBox="1"/>
          <p:nvPr>
            <p:custDataLst>
              <p:tags r:id="rId19"/>
            </p:custDataLst>
          </p:nvPr>
        </p:nvSpPr>
        <p:spPr>
          <a:xfrm>
            <a:off x="2008041" y="5033353"/>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05</a:t>
            </a:r>
            <a:endParaRPr lang="zh-CN" altLang="en-US">
              <a:latin typeface="+mn-lt"/>
              <a:ea typeface="+mn-ea"/>
            </a:endParaRPr>
          </a:p>
        </p:txBody>
      </p:sp>
      <p:sp>
        <p:nvSpPr>
          <p:cNvPr id="31" name="文本框 30"/>
          <p:cNvSpPr txBox="1"/>
          <p:nvPr>
            <p:custDataLst>
              <p:tags r:id="rId20"/>
            </p:custDataLst>
          </p:nvPr>
        </p:nvSpPr>
        <p:spPr>
          <a:xfrm>
            <a:off x="2008041" y="4165741"/>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1"/>
            </p:custDataLst>
          </p:nvPr>
        </p:nvSpPr>
        <p:spPr>
          <a:xfrm>
            <a:off x="2008041" y="3270390"/>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2"/>
            </p:custDataLst>
          </p:nvPr>
        </p:nvSpPr>
        <p:spPr>
          <a:xfrm>
            <a:off x="5080337" y="510659"/>
            <a:ext cx="2031325" cy="646331"/>
          </a:xfrm>
          <a:prstGeom prst="rect">
            <a:avLst/>
          </a:prstGeom>
        </p:spPr>
        <p:txBody>
          <a:bodyPr wrap="none" anchor="ctr">
            <a:normAutofit/>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pic>
        <p:nvPicPr>
          <p:cNvPr id="8" name="图片 7"/>
          <p:cNvPicPr>
            <a:picLocks noChangeAspect="1"/>
          </p:cNvPicPr>
          <p:nvPr/>
        </p:nvPicPr>
        <p:blipFill>
          <a:blip r:embed="rId25"/>
          <a:stretch>
            <a:fillRect/>
          </a:stretch>
        </p:blipFill>
        <p:spPr>
          <a:xfrm>
            <a:off x="1359535" y="5668645"/>
            <a:ext cx="9599295" cy="966470"/>
          </a:xfrm>
          <a:prstGeom prst="rect">
            <a:avLst/>
          </a:prstGeom>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p:nvPr>
        </p:nvSpPr>
        <p:spPr>
          <a:xfrm>
            <a:off x="1292225" y="190500"/>
            <a:ext cx="10229850" cy="69469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模型优化</a:t>
            </a:r>
          </a:p>
        </p:txBody>
      </p:sp>
      <p:sp>
        <p:nvSpPr>
          <p:cNvPr id="141314" name="Rectangle 3"/>
          <p:cNvSpPr>
            <a:spLocks noGrp="1"/>
          </p:cNvSpPr>
          <p:nvPr>
            <p:ph idx="1"/>
          </p:nvPr>
        </p:nvSpPr>
        <p:spPr>
          <a:xfrm>
            <a:off x="1238885" y="952500"/>
            <a:ext cx="10283190" cy="5388610"/>
          </a:xfrm>
        </p:spPr>
        <p:txBody>
          <a:bodyPr wrap="square" lIns="91440" tIns="45720" rIns="91440" bIns="45720" anchor="t"/>
          <a:lstStyle/>
          <a:p>
            <a:pPr eaLnBrk="1" hangingPunct="1"/>
            <a:r>
              <a:rPr lang="zh-CN" altLang="en-US" sz="2200" dirty="0"/>
              <a:t>问题提出</a:t>
            </a:r>
          </a:p>
          <a:p>
            <a:pPr lvl="1" eaLnBrk="1" hangingPunct="1"/>
            <a:r>
              <a:rPr lang="zh-CN" altLang="en-US" sz="2000" dirty="0"/>
              <a:t>当一个拟合模型通过了检验，说明在一定的置信水平下，该模型能有效地拟合观察值序列的波动，但这种有效模型并不是唯一的。</a:t>
            </a:r>
          </a:p>
          <a:p>
            <a:pPr lvl="1" eaLnBrk="1" hangingPunct="1"/>
            <a:endParaRPr lang="zh-CN" altLang="en-US" sz="2200" dirty="0"/>
          </a:p>
          <a:p>
            <a:pPr eaLnBrk="1" hangingPunct="1"/>
            <a:r>
              <a:rPr lang="zh-CN" altLang="en-US" sz="2200" dirty="0"/>
              <a:t>优化的目的</a:t>
            </a:r>
          </a:p>
          <a:p>
            <a:pPr lvl="1" eaLnBrk="1" hangingPunct="1"/>
            <a:r>
              <a:rPr lang="zh-CN" altLang="en-US" sz="2000" dirty="0"/>
              <a:t>选择相对最优模型</a:t>
            </a:r>
            <a:r>
              <a:rPr lang="zh-CN" altLang="en-US" dirty="0">
                <a:ea typeface="宋体" panose="02010600030101010101" pitchFamily="2" charset="-122"/>
              </a:rPr>
              <a:t> </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a:xfrm>
            <a:off x="1334770" y="193675"/>
            <a:ext cx="10187305"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例4-7</a:t>
            </a:r>
          </a:p>
        </p:txBody>
      </p:sp>
      <p:sp>
        <p:nvSpPr>
          <p:cNvPr id="2" name="内容占位符 1"/>
          <p:cNvSpPr>
            <a:spLocks noGrp="1"/>
          </p:cNvSpPr>
          <p:nvPr>
            <p:ph idx="1"/>
          </p:nvPr>
        </p:nvSpPr>
        <p:spPr>
          <a:xfrm>
            <a:off x="1270000" y="952500"/>
            <a:ext cx="10252075" cy="5388610"/>
          </a:xfrm>
        </p:spPr>
        <p:txBody>
          <a:bodyPr/>
          <a:lstStyle/>
          <a:p>
            <a:r>
              <a:rPr lang="zh-CN" altLang="en-US" sz="2000"/>
              <a:t>等时间间隔连续读取７０个某次化学反应的过程数据，构成一时间序列。预处理显示该序列为平稳非白噪声序列。</a:t>
            </a:r>
          </a:p>
        </p:txBody>
      </p:sp>
      <p:sp>
        <p:nvSpPr>
          <p:cNvPr id="142338" name="Rectangle 3"/>
          <p:cNvSpPr/>
          <p:nvPr/>
        </p:nvSpPr>
        <p:spPr>
          <a:xfrm>
            <a:off x="4324350" y="23622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pic>
        <p:nvPicPr>
          <p:cNvPr id="142339" name="图片 1"/>
          <p:cNvPicPr>
            <a:picLocks noChangeAspect="1"/>
          </p:cNvPicPr>
          <p:nvPr/>
        </p:nvPicPr>
        <p:blipFill>
          <a:blip r:embed="rId3"/>
          <a:srcRect l="3942" t="16646"/>
          <a:stretch>
            <a:fillRect/>
          </a:stretch>
        </p:blipFill>
        <p:spPr>
          <a:xfrm>
            <a:off x="1847215" y="1948815"/>
            <a:ext cx="8774430" cy="4678680"/>
          </a:xfrm>
          <a:prstGeom prst="rect">
            <a:avLst/>
          </a:prstGeom>
          <a:noFill/>
          <a:ln w="9525">
            <a:noFill/>
          </a:ln>
        </p:spPr>
      </p:pic>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a:xfrm>
            <a:off x="1325880" y="235585"/>
            <a:ext cx="10196195" cy="64960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序列的样本自相关图和偏自相关图</a:t>
            </a:r>
          </a:p>
        </p:txBody>
      </p:sp>
      <p:sp>
        <p:nvSpPr>
          <p:cNvPr id="143362" name="Rectangle 3"/>
          <p:cNvSpPr/>
          <p:nvPr/>
        </p:nvSpPr>
        <p:spPr>
          <a:xfrm>
            <a:off x="3457575" y="2047875"/>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443355" y="1740535"/>
            <a:ext cx="4733290" cy="3276600"/>
          </a:xfrm>
          <a:prstGeom prst="rect">
            <a:avLst/>
          </a:prstGeom>
        </p:spPr>
      </p:pic>
      <p:pic>
        <p:nvPicPr>
          <p:cNvPr id="3" name="图片 2"/>
          <p:cNvPicPr>
            <a:picLocks noChangeAspect="1"/>
          </p:cNvPicPr>
          <p:nvPr/>
        </p:nvPicPr>
        <p:blipFill>
          <a:blip r:embed="rId4"/>
          <a:stretch>
            <a:fillRect/>
          </a:stretch>
        </p:blipFill>
        <p:spPr>
          <a:xfrm>
            <a:off x="6402070" y="1739900"/>
            <a:ext cx="4743450" cy="3277235"/>
          </a:xfrm>
          <a:prstGeom prst="rect">
            <a:avLst/>
          </a:prstGeom>
        </p:spPr>
      </p:pic>
      <p:sp>
        <p:nvSpPr>
          <p:cNvPr id="5" name="文本框 4"/>
          <p:cNvSpPr txBox="1"/>
          <p:nvPr/>
        </p:nvSpPr>
        <p:spPr>
          <a:xfrm>
            <a:off x="1701800" y="5303520"/>
            <a:ext cx="4700270" cy="583565"/>
          </a:xfrm>
          <a:prstGeom prst="rect">
            <a:avLst/>
          </a:prstGeom>
          <a:noFill/>
        </p:spPr>
        <p:txBody>
          <a:bodyPr wrap="square" rtlCol="0">
            <a:spAutoFit/>
          </a:bodyPr>
          <a:lstStyle/>
          <a:p>
            <a:r>
              <a:rPr lang="zh-CN" altLang="en-US" sz="1600"/>
              <a:t>根据自相关图 的特征，可能有人会认为自相关系数２阶截尾，那么可以对序列拟合 </a:t>
            </a:r>
            <a:r>
              <a:rPr lang="en-US" altLang="zh-CN" sz="1600"/>
              <a:t>MA(2)</a:t>
            </a:r>
            <a:r>
              <a:rPr lang="zh-CN" altLang="en-US" sz="1600"/>
              <a:t>模型。</a:t>
            </a:r>
          </a:p>
        </p:txBody>
      </p:sp>
      <p:sp>
        <p:nvSpPr>
          <p:cNvPr id="7" name="文本框 6"/>
          <p:cNvSpPr txBox="1"/>
          <p:nvPr/>
        </p:nvSpPr>
        <p:spPr>
          <a:xfrm>
            <a:off x="6715760" y="5303520"/>
            <a:ext cx="4652645" cy="583565"/>
          </a:xfrm>
          <a:prstGeom prst="rect">
            <a:avLst/>
          </a:prstGeom>
          <a:noFill/>
        </p:spPr>
        <p:txBody>
          <a:bodyPr wrap="square" rtlCol="0">
            <a:spAutoFit/>
          </a:bodyPr>
          <a:lstStyle/>
          <a:p>
            <a:r>
              <a:rPr lang="zh-CN" altLang="en-US" sz="1600"/>
              <a:t>根据偏自相关图 的特征，可能有人会认为偏自相关系数１阶截尾，那么可以对序列拟合 </a:t>
            </a:r>
            <a:r>
              <a:rPr lang="en-US" altLang="zh-CN" sz="1600"/>
              <a:t>AR(1)</a:t>
            </a:r>
            <a:r>
              <a:rPr lang="zh-CN" altLang="en-US" sz="1600"/>
              <a:t>模型。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p:cNvSpPr>
          <p:nvPr>
            <p:ph type="title"/>
          </p:nvPr>
        </p:nvSpPr>
        <p:spPr>
          <a:xfrm>
            <a:off x="1306830" y="227330"/>
            <a:ext cx="10215245" cy="65786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拟合模型</a:t>
            </a:r>
          </a:p>
        </p:txBody>
      </p:sp>
      <p:sp>
        <p:nvSpPr>
          <p:cNvPr id="145410" name="Rectangle 3"/>
          <p:cNvSpPr>
            <a:spLocks noGrp="1"/>
          </p:cNvSpPr>
          <p:nvPr>
            <p:ph idx="1"/>
          </p:nvPr>
        </p:nvSpPr>
        <p:spPr>
          <a:xfrm>
            <a:off x="1306830" y="1097280"/>
            <a:ext cx="10304145" cy="5121275"/>
          </a:xfrm>
        </p:spPr>
        <p:txBody>
          <a:bodyPr wrap="square" lIns="91440" tIns="45720" rIns="91440" bIns="45720" anchor="t">
            <a:normAutofit/>
          </a:bodyPr>
          <a:lstStyle/>
          <a:p>
            <a:pPr eaLnBrk="1" hangingPunct="1"/>
            <a:r>
              <a:rPr lang="zh-CN" altLang="en-US" sz="2200" dirty="0">
                <a:cs typeface="微软雅黑" panose="020B0503020204020204" charset="-122"/>
              </a:rPr>
              <a:t>拟合模型一：根据自相关系数2阶截尾，拟合</a:t>
            </a:r>
            <a:r>
              <a:rPr lang="en-US" altLang="zh-CN" sz="2200" dirty="0">
                <a:cs typeface="微软雅黑" panose="020B0503020204020204" charset="-122"/>
              </a:rPr>
              <a:t>MA(2)</a:t>
            </a:r>
            <a:r>
              <a:rPr lang="zh-CN" altLang="en-US" sz="2200" dirty="0">
                <a:cs typeface="微软雅黑" panose="020B0503020204020204" charset="-122"/>
              </a:rPr>
              <a:t>模型</a:t>
            </a:r>
          </a:p>
          <a:p>
            <a:pPr eaLnBrk="1" hangingPunct="1"/>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r>
              <a:rPr sz="2200" dirty="0">
                <a:cs typeface="微软雅黑" panose="020B0503020204020204" charset="-122"/>
                <a:sym typeface="+mn-ea"/>
              </a:rPr>
              <a:t>拟合模型二：根据自相关系数2阶截尾，拟合</a:t>
            </a:r>
            <a:r>
              <a:rPr lang="en-US" altLang="zh-CN" sz="2200" dirty="0">
                <a:cs typeface="微软雅黑" panose="020B0503020204020204" charset="-122"/>
                <a:sym typeface="+mn-ea"/>
              </a:rPr>
              <a:t>AR(1)</a:t>
            </a:r>
            <a:r>
              <a:rPr sz="2200" dirty="0">
                <a:cs typeface="微软雅黑" panose="020B0503020204020204" charset="-122"/>
                <a:sym typeface="+mn-ea"/>
              </a:rPr>
              <a:t>模型</a:t>
            </a:r>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r>
              <a:rPr lang="zh-CN" altLang="en-US" sz="2200" dirty="0">
                <a:cs typeface="微软雅黑" panose="020B0503020204020204" charset="-122"/>
              </a:rPr>
              <a:t>模型检验</a:t>
            </a:r>
          </a:p>
          <a:p>
            <a:pPr lvl="1" eaLnBrk="1" hangingPunct="1"/>
            <a:r>
              <a:rPr lang="zh-CN" altLang="en-US" sz="2000" dirty="0">
                <a:cs typeface="微软雅黑" panose="020B0503020204020204" charset="-122"/>
              </a:rPr>
              <a:t>这两个模型均显著有效 </a:t>
            </a:r>
          </a:p>
          <a:p>
            <a:pPr lvl="1" eaLnBrk="1" hangingPunct="1"/>
            <a:r>
              <a:rPr lang="zh-CN" altLang="en-US" sz="2000" dirty="0">
                <a:cs typeface="微软雅黑" panose="020B0503020204020204" charset="-122"/>
              </a:rPr>
              <a:t>这两个模型的所有参数均显著非零 </a:t>
            </a:r>
            <a:endParaRPr lang="zh-CN" altLang="en-US" sz="2200" dirty="0">
              <a:cs typeface="微软雅黑" panose="020B0503020204020204" charset="-122"/>
            </a:endParaRPr>
          </a:p>
          <a:p>
            <a:pPr lvl="2" eaLnBrk="1" hangingPunct="1"/>
            <a:endParaRPr lang="zh-CN" altLang="en-US" sz="2200" dirty="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988820" y="1664335"/>
            <a:ext cx="7094220" cy="655320"/>
          </a:xfrm>
          <a:prstGeom prst="rect">
            <a:avLst/>
          </a:prstGeom>
        </p:spPr>
      </p:pic>
      <p:pic>
        <p:nvPicPr>
          <p:cNvPr id="5" name="图片 4"/>
          <p:cNvPicPr>
            <a:picLocks noChangeAspect="1"/>
          </p:cNvPicPr>
          <p:nvPr/>
        </p:nvPicPr>
        <p:blipFill>
          <a:blip r:embed="rId4"/>
          <a:stretch>
            <a:fillRect/>
          </a:stretch>
        </p:blipFill>
        <p:spPr>
          <a:xfrm>
            <a:off x="2148205" y="3202305"/>
            <a:ext cx="6141720" cy="6705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问题</a:t>
            </a:r>
          </a:p>
        </p:txBody>
      </p:sp>
      <p:sp>
        <p:nvSpPr>
          <p:cNvPr id="147458" name="Rectangle 3"/>
          <p:cNvSpPr>
            <a:spLocks noGrp="1"/>
          </p:cNvSpPr>
          <p:nvPr>
            <p:ph idx="1"/>
          </p:nvPr>
        </p:nvSpPr>
        <p:spPr>
          <a:xfrm>
            <a:off x="1302385" y="952500"/>
            <a:ext cx="10219690" cy="5388610"/>
          </a:xfrm>
        </p:spPr>
        <p:txBody>
          <a:bodyPr wrap="square" lIns="91440" tIns="45720" rIns="91440" bIns="45720" anchor="t"/>
          <a:lstStyle/>
          <a:p>
            <a:pPr eaLnBrk="1" hangingPunct="1"/>
            <a:r>
              <a:rPr lang="zh-CN" altLang="en-US" sz="2200" dirty="0">
                <a:cs typeface="微软雅黑" panose="020B0503020204020204" charset="-122"/>
              </a:rPr>
              <a:t>同一个序列可以构造两个甚至多个拟合模型，每个模型都显著有效，那么到底该选择哪个模型用于统计推断呢？ </a:t>
            </a:r>
          </a:p>
          <a:p>
            <a:pPr eaLnBrk="1" hangingPunct="1"/>
            <a:endParaRPr lang="zh-CN" altLang="en-US" sz="2200" dirty="0">
              <a:cs typeface="微软雅黑" panose="020B0503020204020204" charset="-122"/>
            </a:endParaRPr>
          </a:p>
          <a:p>
            <a:pPr eaLnBrk="1" hangingPunct="1"/>
            <a:r>
              <a:rPr lang="zh-CN" altLang="en-US" sz="2200" dirty="0">
                <a:cs typeface="微软雅黑" panose="020B0503020204020204" charset="-122"/>
              </a:rPr>
              <a:t>解决办法</a:t>
            </a:r>
            <a:endParaRPr lang="zh-CN" altLang="en-US" dirty="0">
              <a:ea typeface="宋体" panose="02010600030101010101" pitchFamily="2" charset="-122"/>
            </a:endParaRPr>
          </a:p>
          <a:p>
            <a:pPr lvl="1" eaLnBrk="1" hangingPunct="1"/>
            <a:r>
              <a:rPr lang="zh-CN" altLang="en-US" sz="2000" dirty="0"/>
              <a:t>确定适当的比较准则，构造适当的统计量，确定相对最优</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1313" name="Rectangle 2"/>
          <p:cNvSpPr>
            <a:spLocks noGrp="1"/>
          </p:cNvSpPr>
          <p:nvPr/>
        </p:nvSpPr>
        <p:spPr>
          <a:xfrm>
            <a:off x="1292225" y="190500"/>
            <a:ext cx="10229850" cy="69469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模型优化标准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a:xfrm>
            <a:off x="1298575" y="102235"/>
            <a:ext cx="10223500" cy="782955"/>
          </a:xfrm>
        </p:spPr>
        <p:txBody>
          <a:bodyPr wrap="square" lIns="91440" tIns="45720" rIns="91440" bIns="45720" anchor="ctr"/>
          <a:lstStyle/>
          <a:p>
            <a:pPr algn="l" eaLnBrk="1" hangingPunct="1">
              <a:buClrTx/>
              <a:buSzTx/>
              <a:buFontTx/>
            </a:pPr>
            <a:r>
              <a:rPr spc="0" smtClean="0">
                <a:solidFill>
                  <a:schemeClr val="accent5">
                    <a:lumMod val="75000"/>
                  </a:schemeClr>
                </a:solidFill>
              </a:rPr>
              <a:t>计算样本相关系数</a:t>
            </a:r>
          </a:p>
        </p:txBody>
      </p:sp>
      <p:sp>
        <p:nvSpPr>
          <p:cNvPr id="97282" name="Rectangle 3"/>
          <p:cNvSpPr>
            <a:spLocks noGrp="1"/>
          </p:cNvSpPr>
          <p:nvPr>
            <p:ph sz="half" idx="1"/>
          </p:nvPr>
        </p:nvSpPr>
        <p:spPr>
          <a:xfrm>
            <a:off x="1326515" y="1219200"/>
            <a:ext cx="4688840" cy="5105400"/>
          </a:xfrm>
        </p:spPr>
        <p:txBody>
          <a:bodyPr wrap="square" lIns="91440" tIns="45720" rIns="91440" bIns="45720" anchor="t"/>
          <a:lstStyle/>
          <a:p>
            <a:pPr eaLnBrk="1" hangingPunct="1"/>
            <a:r>
              <a:rPr lang="en-US" altLang="zh-CN" sz="2200"/>
              <a:t>样本自相关系数</a:t>
            </a:r>
            <a:endParaRPr lang="en-US" altLang="zh-CN">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p:txBody>
      </p:sp>
      <p:sp>
        <p:nvSpPr>
          <p:cNvPr id="97283" name="Rectangle 4"/>
          <p:cNvSpPr>
            <a:spLocks noGrp="1"/>
          </p:cNvSpPr>
          <p:nvPr>
            <p:ph sz="half" idx="2"/>
          </p:nvPr>
        </p:nvSpPr>
        <p:spPr>
          <a:xfrm>
            <a:off x="6176963" y="1219200"/>
            <a:ext cx="4033837" cy="5105400"/>
          </a:xfrm>
        </p:spPr>
        <p:txBody>
          <a:bodyPr wrap="square" lIns="91440" tIns="45720" rIns="91440" bIns="45720" anchor="t"/>
          <a:lstStyle/>
          <a:p>
            <a:pPr eaLnBrk="1" hangingPunct="1"/>
            <a:r>
              <a:rPr lang="en-US" altLang="zh-CN" sz="2200"/>
              <a:t>样本偏自相关系数</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97284" name="Rectangle 5"/>
          <p:cNvSpPr/>
          <p:nvPr/>
        </p:nvSpPr>
        <p:spPr>
          <a:xfrm>
            <a:off x="4838700" y="30099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97286" name="Rectangle 7"/>
          <p:cNvSpPr/>
          <p:nvPr/>
        </p:nvSpPr>
        <p:spPr>
          <a:xfrm>
            <a:off x="4271963" y="29575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97287" name="Object 8"/>
          <p:cNvGraphicFramePr>
            <a:graphicFrameLocks noChangeAspect="1"/>
          </p:cNvGraphicFramePr>
          <p:nvPr/>
        </p:nvGraphicFramePr>
        <p:xfrm>
          <a:off x="1413828" y="2637790"/>
          <a:ext cx="3581400" cy="1920875"/>
        </p:xfrm>
        <a:graphic>
          <a:graphicData uri="http://schemas.openxmlformats.org/presentationml/2006/ole">
            <mc:AlternateContent xmlns:mc="http://schemas.openxmlformats.org/markup-compatibility/2006">
              <mc:Choice xmlns:v="urn:schemas-microsoft-com:vml" Requires="v">
                <p:oleObj spid="_x0000_s4117" r:id="rId4" imgW="1562100" imgH="838200" progId="Equation.3">
                  <p:embed/>
                </p:oleObj>
              </mc:Choice>
              <mc:Fallback>
                <p:oleObj r:id="rId4" imgW="1562100" imgH="838200" progId="Equation.3">
                  <p:embed/>
                  <p:pic>
                    <p:nvPicPr>
                      <p:cNvPr id="0" name="图片 3249"/>
                      <p:cNvPicPr/>
                      <p:nvPr/>
                    </p:nvPicPr>
                    <p:blipFill>
                      <a:blip r:embed="rId5"/>
                      <a:stretch>
                        <a:fillRect/>
                      </a:stretch>
                    </p:blipFill>
                    <p:spPr>
                      <a:xfrm>
                        <a:off x="1413828" y="2637790"/>
                        <a:ext cx="3581400" cy="1920875"/>
                      </a:xfrm>
                      <a:prstGeom prst="rect">
                        <a:avLst/>
                      </a:prstGeom>
                      <a:noFill/>
                      <a:ln w="38100">
                        <a:noFill/>
                        <a:miter/>
                      </a:ln>
                    </p:spPr>
                  </p:pic>
                </p:oleObj>
              </mc:Fallback>
            </mc:AlternateContent>
          </a:graphicData>
        </a:graphic>
      </p:graphicFrame>
      <p:graphicFrame>
        <p:nvGraphicFramePr>
          <p:cNvPr id="97288" name="Object 9"/>
          <p:cNvGraphicFramePr>
            <a:graphicFrameLocks noChangeAspect="1"/>
          </p:cNvGraphicFramePr>
          <p:nvPr/>
        </p:nvGraphicFramePr>
        <p:xfrm>
          <a:off x="6879273" y="2754630"/>
          <a:ext cx="1733550" cy="1347788"/>
        </p:xfrm>
        <a:graphic>
          <a:graphicData uri="http://schemas.openxmlformats.org/presentationml/2006/ole">
            <mc:AlternateContent xmlns:mc="http://schemas.openxmlformats.org/markup-compatibility/2006">
              <mc:Choice xmlns:v="urn:schemas-microsoft-com:vml" Requires="v">
                <p:oleObj spid="_x0000_s4118" r:id="rId6" imgW="571500" imgH="444500" progId="Equation.3">
                  <p:embed/>
                </p:oleObj>
              </mc:Choice>
              <mc:Fallback>
                <p:oleObj r:id="rId6" imgW="571500" imgH="444500" progId="Equation.3">
                  <p:embed/>
                  <p:pic>
                    <p:nvPicPr>
                      <p:cNvPr id="0" name="图片 3241"/>
                      <p:cNvPicPr/>
                      <p:nvPr/>
                    </p:nvPicPr>
                    <p:blipFill>
                      <a:blip r:embed="rId7"/>
                      <a:stretch>
                        <a:fillRect/>
                      </a:stretch>
                    </p:blipFill>
                    <p:spPr>
                      <a:xfrm>
                        <a:off x="6879273" y="2754630"/>
                        <a:ext cx="1733550" cy="1347788"/>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p:cNvSpPr>
          <p:nvPr>
            <p:ph type="title"/>
          </p:nvPr>
        </p:nvSpPr>
        <p:spPr>
          <a:xfrm>
            <a:off x="1326515" y="167005"/>
            <a:ext cx="10195560" cy="71818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AIC准则</a:t>
            </a:r>
          </a:p>
        </p:txBody>
      </p:sp>
      <p:sp>
        <p:nvSpPr>
          <p:cNvPr id="148482" name="Rectangle 3"/>
          <p:cNvSpPr>
            <a:spLocks noGrp="1"/>
          </p:cNvSpPr>
          <p:nvPr>
            <p:ph idx="1"/>
          </p:nvPr>
        </p:nvSpPr>
        <p:spPr>
          <a:xfrm>
            <a:off x="1316990" y="952500"/>
            <a:ext cx="10205085" cy="5388610"/>
          </a:xfrm>
        </p:spPr>
        <p:txBody>
          <a:bodyPr wrap="square" lIns="91440" tIns="45720" rIns="91440" bIns="45720" anchor="t"/>
          <a:lstStyle/>
          <a:p>
            <a:pPr eaLnBrk="1" hangingPunct="1"/>
            <a:r>
              <a:rPr lang="zh-CN" altLang="en-US" sz="2200">
                <a:cs typeface="微软雅黑" panose="020B0503020204020204" charset="-122"/>
              </a:rPr>
              <a:t>最小信息量准则（</a:t>
            </a:r>
            <a:r>
              <a:rPr lang="en-US" altLang="zh-CN" sz="2200">
                <a:cs typeface="微软雅黑" panose="020B0503020204020204" charset="-122"/>
              </a:rPr>
              <a:t>An Information Criterion） </a:t>
            </a:r>
          </a:p>
          <a:p>
            <a:pPr eaLnBrk="1" hangingPunct="1"/>
            <a:r>
              <a:rPr lang="zh-CN" altLang="en-US" sz="2200">
                <a:cs typeface="微软雅黑" panose="020B0503020204020204" charset="-122"/>
              </a:rPr>
              <a:t>指导思想</a:t>
            </a:r>
          </a:p>
          <a:p>
            <a:pPr lvl="1" eaLnBrk="1" hangingPunct="1"/>
            <a:r>
              <a:rPr lang="zh-CN" altLang="en-US" sz="2000">
                <a:cs typeface="微软雅黑" panose="020B0503020204020204" charset="-122"/>
              </a:rPr>
              <a:t>似然函数值越大越好 </a:t>
            </a:r>
          </a:p>
          <a:p>
            <a:pPr lvl="1" eaLnBrk="1" hangingPunct="1"/>
            <a:r>
              <a:rPr lang="zh-CN" altLang="en-US" sz="2000">
                <a:cs typeface="微软雅黑" panose="020B0503020204020204" charset="-122"/>
              </a:rPr>
              <a:t>未知参数的个数越少越好</a:t>
            </a:r>
            <a:r>
              <a:rPr lang="zh-CN" altLang="en-US" sz="2200">
                <a:cs typeface="微软雅黑" panose="020B0503020204020204" charset="-122"/>
              </a:rPr>
              <a:t> </a:t>
            </a:r>
          </a:p>
          <a:p>
            <a:pPr lvl="1" eaLnBrk="1" hangingPunct="1"/>
            <a:endParaRPr lang="zh-CN" altLang="en-US" sz="2200">
              <a:cs typeface="微软雅黑" panose="020B0503020204020204" charset="-122"/>
            </a:endParaRPr>
          </a:p>
          <a:p>
            <a:pPr eaLnBrk="1" hangingPunct="1"/>
            <a:r>
              <a:rPr lang="en-US" altLang="zh-CN" sz="2200">
                <a:cs typeface="微软雅黑" panose="020B0503020204020204" charset="-122"/>
              </a:rPr>
              <a:t>AIC</a:t>
            </a:r>
            <a:r>
              <a:rPr lang="zh-CN" altLang="en-US" sz="2200">
                <a:cs typeface="微软雅黑" panose="020B0503020204020204" charset="-122"/>
              </a:rPr>
              <a:t>统计量</a:t>
            </a:r>
            <a:endParaRPr lang="zh-CN" altLang="en-US">
              <a:ea typeface="宋体" panose="02010600030101010101" pitchFamily="2" charset="-122"/>
            </a:endParaRPr>
          </a:p>
          <a:p>
            <a:pPr eaLnBrk="1" hangingPunct="1"/>
            <a:endParaRPr lang="zh-CN" altLang="en-US">
              <a:ea typeface="宋体" panose="02010600030101010101" pitchFamily="2" charset="-122"/>
            </a:endParaRPr>
          </a:p>
        </p:txBody>
      </p:sp>
      <p:sp>
        <p:nvSpPr>
          <p:cNvPr id="148483" name="Rectangle 4"/>
          <p:cNvSpPr/>
          <p:nvPr/>
        </p:nvSpPr>
        <p:spPr>
          <a:xfrm>
            <a:off x="5200650"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48484" name="Object 5"/>
          <p:cNvGraphicFramePr>
            <a:graphicFrameLocks noChangeAspect="1"/>
          </p:cNvGraphicFramePr>
          <p:nvPr/>
        </p:nvGraphicFramePr>
        <p:xfrm>
          <a:off x="2927350" y="4508500"/>
          <a:ext cx="5239385" cy="571500"/>
        </p:xfrm>
        <a:graphic>
          <a:graphicData uri="http://schemas.openxmlformats.org/presentationml/2006/ole">
            <mc:AlternateContent xmlns:mc="http://schemas.openxmlformats.org/markup-compatibility/2006">
              <mc:Choice xmlns:v="urn:schemas-microsoft-com:vml" Requires="v">
                <p:oleObj spid="_x0000_s17419" r:id="rId4" imgW="2183765" imgH="241300" progId="Equation.3">
                  <p:embed/>
                </p:oleObj>
              </mc:Choice>
              <mc:Fallback>
                <p:oleObj r:id="rId4" imgW="2183765" imgH="241300" progId="Equation.3">
                  <p:embed/>
                  <p:pic>
                    <p:nvPicPr>
                      <p:cNvPr id="0" name="图片 3297"/>
                      <p:cNvPicPr/>
                      <p:nvPr/>
                    </p:nvPicPr>
                    <p:blipFill>
                      <a:blip r:embed="rId5"/>
                      <a:stretch>
                        <a:fillRect/>
                      </a:stretch>
                    </p:blipFill>
                    <p:spPr>
                      <a:xfrm>
                        <a:off x="2927350" y="4508500"/>
                        <a:ext cx="5239385" cy="5715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a:xfrm>
            <a:off x="1298575" y="193675"/>
            <a:ext cx="10223500"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SBC准则</a:t>
            </a:r>
          </a:p>
        </p:txBody>
      </p:sp>
      <p:sp>
        <p:nvSpPr>
          <p:cNvPr id="149506" name="Rectangle 3"/>
          <p:cNvSpPr>
            <a:spLocks noGrp="1"/>
          </p:cNvSpPr>
          <p:nvPr>
            <p:ph idx="1"/>
          </p:nvPr>
        </p:nvSpPr>
        <p:spPr>
          <a:xfrm>
            <a:off x="1280160" y="952500"/>
            <a:ext cx="10241915" cy="5388610"/>
          </a:xfrm>
        </p:spPr>
        <p:txBody>
          <a:bodyPr wrap="square" lIns="91440" tIns="45720" rIns="91440" bIns="45720" anchor="t"/>
          <a:lstStyle/>
          <a:p>
            <a:pPr eaLnBrk="1" hangingPunct="1"/>
            <a:r>
              <a:rPr lang="en-US" altLang="zh-CN" sz="2200" dirty="0">
                <a:cs typeface="微软雅黑" panose="020B0503020204020204" charset="-122"/>
              </a:rPr>
              <a:t>AIC</a:t>
            </a:r>
            <a:r>
              <a:rPr lang="zh-CN" altLang="en-US" sz="2200" dirty="0">
                <a:cs typeface="微软雅黑" panose="020B0503020204020204" charset="-122"/>
              </a:rPr>
              <a:t>准则的缺陷</a:t>
            </a:r>
          </a:p>
          <a:p>
            <a:pPr lvl="1" eaLnBrk="1" hangingPunct="1"/>
            <a:r>
              <a:rPr lang="zh-CN" altLang="en-US" sz="2000" dirty="0">
                <a:cs typeface="微软雅黑" panose="020B0503020204020204" charset="-122"/>
              </a:rPr>
              <a:t>在样本容量趋于无穷大时，由</a:t>
            </a:r>
            <a:r>
              <a:rPr lang="en-US" altLang="zh-CN" sz="2000" dirty="0">
                <a:cs typeface="微软雅黑" panose="020B0503020204020204" charset="-122"/>
              </a:rPr>
              <a:t>AIC</a:t>
            </a:r>
            <a:r>
              <a:rPr lang="zh-CN" altLang="en-US" sz="2000" dirty="0">
                <a:cs typeface="微软雅黑" panose="020B0503020204020204" charset="-122"/>
              </a:rPr>
              <a:t>准则选择的模型不收敛于真实模型，它通常比真实模型所含的未知参数个数要多 </a:t>
            </a:r>
            <a:endParaRPr lang="zh-CN" altLang="en-US" sz="2200" dirty="0">
              <a:cs typeface="微软雅黑" panose="020B0503020204020204" charset="-122"/>
            </a:endParaRPr>
          </a:p>
          <a:p>
            <a:pPr lvl="1" eaLnBrk="1" hangingPunct="1"/>
            <a:endParaRPr lang="zh-CN" altLang="en-US" sz="2200" dirty="0">
              <a:cs typeface="微软雅黑" panose="020B0503020204020204" charset="-122"/>
            </a:endParaRPr>
          </a:p>
          <a:p>
            <a:pPr eaLnBrk="1" hangingPunct="1"/>
            <a:r>
              <a:rPr lang="en-US" altLang="zh-CN" sz="2200" dirty="0">
                <a:cs typeface="微软雅黑" panose="020B0503020204020204" charset="-122"/>
              </a:rPr>
              <a:t>SBC</a:t>
            </a:r>
            <a:r>
              <a:rPr lang="zh-CN" altLang="en-US" sz="2200" dirty="0">
                <a:cs typeface="微软雅黑" panose="020B0503020204020204" charset="-122"/>
              </a:rPr>
              <a:t>统计量</a:t>
            </a:r>
          </a:p>
        </p:txBody>
      </p:sp>
      <p:sp>
        <p:nvSpPr>
          <p:cNvPr id="149507" name="Rectangle 4"/>
          <p:cNvSpPr/>
          <p:nvPr/>
        </p:nvSpPr>
        <p:spPr>
          <a:xfrm>
            <a:off x="5067300"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49508" name="Object 5"/>
          <p:cNvGraphicFramePr>
            <a:graphicFrameLocks noChangeAspect="1"/>
          </p:cNvGraphicFramePr>
          <p:nvPr/>
        </p:nvGraphicFramePr>
        <p:xfrm>
          <a:off x="3710305" y="3848100"/>
          <a:ext cx="4968875" cy="558800"/>
        </p:xfrm>
        <a:graphic>
          <a:graphicData uri="http://schemas.openxmlformats.org/presentationml/2006/ole">
            <mc:AlternateContent xmlns:mc="http://schemas.openxmlformats.org/markup-compatibility/2006">
              <mc:Choice xmlns:v="urn:schemas-microsoft-com:vml" Requires="v">
                <p:oleObj spid="_x0000_s18443" r:id="rId4" imgW="2120265" imgH="241300" progId="Equation.3">
                  <p:embed/>
                </p:oleObj>
              </mc:Choice>
              <mc:Fallback>
                <p:oleObj r:id="rId4" imgW="2120265" imgH="241300" progId="Equation.3">
                  <p:embed/>
                  <p:pic>
                    <p:nvPicPr>
                      <p:cNvPr id="0" name="图片 3298"/>
                      <p:cNvPicPr/>
                      <p:nvPr/>
                    </p:nvPicPr>
                    <p:blipFill>
                      <a:blip r:embed="rId5"/>
                      <a:stretch>
                        <a:fillRect/>
                      </a:stretch>
                    </p:blipFill>
                    <p:spPr>
                      <a:xfrm>
                        <a:off x="3710305" y="3848100"/>
                        <a:ext cx="4968875" cy="5588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例3.15续</a:t>
            </a:r>
          </a:p>
        </p:txBody>
      </p:sp>
      <p:sp>
        <p:nvSpPr>
          <p:cNvPr id="150530" name="Rectangle 3"/>
          <p:cNvSpPr>
            <a:spLocks noGrp="1"/>
          </p:cNvSpPr>
          <p:nvPr>
            <p:ph idx="1"/>
          </p:nvPr>
        </p:nvSpPr>
        <p:spPr>
          <a:xfrm>
            <a:off x="1329690" y="952500"/>
            <a:ext cx="10192385" cy="5388610"/>
          </a:xfrm>
        </p:spPr>
        <p:txBody>
          <a:bodyPr wrap="square" lIns="91440" tIns="45720" rIns="91440" bIns="45720" anchor="t"/>
          <a:lstStyle/>
          <a:p>
            <a:pPr eaLnBrk="1" hangingPunct="1"/>
            <a:r>
              <a:rPr lang="zh-CN" altLang="en-US" sz="2200" dirty="0">
                <a:cs typeface="微软雅黑" panose="020B0503020204020204" charset="-122"/>
              </a:rPr>
              <a:t>用</a:t>
            </a:r>
            <a:r>
              <a:rPr lang="en-US" altLang="zh-CN" sz="2200" dirty="0">
                <a:cs typeface="微软雅黑" panose="020B0503020204020204" charset="-122"/>
              </a:rPr>
              <a:t>AIC</a:t>
            </a:r>
            <a:r>
              <a:rPr lang="zh-CN" altLang="en-US" sz="2200" dirty="0">
                <a:cs typeface="微软雅黑" panose="020B0503020204020204" charset="-122"/>
              </a:rPr>
              <a:t>准则和</a:t>
            </a:r>
            <a:r>
              <a:rPr lang="en-US" altLang="zh-CN" sz="2200" dirty="0">
                <a:cs typeface="微软雅黑" panose="020B0503020204020204" charset="-122"/>
              </a:rPr>
              <a:t>SBC</a:t>
            </a:r>
            <a:r>
              <a:rPr lang="zh-CN" altLang="en-US" sz="2200" dirty="0">
                <a:cs typeface="微软雅黑" panose="020B0503020204020204" charset="-122"/>
              </a:rPr>
              <a:t>准则评判例</a:t>
            </a:r>
            <a:r>
              <a:rPr lang="en-US" altLang="zh-CN" sz="2200" dirty="0">
                <a:cs typeface="微软雅黑" panose="020B0503020204020204" charset="-122"/>
              </a:rPr>
              <a:t>4-7</a:t>
            </a:r>
            <a:r>
              <a:rPr lang="zh-CN" altLang="en-US" sz="2200" dirty="0">
                <a:cs typeface="微软雅黑" panose="020B0503020204020204" charset="-122"/>
              </a:rPr>
              <a:t>中两个拟合模型的相对优劣 </a:t>
            </a:r>
          </a:p>
          <a:p>
            <a:pPr eaLnBrk="1" hangingPunct="1"/>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endParaRPr lang="zh-CN" altLang="en-US" sz="2200" dirty="0">
              <a:cs typeface="微软雅黑" panose="020B0503020204020204" charset="-122"/>
            </a:endParaRPr>
          </a:p>
          <a:p>
            <a:pPr eaLnBrk="1" hangingPunct="1"/>
            <a:r>
              <a:rPr lang="zh-CN" altLang="en-US" sz="2200" dirty="0">
                <a:cs typeface="微软雅黑" panose="020B0503020204020204" charset="-122"/>
              </a:rPr>
              <a:t>结果</a:t>
            </a:r>
          </a:p>
          <a:p>
            <a:pPr lvl="1" eaLnBrk="1" hangingPunct="1"/>
            <a:r>
              <a:rPr sz="2200" dirty="0">
                <a:cs typeface="微软雅黑" panose="020B0503020204020204" charset="-122"/>
              </a:rPr>
              <a:t>最小信息量检验显示，无论是使用 </a:t>
            </a:r>
            <a:r>
              <a:rPr lang="en-US" altLang="zh-CN" sz="2200" dirty="0">
                <a:cs typeface="微软雅黑" panose="020B0503020204020204" charset="-122"/>
              </a:rPr>
              <a:t>AIC</a:t>
            </a:r>
            <a:r>
              <a:rPr sz="2200" dirty="0">
                <a:cs typeface="微软雅黑" panose="020B0503020204020204" charset="-122"/>
              </a:rPr>
              <a:t>准则还是使用</a:t>
            </a:r>
            <a:r>
              <a:rPr lang="en-US" altLang="zh-CN" sz="2200" dirty="0">
                <a:cs typeface="微软雅黑" panose="020B0503020204020204" charset="-122"/>
              </a:rPr>
              <a:t>SBC</a:t>
            </a:r>
            <a:r>
              <a:rPr sz="2200" dirty="0">
                <a:cs typeface="微软雅黑" panose="020B0503020204020204" charset="-122"/>
              </a:rPr>
              <a:t>准则，</a:t>
            </a:r>
            <a:r>
              <a:rPr lang="en-US" altLang="zh-CN" sz="2200" dirty="0">
                <a:cs typeface="微软雅黑" panose="020B0503020204020204" charset="-122"/>
              </a:rPr>
              <a:t>AR(1)</a:t>
            </a:r>
            <a:r>
              <a:rPr sz="2200" dirty="0">
                <a:cs typeface="微软雅黑" panose="020B0503020204020204" charset="-122"/>
              </a:rPr>
              <a:t>模型都要优于 </a:t>
            </a:r>
            <a:r>
              <a:rPr lang="en-US" altLang="zh-CN" sz="2200" dirty="0">
                <a:cs typeface="微软雅黑" panose="020B0503020204020204" charset="-122"/>
              </a:rPr>
              <a:t>MA(2)</a:t>
            </a:r>
            <a:r>
              <a:rPr sz="2200" dirty="0">
                <a:cs typeface="微软雅黑" panose="020B0503020204020204" charset="-122"/>
              </a:rPr>
              <a:t>模型，所以本例中 </a:t>
            </a:r>
            <a:r>
              <a:rPr lang="en-US" altLang="zh-CN" sz="2200" dirty="0">
                <a:cs typeface="微软雅黑" panose="020B0503020204020204" charset="-122"/>
              </a:rPr>
              <a:t>AR(1)</a:t>
            </a:r>
            <a:r>
              <a:rPr sz="2200" dirty="0">
                <a:cs typeface="微软雅黑" panose="020B0503020204020204" charset="-122"/>
              </a:rPr>
              <a:t>模型是相对最优模型。</a:t>
            </a:r>
          </a:p>
          <a:p>
            <a:pPr eaLnBrk="1" hangingPunct="1">
              <a:buNone/>
            </a:pPr>
            <a:endParaRPr lang="zh-CN" altLang="en-US" dirty="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2337" name="Rectangle 2"/>
          <p:cNvSpPr>
            <a:spLocks noGrp="1"/>
          </p:cNvSpPr>
          <p:nvPr/>
        </p:nvSpPr>
        <p:spPr>
          <a:xfrm>
            <a:off x="1334770" y="193675"/>
            <a:ext cx="10187305" cy="69151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例4-7</a:t>
            </a:r>
          </a:p>
        </p:txBody>
      </p:sp>
      <p:pic>
        <p:nvPicPr>
          <p:cNvPr id="2" name="图片 1"/>
          <p:cNvPicPr>
            <a:picLocks noChangeAspect="1"/>
          </p:cNvPicPr>
          <p:nvPr/>
        </p:nvPicPr>
        <p:blipFill>
          <a:blip r:embed="rId3"/>
          <a:stretch>
            <a:fillRect/>
          </a:stretch>
        </p:blipFill>
        <p:spPr>
          <a:xfrm>
            <a:off x="1480185" y="1838325"/>
            <a:ext cx="10098405" cy="143637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190875" y="134419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3"/>
            </p:custDataLst>
          </p:nvPr>
        </p:nvSpPr>
        <p:spPr>
          <a:xfrm>
            <a:off x="1476375" y="134556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476375" y="2231390"/>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476375" y="3126741"/>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476375" y="4031617"/>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476375" y="4899229"/>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8"/>
            </p:custDataLst>
          </p:nvPr>
        </p:nvSpPr>
        <p:spPr>
          <a:xfrm>
            <a:off x="3190875" y="2260799"/>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3190875" y="3128110"/>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3190875" y="4031716"/>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11"/>
            </p:custDataLst>
          </p:nvPr>
        </p:nvSpPr>
        <p:spPr>
          <a:xfrm>
            <a:off x="3190875" y="4900164"/>
            <a:ext cx="7620000" cy="64633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2"/>
            </p:custDataLst>
          </p:nvPr>
        </p:nvSpPr>
        <p:spPr>
          <a:xfrm>
            <a:off x="3274060" y="1345565"/>
            <a:ext cx="5168265" cy="645160"/>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1800">
                <a:solidFill>
                  <a:schemeClr val="tx1"/>
                </a:solidFill>
                <a:latin typeface="微软雅黑" panose="020B0503020204020204" charset="-122"/>
                <a:ea typeface="微软雅黑" panose="020B0503020204020204" charset="-122"/>
              </a:rPr>
              <a:t>建模步骤</a:t>
            </a:r>
          </a:p>
        </p:txBody>
      </p:sp>
      <p:sp>
        <p:nvSpPr>
          <p:cNvPr id="24" name="文本框 23"/>
          <p:cNvSpPr txBox="1"/>
          <p:nvPr>
            <p:custDataLst>
              <p:tags r:id="rId13"/>
            </p:custDataLst>
          </p:nvPr>
        </p:nvSpPr>
        <p:spPr>
          <a:xfrm>
            <a:off x="2008041" y="14987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14"/>
            </p:custDataLst>
          </p:nvPr>
        </p:nvSpPr>
        <p:spPr>
          <a:xfrm>
            <a:off x="2008041" y="2375039"/>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5"/>
            </p:custDataLst>
          </p:nvPr>
        </p:nvSpPr>
        <p:spPr>
          <a:xfrm>
            <a:off x="3274060" y="2259965"/>
            <a:ext cx="5168265" cy="61912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sym typeface="+mn-ea"/>
              </a:rPr>
              <a:t>样本自相关系数与偏自相关系数特征</a:t>
            </a:r>
            <a:endParaRPr lang="zh-CN" altLang="en-US" sz="2000">
              <a:solidFill>
                <a:schemeClr val="tx1"/>
              </a:solidFill>
              <a:latin typeface="微软雅黑" panose="020B0503020204020204" charset="-122"/>
              <a:ea typeface="微软雅黑" panose="020B0503020204020204" charset="-122"/>
            </a:endParaRPr>
          </a:p>
        </p:txBody>
      </p:sp>
      <p:sp>
        <p:nvSpPr>
          <p:cNvPr id="27" name="文本框 26"/>
          <p:cNvSpPr txBox="1"/>
          <p:nvPr>
            <p:custDataLst>
              <p:tags r:id="rId16"/>
            </p:custDataLst>
          </p:nvPr>
        </p:nvSpPr>
        <p:spPr>
          <a:xfrm>
            <a:off x="3274060" y="3128010"/>
            <a:ext cx="5168265" cy="64579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参数估计</a:t>
            </a:r>
          </a:p>
        </p:txBody>
      </p:sp>
      <p:sp>
        <p:nvSpPr>
          <p:cNvPr id="28" name="文本框 27"/>
          <p:cNvSpPr txBox="1"/>
          <p:nvPr>
            <p:custDataLst>
              <p:tags r:id="rId17"/>
            </p:custDataLst>
          </p:nvPr>
        </p:nvSpPr>
        <p:spPr>
          <a:xfrm>
            <a:off x="3274060" y="4030980"/>
            <a:ext cx="5168265" cy="647065"/>
          </a:xfrm>
          <a:prstGeom prst="rect">
            <a:avLst/>
          </a:prstGeom>
        </p:spPr>
        <p:txBody>
          <a:bodyPr wrap="none" anchor="ctr">
            <a:normAutofit/>
          </a:bodyPr>
          <a:lstStyle>
            <a:defPPr>
              <a:defRPr lang="zh-CN"/>
            </a:defPPr>
            <a:lvl1pPr>
              <a:defRPr sz="1600">
                <a:solidFill>
                  <a:schemeClr val="tx1">
                    <a:lumMod val="75000"/>
                    <a:lumOff val="25000"/>
                  </a:schemeClr>
                </a:solidFill>
                <a:ea typeface="黑体" panose="02010609060101010101" charset="-122"/>
              </a:defRPr>
            </a:lvl1pPr>
          </a:lstStyle>
          <a:p>
            <a:pPr algn="l">
              <a:buClrTx/>
              <a:buSzTx/>
              <a:buFontTx/>
            </a:pPr>
            <a:r>
              <a:rPr lang="zh-CN" altLang="en-US" sz="2000">
                <a:solidFill>
                  <a:schemeClr val="tx1"/>
                </a:solidFill>
                <a:latin typeface="微软雅黑" panose="020B0503020204020204" charset="-122"/>
                <a:ea typeface="微软雅黑" panose="020B0503020204020204" charset="-122"/>
              </a:rPr>
              <a:t>模型检验</a:t>
            </a:r>
          </a:p>
        </p:txBody>
      </p:sp>
      <p:sp>
        <p:nvSpPr>
          <p:cNvPr id="29" name="矩形 28"/>
          <p:cNvSpPr/>
          <p:nvPr>
            <p:custDataLst>
              <p:tags r:id="rId18"/>
            </p:custDataLst>
          </p:nvPr>
        </p:nvSpPr>
        <p:spPr>
          <a:xfrm>
            <a:off x="3274060" y="4898390"/>
            <a:ext cx="7537450" cy="6477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sz="2000">
                <a:solidFill>
                  <a:schemeClr val="tx1"/>
                </a:solidFill>
                <a:latin typeface="微软雅黑" panose="020B0503020204020204" charset="-122"/>
                <a:ea typeface="微软雅黑" panose="020B0503020204020204" charset="-122"/>
                <a:sym typeface="+mn-ea"/>
              </a:rPr>
              <a:t>模型优化</a:t>
            </a:r>
          </a:p>
        </p:txBody>
      </p:sp>
      <p:sp>
        <p:nvSpPr>
          <p:cNvPr id="30" name="文本框 29"/>
          <p:cNvSpPr txBox="1"/>
          <p:nvPr>
            <p:custDataLst>
              <p:tags r:id="rId19"/>
            </p:custDataLst>
          </p:nvPr>
        </p:nvSpPr>
        <p:spPr>
          <a:xfrm>
            <a:off x="2008041" y="5033353"/>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a:t>
            </a:r>
            <a:r>
              <a:rPr lang="en-US">
                <a:latin typeface="+mn-lt"/>
                <a:ea typeface="+mn-ea"/>
              </a:rPr>
              <a:t>5</a:t>
            </a:r>
          </a:p>
        </p:txBody>
      </p:sp>
      <p:sp>
        <p:nvSpPr>
          <p:cNvPr id="31" name="文本框 30"/>
          <p:cNvSpPr txBox="1"/>
          <p:nvPr>
            <p:custDataLst>
              <p:tags r:id="rId20"/>
            </p:custDataLst>
          </p:nvPr>
        </p:nvSpPr>
        <p:spPr>
          <a:xfrm>
            <a:off x="2008041" y="4165741"/>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04</a:t>
            </a:r>
            <a:endParaRPr lang="zh-CN" altLang="en-US">
              <a:latin typeface="+mn-lt"/>
              <a:ea typeface="+mn-ea"/>
            </a:endParaRPr>
          </a:p>
        </p:txBody>
      </p:sp>
      <p:sp>
        <p:nvSpPr>
          <p:cNvPr id="32" name="文本框 31"/>
          <p:cNvSpPr txBox="1"/>
          <p:nvPr>
            <p:custDataLst>
              <p:tags r:id="rId21"/>
            </p:custDataLst>
          </p:nvPr>
        </p:nvSpPr>
        <p:spPr>
          <a:xfrm>
            <a:off x="2008041" y="3270390"/>
            <a:ext cx="470000" cy="400110"/>
          </a:xfrm>
          <a:prstGeom prst="rect">
            <a:avLst/>
          </a:prstGeom>
        </p:spPr>
        <p:txBody>
          <a:bodyPr wrap="none">
            <a:normAutofit fontScale="97500"/>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22"/>
            </p:custDataLst>
          </p:nvPr>
        </p:nvSpPr>
        <p:spPr>
          <a:xfrm>
            <a:off x="5080337" y="510659"/>
            <a:ext cx="2031325" cy="646331"/>
          </a:xfrm>
          <a:prstGeom prst="rect">
            <a:avLst/>
          </a:prstGeom>
        </p:spPr>
        <p:txBody>
          <a:bodyPr wrap="none" anchor="ctr">
            <a:normAutofit/>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pic>
        <p:nvPicPr>
          <p:cNvPr id="3" name="图片 2"/>
          <p:cNvPicPr>
            <a:picLocks noChangeAspect="1"/>
          </p:cNvPicPr>
          <p:nvPr/>
        </p:nvPicPr>
        <p:blipFill>
          <a:blip r:embed="rId25"/>
          <a:stretch>
            <a:fillRect/>
          </a:stretch>
        </p:blipFill>
        <p:spPr>
          <a:xfrm>
            <a:off x="1390015" y="5729605"/>
            <a:ext cx="9608820" cy="887730"/>
          </a:xfrm>
          <a:prstGeom prst="rect">
            <a:avLst/>
          </a:prstGeom>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p:cNvSpPr>
          <p:nvPr>
            <p:ph type="title"/>
          </p:nvPr>
        </p:nvSpPr>
        <p:spPr>
          <a:xfrm>
            <a:off x="1289050" y="193675"/>
            <a:ext cx="10233025"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序列预测</a:t>
            </a:r>
          </a:p>
        </p:txBody>
      </p:sp>
      <p:sp>
        <p:nvSpPr>
          <p:cNvPr id="152578" name="Rectangle 3"/>
          <p:cNvSpPr>
            <a:spLocks noGrp="1"/>
          </p:cNvSpPr>
          <p:nvPr>
            <p:ph idx="1"/>
          </p:nvPr>
        </p:nvSpPr>
        <p:spPr>
          <a:xfrm>
            <a:off x="1307465" y="952500"/>
            <a:ext cx="10214610" cy="5388610"/>
          </a:xfrm>
        </p:spPr>
        <p:txBody>
          <a:bodyPr wrap="square" lIns="91440" tIns="45720" rIns="91440" bIns="45720" anchor="t"/>
          <a:lstStyle/>
          <a:p>
            <a:pPr eaLnBrk="1" hangingPunct="1"/>
            <a:r>
              <a:rPr lang="en-US" altLang="zh-CN" sz="2200" dirty="0" err="1"/>
              <a:t>线性预测函数</a:t>
            </a:r>
            <a:endParaRPr lang="en-US" altLang="zh-CN" sz="2200" dirty="0"/>
          </a:p>
          <a:p>
            <a:pPr eaLnBrk="1" hangingPunct="1"/>
            <a:endParaRPr lang="en-US" altLang="zh-CN" sz="2200" dirty="0"/>
          </a:p>
          <a:p>
            <a:pPr eaLnBrk="1" hangingPunct="1"/>
            <a:endParaRPr lang="en-US" altLang="zh-CN" sz="2200" dirty="0"/>
          </a:p>
          <a:p>
            <a:pPr eaLnBrk="1" hangingPunct="1"/>
            <a:endParaRPr lang="en-US" altLang="zh-CN" sz="2200" dirty="0"/>
          </a:p>
          <a:p>
            <a:pPr eaLnBrk="1" hangingPunct="1"/>
            <a:r>
              <a:rPr lang="en-US" altLang="zh-CN" sz="2200" dirty="0" err="1"/>
              <a:t>预测方差最小原则</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152579" name="Rectangle 4"/>
          <p:cNvSpPr/>
          <p:nvPr/>
        </p:nvSpPr>
        <p:spPr>
          <a:xfrm>
            <a:off x="56388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2580" name="Object 5"/>
          <p:cNvGraphicFramePr>
            <a:graphicFrameLocks noChangeAspect="1"/>
          </p:cNvGraphicFramePr>
          <p:nvPr/>
        </p:nvGraphicFramePr>
        <p:xfrm>
          <a:off x="4539615" y="1813878"/>
          <a:ext cx="2514600" cy="1179512"/>
        </p:xfrm>
        <a:graphic>
          <a:graphicData uri="http://schemas.openxmlformats.org/presentationml/2006/ole">
            <mc:AlternateContent xmlns:mc="http://schemas.openxmlformats.org/markup-compatibility/2006">
              <mc:Choice xmlns:v="urn:schemas-microsoft-com:vml" Requires="v">
                <p:oleObj spid="_x0000_s19477" r:id="rId4" imgW="915035" imgH="432435" progId="Equation.DSMT4">
                  <p:embed/>
                </p:oleObj>
              </mc:Choice>
              <mc:Fallback>
                <p:oleObj r:id="rId4" imgW="915035" imgH="432435" progId="Equation.DSMT4">
                  <p:embed/>
                  <p:pic>
                    <p:nvPicPr>
                      <p:cNvPr id="0" name="图片 3301"/>
                      <p:cNvPicPr/>
                      <p:nvPr/>
                    </p:nvPicPr>
                    <p:blipFill>
                      <a:blip r:embed="rId5"/>
                      <a:stretch>
                        <a:fillRect/>
                      </a:stretch>
                    </p:blipFill>
                    <p:spPr>
                      <a:xfrm>
                        <a:off x="4539615" y="1813878"/>
                        <a:ext cx="2514600" cy="1179512"/>
                      </a:xfrm>
                      <a:prstGeom prst="rect">
                        <a:avLst/>
                      </a:prstGeom>
                      <a:noFill/>
                      <a:ln w="38100">
                        <a:noFill/>
                        <a:miter/>
                      </a:ln>
                    </p:spPr>
                  </p:pic>
                </p:oleObj>
              </mc:Fallback>
            </mc:AlternateContent>
          </a:graphicData>
        </a:graphic>
      </p:graphicFrame>
      <p:graphicFrame>
        <p:nvGraphicFramePr>
          <p:cNvPr id="152581" name="Object 6"/>
          <p:cNvGraphicFramePr>
            <a:graphicFrameLocks noChangeAspect="1"/>
          </p:cNvGraphicFramePr>
          <p:nvPr/>
        </p:nvGraphicFramePr>
        <p:xfrm>
          <a:off x="3390900" y="4319270"/>
          <a:ext cx="5410200" cy="773113"/>
        </p:xfrm>
        <a:graphic>
          <a:graphicData uri="http://schemas.openxmlformats.org/presentationml/2006/ole">
            <mc:AlternateContent xmlns:mc="http://schemas.openxmlformats.org/markup-compatibility/2006">
              <mc:Choice xmlns:v="urn:schemas-microsoft-com:vml" Requires="v">
                <p:oleObj spid="_x0000_s19478" r:id="rId6" imgW="1930400" imgH="279400" progId="Equation.DSMT4">
                  <p:embed/>
                </p:oleObj>
              </mc:Choice>
              <mc:Fallback>
                <p:oleObj r:id="rId6" imgW="1930400" imgH="279400" progId="Equation.DSMT4">
                  <p:embed/>
                  <p:pic>
                    <p:nvPicPr>
                      <p:cNvPr id="0" name="图片 3300"/>
                      <p:cNvPicPr/>
                      <p:nvPr/>
                    </p:nvPicPr>
                    <p:blipFill>
                      <a:blip r:embed="rId7"/>
                      <a:stretch>
                        <a:fillRect/>
                      </a:stretch>
                    </p:blipFill>
                    <p:spPr>
                      <a:xfrm>
                        <a:off x="3390900" y="4319270"/>
                        <a:ext cx="5410200" cy="773113"/>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p:cNvSpPr>
          <p:nvPr>
            <p:ph type="title"/>
          </p:nvPr>
        </p:nvSpPr>
        <p:spPr>
          <a:xfrm>
            <a:off x="1289050" y="193675"/>
            <a:ext cx="10233025"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sym typeface="+mn-ea"/>
              </a:rPr>
              <a:t>线性预测函数</a:t>
            </a:r>
            <a:endParaRPr lang="en-US" altLang="zh-CN" sz="2800" spc="0" smtClean="0">
              <a:solidFill>
                <a:schemeClr val="accent5">
                  <a:lumMod val="75000"/>
                </a:schemeClr>
              </a:solidFill>
              <a:cs typeface="+mn-cs"/>
            </a:endParaRPr>
          </a:p>
        </p:txBody>
      </p:sp>
      <p:sp>
        <p:nvSpPr>
          <p:cNvPr id="152578" name="Rectangle 3"/>
          <p:cNvSpPr>
            <a:spLocks noGrp="1"/>
          </p:cNvSpPr>
          <p:nvPr>
            <p:ph idx="1"/>
          </p:nvPr>
        </p:nvSpPr>
        <p:spPr>
          <a:xfrm>
            <a:off x="1307465" y="952500"/>
            <a:ext cx="10214610" cy="5388610"/>
          </a:xfrm>
        </p:spPr>
        <p:txBody>
          <a:bodyPr wrap="square" lIns="91440" tIns="45720" rIns="91440" bIns="45720" anchor="t"/>
          <a:lstStyle/>
          <a:p>
            <a:pPr eaLnBrk="1" hangingPunct="1"/>
            <a:r>
              <a:rPr lang="en-US" altLang="zh-CN" sz="2000" dirty="0" err="1">
                <a:cs typeface="微软雅黑" panose="020B0503020204020204" charset="-122"/>
              </a:rPr>
              <a:t>根据平稳ARMA模型的可逆性，可以用AR结构表达任意一个平稳ARMA模型</a:t>
            </a:r>
            <a:endParaRPr lang="en-US" altLang="zh-CN" sz="2200" dirty="0">
              <a:cs typeface="微软雅黑" panose="020B0503020204020204" charset="-122"/>
            </a:endParaRPr>
          </a:p>
          <a:p>
            <a:pPr eaLnBrk="1" hangingPunct="1"/>
            <a:endParaRPr lang="en-US" altLang="zh-CN" sz="2200" dirty="0">
              <a:ea typeface="宋体" panose="02010600030101010101" pitchFamily="2" charset="-122"/>
              <a:cs typeface="微软雅黑" panose="020B0503020204020204" charset="-122"/>
            </a:endParaRPr>
          </a:p>
          <a:p>
            <a:pPr eaLnBrk="1" hangingPunct="1"/>
            <a:endParaRPr sz="2000" dirty="0"/>
          </a:p>
          <a:p>
            <a:pPr eaLnBrk="1" hangingPunct="1"/>
            <a:r>
              <a:rPr sz="2000" dirty="0"/>
              <a:t>其中：</a:t>
            </a:r>
          </a:p>
          <a:p>
            <a:pPr eaLnBrk="1" hangingPunct="1"/>
            <a:r>
              <a:rPr lang="en-US" altLang="zh-CN" sz="2000" dirty="0" err="1">
                <a:cs typeface="微软雅黑" panose="020B0503020204020204" charset="-122"/>
              </a:rPr>
              <a:t>这意味着使用递推法，基于现有的序列观察值可以预测未来任意时刻的序列值</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152579" name="Rectangle 4"/>
          <p:cNvSpPr/>
          <p:nvPr/>
        </p:nvSpPr>
        <p:spPr>
          <a:xfrm>
            <a:off x="56388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4589145" y="1487170"/>
            <a:ext cx="2186305" cy="946150"/>
          </a:xfrm>
          <a:prstGeom prst="rect">
            <a:avLst/>
          </a:prstGeom>
        </p:spPr>
      </p:pic>
      <p:pic>
        <p:nvPicPr>
          <p:cNvPr id="3" name="图片 2"/>
          <p:cNvPicPr>
            <a:picLocks noChangeAspect="1"/>
          </p:cNvPicPr>
          <p:nvPr/>
        </p:nvPicPr>
        <p:blipFill>
          <a:blip r:embed="rId4"/>
          <a:stretch>
            <a:fillRect/>
          </a:stretch>
        </p:blipFill>
        <p:spPr>
          <a:xfrm>
            <a:off x="2266950" y="2633345"/>
            <a:ext cx="3794760" cy="381000"/>
          </a:xfrm>
          <a:prstGeom prst="rect">
            <a:avLst/>
          </a:prstGeom>
        </p:spPr>
      </p:pic>
      <p:pic>
        <p:nvPicPr>
          <p:cNvPr id="5" name="图片 4"/>
          <p:cNvPicPr>
            <a:picLocks noChangeAspect="1"/>
          </p:cNvPicPr>
          <p:nvPr/>
        </p:nvPicPr>
        <p:blipFill>
          <a:blip r:embed="rId5"/>
          <a:stretch>
            <a:fillRect/>
          </a:stretch>
        </p:blipFill>
        <p:spPr>
          <a:xfrm>
            <a:off x="2553854" y="3820160"/>
            <a:ext cx="5863590" cy="2588260"/>
          </a:xfrm>
          <a:prstGeom prst="rect">
            <a:avLst/>
          </a:prstGeom>
        </p:spPr>
      </p:pic>
      <p:pic>
        <p:nvPicPr>
          <p:cNvPr id="6" name="图片 5"/>
          <p:cNvPicPr>
            <a:picLocks noChangeAspect="1"/>
          </p:cNvPicPr>
          <p:nvPr/>
        </p:nvPicPr>
        <p:blipFill>
          <a:blip r:embed="rId6"/>
          <a:stretch>
            <a:fillRect/>
          </a:stretch>
        </p:blipFill>
        <p:spPr>
          <a:xfrm>
            <a:off x="7810173" y="1469517"/>
            <a:ext cx="2403506" cy="166643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p:cNvSpPr>
          <p:nvPr>
            <p:ph type="title"/>
          </p:nvPr>
        </p:nvSpPr>
        <p:spPr>
          <a:xfrm>
            <a:off x="1289050" y="193675"/>
            <a:ext cx="10233025" cy="69151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sym typeface="+mn-ea"/>
              </a:rPr>
              <a:t>例4-8</a:t>
            </a:r>
          </a:p>
        </p:txBody>
      </p:sp>
      <p:sp>
        <p:nvSpPr>
          <p:cNvPr id="152578" name="Rectangle 3"/>
          <p:cNvSpPr>
            <a:spLocks noGrp="1"/>
          </p:cNvSpPr>
          <p:nvPr>
            <p:ph idx="1"/>
          </p:nvPr>
        </p:nvSpPr>
        <p:spPr>
          <a:xfrm>
            <a:off x="1307465" y="952500"/>
            <a:ext cx="10214610" cy="5388610"/>
          </a:xfrm>
        </p:spPr>
        <p:txBody>
          <a:bodyPr wrap="square" lIns="91440" tIns="45720" rIns="91440" bIns="45720" anchor="t"/>
          <a:lstStyle/>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52579" name="Rectangle 4"/>
          <p:cNvSpPr/>
          <p:nvPr/>
        </p:nvSpPr>
        <p:spPr>
          <a:xfrm>
            <a:off x="56388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3"/>
          <p:cNvSpPr>
            <a:spLocks noGrp="1"/>
          </p:cNvSpPr>
          <p:nvPr/>
        </p:nvSpPr>
        <p:spPr>
          <a:xfrm>
            <a:off x="1434465" y="1079500"/>
            <a:ext cx="10214610" cy="5388610"/>
          </a:xfrm>
          <a:prstGeom prst="rect">
            <a:avLst/>
          </a:prstGeom>
        </p:spPr>
        <p:txBody>
          <a:bodyPr vert="horz" wrap="square" lIns="91440" tIns="45720" rIns="91440" bIns="45720" rtlCol="0" anchor="t">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sz="2000" dirty="0">
                <a:cs typeface="微软雅黑" panose="020B0503020204020204" charset="-122"/>
              </a:rPr>
              <a:t>假设序列      可以用</a:t>
            </a:r>
            <a:r>
              <a:rPr lang="en-US" altLang="zh-CN" sz="2000" dirty="0">
                <a:cs typeface="微软雅黑" panose="020B0503020204020204" charset="-122"/>
              </a:rPr>
              <a:t>ARMA(1,1)</a:t>
            </a:r>
            <a:r>
              <a:rPr sz="2000" dirty="0">
                <a:cs typeface="微软雅黑" panose="020B0503020204020204" charset="-122"/>
              </a:rPr>
              <a:t>模型                               拟合，请确定该序列未来２期预测值中第</a:t>
            </a:r>
            <a:r>
              <a:rPr lang="en-US" altLang="zh-CN" sz="2000" dirty="0">
                <a:cs typeface="微软雅黑" panose="020B0503020204020204" charset="-122"/>
              </a:rPr>
              <a:t>t</a:t>
            </a:r>
            <a:r>
              <a:rPr sz="2000" dirty="0">
                <a:cs typeface="微软雅黑" panose="020B0503020204020204" charset="-122"/>
              </a:rPr>
              <a:t>期和第</a:t>
            </a:r>
            <a:r>
              <a:rPr lang="en-US" altLang="zh-CN" sz="2000" dirty="0">
                <a:cs typeface="微软雅黑" panose="020B0503020204020204" charset="-122"/>
              </a:rPr>
              <a:t>t-1</a:t>
            </a:r>
            <a:r>
              <a:rPr sz="2000" dirty="0">
                <a:cs typeface="微软雅黑" panose="020B0503020204020204" charset="-122"/>
              </a:rPr>
              <a:t>期序列值的权重。</a:t>
            </a:r>
          </a:p>
          <a:p>
            <a:pPr lvl="1" eaLnBrk="1" hangingPunct="1"/>
            <a:r>
              <a:rPr sz="1800" dirty="0"/>
              <a:t>根据拟合模型结构，求出逆函数</a:t>
            </a:r>
          </a:p>
          <a:p>
            <a:pPr lvl="1" eaLnBrk="1" hangingPunct="1"/>
            <a:endParaRPr sz="1800" dirty="0"/>
          </a:p>
          <a:p>
            <a:pPr lvl="1" eaLnBrk="1" hangingPunct="1"/>
            <a:endParaRPr sz="1800" dirty="0"/>
          </a:p>
          <a:p>
            <a:pPr lvl="1" eaLnBrk="1" hangingPunct="1"/>
            <a:endParaRPr sz="1800" dirty="0"/>
          </a:p>
          <a:p>
            <a:pPr lvl="1" eaLnBrk="1" hangingPunct="1"/>
            <a:endParaRPr sz="1800" dirty="0"/>
          </a:p>
          <a:p>
            <a:pPr lvl="1" eaLnBrk="1" hangingPunct="1"/>
            <a:r>
              <a:rPr sz="1800" dirty="0"/>
              <a:t>未来两期递推公式</a:t>
            </a:r>
          </a:p>
          <a:p>
            <a:pPr lvl="1" eaLnBrk="1" hangingPunct="1"/>
            <a:endParaRPr sz="1800" dirty="0"/>
          </a:p>
          <a:p>
            <a:pPr lvl="1" eaLnBrk="1" hangingPunct="1"/>
            <a:endParaRPr sz="1800" dirty="0"/>
          </a:p>
          <a:p>
            <a:pPr lvl="1" eaLnBrk="1" hangingPunct="1"/>
            <a:endParaRPr sz="1800" dirty="0"/>
          </a:p>
          <a:p>
            <a:pPr lvl="1" eaLnBrk="1" hangingPunct="1"/>
            <a:endParaRPr sz="1800" dirty="0"/>
          </a:p>
          <a:p>
            <a:pPr lvl="1" eaLnBrk="1" hangingPunct="1"/>
            <a:endParaRPr sz="1800" dirty="0"/>
          </a:p>
          <a:p>
            <a:pPr eaLnBrk="1" hangingPunct="1"/>
            <a:endParaRPr lang="en-US" altLang="zh-CN" sz="1800" dirty="0"/>
          </a:p>
        </p:txBody>
      </p:sp>
      <p:pic>
        <p:nvPicPr>
          <p:cNvPr id="3" name="图片 2"/>
          <p:cNvPicPr>
            <a:picLocks noChangeAspect="1"/>
          </p:cNvPicPr>
          <p:nvPr/>
        </p:nvPicPr>
        <p:blipFill>
          <a:blip r:embed="rId3"/>
          <a:stretch>
            <a:fillRect/>
          </a:stretch>
        </p:blipFill>
        <p:spPr>
          <a:xfrm>
            <a:off x="2807970" y="1176020"/>
            <a:ext cx="631190" cy="377190"/>
          </a:xfrm>
          <a:prstGeom prst="rect">
            <a:avLst/>
          </a:prstGeom>
        </p:spPr>
      </p:pic>
      <p:pic>
        <p:nvPicPr>
          <p:cNvPr id="5" name="图片 4"/>
          <p:cNvPicPr>
            <a:picLocks noChangeAspect="1"/>
          </p:cNvPicPr>
          <p:nvPr/>
        </p:nvPicPr>
        <p:blipFill>
          <a:blip r:embed="rId4"/>
          <a:stretch>
            <a:fillRect/>
          </a:stretch>
        </p:blipFill>
        <p:spPr>
          <a:xfrm>
            <a:off x="6207760" y="1079500"/>
            <a:ext cx="2915920" cy="563245"/>
          </a:xfrm>
          <a:prstGeom prst="rect">
            <a:avLst/>
          </a:prstGeom>
        </p:spPr>
      </p:pic>
      <p:pic>
        <p:nvPicPr>
          <p:cNvPr id="6" name="图片 5"/>
          <p:cNvPicPr>
            <a:picLocks noChangeAspect="1"/>
          </p:cNvPicPr>
          <p:nvPr/>
        </p:nvPicPr>
        <p:blipFill>
          <a:blip r:embed="rId5"/>
          <a:stretch>
            <a:fillRect/>
          </a:stretch>
        </p:blipFill>
        <p:spPr>
          <a:xfrm>
            <a:off x="3599815" y="2515235"/>
            <a:ext cx="4030980" cy="1767840"/>
          </a:xfrm>
          <a:prstGeom prst="rect">
            <a:avLst/>
          </a:prstGeom>
        </p:spPr>
      </p:pic>
      <p:pic>
        <p:nvPicPr>
          <p:cNvPr id="7" name="图片 6"/>
          <p:cNvPicPr>
            <a:picLocks noChangeAspect="1"/>
          </p:cNvPicPr>
          <p:nvPr/>
        </p:nvPicPr>
        <p:blipFill>
          <a:blip r:embed="rId6"/>
          <a:stretch>
            <a:fillRect/>
          </a:stretch>
        </p:blipFill>
        <p:spPr>
          <a:xfrm>
            <a:off x="2071370" y="4920615"/>
            <a:ext cx="8372475" cy="183705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p:cNvSpPr>
          <p:nvPr>
            <p:ph type="title"/>
          </p:nvPr>
        </p:nvSpPr>
        <p:spPr>
          <a:xfrm>
            <a:off x="1326515" y="224155"/>
            <a:ext cx="10195560" cy="66103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sym typeface="+mn-ea"/>
              </a:rPr>
              <a:t>预测方差最小原则</a:t>
            </a:r>
            <a:endParaRPr lang="en-US" altLang="zh-CN" sz="2800" spc="0" smtClean="0">
              <a:solidFill>
                <a:schemeClr val="accent5">
                  <a:lumMod val="75000"/>
                </a:schemeClr>
              </a:solidFill>
              <a:cs typeface="+mn-cs"/>
            </a:endParaRPr>
          </a:p>
        </p:txBody>
      </p:sp>
      <p:sp>
        <p:nvSpPr>
          <p:cNvPr id="152578" name="Rectangle 3"/>
          <p:cNvSpPr>
            <a:spLocks noGrp="1"/>
          </p:cNvSpPr>
          <p:nvPr>
            <p:ph idx="1"/>
          </p:nvPr>
        </p:nvSpPr>
        <p:spPr>
          <a:xfrm>
            <a:off x="1298575" y="952500"/>
            <a:ext cx="10223500" cy="5388610"/>
          </a:xfrm>
        </p:spPr>
        <p:txBody>
          <a:bodyPr wrap="square" lIns="91440" tIns="45720" rIns="91440" bIns="45720" anchor="t"/>
          <a:lstStyle/>
          <a:p>
            <a:pPr eaLnBrk="1" hangingPunct="1"/>
            <a:r>
              <a:rPr sz="2200" dirty="0"/>
              <a:t>预测误差</a:t>
            </a:r>
          </a:p>
          <a:p>
            <a:pPr eaLnBrk="1" hangingPunct="1"/>
            <a:endParaRPr lang="en-US" altLang="zh-CN" sz="2200" dirty="0"/>
          </a:p>
          <a:p>
            <a:pPr eaLnBrk="1" hangingPunct="1"/>
            <a:endParaRPr lang="en-US" altLang="zh-CN" sz="2200" dirty="0"/>
          </a:p>
          <a:p>
            <a:pPr eaLnBrk="1" hangingPunct="1"/>
            <a:endParaRPr lang="en-US" altLang="zh-CN" sz="2200" dirty="0"/>
          </a:p>
          <a:p>
            <a:pPr eaLnBrk="1" hangingPunct="1"/>
            <a:r>
              <a:rPr sz="2200" dirty="0"/>
              <a:t>预测方差</a:t>
            </a:r>
          </a:p>
          <a:p>
            <a:pPr eaLnBrk="1" hangingPunct="1"/>
            <a:endParaRPr lang="en-US" altLang="zh-CN" sz="2200" dirty="0"/>
          </a:p>
          <a:p>
            <a:pPr eaLnBrk="1" hangingPunct="1"/>
            <a:endParaRPr lang="en-US" altLang="zh-CN" sz="2200" dirty="0"/>
          </a:p>
          <a:p>
            <a:pPr eaLnBrk="1" hangingPunct="1"/>
            <a:r>
              <a:rPr sz="2200" dirty="0"/>
              <a:t>根据预测方差最小原则，得</a:t>
            </a:r>
            <a:endParaRPr lang="en-US" altLang="zh-CN" sz="2200" dirty="0"/>
          </a:p>
          <a:p>
            <a:pPr eaLnBrk="1" hangingPunct="1"/>
            <a:endParaRPr lang="en-US" altLang="zh-CN" sz="2200" dirty="0"/>
          </a:p>
        </p:txBody>
      </p:sp>
      <p:sp>
        <p:nvSpPr>
          <p:cNvPr id="152579" name="Rectangle 4"/>
          <p:cNvSpPr/>
          <p:nvPr/>
        </p:nvSpPr>
        <p:spPr>
          <a:xfrm>
            <a:off x="56388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319020" y="1654810"/>
            <a:ext cx="8594090" cy="1426845"/>
          </a:xfrm>
          <a:prstGeom prst="rect">
            <a:avLst/>
          </a:prstGeom>
        </p:spPr>
      </p:pic>
      <p:pic>
        <p:nvPicPr>
          <p:cNvPr id="3" name="图片 2"/>
          <p:cNvPicPr>
            <a:picLocks noChangeAspect="1"/>
          </p:cNvPicPr>
          <p:nvPr/>
        </p:nvPicPr>
        <p:blipFill>
          <a:blip r:embed="rId4"/>
          <a:stretch>
            <a:fillRect/>
          </a:stretch>
        </p:blipFill>
        <p:spPr>
          <a:xfrm>
            <a:off x="2755265" y="3742690"/>
            <a:ext cx="7721600" cy="870585"/>
          </a:xfrm>
          <a:prstGeom prst="rect">
            <a:avLst/>
          </a:prstGeom>
        </p:spPr>
      </p:pic>
      <p:pic>
        <p:nvPicPr>
          <p:cNvPr id="5" name="图片 4"/>
          <p:cNvPicPr>
            <a:picLocks noChangeAspect="1"/>
          </p:cNvPicPr>
          <p:nvPr/>
        </p:nvPicPr>
        <p:blipFill>
          <a:blip r:embed="rId5"/>
          <a:stretch>
            <a:fillRect/>
          </a:stretch>
        </p:blipFill>
        <p:spPr>
          <a:xfrm>
            <a:off x="4268470" y="5453380"/>
            <a:ext cx="3695065" cy="77406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序列分解</a:t>
            </a:r>
          </a:p>
        </p:txBody>
      </p:sp>
      <p:sp>
        <p:nvSpPr>
          <p:cNvPr id="153602" name="Rectangle 3"/>
          <p:cNvSpPr/>
          <p:nvPr/>
        </p:nvSpPr>
        <p:spPr>
          <a:xfrm>
            <a:off x="4376738"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3603" name="Object 4"/>
          <p:cNvGraphicFramePr>
            <a:graphicFrameLocks noChangeAspect="1"/>
          </p:cNvGraphicFramePr>
          <p:nvPr/>
        </p:nvGraphicFramePr>
        <p:xfrm>
          <a:off x="2135188" y="1628775"/>
          <a:ext cx="7543800" cy="1065213"/>
        </p:xfrm>
        <a:graphic>
          <a:graphicData uri="http://schemas.openxmlformats.org/presentationml/2006/ole">
            <mc:AlternateContent xmlns:mc="http://schemas.openxmlformats.org/markup-compatibility/2006">
              <mc:Choice xmlns:v="urn:schemas-microsoft-com:vml" Requires="v">
                <p:oleObj spid="_x0000_s20511" r:id="rId4" imgW="3441700" imgH="482600" progId="Equation.DSMT4">
                  <p:embed/>
                </p:oleObj>
              </mc:Choice>
              <mc:Fallback>
                <p:oleObj r:id="rId4" imgW="3441700" imgH="482600" progId="Equation.DSMT4">
                  <p:embed/>
                  <p:pic>
                    <p:nvPicPr>
                      <p:cNvPr id="0" name="图片 3299"/>
                      <p:cNvPicPr/>
                      <p:nvPr/>
                    </p:nvPicPr>
                    <p:blipFill>
                      <a:blip r:embed="rId5"/>
                      <a:stretch>
                        <a:fillRect/>
                      </a:stretch>
                    </p:blipFill>
                    <p:spPr>
                      <a:xfrm>
                        <a:off x="2135188" y="1628775"/>
                        <a:ext cx="7543800" cy="1065213"/>
                      </a:xfrm>
                      <a:prstGeom prst="rect">
                        <a:avLst/>
                      </a:prstGeom>
                      <a:noFill/>
                      <a:ln w="38100">
                        <a:noFill/>
                        <a:miter/>
                      </a:ln>
                    </p:spPr>
                  </p:pic>
                </p:oleObj>
              </mc:Fallback>
            </mc:AlternateContent>
          </a:graphicData>
        </a:graphic>
      </p:graphicFrame>
      <p:sp>
        <p:nvSpPr>
          <p:cNvPr id="153604" name="Line 5"/>
          <p:cNvSpPr/>
          <p:nvPr/>
        </p:nvSpPr>
        <p:spPr>
          <a:xfrm>
            <a:off x="4649788" y="2851150"/>
            <a:ext cx="0" cy="38100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153605" name="Line 6"/>
          <p:cNvSpPr/>
          <p:nvPr/>
        </p:nvSpPr>
        <p:spPr>
          <a:xfrm>
            <a:off x="8078788" y="2774950"/>
            <a:ext cx="0" cy="38100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153606" name="Text Box 7"/>
          <p:cNvSpPr txBox="1"/>
          <p:nvPr/>
        </p:nvSpPr>
        <p:spPr>
          <a:xfrm>
            <a:off x="3963988" y="3232150"/>
            <a:ext cx="1447800" cy="460375"/>
          </a:xfrm>
          <a:prstGeom prst="rect">
            <a:avLst/>
          </a:prstGeom>
          <a:noFill/>
          <a:ln w="9525">
            <a:noFill/>
          </a:ln>
        </p:spPr>
        <p:txBody>
          <a:bodyPr anchor="t">
            <a:spAutoFit/>
          </a:bodyPr>
          <a:lstStyle/>
          <a:p>
            <a:pPr>
              <a:spcBef>
                <a:spcPct val="50000"/>
              </a:spcBef>
            </a:pPr>
            <a:r>
              <a:rPr lang="zh-CN" altLang="en-US" sz="2400" b="1">
                <a:latin typeface="Tahoma" panose="020B0604030504040204" pitchFamily="2" charset="0"/>
                <a:ea typeface="宋体" panose="02010600030101010101" pitchFamily="2" charset="-122"/>
              </a:rPr>
              <a:t>预测误差</a:t>
            </a:r>
          </a:p>
        </p:txBody>
      </p:sp>
      <p:sp>
        <p:nvSpPr>
          <p:cNvPr id="153607" name="Text Box 8"/>
          <p:cNvSpPr txBox="1"/>
          <p:nvPr/>
        </p:nvSpPr>
        <p:spPr>
          <a:xfrm>
            <a:off x="7469188" y="3232150"/>
            <a:ext cx="1447800" cy="460375"/>
          </a:xfrm>
          <a:prstGeom prst="rect">
            <a:avLst/>
          </a:prstGeom>
          <a:noFill/>
          <a:ln w="9525">
            <a:noFill/>
          </a:ln>
        </p:spPr>
        <p:txBody>
          <a:bodyPr anchor="t">
            <a:spAutoFit/>
          </a:bodyPr>
          <a:lstStyle/>
          <a:p>
            <a:pPr algn="ctr">
              <a:spcBef>
                <a:spcPct val="50000"/>
              </a:spcBef>
            </a:pPr>
            <a:r>
              <a:rPr lang="zh-CN" altLang="en-US" sz="2400" b="1">
                <a:latin typeface="Tahoma" panose="020B0604030504040204" pitchFamily="2" charset="0"/>
                <a:ea typeface="宋体" panose="02010600030101010101" pitchFamily="2" charset="-122"/>
              </a:rPr>
              <a:t>预测值</a:t>
            </a:r>
          </a:p>
        </p:txBody>
      </p:sp>
      <p:sp>
        <p:nvSpPr>
          <p:cNvPr id="153608" name="Rectangle 9"/>
          <p:cNvSpPr/>
          <p:nvPr/>
        </p:nvSpPr>
        <p:spPr>
          <a:xfrm>
            <a:off x="5600700"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53609" name="Rectangle 10"/>
          <p:cNvSpPr/>
          <p:nvPr/>
        </p:nvSpPr>
        <p:spPr>
          <a:xfrm>
            <a:off x="3814763" y="31765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3610" name="Object 11"/>
          <p:cNvGraphicFramePr>
            <a:graphicFrameLocks noChangeAspect="1"/>
          </p:cNvGraphicFramePr>
          <p:nvPr/>
        </p:nvGraphicFramePr>
        <p:xfrm>
          <a:off x="1573213" y="4332129"/>
          <a:ext cx="4794250" cy="697865"/>
        </p:xfrm>
        <a:graphic>
          <a:graphicData uri="http://schemas.openxmlformats.org/presentationml/2006/ole">
            <mc:AlternateContent xmlns:mc="http://schemas.openxmlformats.org/markup-compatibility/2006">
              <mc:Choice xmlns:v="urn:schemas-microsoft-com:vml" Requires="v">
                <p:oleObj spid="_x0000_s20512" r:id="rId6" imgW="1905000" imgH="279400" progId="Equation.3">
                  <p:embed/>
                </p:oleObj>
              </mc:Choice>
              <mc:Fallback>
                <p:oleObj r:id="rId6" imgW="1905000" imgH="279400" progId="Equation.3">
                  <p:embed/>
                  <p:pic>
                    <p:nvPicPr>
                      <p:cNvPr id="0" name="图片 3304"/>
                      <p:cNvPicPr/>
                      <p:nvPr/>
                    </p:nvPicPr>
                    <p:blipFill>
                      <a:blip r:embed="rId7"/>
                      <a:stretch>
                        <a:fillRect/>
                      </a:stretch>
                    </p:blipFill>
                    <p:spPr>
                      <a:xfrm>
                        <a:off x="1573213" y="4332129"/>
                        <a:ext cx="4794250" cy="69786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2577" name="Rectangle 2"/>
          <p:cNvSpPr>
            <a:spLocks noGrp="1"/>
          </p:cNvSpPr>
          <p:nvPr/>
        </p:nvSpPr>
        <p:spPr>
          <a:xfrm>
            <a:off x="1289050" y="193675"/>
            <a:ext cx="10233025" cy="69151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预测序列分解</a:t>
            </a:r>
          </a:p>
        </p:txBody>
      </p:sp>
      <p:graphicFrame>
        <p:nvGraphicFramePr>
          <p:cNvPr id="2" name="对象 1"/>
          <p:cNvGraphicFramePr/>
          <p:nvPr/>
        </p:nvGraphicFramePr>
        <p:xfrm>
          <a:off x="6853555" y="4331970"/>
          <a:ext cx="3971290" cy="697865"/>
        </p:xfrm>
        <a:graphic>
          <a:graphicData uri="http://schemas.openxmlformats.org/presentationml/2006/ole">
            <mc:AlternateContent xmlns:mc="http://schemas.openxmlformats.org/markup-compatibility/2006">
              <mc:Choice xmlns:v="urn:schemas-microsoft-com:vml" Requires="v">
                <p:oleObj spid="_x0000_s20513" r:id="rId8" imgW="3002280" imgH="671830" progId="Equation.KSEE3">
                  <p:embed/>
                </p:oleObj>
              </mc:Choice>
              <mc:Fallback>
                <p:oleObj r:id="rId8" imgW="3002280" imgH="671830" progId="Equation.KSEE3">
                  <p:embed/>
                  <p:pic>
                    <p:nvPicPr>
                      <p:cNvPr id="0" name="图片 2"/>
                      <p:cNvPicPr/>
                      <p:nvPr/>
                    </p:nvPicPr>
                    <p:blipFill>
                      <a:blip r:embed="rId9"/>
                      <a:stretch>
                        <a:fillRect/>
                      </a:stretch>
                    </p:blipFill>
                    <p:spPr>
                      <a:xfrm>
                        <a:off x="6853555" y="4331970"/>
                        <a:ext cx="3971290" cy="697865"/>
                      </a:xfrm>
                      <a:prstGeom prst="rect">
                        <a:avLst/>
                      </a:prstGeom>
                    </p:spPr>
                  </p:pic>
                </p:oleObj>
              </mc:Fallback>
            </mc:AlternateContent>
          </a:graphicData>
        </a:graphic>
      </p:graphicFrame>
      <p:sp>
        <p:nvSpPr>
          <p:cNvPr id="5" name="Line 5"/>
          <p:cNvSpPr/>
          <p:nvPr/>
        </p:nvSpPr>
        <p:spPr>
          <a:xfrm>
            <a:off x="4649788" y="3747770"/>
            <a:ext cx="0" cy="38100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6" name="Line 5"/>
          <p:cNvSpPr/>
          <p:nvPr/>
        </p:nvSpPr>
        <p:spPr>
          <a:xfrm>
            <a:off x="8078788" y="3747770"/>
            <a:ext cx="0" cy="381000"/>
          </a:xfrm>
          <a:prstGeom prst="line">
            <a:avLst/>
          </a:prstGeom>
          <a:ln w="9525"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a:xfrm>
            <a:off x="1325880" y="184785"/>
            <a:ext cx="10196195" cy="70040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误差分析</a:t>
            </a:r>
          </a:p>
        </p:txBody>
      </p:sp>
      <p:sp>
        <p:nvSpPr>
          <p:cNvPr id="154626" name="Rectangle 3"/>
          <p:cNvSpPr>
            <a:spLocks noGrp="1"/>
          </p:cNvSpPr>
          <p:nvPr>
            <p:ph idx="1"/>
          </p:nvPr>
        </p:nvSpPr>
        <p:spPr>
          <a:xfrm>
            <a:off x="1344930" y="952500"/>
            <a:ext cx="10177145" cy="5388610"/>
          </a:xfrm>
        </p:spPr>
        <p:txBody>
          <a:bodyPr wrap="square" lIns="91440" tIns="45720" rIns="91440" bIns="45720" anchor="t"/>
          <a:lstStyle/>
          <a:p>
            <a:pPr eaLnBrk="1" hangingPunct="1"/>
            <a:r>
              <a:rPr lang="en-US" altLang="zh-CN" sz="2200"/>
              <a:t>估计误差</a:t>
            </a:r>
          </a:p>
          <a:p>
            <a:pPr eaLnBrk="1" hangingPunct="1"/>
            <a:endParaRPr lang="en-US" altLang="zh-CN" sz="2200"/>
          </a:p>
          <a:p>
            <a:pPr eaLnBrk="1" hangingPunct="1"/>
            <a:endParaRPr lang="en-US" altLang="zh-CN" sz="2200"/>
          </a:p>
          <a:p>
            <a:pPr eaLnBrk="1" hangingPunct="1"/>
            <a:r>
              <a:rPr lang="en-US" altLang="zh-CN" sz="2200"/>
              <a:t>期望</a:t>
            </a:r>
          </a:p>
          <a:p>
            <a:pPr eaLnBrk="1" hangingPunct="1"/>
            <a:endParaRPr lang="en-US" altLang="zh-CN" sz="2200"/>
          </a:p>
          <a:p>
            <a:pPr eaLnBrk="1" hangingPunct="1"/>
            <a:endParaRPr lang="en-US" altLang="zh-CN" sz="2200"/>
          </a:p>
          <a:p>
            <a:pPr eaLnBrk="1" hangingPunct="1"/>
            <a:r>
              <a:rPr lang="en-US" altLang="zh-CN" sz="2200"/>
              <a:t>方差</a:t>
            </a:r>
          </a:p>
        </p:txBody>
      </p:sp>
      <p:sp>
        <p:nvSpPr>
          <p:cNvPr id="154627" name="Rectangle 4"/>
          <p:cNvSpPr/>
          <p:nvPr/>
        </p:nvSpPr>
        <p:spPr>
          <a:xfrm>
            <a:off x="5548313"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4628" name="Object 5"/>
          <p:cNvGraphicFramePr>
            <a:graphicFrameLocks noChangeAspect="1"/>
          </p:cNvGraphicFramePr>
          <p:nvPr/>
        </p:nvGraphicFramePr>
        <p:xfrm>
          <a:off x="3359150" y="1916113"/>
          <a:ext cx="5287963" cy="615950"/>
        </p:xfrm>
        <a:graphic>
          <a:graphicData uri="http://schemas.openxmlformats.org/presentationml/2006/ole">
            <mc:AlternateContent xmlns:mc="http://schemas.openxmlformats.org/markup-compatibility/2006">
              <mc:Choice xmlns:v="urn:schemas-microsoft-com:vml" Requires="v">
                <p:oleObj spid="_x0000_s21535" r:id="rId4" imgW="1943100" imgH="228600" progId="Equation.3">
                  <p:embed/>
                </p:oleObj>
              </mc:Choice>
              <mc:Fallback>
                <p:oleObj r:id="rId4" imgW="1943100" imgH="228600" progId="Equation.3">
                  <p:embed/>
                  <p:pic>
                    <p:nvPicPr>
                      <p:cNvPr id="0" name="图片 3305"/>
                      <p:cNvPicPr/>
                      <p:nvPr/>
                    </p:nvPicPr>
                    <p:blipFill>
                      <a:blip r:embed="rId5"/>
                      <a:stretch>
                        <a:fillRect/>
                      </a:stretch>
                    </p:blipFill>
                    <p:spPr>
                      <a:xfrm>
                        <a:off x="3359150" y="1916113"/>
                        <a:ext cx="5287963" cy="615950"/>
                      </a:xfrm>
                      <a:prstGeom prst="rect">
                        <a:avLst/>
                      </a:prstGeom>
                      <a:noFill/>
                      <a:ln w="38100">
                        <a:noFill/>
                        <a:miter/>
                      </a:ln>
                    </p:spPr>
                  </p:pic>
                </p:oleObj>
              </mc:Fallback>
            </mc:AlternateContent>
          </a:graphicData>
        </a:graphic>
      </p:graphicFrame>
      <p:sp>
        <p:nvSpPr>
          <p:cNvPr id="154629" name="Rectangle 6"/>
          <p:cNvSpPr/>
          <p:nvPr/>
        </p:nvSpPr>
        <p:spPr>
          <a:xfrm>
            <a:off x="5395913" y="31003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4630" name="Object 7"/>
          <p:cNvGraphicFramePr>
            <a:graphicFrameLocks noChangeAspect="1"/>
          </p:cNvGraphicFramePr>
          <p:nvPr/>
        </p:nvGraphicFramePr>
        <p:xfrm>
          <a:off x="4656138" y="4797425"/>
          <a:ext cx="3194050" cy="985838"/>
        </p:xfrm>
        <a:graphic>
          <a:graphicData uri="http://schemas.openxmlformats.org/presentationml/2006/ole">
            <mc:AlternateContent xmlns:mc="http://schemas.openxmlformats.org/markup-compatibility/2006">
              <mc:Choice xmlns:v="urn:schemas-microsoft-com:vml" Requires="v">
                <p:oleObj spid="_x0000_s21536" r:id="rId6" imgW="1384935" imgH="431800" progId="Equation.3">
                  <p:embed/>
                </p:oleObj>
              </mc:Choice>
              <mc:Fallback>
                <p:oleObj r:id="rId6" imgW="1384935" imgH="431800" progId="Equation.3">
                  <p:embed/>
                  <p:pic>
                    <p:nvPicPr>
                      <p:cNvPr id="0" name="图片 3302"/>
                      <p:cNvPicPr/>
                      <p:nvPr/>
                    </p:nvPicPr>
                    <p:blipFill>
                      <a:blip r:embed="rId7"/>
                      <a:stretch>
                        <a:fillRect/>
                      </a:stretch>
                    </p:blipFill>
                    <p:spPr>
                      <a:xfrm>
                        <a:off x="4656138" y="4797425"/>
                        <a:ext cx="3194050" cy="985838"/>
                      </a:xfrm>
                      <a:prstGeom prst="rect">
                        <a:avLst/>
                      </a:prstGeom>
                      <a:noFill/>
                      <a:ln w="38100">
                        <a:noFill/>
                        <a:miter/>
                      </a:ln>
                    </p:spPr>
                  </p:pic>
                </p:oleObj>
              </mc:Fallback>
            </mc:AlternateContent>
          </a:graphicData>
        </a:graphic>
      </p:graphicFrame>
      <p:graphicFrame>
        <p:nvGraphicFramePr>
          <p:cNvPr id="154631" name="Object 8"/>
          <p:cNvGraphicFramePr>
            <a:graphicFrameLocks noChangeAspect="1"/>
          </p:cNvGraphicFramePr>
          <p:nvPr/>
        </p:nvGraphicFramePr>
        <p:xfrm>
          <a:off x="4943475" y="3284538"/>
          <a:ext cx="1981200" cy="614362"/>
        </p:xfrm>
        <a:graphic>
          <a:graphicData uri="http://schemas.openxmlformats.org/presentationml/2006/ole">
            <mc:AlternateContent xmlns:mc="http://schemas.openxmlformats.org/markup-compatibility/2006">
              <mc:Choice xmlns:v="urn:schemas-microsoft-com:vml" Requires="v">
                <p:oleObj spid="_x0000_s21537" r:id="rId8" imgW="737235" imgH="228600" progId="Equation.3">
                  <p:embed/>
                </p:oleObj>
              </mc:Choice>
              <mc:Fallback>
                <p:oleObj r:id="rId8" imgW="737235" imgH="228600" progId="Equation.3">
                  <p:embed/>
                  <p:pic>
                    <p:nvPicPr>
                      <p:cNvPr id="0" name="图片 3306"/>
                      <p:cNvPicPr/>
                      <p:nvPr/>
                    </p:nvPicPr>
                    <p:blipFill>
                      <a:blip r:embed="rId9"/>
                      <a:stretch>
                        <a:fillRect/>
                      </a:stretch>
                    </p:blipFill>
                    <p:spPr>
                      <a:xfrm>
                        <a:off x="4943475" y="3284538"/>
                        <a:ext cx="1981200" cy="614362"/>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a:xfrm>
            <a:off x="1325245" y="141605"/>
            <a:ext cx="10460355" cy="772795"/>
          </a:xfrm>
        </p:spPr>
        <p:txBody>
          <a:bodyPr wrap="square" lIns="91440" tIns="45720" rIns="91440" bIns="45720" anchor="ctr">
            <a:normAutofit/>
          </a:bodyPr>
          <a:lstStyle/>
          <a:p>
            <a:pPr algn="l" eaLnBrk="1" hangingPunct="1">
              <a:buClrTx/>
              <a:buSzTx/>
              <a:buFontTx/>
            </a:pPr>
            <a:r>
              <a:rPr lang="zh-CN" altLang="en-US" spc="0" smtClean="0">
                <a:solidFill>
                  <a:schemeClr val="accent5">
                    <a:lumMod val="75000"/>
                  </a:schemeClr>
                </a:solidFill>
              </a:rPr>
              <a:t>平稳序列拟合模型识别</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1367155" y="1346200"/>
          <a:ext cx="9898380" cy="4338320"/>
        </p:xfrm>
        <a:graphic>
          <a:graphicData uri="http://schemas.openxmlformats.org/drawingml/2006/table">
            <a:tbl>
              <a:tblPr firstRow="1" bandRow="1">
                <a:tableStyleId>{5C22544A-7EE6-4342-B048-85BDC9FD1C3A}</a:tableStyleId>
              </a:tblPr>
              <a:tblGrid>
                <a:gridCol w="3299460">
                  <a:extLst>
                    <a:ext uri="{9D8B030D-6E8A-4147-A177-3AD203B41FA5}">
                      <a16:colId xmlns:a16="http://schemas.microsoft.com/office/drawing/2014/main" val="20000"/>
                    </a:ext>
                  </a:extLst>
                </a:gridCol>
                <a:gridCol w="3299460">
                  <a:extLst>
                    <a:ext uri="{9D8B030D-6E8A-4147-A177-3AD203B41FA5}">
                      <a16:colId xmlns:a16="http://schemas.microsoft.com/office/drawing/2014/main" val="20001"/>
                    </a:ext>
                  </a:extLst>
                </a:gridCol>
                <a:gridCol w="3299460">
                  <a:extLst>
                    <a:ext uri="{9D8B030D-6E8A-4147-A177-3AD203B41FA5}">
                      <a16:colId xmlns:a16="http://schemas.microsoft.com/office/drawing/2014/main" val="20002"/>
                    </a:ext>
                  </a:extLst>
                </a:gridCol>
              </a:tblGrid>
              <a:tr h="10845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自相关系数</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偏自相关系数</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选择</a:t>
                      </a: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模型</a:t>
                      </a:r>
                    </a:p>
                  </a:txBody>
                  <a:tcPr anchor="ctr" horzOverflow="overflow"/>
                </a:tc>
                <a:extLst>
                  <a:ext uri="{0D108BD9-81ED-4DB2-BD59-A6C34878D82A}">
                    <a16:rowId xmlns:a16="http://schemas.microsoft.com/office/drawing/2014/main" val="10000"/>
                  </a:ext>
                </a:extLst>
              </a:tr>
              <a:tr h="10845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阶截尾</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AR(P)</a:t>
                      </a:r>
                    </a:p>
                  </a:txBody>
                  <a:tcPr anchor="ctr" horzOverflow="overflow"/>
                </a:tc>
                <a:extLst>
                  <a:ext uri="{0D108BD9-81ED-4DB2-BD59-A6C34878D82A}">
                    <a16:rowId xmlns:a16="http://schemas.microsoft.com/office/drawing/2014/main" val="10001"/>
                  </a:ext>
                </a:extLst>
              </a:tr>
              <a:tr h="10845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阶截尾</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MA(q)</a:t>
                      </a:r>
                    </a:p>
                  </a:txBody>
                  <a:tcPr anchor="ctr" horzOverflow="overflow"/>
                </a:tc>
                <a:extLst>
                  <a:ext uri="{0D108BD9-81ED-4DB2-BD59-A6C34878D82A}">
                    <a16:rowId xmlns:a16="http://schemas.microsoft.com/office/drawing/2014/main" val="10002"/>
                  </a:ext>
                </a:extLst>
              </a:tr>
              <a:tr h="10845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p>
                  </a:txBody>
                  <a:tcPr anchor="ctr" horzOverflow="overflow"/>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ARMA(p,q)</a:t>
                      </a:r>
                    </a:p>
                  </a:txBody>
                  <a:tcPr anchor="ctr"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a:xfrm>
            <a:off x="1270000" y="222250"/>
            <a:ext cx="10252075" cy="66294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AR(p)序列的预测</a:t>
            </a:r>
          </a:p>
        </p:txBody>
      </p:sp>
      <p:sp>
        <p:nvSpPr>
          <p:cNvPr id="155650" name="Rectangle 3"/>
          <p:cNvSpPr>
            <a:spLocks noGrp="1"/>
          </p:cNvSpPr>
          <p:nvPr>
            <p:ph idx="1"/>
          </p:nvPr>
        </p:nvSpPr>
        <p:spPr>
          <a:xfrm>
            <a:off x="1252220" y="952500"/>
            <a:ext cx="10269855" cy="5388610"/>
          </a:xfrm>
        </p:spPr>
        <p:txBody>
          <a:bodyPr wrap="square" lIns="91440" tIns="45720" rIns="91440" bIns="45720" anchor="t"/>
          <a:lstStyle/>
          <a:p>
            <a:pPr eaLnBrk="1" hangingPunct="1"/>
            <a:r>
              <a:rPr lang="en-US" altLang="zh-CN" sz="2200">
                <a:cs typeface="微软雅黑" panose="020B0503020204020204" charset="-122"/>
              </a:rPr>
              <a:t>预测值</a:t>
            </a: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预测方差</a:t>
            </a: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95％置信区间</a:t>
            </a:r>
          </a:p>
        </p:txBody>
      </p:sp>
      <p:sp>
        <p:nvSpPr>
          <p:cNvPr id="155651" name="Rectangle 4"/>
          <p:cNvSpPr/>
          <p:nvPr/>
        </p:nvSpPr>
        <p:spPr>
          <a:xfrm>
            <a:off x="4652963" y="30480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5652" name="Object 5"/>
          <p:cNvGraphicFramePr>
            <a:graphicFrameLocks noChangeAspect="1"/>
          </p:cNvGraphicFramePr>
          <p:nvPr/>
        </p:nvGraphicFramePr>
        <p:xfrm>
          <a:off x="3759200" y="1682115"/>
          <a:ext cx="5589588" cy="661988"/>
        </p:xfrm>
        <a:graphic>
          <a:graphicData uri="http://schemas.openxmlformats.org/presentationml/2006/ole">
            <mc:AlternateContent xmlns:mc="http://schemas.openxmlformats.org/markup-compatibility/2006">
              <mc:Choice xmlns:v="urn:schemas-microsoft-com:vml" Requires="v">
                <p:oleObj spid="_x0000_s22559" r:id="rId4" imgW="2031365" imgH="241300" progId="Equation.3">
                  <p:embed/>
                </p:oleObj>
              </mc:Choice>
              <mc:Fallback>
                <p:oleObj r:id="rId4" imgW="2031365" imgH="241300" progId="Equation.3">
                  <p:embed/>
                  <p:pic>
                    <p:nvPicPr>
                      <p:cNvPr id="0" name="图片 3307"/>
                      <p:cNvPicPr/>
                      <p:nvPr/>
                    </p:nvPicPr>
                    <p:blipFill>
                      <a:blip r:embed="rId5"/>
                      <a:stretch>
                        <a:fillRect/>
                      </a:stretch>
                    </p:blipFill>
                    <p:spPr>
                      <a:xfrm>
                        <a:off x="3759200" y="1682115"/>
                        <a:ext cx="5589588" cy="661988"/>
                      </a:xfrm>
                      <a:prstGeom prst="rect">
                        <a:avLst/>
                      </a:prstGeom>
                      <a:noFill/>
                      <a:ln w="38100">
                        <a:noFill/>
                        <a:miter/>
                      </a:ln>
                    </p:spPr>
                  </p:pic>
                </p:oleObj>
              </mc:Fallback>
            </mc:AlternateContent>
          </a:graphicData>
        </a:graphic>
      </p:graphicFrame>
      <p:sp>
        <p:nvSpPr>
          <p:cNvPr id="155653" name="Rectangle 6"/>
          <p:cNvSpPr/>
          <p:nvPr/>
        </p:nvSpPr>
        <p:spPr>
          <a:xfrm>
            <a:off x="506253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5654" name="Object 7"/>
          <p:cNvGraphicFramePr>
            <a:graphicFrameLocks noChangeAspect="1"/>
          </p:cNvGraphicFramePr>
          <p:nvPr/>
        </p:nvGraphicFramePr>
        <p:xfrm>
          <a:off x="3474403" y="3415983"/>
          <a:ext cx="5910262" cy="681037"/>
        </p:xfrm>
        <a:graphic>
          <a:graphicData uri="http://schemas.openxmlformats.org/presentationml/2006/ole">
            <mc:AlternateContent xmlns:mc="http://schemas.openxmlformats.org/markup-compatibility/2006">
              <mc:Choice xmlns:v="urn:schemas-microsoft-com:vml" Requires="v">
                <p:oleObj spid="_x0000_s22560" r:id="rId6" imgW="2070100" imgH="241300" progId="Equation.3">
                  <p:embed/>
                </p:oleObj>
              </mc:Choice>
              <mc:Fallback>
                <p:oleObj r:id="rId6" imgW="2070100" imgH="241300" progId="Equation.3">
                  <p:embed/>
                  <p:pic>
                    <p:nvPicPr>
                      <p:cNvPr id="0" name="图片 3309"/>
                      <p:cNvPicPr/>
                      <p:nvPr/>
                    </p:nvPicPr>
                    <p:blipFill>
                      <a:blip r:embed="rId7"/>
                      <a:stretch>
                        <a:fillRect/>
                      </a:stretch>
                    </p:blipFill>
                    <p:spPr>
                      <a:xfrm>
                        <a:off x="3474403" y="3415983"/>
                        <a:ext cx="5910262" cy="681037"/>
                      </a:xfrm>
                      <a:prstGeom prst="rect">
                        <a:avLst/>
                      </a:prstGeom>
                      <a:noFill/>
                      <a:ln w="38100">
                        <a:noFill/>
                        <a:miter/>
                      </a:ln>
                    </p:spPr>
                  </p:pic>
                </p:oleObj>
              </mc:Fallback>
            </mc:AlternateContent>
          </a:graphicData>
        </a:graphic>
      </p:graphicFrame>
      <p:graphicFrame>
        <p:nvGraphicFramePr>
          <p:cNvPr id="155656" name="Object 9"/>
          <p:cNvGraphicFramePr>
            <a:graphicFrameLocks noChangeAspect="1"/>
          </p:cNvGraphicFramePr>
          <p:nvPr/>
        </p:nvGraphicFramePr>
        <p:xfrm>
          <a:off x="3648075" y="4868863"/>
          <a:ext cx="5562600" cy="1147762"/>
        </p:xfrm>
        <a:graphic>
          <a:graphicData uri="http://schemas.openxmlformats.org/presentationml/2006/ole">
            <mc:AlternateContent xmlns:mc="http://schemas.openxmlformats.org/markup-compatibility/2006">
              <mc:Choice xmlns:v="urn:schemas-microsoft-com:vml" Requires="v">
                <p:oleObj spid="_x0000_s22561" r:id="rId8" imgW="2349500" imgH="482600" progId="Equation.DSMT4">
                  <p:embed/>
                </p:oleObj>
              </mc:Choice>
              <mc:Fallback>
                <p:oleObj r:id="rId8" imgW="2349500" imgH="482600" progId="Equation.DSMT4">
                  <p:embed/>
                  <p:pic>
                    <p:nvPicPr>
                      <p:cNvPr id="0" name="图片 3308"/>
                      <p:cNvPicPr/>
                      <p:nvPr/>
                    </p:nvPicPr>
                    <p:blipFill>
                      <a:blip r:embed="rId9"/>
                      <a:stretch>
                        <a:fillRect/>
                      </a:stretch>
                    </p:blipFill>
                    <p:spPr>
                      <a:xfrm>
                        <a:off x="3648075" y="4868863"/>
                        <a:ext cx="5562600" cy="1147762"/>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例3.16</a:t>
            </a:r>
          </a:p>
        </p:txBody>
      </p:sp>
      <p:sp>
        <p:nvSpPr>
          <p:cNvPr id="156674" name="Rectangle 3"/>
          <p:cNvSpPr>
            <a:spLocks noGrp="1"/>
          </p:cNvSpPr>
          <p:nvPr>
            <p:ph idx="1"/>
          </p:nvPr>
        </p:nvSpPr>
        <p:spPr>
          <a:xfrm>
            <a:off x="1308100" y="952500"/>
            <a:ext cx="10213975" cy="5388610"/>
          </a:xfrm>
        </p:spPr>
        <p:txBody>
          <a:bodyPr wrap="square" lIns="91440" tIns="45720" rIns="91440" bIns="45720" anchor="t"/>
          <a:lstStyle/>
          <a:p>
            <a:pPr eaLnBrk="1" hangingPunct="1">
              <a:lnSpc>
                <a:spcPct val="90000"/>
              </a:lnSpc>
            </a:pPr>
            <a:r>
              <a:rPr lang="zh-CN" altLang="en-US" sz="2200">
                <a:cs typeface="微软雅黑" panose="020B0503020204020204" charset="-122"/>
              </a:rPr>
              <a:t>已知某超市月销售额近似服从</a:t>
            </a:r>
            <a:r>
              <a:rPr lang="en-US" altLang="zh-CN" sz="2200">
                <a:cs typeface="微软雅黑" panose="020B0503020204020204" charset="-122"/>
              </a:rPr>
              <a:t>AR(2)</a:t>
            </a:r>
            <a:r>
              <a:rPr lang="zh-CN" altLang="en-US" sz="2200">
                <a:cs typeface="微软雅黑" panose="020B0503020204020204" charset="-122"/>
              </a:rPr>
              <a:t>模型（单位：万元/每月）</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今年第一季度该超市月销售额（万元）分别为：</a:t>
            </a:r>
          </a:p>
          <a:p>
            <a:pPr algn="ctr" eaLnBrk="1" hangingPunct="1">
              <a:lnSpc>
                <a:spcPct val="90000"/>
              </a:lnSpc>
              <a:buNone/>
            </a:pPr>
            <a:endParaRPr lang="zh-CN" altLang="en-US" sz="2200">
              <a:cs typeface="微软雅黑" panose="020B0503020204020204" charset="-122"/>
            </a:endParaRPr>
          </a:p>
          <a:p>
            <a:pPr algn="ctr" eaLnBrk="1" hangingPunct="1">
              <a:lnSpc>
                <a:spcPct val="90000"/>
              </a:lnSpc>
              <a:buNone/>
            </a:pPr>
            <a:r>
              <a:rPr lang="zh-CN" altLang="en-US" sz="2200">
                <a:cs typeface="微软雅黑" panose="020B0503020204020204" charset="-122"/>
              </a:rPr>
              <a:t>101，96，97.2</a:t>
            </a:r>
          </a:p>
          <a:p>
            <a:pPr algn="ctr" eaLnBrk="1" hangingPunct="1">
              <a:lnSpc>
                <a:spcPct val="90000"/>
              </a:lnSpc>
              <a:buNone/>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请确定该超市第二季度每月销售额的95％的置信区间 </a:t>
            </a:r>
          </a:p>
        </p:txBody>
      </p:sp>
      <p:sp>
        <p:nvSpPr>
          <p:cNvPr id="156675" name="Rectangle 4"/>
          <p:cNvSpPr/>
          <p:nvPr/>
        </p:nvSpPr>
        <p:spPr>
          <a:xfrm>
            <a:off x="47196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56676" name="Object 5"/>
          <p:cNvGraphicFramePr>
            <a:graphicFrameLocks noChangeAspect="1"/>
          </p:cNvGraphicFramePr>
          <p:nvPr/>
        </p:nvGraphicFramePr>
        <p:xfrm>
          <a:off x="3327718" y="1586548"/>
          <a:ext cx="5948362" cy="493712"/>
        </p:xfrm>
        <a:graphic>
          <a:graphicData uri="http://schemas.openxmlformats.org/presentationml/2006/ole">
            <mc:AlternateContent xmlns:mc="http://schemas.openxmlformats.org/markup-compatibility/2006">
              <mc:Choice xmlns:v="urn:schemas-microsoft-com:vml" Requires="v">
                <p:oleObj spid="_x0000_s23563" r:id="rId4" imgW="2755900" imgH="228600" progId="Equation.DSMT4">
                  <p:embed/>
                </p:oleObj>
              </mc:Choice>
              <mc:Fallback>
                <p:oleObj r:id="rId4" imgW="2755900" imgH="228600" progId="Equation.DSMT4">
                  <p:embed/>
                  <p:pic>
                    <p:nvPicPr>
                      <p:cNvPr id="0" name="图片 3303"/>
                      <p:cNvPicPr/>
                      <p:nvPr/>
                    </p:nvPicPr>
                    <p:blipFill>
                      <a:blip r:embed="rId5"/>
                      <a:stretch>
                        <a:fillRect/>
                      </a:stretch>
                    </p:blipFill>
                    <p:spPr>
                      <a:xfrm>
                        <a:off x="3327718" y="1586548"/>
                        <a:ext cx="5948362" cy="493712"/>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2337" name="Rectangle 2"/>
          <p:cNvSpPr>
            <a:spLocks noGrp="1"/>
          </p:cNvSpPr>
          <p:nvPr/>
        </p:nvSpPr>
        <p:spPr>
          <a:xfrm>
            <a:off x="1334770" y="193675"/>
            <a:ext cx="10187305" cy="69151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例4-8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p:cNvSpPr>
          <p:nvPr>
            <p:ph type="title"/>
          </p:nvPr>
        </p:nvSpPr>
        <p:spPr>
          <a:xfrm>
            <a:off x="1268730" y="213995"/>
            <a:ext cx="10253345" cy="67119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例4-8解</a:t>
            </a:r>
          </a:p>
        </p:txBody>
      </p:sp>
      <p:sp>
        <p:nvSpPr>
          <p:cNvPr id="157698" name="Rectangle 3"/>
          <p:cNvSpPr>
            <a:spLocks noGrp="1"/>
          </p:cNvSpPr>
          <p:nvPr>
            <p:ph idx="1"/>
          </p:nvPr>
        </p:nvSpPr>
        <p:spPr>
          <a:xfrm>
            <a:off x="1277620" y="952500"/>
            <a:ext cx="10244455" cy="5388610"/>
          </a:xfrm>
        </p:spPr>
        <p:txBody>
          <a:bodyPr wrap="square" lIns="91440" tIns="45720" rIns="91440" bIns="45720" anchor="t"/>
          <a:lstStyle/>
          <a:p>
            <a:pPr eaLnBrk="1" hangingPunct="1"/>
            <a:r>
              <a:rPr sz="1800"/>
              <a:t>预测值的计算</a:t>
            </a:r>
            <a:endParaRPr lang="en-US" altLang="zh-CN" sz="1800"/>
          </a:p>
          <a:p>
            <a:pPr eaLnBrk="1" hangingPunct="1"/>
            <a:endParaRPr lang="en-US" altLang="zh-CN" sz="1800"/>
          </a:p>
          <a:p>
            <a:pPr eaLnBrk="1" hangingPunct="1"/>
            <a:endParaRPr lang="en-US" altLang="zh-CN" sz="1800"/>
          </a:p>
          <a:p>
            <a:pPr eaLnBrk="1" hangingPunct="1"/>
            <a:r>
              <a:rPr sz="1800"/>
              <a:t>预测方差的计算</a:t>
            </a:r>
          </a:p>
          <a:p>
            <a:pPr eaLnBrk="1" hangingPunct="1"/>
            <a:endParaRPr sz="1800"/>
          </a:p>
          <a:p>
            <a:pPr eaLnBrk="1" hangingPunct="1"/>
            <a:endParaRPr sz="1800"/>
          </a:p>
          <a:p>
            <a:pPr eaLnBrk="1" hangingPunct="1"/>
            <a:r>
              <a:rPr sz="1800"/>
              <a:t>预测值</a:t>
            </a:r>
            <a:r>
              <a:rPr lang="en-US" altLang="zh-CN" sz="1800"/>
              <a:t>95%</a:t>
            </a:r>
            <a:r>
              <a:rPr sz="1800"/>
              <a:t>置信区间</a:t>
            </a:r>
          </a:p>
        </p:txBody>
      </p:sp>
      <p:sp>
        <p:nvSpPr>
          <p:cNvPr id="157699" name="Rectangle 4"/>
          <p:cNvSpPr/>
          <p:nvPr/>
        </p:nvSpPr>
        <p:spPr>
          <a:xfrm>
            <a:off x="5067300"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57701" name="Rectangle 6"/>
          <p:cNvSpPr/>
          <p:nvPr/>
        </p:nvSpPr>
        <p:spPr>
          <a:xfrm>
            <a:off x="493871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651250" y="952500"/>
            <a:ext cx="5920740" cy="1256665"/>
          </a:xfrm>
          <a:prstGeom prst="rect">
            <a:avLst/>
          </a:prstGeom>
        </p:spPr>
      </p:pic>
      <p:pic>
        <p:nvPicPr>
          <p:cNvPr id="3" name="图片 2"/>
          <p:cNvPicPr>
            <a:picLocks noChangeAspect="1"/>
          </p:cNvPicPr>
          <p:nvPr/>
        </p:nvPicPr>
        <p:blipFill>
          <a:blip r:embed="rId4"/>
          <a:stretch>
            <a:fillRect/>
          </a:stretch>
        </p:blipFill>
        <p:spPr>
          <a:xfrm>
            <a:off x="3530600" y="2475865"/>
            <a:ext cx="5146675" cy="1356360"/>
          </a:xfrm>
          <a:prstGeom prst="rect">
            <a:avLst/>
          </a:prstGeom>
        </p:spPr>
      </p:pic>
      <p:pic>
        <p:nvPicPr>
          <p:cNvPr id="5" name="图片 4"/>
          <p:cNvPicPr>
            <a:picLocks noChangeAspect="1"/>
          </p:cNvPicPr>
          <p:nvPr/>
        </p:nvPicPr>
        <p:blipFill>
          <a:blip r:embed="rId5"/>
          <a:stretch>
            <a:fillRect/>
          </a:stretch>
        </p:blipFill>
        <p:spPr>
          <a:xfrm>
            <a:off x="1867535" y="4443730"/>
            <a:ext cx="8473440" cy="2080260"/>
          </a:xfrm>
          <a:prstGeom prst="rect">
            <a:avLst/>
          </a:prstGeom>
        </p:spPr>
      </p:pic>
      <p:pic>
        <p:nvPicPr>
          <p:cNvPr id="6" name="图片 5"/>
          <p:cNvPicPr>
            <a:picLocks noChangeAspect="1"/>
          </p:cNvPicPr>
          <p:nvPr/>
        </p:nvPicPr>
        <p:blipFill>
          <a:blip r:embed="rId6"/>
          <a:stretch>
            <a:fillRect/>
          </a:stretch>
        </p:blipFill>
        <p:spPr>
          <a:xfrm>
            <a:off x="8676137" y="2114324"/>
            <a:ext cx="2910232" cy="190683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p:cNvSpPr>
          <p:nvPr>
            <p:ph type="title"/>
          </p:nvPr>
        </p:nvSpPr>
        <p:spPr>
          <a:xfrm>
            <a:off x="1268730" y="173990"/>
            <a:ext cx="10253345" cy="711200"/>
          </a:xfrm>
        </p:spPr>
        <p:txBody>
          <a:bodyPr wrap="square" lIns="91440" tIns="45720" rIns="91440" bIns="45720" anchor="ctr">
            <a:normAutofit/>
          </a:body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例4-1续</a:t>
            </a:r>
          </a:p>
        </p:txBody>
      </p:sp>
      <p:sp>
        <p:nvSpPr>
          <p:cNvPr id="160770" name="Rectangle 3"/>
          <p:cNvSpPr>
            <a:spLocks noGrp="1"/>
          </p:cNvSpPr>
          <p:nvPr>
            <p:ph idx="1"/>
          </p:nvPr>
        </p:nvSpPr>
        <p:spPr>
          <a:xfrm>
            <a:off x="1257935" y="952500"/>
            <a:ext cx="10264140" cy="5388610"/>
          </a:xfrm>
        </p:spPr>
        <p:txBody>
          <a:bodyPr wrap="square" lIns="91440" tIns="45720" rIns="91440" bIns="45720" anchor="t"/>
          <a:lstStyle/>
          <a:p>
            <a:pPr eaLnBrk="1" hangingPunct="1"/>
            <a:r>
              <a:rPr lang="en-US" altLang="zh-CN" sz="2000" dirty="0">
                <a:cs typeface="微软雅黑" panose="020B0503020204020204" charset="-122"/>
              </a:rPr>
              <a:t>根据1900-1998年全球７+级地震发生次数的观察值，预测1999-2008年全球７+</a:t>
            </a:r>
            <a:r>
              <a:rPr sz="2000" dirty="0">
                <a:cs typeface="微软雅黑" panose="020B0503020204020204" charset="-122"/>
              </a:rPr>
              <a:t>级</a:t>
            </a:r>
            <a:r>
              <a:rPr lang="en-US" altLang="zh-CN" sz="2000" dirty="0" err="1">
                <a:cs typeface="微软雅黑" panose="020B0503020204020204" charset="-122"/>
              </a:rPr>
              <a:t>地震发生次数</a:t>
            </a:r>
            <a:r>
              <a:rPr lang="en-US" altLang="zh-CN" sz="2000" dirty="0"/>
              <a:t>。</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534795" y="1941195"/>
            <a:ext cx="9800590" cy="45624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p:cNvSpPr>
          <p:nvPr>
            <p:ph type="title"/>
          </p:nvPr>
        </p:nvSpPr>
        <p:spPr>
          <a:xfrm>
            <a:off x="1268730" y="173990"/>
            <a:ext cx="10253345" cy="711200"/>
          </a:xfrm>
        </p:spPr>
        <p:txBody>
          <a:bodyPr wrap="square" lIns="91440" tIns="45720" rIns="91440" bIns="45720" anchor="ctr">
            <a:normAutofit/>
          </a:body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例4-1续:地震序列拟合与预测效果图</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图4-13"/>
          <p:cNvPicPr>
            <a:picLocks noChangeAspect="1"/>
          </p:cNvPicPr>
          <p:nvPr/>
        </p:nvPicPr>
        <p:blipFill>
          <a:blip r:embed="rId3"/>
          <a:stretch>
            <a:fillRect/>
          </a:stretch>
        </p:blipFill>
        <p:spPr>
          <a:xfrm>
            <a:off x="1468120" y="885190"/>
            <a:ext cx="9495155" cy="532638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p:cNvSpPr>
          <p:nvPr>
            <p:ph type="title"/>
          </p:nvPr>
        </p:nvSpPr>
        <p:spPr>
          <a:xfrm>
            <a:off x="1278890" y="184150"/>
            <a:ext cx="10243185" cy="70104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MA(q)序列的预测</a:t>
            </a:r>
          </a:p>
        </p:txBody>
      </p:sp>
      <p:sp>
        <p:nvSpPr>
          <p:cNvPr id="161794" name="Rectangle 3"/>
          <p:cNvSpPr>
            <a:spLocks noGrp="1"/>
          </p:cNvSpPr>
          <p:nvPr>
            <p:ph idx="1"/>
          </p:nvPr>
        </p:nvSpPr>
        <p:spPr>
          <a:xfrm>
            <a:off x="1298575" y="952500"/>
            <a:ext cx="10223500" cy="5388610"/>
          </a:xfrm>
        </p:spPr>
        <p:txBody>
          <a:bodyPr wrap="square" lIns="91440" tIns="45720" rIns="91440" bIns="45720" anchor="t"/>
          <a:lstStyle/>
          <a:p>
            <a:pPr eaLnBrk="1" hangingPunct="1"/>
            <a:r>
              <a:rPr lang="en-US" altLang="zh-CN" sz="2200"/>
              <a:t>预测值</a:t>
            </a:r>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预测方差</a:t>
            </a:r>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161795" name="Rectangle 4"/>
          <p:cNvSpPr/>
          <p:nvPr/>
        </p:nvSpPr>
        <p:spPr>
          <a:xfrm>
            <a:off x="4652963" y="30480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61796" name="Rectangle 5"/>
          <p:cNvSpPr/>
          <p:nvPr/>
        </p:nvSpPr>
        <p:spPr>
          <a:xfrm>
            <a:off x="5062538"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61797" name="Rectangle 6"/>
          <p:cNvSpPr/>
          <p:nvPr/>
        </p:nvSpPr>
        <p:spPr>
          <a:xfrm>
            <a:off x="4919663"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61798" name="Rectangle 7"/>
          <p:cNvSpPr/>
          <p:nvPr/>
        </p:nvSpPr>
        <p:spPr>
          <a:xfrm>
            <a:off x="5138738" y="30861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61799" name="Object 8"/>
          <p:cNvGraphicFramePr>
            <a:graphicFrameLocks noChangeAspect="1"/>
          </p:cNvGraphicFramePr>
          <p:nvPr/>
        </p:nvGraphicFramePr>
        <p:xfrm>
          <a:off x="3685858" y="1733550"/>
          <a:ext cx="3776662" cy="1352550"/>
        </p:xfrm>
        <a:graphic>
          <a:graphicData uri="http://schemas.openxmlformats.org/presentationml/2006/ole">
            <mc:AlternateContent xmlns:mc="http://schemas.openxmlformats.org/markup-compatibility/2006">
              <mc:Choice xmlns:v="urn:schemas-microsoft-com:vml" Requires="v">
                <p:oleObj spid="_x0000_s24597" r:id="rId4" imgW="1918335" imgH="685800" progId="Equation.3">
                  <p:embed/>
                </p:oleObj>
              </mc:Choice>
              <mc:Fallback>
                <p:oleObj r:id="rId4" imgW="1918335" imgH="685800" progId="Equation.3">
                  <p:embed/>
                  <p:pic>
                    <p:nvPicPr>
                      <p:cNvPr id="0" name="图片 3381"/>
                      <p:cNvPicPr/>
                      <p:nvPr/>
                    </p:nvPicPr>
                    <p:blipFill>
                      <a:blip r:embed="rId5"/>
                      <a:stretch>
                        <a:fillRect/>
                      </a:stretch>
                    </p:blipFill>
                    <p:spPr>
                      <a:xfrm>
                        <a:off x="3685858" y="1733550"/>
                        <a:ext cx="3776662" cy="1352550"/>
                      </a:xfrm>
                      <a:prstGeom prst="rect">
                        <a:avLst/>
                      </a:prstGeom>
                      <a:noFill/>
                      <a:ln w="38100">
                        <a:noFill/>
                        <a:miter/>
                      </a:ln>
                    </p:spPr>
                  </p:pic>
                </p:oleObj>
              </mc:Fallback>
            </mc:AlternateContent>
          </a:graphicData>
        </a:graphic>
      </p:graphicFrame>
      <p:graphicFrame>
        <p:nvGraphicFramePr>
          <p:cNvPr id="161800" name="Object 9"/>
          <p:cNvGraphicFramePr>
            <a:graphicFrameLocks noChangeAspect="1"/>
          </p:cNvGraphicFramePr>
          <p:nvPr/>
        </p:nvGraphicFramePr>
        <p:xfrm>
          <a:off x="3503613" y="4149725"/>
          <a:ext cx="5638800" cy="1165225"/>
        </p:xfrm>
        <a:graphic>
          <a:graphicData uri="http://schemas.openxmlformats.org/presentationml/2006/ole">
            <mc:AlternateContent xmlns:mc="http://schemas.openxmlformats.org/markup-compatibility/2006">
              <mc:Choice xmlns:v="urn:schemas-microsoft-com:vml" Requires="v">
                <p:oleObj spid="_x0000_s24598" r:id="rId6" imgW="2578100" imgH="533400" progId="Equation.3">
                  <p:embed/>
                </p:oleObj>
              </mc:Choice>
              <mc:Fallback>
                <p:oleObj r:id="rId6" imgW="2578100" imgH="533400" progId="Equation.3">
                  <p:embed/>
                  <p:pic>
                    <p:nvPicPr>
                      <p:cNvPr id="0" name="图片 3386"/>
                      <p:cNvPicPr/>
                      <p:nvPr/>
                    </p:nvPicPr>
                    <p:blipFill>
                      <a:blip r:embed="rId7"/>
                      <a:stretch>
                        <a:fillRect/>
                      </a:stretch>
                    </p:blipFill>
                    <p:spPr>
                      <a:xfrm>
                        <a:off x="3503613" y="4149725"/>
                        <a:ext cx="5638800" cy="116522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p:cNvSpPr>
          <p:nvPr>
            <p:ph idx="1"/>
          </p:nvPr>
        </p:nvSpPr>
        <p:spPr>
          <a:xfrm>
            <a:off x="1297940" y="952500"/>
            <a:ext cx="10224135" cy="5388610"/>
          </a:xfrm>
        </p:spPr>
        <p:txBody>
          <a:bodyPr wrap="square" lIns="91440" tIns="45720" rIns="91440" bIns="45720" anchor="t"/>
          <a:lstStyle/>
          <a:p>
            <a:pPr eaLnBrk="1" hangingPunct="1">
              <a:lnSpc>
                <a:spcPct val="90000"/>
              </a:lnSpc>
            </a:pPr>
            <a:r>
              <a:rPr lang="zh-CN" altLang="en-US" sz="2200">
                <a:cs typeface="微软雅黑" panose="020B0503020204020204" charset="-122"/>
              </a:rPr>
              <a:t>已知某地区每年常驻人口数量近似服从</a:t>
            </a:r>
            <a:r>
              <a:rPr lang="en-US" altLang="zh-CN" sz="2200">
                <a:cs typeface="微软雅黑" panose="020B0503020204020204" charset="-122"/>
              </a:rPr>
              <a:t>MA(3)</a:t>
            </a:r>
            <a:r>
              <a:rPr lang="zh-CN" altLang="en-US" sz="2200">
                <a:cs typeface="微软雅黑" panose="020B0503020204020204" charset="-122"/>
              </a:rPr>
              <a:t>模型（单位：万人）：</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最近3年的常驻人口数量及一步预测数量如下：</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预测未来5年该地区常住人口的95％置信区间</a:t>
            </a:r>
          </a:p>
          <a:p>
            <a:pPr eaLnBrk="1" hangingPunct="1">
              <a:lnSpc>
                <a:spcPct val="90000"/>
              </a:lnSpc>
            </a:pPr>
            <a:endParaRPr lang="zh-CN" altLang="en-US" sz="2200">
              <a:cs typeface="微软雅黑" panose="020B0503020204020204" charset="-122"/>
            </a:endParaRPr>
          </a:p>
        </p:txBody>
      </p:sp>
      <p:sp>
        <p:nvSpPr>
          <p:cNvPr id="162819" name="Rectangle 4"/>
          <p:cNvSpPr/>
          <p:nvPr/>
        </p:nvSpPr>
        <p:spPr>
          <a:xfrm>
            <a:off x="489108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62820" name="Object 5"/>
          <p:cNvGraphicFramePr>
            <a:graphicFrameLocks noChangeAspect="1"/>
          </p:cNvGraphicFramePr>
          <p:nvPr/>
        </p:nvGraphicFramePr>
        <p:xfrm>
          <a:off x="2582545" y="1501775"/>
          <a:ext cx="6643688" cy="538163"/>
        </p:xfrm>
        <a:graphic>
          <a:graphicData uri="http://schemas.openxmlformats.org/presentationml/2006/ole">
            <mc:AlternateContent xmlns:mc="http://schemas.openxmlformats.org/markup-compatibility/2006">
              <mc:Choice xmlns:v="urn:schemas-microsoft-com:vml" Requires="v">
                <p:oleObj spid="_x0000_s25611" r:id="rId4" imgW="69799200" imgH="5791200" progId="Equation.3">
                  <p:embed/>
                </p:oleObj>
              </mc:Choice>
              <mc:Fallback>
                <p:oleObj r:id="rId4" imgW="69799200" imgH="5791200" progId="Equation.3">
                  <p:embed/>
                  <p:pic>
                    <p:nvPicPr>
                      <p:cNvPr id="0" name="图片 3382"/>
                      <p:cNvPicPr/>
                      <p:nvPr/>
                    </p:nvPicPr>
                    <p:blipFill>
                      <a:blip r:embed="rId5"/>
                      <a:stretch>
                        <a:fillRect/>
                      </a:stretch>
                    </p:blipFill>
                    <p:spPr>
                      <a:xfrm>
                        <a:off x="2582545" y="1501775"/>
                        <a:ext cx="6643688" cy="538163"/>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0769" name="Rectangle 2"/>
          <p:cNvSpPr>
            <a:spLocks noGrp="1"/>
          </p:cNvSpPr>
          <p:nvPr/>
        </p:nvSpPr>
        <p:spPr>
          <a:xfrm>
            <a:off x="1268730" y="173990"/>
            <a:ext cx="10253345" cy="71120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例4-10</a:t>
            </a:r>
          </a:p>
        </p:txBody>
      </p:sp>
      <p:pic>
        <p:nvPicPr>
          <p:cNvPr id="2" name="图片 1"/>
          <p:cNvPicPr>
            <a:picLocks noChangeAspect="1"/>
          </p:cNvPicPr>
          <p:nvPr/>
        </p:nvPicPr>
        <p:blipFill>
          <a:blip r:embed="rId6"/>
          <a:stretch>
            <a:fillRect/>
          </a:stretch>
        </p:blipFill>
        <p:spPr>
          <a:xfrm>
            <a:off x="1412875" y="3004820"/>
            <a:ext cx="9624695" cy="180594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a:xfrm>
            <a:off x="1277620" y="224155"/>
            <a:ext cx="10244455" cy="66103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例4-10解</a:t>
            </a:r>
          </a:p>
        </p:txBody>
      </p:sp>
      <p:sp>
        <p:nvSpPr>
          <p:cNvPr id="163842" name="Rectangle 3"/>
          <p:cNvSpPr/>
          <p:nvPr/>
        </p:nvSpPr>
        <p:spPr>
          <a:xfrm>
            <a:off x="4948238" y="30861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1794" name="Rectangle 3"/>
          <p:cNvSpPr>
            <a:spLocks noGrp="1"/>
          </p:cNvSpPr>
          <p:nvPr>
            <p:ph idx="1"/>
          </p:nvPr>
        </p:nvSpPr>
        <p:spPr>
          <a:xfrm>
            <a:off x="1298575" y="952500"/>
            <a:ext cx="10223500" cy="5388610"/>
          </a:xfrm>
        </p:spPr>
        <p:txBody>
          <a:bodyPr wrap="square" lIns="91440" tIns="45720" rIns="91440" bIns="45720" anchor="t"/>
          <a:lstStyle/>
          <a:p>
            <a:pPr eaLnBrk="1" hangingPunct="1"/>
            <a:r>
              <a:rPr lang="en-US" altLang="zh-CN" sz="2200">
                <a:sym typeface="+mn-ea"/>
              </a:rPr>
              <a:t>预测方差的计算</a:t>
            </a: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r>
              <a:rPr sz="2200"/>
              <a:t>预测值</a:t>
            </a:r>
            <a:r>
              <a:rPr lang="en-US" altLang="zh-CN" sz="2200"/>
              <a:t>95%置信区间的计算</a:t>
            </a:r>
          </a:p>
          <a:p>
            <a:pPr eaLnBrk="1" hangingPunct="1"/>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sz="22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graphicFrame>
        <p:nvGraphicFramePr>
          <p:cNvPr id="165891" name="Object 4"/>
          <p:cNvGraphicFramePr>
            <a:graphicFrameLocks noChangeAspect="1"/>
          </p:cNvGraphicFramePr>
          <p:nvPr/>
        </p:nvGraphicFramePr>
        <p:xfrm>
          <a:off x="3943985" y="1436370"/>
          <a:ext cx="4174490" cy="2240915"/>
        </p:xfrm>
        <a:graphic>
          <a:graphicData uri="http://schemas.openxmlformats.org/presentationml/2006/ole">
            <mc:AlternateContent xmlns:mc="http://schemas.openxmlformats.org/markup-compatibility/2006">
              <mc:Choice xmlns:v="urn:schemas-microsoft-com:vml" Requires="v">
                <p:oleObj spid="_x0000_s26635" r:id="rId4" imgW="2324100" imgH="1244600" progId="Equation.3">
                  <p:embed/>
                </p:oleObj>
              </mc:Choice>
              <mc:Fallback>
                <p:oleObj r:id="rId4" imgW="2324100" imgH="1244600" progId="Equation.3">
                  <p:embed/>
                  <p:pic>
                    <p:nvPicPr>
                      <p:cNvPr id="0" name="图片 3385"/>
                      <p:cNvPicPr/>
                      <p:nvPr/>
                    </p:nvPicPr>
                    <p:blipFill>
                      <a:blip r:embed="rId5"/>
                      <a:stretch>
                        <a:fillRect/>
                      </a:stretch>
                    </p:blipFill>
                    <p:spPr>
                      <a:xfrm>
                        <a:off x="3943985" y="1436370"/>
                        <a:ext cx="4174490" cy="2240915"/>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6"/>
          <a:stretch>
            <a:fillRect/>
          </a:stretch>
        </p:blipFill>
        <p:spPr>
          <a:xfrm>
            <a:off x="1645920" y="4316730"/>
            <a:ext cx="9598660" cy="23907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a:xfrm>
            <a:off x="1327785" y="184150"/>
            <a:ext cx="10194290" cy="70104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ARMA(p,q)序列预测</a:t>
            </a:r>
          </a:p>
        </p:txBody>
      </p:sp>
      <p:sp>
        <p:nvSpPr>
          <p:cNvPr id="167938" name="Rectangle 3"/>
          <p:cNvSpPr>
            <a:spLocks noGrp="1"/>
          </p:cNvSpPr>
          <p:nvPr>
            <p:ph idx="1"/>
          </p:nvPr>
        </p:nvSpPr>
        <p:spPr>
          <a:xfrm>
            <a:off x="1298575" y="952500"/>
            <a:ext cx="10223500" cy="5388610"/>
          </a:xfrm>
        </p:spPr>
        <p:txBody>
          <a:bodyPr wrap="square" lIns="91440" tIns="45720" rIns="91440" bIns="45720" anchor="t"/>
          <a:lstStyle/>
          <a:p>
            <a:pPr eaLnBrk="1" hangingPunct="1"/>
            <a:r>
              <a:rPr lang="en-US" altLang="zh-CN" sz="2200"/>
              <a:t>预测值</a:t>
            </a:r>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预测方差</a:t>
            </a:r>
          </a:p>
        </p:txBody>
      </p:sp>
      <p:sp>
        <p:nvSpPr>
          <p:cNvPr id="167939" name="Rectangle 4"/>
          <p:cNvSpPr/>
          <p:nvPr/>
        </p:nvSpPr>
        <p:spPr>
          <a:xfrm>
            <a:off x="5410200"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67940" name="Object 5"/>
          <p:cNvGraphicFramePr>
            <a:graphicFrameLocks noChangeAspect="1"/>
          </p:cNvGraphicFramePr>
          <p:nvPr/>
        </p:nvGraphicFramePr>
        <p:xfrm>
          <a:off x="3863975" y="1844675"/>
          <a:ext cx="3124200" cy="1106488"/>
        </p:xfrm>
        <a:graphic>
          <a:graphicData uri="http://schemas.openxmlformats.org/presentationml/2006/ole">
            <mc:AlternateContent xmlns:mc="http://schemas.openxmlformats.org/markup-compatibility/2006">
              <mc:Choice xmlns:v="urn:schemas-microsoft-com:vml" Requires="v">
                <p:oleObj spid="_x0000_s27659" r:id="rId4" imgW="1372870" imgH="483235" progId="Equation.3">
                  <p:embed/>
                </p:oleObj>
              </mc:Choice>
              <mc:Fallback>
                <p:oleObj r:id="rId4" imgW="1372870" imgH="483235" progId="Equation.3">
                  <p:embed/>
                  <p:pic>
                    <p:nvPicPr>
                      <p:cNvPr id="0" name="图片 3387"/>
                      <p:cNvPicPr/>
                      <p:nvPr/>
                    </p:nvPicPr>
                    <p:blipFill>
                      <a:blip r:embed="rId5"/>
                      <a:stretch>
                        <a:fillRect/>
                      </a:stretch>
                    </p:blipFill>
                    <p:spPr>
                      <a:xfrm>
                        <a:off x="3863975" y="1844675"/>
                        <a:ext cx="3124200" cy="1106488"/>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3253740" y="4221480"/>
            <a:ext cx="5948680" cy="8191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p:cNvSpPr>
          <p:nvPr>
            <p:ph idx="1"/>
          </p:nvPr>
        </p:nvSpPr>
        <p:spPr>
          <a:xfrm>
            <a:off x="1287780" y="952500"/>
            <a:ext cx="10234295" cy="5388610"/>
          </a:xfrm>
        </p:spPr>
        <p:txBody>
          <a:bodyPr wrap="square" lIns="91440" tIns="45720" rIns="91440" bIns="45720" anchor="t"/>
          <a:lstStyle/>
          <a:p>
            <a:pPr eaLnBrk="1" hangingPunct="1"/>
            <a:r>
              <a:rPr lang="en-US" altLang="zh-CN" sz="2200">
                <a:cs typeface="微软雅黑" panose="020B0503020204020204" charset="-122"/>
              </a:rPr>
              <a:t>已知ARMA(1,1)模型为：</a:t>
            </a: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且 </a:t>
            </a:r>
          </a:p>
          <a:p>
            <a:pPr eaLnBrk="1" hangingPunct="1">
              <a:buNone/>
            </a:pPr>
            <a:r>
              <a:rPr lang="en-US" altLang="zh-CN" sz="2200">
                <a:cs typeface="微软雅黑" panose="020B0503020204020204" charset="-122"/>
              </a:rPr>
              <a:t>     </a:t>
            </a:r>
          </a:p>
          <a:p>
            <a:pPr eaLnBrk="1" hangingPunct="1">
              <a:buNone/>
            </a:pPr>
            <a:endParaRPr lang="en-US" altLang="zh-CN" sz="2200">
              <a:cs typeface="微软雅黑" panose="020B0503020204020204" charset="-122"/>
            </a:endParaRPr>
          </a:p>
          <a:p>
            <a:pPr eaLnBrk="1" hangingPunct="1"/>
            <a:r>
              <a:rPr lang="en-US" altLang="zh-CN" sz="2200">
                <a:cs typeface="微软雅黑" panose="020B0503020204020204" charset="-122"/>
              </a:rPr>
              <a:t>预测未来3期序列值的95％的置信区间。 </a:t>
            </a:r>
          </a:p>
        </p:txBody>
      </p:sp>
      <p:graphicFrame>
        <p:nvGraphicFramePr>
          <p:cNvPr id="168963" name="Object 4"/>
          <p:cNvGraphicFramePr>
            <a:graphicFrameLocks noChangeAspect="1"/>
          </p:cNvGraphicFramePr>
          <p:nvPr/>
        </p:nvGraphicFramePr>
        <p:xfrm>
          <a:off x="3030220" y="1844358"/>
          <a:ext cx="4191000" cy="649287"/>
        </p:xfrm>
        <a:graphic>
          <a:graphicData uri="http://schemas.openxmlformats.org/presentationml/2006/ole">
            <mc:AlternateContent xmlns:mc="http://schemas.openxmlformats.org/markup-compatibility/2006">
              <mc:Choice xmlns:v="urn:schemas-microsoft-com:vml" Requires="v">
                <p:oleObj spid="_x0000_s28713" r:id="rId4" imgW="1473835" imgH="228600" progId="Equation.DSMT4">
                  <p:embed/>
                </p:oleObj>
              </mc:Choice>
              <mc:Fallback>
                <p:oleObj r:id="rId4" imgW="1473835" imgH="228600" progId="Equation.DSMT4">
                  <p:embed/>
                  <p:pic>
                    <p:nvPicPr>
                      <p:cNvPr id="0" name="图片 3391"/>
                      <p:cNvPicPr/>
                      <p:nvPr/>
                    </p:nvPicPr>
                    <p:blipFill>
                      <a:blip r:embed="rId5"/>
                      <a:stretch>
                        <a:fillRect/>
                      </a:stretch>
                    </p:blipFill>
                    <p:spPr>
                      <a:xfrm>
                        <a:off x="3030220" y="1844358"/>
                        <a:ext cx="4191000" cy="649287"/>
                      </a:xfrm>
                      <a:prstGeom prst="rect">
                        <a:avLst/>
                      </a:prstGeom>
                      <a:noFill/>
                      <a:ln w="38100">
                        <a:noFill/>
                        <a:miter/>
                      </a:ln>
                    </p:spPr>
                  </p:pic>
                </p:oleObj>
              </mc:Fallback>
            </mc:AlternateContent>
          </a:graphicData>
        </a:graphic>
      </p:graphicFrame>
      <p:sp>
        <p:nvSpPr>
          <p:cNvPr id="168964" name="Rectangle 5"/>
          <p:cNvSpPr/>
          <p:nvPr/>
        </p:nvSpPr>
        <p:spPr>
          <a:xfrm>
            <a:off x="5700713"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68965" name="Object 6"/>
          <p:cNvGraphicFramePr>
            <a:graphicFrameLocks noChangeAspect="1"/>
          </p:cNvGraphicFramePr>
          <p:nvPr/>
        </p:nvGraphicFramePr>
        <p:xfrm>
          <a:off x="7680325" y="1844675"/>
          <a:ext cx="2209800" cy="665163"/>
        </p:xfrm>
        <a:graphic>
          <a:graphicData uri="http://schemas.openxmlformats.org/presentationml/2006/ole">
            <mc:AlternateContent xmlns:mc="http://schemas.openxmlformats.org/markup-compatibility/2006">
              <mc:Choice xmlns:v="urn:schemas-microsoft-com:vml" Requires="v">
                <p:oleObj spid="_x0000_s28714" r:id="rId6" imgW="788035" imgH="241300" progId="Equation.3">
                  <p:embed/>
                </p:oleObj>
              </mc:Choice>
              <mc:Fallback>
                <p:oleObj r:id="rId6" imgW="788035" imgH="241300" progId="Equation.3">
                  <p:embed/>
                  <p:pic>
                    <p:nvPicPr>
                      <p:cNvPr id="0" name="图片 3389"/>
                      <p:cNvPicPr/>
                      <p:nvPr/>
                    </p:nvPicPr>
                    <p:blipFill>
                      <a:blip r:embed="rId7"/>
                      <a:stretch>
                        <a:fillRect/>
                      </a:stretch>
                    </p:blipFill>
                    <p:spPr>
                      <a:xfrm>
                        <a:off x="7680325" y="1844675"/>
                        <a:ext cx="2209800" cy="665163"/>
                      </a:xfrm>
                      <a:prstGeom prst="rect">
                        <a:avLst/>
                      </a:prstGeom>
                      <a:noFill/>
                      <a:ln w="38100">
                        <a:noFill/>
                        <a:miter/>
                      </a:ln>
                    </p:spPr>
                  </p:pic>
                </p:oleObj>
              </mc:Fallback>
            </mc:AlternateContent>
          </a:graphicData>
        </a:graphic>
      </p:graphicFrame>
      <p:sp>
        <p:nvSpPr>
          <p:cNvPr id="168966" name="Rectangle 7"/>
          <p:cNvSpPr/>
          <p:nvPr/>
        </p:nvSpPr>
        <p:spPr>
          <a:xfrm>
            <a:off x="578643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68967" name="Object 8"/>
          <p:cNvGraphicFramePr>
            <a:graphicFrameLocks noChangeAspect="1"/>
          </p:cNvGraphicFramePr>
          <p:nvPr/>
        </p:nvGraphicFramePr>
        <p:xfrm>
          <a:off x="3446145" y="3424873"/>
          <a:ext cx="1981200" cy="731837"/>
        </p:xfrm>
        <a:graphic>
          <a:graphicData uri="http://schemas.openxmlformats.org/presentationml/2006/ole">
            <mc:AlternateContent xmlns:mc="http://schemas.openxmlformats.org/markup-compatibility/2006">
              <mc:Choice xmlns:v="urn:schemas-microsoft-com:vml" Requires="v">
                <p:oleObj spid="_x0000_s28715" r:id="rId8" imgW="622935" imgH="228600" progId="Equation.DSMT4">
                  <p:embed/>
                </p:oleObj>
              </mc:Choice>
              <mc:Fallback>
                <p:oleObj r:id="rId8" imgW="622935" imgH="228600" progId="Equation.DSMT4">
                  <p:embed/>
                  <p:pic>
                    <p:nvPicPr>
                      <p:cNvPr id="0" name="图片 3394"/>
                      <p:cNvPicPr/>
                      <p:nvPr/>
                    </p:nvPicPr>
                    <p:blipFill>
                      <a:blip r:embed="rId9"/>
                      <a:stretch>
                        <a:fillRect/>
                      </a:stretch>
                    </p:blipFill>
                    <p:spPr>
                      <a:xfrm>
                        <a:off x="3446145" y="3424873"/>
                        <a:ext cx="1981200" cy="731837"/>
                      </a:xfrm>
                      <a:prstGeom prst="rect">
                        <a:avLst/>
                      </a:prstGeom>
                      <a:noFill/>
                      <a:ln w="38100">
                        <a:noFill/>
                        <a:miter/>
                      </a:ln>
                    </p:spPr>
                  </p:pic>
                </p:oleObj>
              </mc:Fallback>
            </mc:AlternateContent>
          </a:graphicData>
        </a:graphic>
      </p:graphicFrame>
      <p:sp>
        <p:nvSpPr>
          <p:cNvPr id="168968" name="Rectangle 9"/>
          <p:cNvSpPr/>
          <p:nvPr/>
        </p:nvSpPr>
        <p:spPr>
          <a:xfrm>
            <a:off x="5767388"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68969" name="Object 10"/>
          <p:cNvGraphicFramePr>
            <a:graphicFrameLocks noChangeAspect="1"/>
          </p:cNvGraphicFramePr>
          <p:nvPr/>
        </p:nvGraphicFramePr>
        <p:xfrm>
          <a:off x="5786438" y="3424873"/>
          <a:ext cx="2005012" cy="698500"/>
        </p:xfrm>
        <a:graphic>
          <a:graphicData uri="http://schemas.openxmlformats.org/presentationml/2006/ole">
            <mc:AlternateContent xmlns:mc="http://schemas.openxmlformats.org/markup-compatibility/2006">
              <mc:Choice xmlns:v="urn:schemas-microsoft-com:vml" Requires="v">
                <p:oleObj spid="_x0000_s28716" r:id="rId10" imgW="661035" imgH="228600" progId="Equation.DSMT4">
                  <p:embed/>
                </p:oleObj>
              </mc:Choice>
              <mc:Fallback>
                <p:oleObj r:id="rId10" imgW="661035" imgH="228600" progId="Equation.DSMT4">
                  <p:embed/>
                  <p:pic>
                    <p:nvPicPr>
                      <p:cNvPr id="0" name="图片 3392"/>
                      <p:cNvPicPr/>
                      <p:nvPr/>
                    </p:nvPicPr>
                    <p:blipFill>
                      <a:blip r:embed="rId11"/>
                      <a:stretch>
                        <a:fillRect/>
                      </a:stretch>
                    </p:blipFill>
                    <p:spPr>
                      <a:xfrm>
                        <a:off x="5786438" y="3424873"/>
                        <a:ext cx="2005012" cy="6985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0769" name="Rectangle 2"/>
          <p:cNvSpPr>
            <a:spLocks noGrp="1"/>
          </p:cNvSpPr>
          <p:nvPr/>
        </p:nvSpPr>
        <p:spPr>
          <a:xfrm>
            <a:off x="1268730" y="173990"/>
            <a:ext cx="10253345" cy="71120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p:cNvSpPr>
          <p:nvPr>
            <p:ph type="title"/>
          </p:nvPr>
        </p:nvSpPr>
        <p:spPr>
          <a:xfrm>
            <a:off x="1337945" y="226060"/>
            <a:ext cx="10184130" cy="65913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模型定阶的困难</a:t>
            </a:r>
          </a:p>
        </p:txBody>
      </p:sp>
      <p:sp>
        <p:nvSpPr>
          <p:cNvPr id="99330" name="Rectangle 3"/>
          <p:cNvSpPr>
            <a:spLocks noGrp="1"/>
          </p:cNvSpPr>
          <p:nvPr>
            <p:ph idx="1"/>
          </p:nvPr>
        </p:nvSpPr>
        <p:spPr>
          <a:xfrm>
            <a:off x="1302385" y="1187450"/>
            <a:ext cx="10219690" cy="5153660"/>
          </a:xfrm>
        </p:spPr>
        <p:txBody>
          <a:bodyPr wrap="square" lIns="91440" tIns="45720" rIns="91440" bIns="45720" anchor="t"/>
          <a:lstStyle/>
          <a:p>
            <a:pPr>
              <a:lnSpc>
                <a:spcPts val="3000"/>
              </a:lnSpc>
              <a:spcAft>
                <a:spcPts val="1600"/>
              </a:spcAft>
            </a:pPr>
            <a:r>
              <a:rPr lang="en-US" altLang="zh-CN" sz="2000">
                <a:latin typeface="+mn-lt"/>
                <a:ea typeface="+mn-lt"/>
                <a:cs typeface="+mn-lt"/>
              </a:rPr>
              <a:t>因为由于样本的随机性，样本的相关系数不会呈现出理论截尾的完美情况，本应截尾的     或     仍会呈现出小值振荡的情况</a:t>
            </a:r>
          </a:p>
          <a:p>
            <a:pPr>
              <a:lnSpc>
                <a:spcPts val="3000"/>
              </a:lnSpc>
              <a:spcAft>
                <a:spcPts val="1600"/>
              </a:spcAft>
            </a:pPr>
            <a:r>
              <a:rPr lang="en-US" altLang="zh-CN" sz="2000">
                <a:latin typeface="+mn-lt"/>
                <a:ea typeface="+mn-lt"/>
                <a:cs typeface="+mn-lt"/>
              </a:rPr>
              <a:t>由于平稳时间序列通常都具有短期相关性，随着延迟阶数           ，    与     都会衰减至零值附近作小值波动</a:t>
            </a:r>
          </a:p>
          <a:p>
            <a:pPr>
              <a:lnSpc>
                <a:spcPts val="3000"/>
              </a:lnSpc>
              <a:spcAft>
                <a:spcPts val="1600"/>
              </a:spcAft>
            </a:pPr>
            <a:r>
              <a:rPr lang="en-US" altLang="zh-CN" sz="2000">
                <a:latin typeface="+mn-lt"/>
                <a:ea typeface="+mn-lt"/>
                <a:cs typeface="+mn-lt"/>
              </a:rPr>
              <a:t>当     或     在延迟若干阶之后衰减为小值波动时，什么情况下该看作为相关系数截尾，什么情况下该看作为相关系数在延迟若干阶之后正常衰减到零值附近作拖尾波动呢？</a:t>
            </a:r>
          </a:p>
          <a:p>
            <a:pPr>
              <a:lnSpc>
                <a:spcPts val="3000"/>
              </a:lnSpc>
              <a:spcAft>
                <a:spcPts val="1600"/>
              </a:spcAft>
            </a:pPr>
            <a:r>
              <a:rPr lang="en-US" altLang="zh-CN" sz="2000">
                <a:cs typeface="微软雅黑" panose="020B0503020204020204" charset="-122"/>
              </a:rPr>
              <a:t>这实际上没有绝对的标准, 在很大程度上依靠分析人员的主观经验。 但样本自相关系数和偏自相关系数的近似分布可以帮助缺乏经验的分析人员做出尽量合理的判断。  </a:t>
            </a:r>
          </a:p>
        </p:txBody>
      </p:sp>
      <p:graphicFrame>
        <p:nvGraphicFramePr>
          <p:cNvPr id="99331" name="Object 4"/>
          <p:cNvGraphicFramePr>
            <a:graphicFrameLocks noChangeAspect="1"/>
          </p:cNvGraphicFramePr>
          <p:nvPr/>
        </p:nvGraphicFramePr>
        <p:xfrm>
          <a:off x="8471535" y="2309813"/>
          <a:ext cx="914400" cy="355600"/>
        </p:xfrm>
        <a:graphic>
          <a:graphicData uri="http://schemas.openxmlformats.org/presentationml/2006/ole">
            <mc:AlternateContent xmlns:mc="http://schemas.openxmlformats.org/markup-compatibility/2006">
              <mc:Choice xmlns:v="urn:schemas-microsoft-com:vml" Requires="v">
                <p:oleObj spid="_x0000_s3315" r:id="rId4" imgW="457200" imgH="177800" progId="Equation.3">
                  <p:embed/>
                </p:oleObj>
              </mc:Choice>
              <mc:Fallback>
                <p:oleObj r:id="rId4" imgW="457200" imgH="177800" progId="Equation.3">
                  <p:embed/>
                  <p:pic>
                    <p:nvPicPr>
                      <p:cNvPr id="0" name="图片 3240"/>
                      <p:cNvPicPr/>
                      <p:nvPr/>
                    </p:nvPicPr>
                    <p:blipFill>
                      <a:blip r:embed="rId5"/>
                      <a:stretch>
                        <a:fillRect/>
                      </a:stretch>
                    </p:blipFill>
                    <p:spPr>
                      <a:xfrm>
                        <a:off x="8471535" y="2309813"/>
                        <a:ext cx="914400" cy="355600"/>
                      </a:xfrm>
                      <a:prstGeom prst="rect">
                        <a:avLst/>
                      </a:prstGeom>
                      <a:noFill/>
                      <a:ln w="38100">
                        <a:noFill/>
                        <a:miter/>
                      </a:ln>
                    </p:spPr>
                  </p:pic>
                </p:oleObj>
              </mc:Fallback>
            </mc:AlternateContent>
          </a:graphicData>
        </a:graphic>
      </p:graphicFrame>
      <p:graphicFrame>
        <p:nvGraphicFramePr>
          <p:cNvPr id="99332" name="Object 5"/>
          <p:cNvGraphicFramePr>
            <a:graphicFrameLocks noChangeAspect="1"/>
          </p:cNvGraphicFramePr>
          <p:nvPr/>
        </p:nvGraphicFramePr>
        <p:xfrm>
          <a:off x="9686290" y="2259013"/>
          <a:ext cx="381000" cy="457200"/>
        </p:xfrm>
        <a:graphic>
          <a:graphicData uri="http://schemas.openxmlformats.org/presentationml/2006/ole">
            <mc:AlternateContent xmlns:mc="http://schemas.openxmlformats.org/markup-compatibility/2006">
              <mc:Choice xmlns:v="urn:schemas-microsoft-com:vml" Requires="v">
                <p:oleObj spid="_x0000_s3316" r:id="rId6" imgW="191135" imgH="229235" progId="Equation.3">
                  <p:embed/>
                </p:oleObj>
              </mc:Choice>
              <mc:Fallback>
                <p:oleObj r:id="rId6" imgW="191135" imgH="229235" progId="Equation.3">
                  <p:embed/>
                  <p:pic>
                    <p:nvPicPr>
                      <p:cNvPr id="0" name="图片 3246"/>
                      <p:cNvPicPr/>
                      <p:nvPr/>
                    </p:nvPicPr>
                    <p:blipFill>
                      <a:blip r:embed="rId7"/>
                      <a:stretch>
                        <a:fillRect/>
                      </a:stretch>
                    </p:blipFill>
                    <p:spPr>
                      <a:xfrm>
                        <a:off x="9686290" y="2259013"/>
                        <a:ext cx="381000" cy="457200"/>
                      </a:xfrm>
                      <a:prstGeom prst="rect">
                        <a:avLst/>
                      </a:prstGeom>
                      <a:noFill/>
                      <a:ln w="38100">
                        <a:noFill/>
                        <a:miter/>
                      </a:ln>
                    </p:spPr>
                  </p:pic>
                </p:oleObj>
              </mc:Fallback>
            </mc:AlternateContent>
          </a:graphicData>
        </a:graphic>
      </p:graphicFrame>
      <p:graphicFrame>
        <p:nvGraphicFramePr>
          <p:cNvPr id="99333" name="Object 6"/>
          <p:cNvGraphicFramePr>
            <a:graphicFrameLocks noChangeAspect="1"/>
          </p:cNvGraphicFramePr>
          <p:nvPr/>
        </p:nvGraphicFramePr>
        <p:xfrm>
          <a:off x="2689543" y="3124200"/>
          <a:ext cx="427037" cy="533400"/>
        </p:xfrm>
        <a:graphic>
          <a:graphicData uri="http://schemas.openxmlformats.org/presentationml/2006/ole">
            <mc:AlternateContent xmlns:mc="http://schemas.openxmlformats.org/markup-compatibility/2006">
              <mc:Choice xmlns:v="urn:schemas-microsoft-com:vml" Requires="v">
                <p:oleObj spid="_x0000_s3317" r:id="rId8" imgW="203835" imgH="254635" progId="Equation.3">
                  <p:embed/>
                </p:oleObj>
              </mc:Choice>
              <mc:Fallback>
                <p:oleObj r:id="rId8" imgW="203835" imgH="254635" progId="Equation.3">
                  <p:embed/>
                  <p:pic>
                    <p:nvPicPr>
                      <p:cNvPr id="0" name="图片 3239"/>
                      <p:cNvPicPr/>
                      <p:nvPr/>
                    </p:nvPicPr>
                    <p:blipFill>
                      <a:blip r:embed="rId9"/>
                      <a:stretch>
                        <a:fillRect/>
                      </a:stretch>
                    </p:blipFill>
                    <p:spPr>
                      <a:xfrm>
                        <a:off x="2689543" y="3124200"/>
                        <a:ext cx="427037" cy="533400"/>
                      </a:xfrm>
                      <a:prstGeom prst="rect">
                        <a:avLst/>
                      </a:prstGeom>
                      <a:noFill/>
                      <a:ln w="38100">
                        <a:noFill/>
                        <a:miter/>
                      </a:ln>
                    </p:spPr>
                  </p:pic>
                </p:oleObj>
              </mc:Fallback>
            </mc:AlternateContent>
          </a:graphicData>
        </a:graphic>
      </p:graphicFrame>
      <p:graphicFrame>
        <p:nvGraphicFramePr>
          <p:cNvPr id="99335" name="Object 8"/>
          <p:cNvGraphicFramePr>
            <a:graphicFrameLocks noChangeAspect="1"/>
          </p:cNvGraphicFramePr>
          <p:nvPr/>
        </p:nvGraphicFramePr>
        <p:xfrm>
          <a:off x="10415270" y="2220913"/>
          <a:ext cx="427038" cy="533400"/>
        </p:xfrm>
        <a:graphic>
          <a:graphicData uri="http://schemas.openxmlformats.org/presentationml/2006/ole">
            <mc:AlternateContent xmlns:mc="http://schemas.openxmlformats.org/markup-compatibility/2006">
              <mc:Choice xmlns:v="urn:schemas-microsoft-com:vml" Requires="v">
                <p:oleObj spid="_x0000_s3318" r:id="rId10" imgW="203835" imgH="254635" progId="Equation.3">
                  <p:embed/>
                </p:oleObj>
              </mc:Choice>
              <mc:Fallback>
                <p:oleObj r:id="rId10" imgW="203835" imgH="254635" progId="Equation.3">
                  <p:embed/>
                  <p:pic>
                    <p:nvPicPr>
                      <p:cNvPr id="0" name="图片 3243"/>
                      <p:cNvPicPr/>
                      <p:nvPr/>
                    </p:nvPicPr>
                    <p:blipFill>
                      <a:blip r:embed="rId9"/>
                      <a:stretch>
                        <a:fillRect/>
                      </a:stretch>
                    </p:blipFill>
                    <p:spPr>
                      <a:xfrm>
                        <a:off x="10415270" y="2220913"/>
                        <a:ext cx="427038" cy="533400"/>
                      </a:xfrm>
                      <a:prstGeom prst="rect">
                        <a:avLst/>
                      </a:prstGeom>
                      <a:noFill/>
                      <a:ln w="38100">
                        <a:noFill/>
                        <a:miter/>
                      </a:ln>
                    </p:spPr>
                  </p:pic>
                </p:oleObj>
              </mc:Fallback>
            </mc:AlternateContent>
          </a:graphicData>
        </a:graphic>
      </p:graphicFrame>
      <p:graphicFrame>
        <p:nvGraphicFramePr>
          <p:cNvPr id="99336" name="Object 9"/>
          <p:cNvGraphicFramePr>
            <a:graphicFrameLocks noChangeAspect="1"/>
          </p:cNvGraphicFramePr>
          <p:nvPr/>
        </p:nvGraphicFramePr>
        <p:xfrm>
          <a:off x="1942783" y="3200400"/>
          <a:ext cx="381000" cy="457200"/>
        </p:xfrm>
        <a:graphic>
          <a:graphicData uri="http://schemas.openxmlformats.org/presentationml/2006/ole">
            <mc:AlternateContent xmlns:mc="http://schemas.openxmlformats.org/markup-compatibility/2006">
              <mc:Choice xmlns:v="urn:schemas-microsoft-com:vml" Requires="v">
                <p:oleObj spid="_x0000_s3319" r:id="rId11" imgW="191135" imgH="229235" progId="Equation.3">
                  <p:embed/>
                </p:oleObj>
              </mc:Choice>
              <mc:Fallback>
                <p:oleObj r:id="rId11" imgW="191135" imgH="229235" progId="Equation.3">
                  <p:embed/>
                  <p:pic>
                    <p:nvPicPr>
                      <p:cNvPr id="0" name="图片 3244"/>
                      <p:cNvPicPr/>
                      <p:nvPr/>
                    </p:nvPicPr>
                    <p:blipFill>
                      <a:blip r:embed="rId7"/>
                      <a:stretch>
                        <a:fillRect/>
                      </a:stretch>
                    </p:blipFill>
                    <p:spPr>
                      <a:xfrm>
                        <a:off x="1942783" y="3200400"/>
                        <a:ext cx="381000" cy="4572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5"/>
          <p:cNvGraphicFramePr>
            <a:graphicFrameLocks noChangeAspect="1"/>
          </p:cNvGraphicFramePr>
          <p:nvPr/>
        </p:nvGraphicFramePr>
        <p:xfrm>
          <a:off x="2467610" y="1654493"/>
          <a:ext cx="381000" cy="457200"/>
        </p:xfrm>
        <a:graphic>
          <a:graphicData uri="http://schemas.openxmlformats.org/presentationml/2006/ole">
            <mc:AlternateContent xmlns:mc="http://schemas.openxmlformats.org/markup-compatibility/2006">
              <mc:Choice xmlns:v="urn:schemas-microsoft-com:vml" Requires="v">
                <p:oleObj spid="_x0000_s3320" r:id="rId12" imgW="191135" imgH="229235" progId="Equation.3">
                  <p:embed/>
                </p:oleObj>
              </mc:Choice>
              <mc:Fallback>
                <p:oleObj r:id="rId12" imgW="191135" imgH="229235" progId="Equation.3">
                  <p:embed/>
                  <p:pic>
                    <p:nvPicPr>
                      <p:cNvPr id="0" name="图片 3246"/>
                      <p:cNvPicPr/>
                      <p:nvPr/>
                    </p:nvPicPr>
                    <p:blipFill>
                      <a:blip r:embed="rId7"/>
                      <a:stretch>
                        <a:fillRect/>
                      </a:stretch>
                    </p:blipFill>
                    <p:spPr>
                      <a:xfrm>
                        <a:off x="2467610" y="1654493"/>
                        <a:ext cx="381000" cy="457200"/>
                      </a:xfrm>
                      <a:prstGeom prst="rect">
                        <a:avLst/>
                      </a:prstGeom>
                      <a:noFill/>
                      <a:ln w="38100">
                        <a:noFill/>
                        <a:miter/>
                      </a:ln>
                    </p:spPr>
                  </p:pic>
                </p:oleObj>
              </mc:Fallback>
            </mc:AlternateContent>
          </a:graphicData>
        </a:graphic>
      </p:graphicFrame>
      <p:graphicFrame>
        <p:nvGraphicFramePr>
          <p:cNvPr id="5" name="Object 8"/>
          <p:cNvGraphicFramePr>
            <a:graphicFrameLocks noChangeAspect="1"/>
          </p:cNvGraphicFramePr>
          <p:nvPr/>
        </p:nvGraphicFramePr>
        <p:xfrm>
          <a:off x="3241040" y="1616393"/>
          <a:ext cx="427038" cy="533400"/>
        </p:xfrm>
        <a:graphic>
          <a:graphicData uri="http://schemas.openxmlformats.org/presentationml/2006/ole">
            <mc:AlternateContent xmlns:mc="http://schemas.openxmlformats.org/markup-compatibility/2006">
              <mc:Choice xmlns:v="urn:schemas-microsoft-com:vml" Requires="v">
                <p:oleObj spid="_x0000_s3321" r:id="rId13" imgW="203835" imgH="254635" progId="Equation.3">
                  <p:embed/>
                </p:oleObj>
              </mc:Choice>
              <mc:Fallback>
                <p:oleObj r:id="rId13" imgW="203835" imgH="254635" progId="Equation.3">
                  <p:embed/>
                  <p:pic>
                    <p:nvPicPr>
                      <p:cNvPr id="0" name="图片 3243"/>
                      <p:cNvPicPr/>
                      <p:nvPr/>
                    </p:nvPicPr>
                    <p:blipFill>
                      <a:blip r:embed="rId9"/>
                      <a:stretch>
                        <a:fillRect/>
                      </a:stretch>
                    </p:blipFill>
                    <p:spPr>
                      <a:xfrm>
                        <a:off x="3241040" y="1616393"/>
                        <a:ext cx="427038" cy="533400"/>
                      </a:xfrm>
                      <a:prstGeom prst="rect">
                        <a:avLst/>
                      </a:prstGeom>
                      <a:noFill/>
                      <a:ln w="38100">
                        <a:noFill/>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a:xfrm>
            <a:off x="1277620" y="224155"/>
            <a:ext cx="10244455" cy="66103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例4-11解</a:t>
            </a:r>
          </a:p>
        </p:txBody>
      </p:sp>
      <p:sp>
        <p:nvSpPr>
          <p:cNvPr id="163842" name="Rectangle 3"/>
          <p:cNvSpPr/>
          <p:nvPr/>
        </p:nvSpPr>
        <p:spPr>
          <a:xfrm>
            <a:off x="4948238" y="30861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1794" name="Rectangle 3"/>
          <p:cNvSpPr>
            <a:spLocks noGrp="1"/>
          </p:cNvSpPr>
          <p:nvPr>
            <p:ph idx="1"/>
          </p:nvPr>
        </p:nvSpPr>
        <p:spPr>
          <a:xfrm>
            <a:off x="1298575" y="952500"/>
            <a:ext cx="10223500" cy="5388610"/>
          </a:xfrm>
        </p:spPr>
        <p:txBody>
          <a:bodyPr wrap="square" lIns="91440" tIns="45720" rIns="91440" bIns="45720" anchor="t"/>
          <a:lstStyle/>
          <a:p>
            <a:pPr eaLnBrk="1" hangingPunct="1"/>
            <a:r>
              <a:rPr sz="2200">
                <a:sym typeface="+mn-ea"/>
              </a:rPr>
              <a:t>预测值</a:t>
            </a:r>
            <a:r>
              <a:rPr lang="en-US" altLang="zh-CN" sz="2200">
                <a:sym typeface="+mn-ea"/>
              </a:rPr>
              <a:t>的计算</a:t>
            </a: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eaLnBrk="1" hangingPunct="1"/>
            <a:r>
              <a:rPr sz="2200"/>
              <a:t>预测方差</a:t>
            </a:r>
            <a:r>
              <a:rPr lang="en-US" altLang="zh-CN" sz="2200"/>
              <a:t>的计算</a:t>
            </a:r>
          </a:p>
          <a:p>
            <a:pPr eaLnBrk="1" hangingPunct="1"/>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sz="22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graphicFrame>
        <p:nvGraphicFramePr>
          <p:cNvPr id="169988" name="Object 5"/>
          <p:cNvGraphicFramePr>
            <a:graphicFrameLocks noChangeAspect="1"/>
          </p:cNvGraphicFramePr>
          <p:nvPr/>
        </p:nvGraphicFramePr>
        <p:xfrm>
          <a:off x="3817620" y="1466215"/>
          <a:ext cx="4793615" cy="1619885"/>
        </p:xfrm>
        <a:graphic>
          <a:graphicData uri="http://schemas.openxmlformats.org/presentationml/2006/ole">
            <mc:AlternateContent xmlns:mc="http://schemas.openxmlformats.org/markup-compatibility/2006">
              <mc:Choice xmlns:v="urn:schemas-microsoft-com:vml" Requires="v">
                <p:oleObj spid="_x0000_s29717" r:id="rId4" imgW="2032635" imgH="685800" progId="Equation.3">
                  <p:embed/>
                </p:oleObj>
              </mc:Choice>
              <mc:Fallback>
                <p:oleObj r:id="rId4" imgW="2032635" imgH="685800" progId="Equation.3">
                  <p:embed/>
                  <p:pic>
                    <p:nvPicPr>
                      <p:cNvPr id="0" name="图片 3390"/>
                      <p:cNvPicPr/>
                      <p:nvPr/>
                    </p:nvPicPr>
                    <p:blipFill>
                      <a:blip r:embed="rId5"/>
                      <a:stretch>
                        <a:fillRect/>
                      </a:stretch>
                    </p:blipFill>
                    <p:spPr>
                      <a:xfrm>
                        <a:off x="3817620" y="1466215"/>
                        <a:ext cx="4793615" cy="1619885"/>
                      </a:xfrm>
                      <a:prstGeom prst="rect">
                        <a:avLst/>
                      </a:prstGeom>
                      <a:noFill/>
                      <a:ln w="38100">
                        <a:noFill/>
                        <a:miter/>
                      </a:ln>
                    </p:spPr>
                  </p:pic>
                </p:oleObj>
              </mc:Fallback>
            </mc:AlternateContent>
          </a:graphicData>
        </a:graphic>
      </p:graphicFrame>
      <p:graphicFrame>
        <p:nvGraphicFramePr>
          <p:cNvPr id="171016" name="Object 9"/>
          <p:cNvGraphicFramePr>
            <a:graphicFrameLocks noChangeAspect="1"/>
          </p:cNvGraphicFramePr>
          <p:nvPr/>
        </p:nvGraphicFramePr>
        <p:xfrm>
          <a:off x="3817620" y="3975735"/>
          <a:ext cx="5859145" cy="1566545"/>
        </p:xfrm>
        <a:graphic>
          <a:graphicData uri="http://schemas.openxmlformats.org/presentationml/2006/ole">
            <mc:AlternateContent xmlns:mc="http://schemas.openxmlformats.org/markup-compatibility/2006">
              <mc:Choice xmlns:v="urn:schemas-microsoft-com:vml" Requires="v">
                <p:oleObj spid="_x0000_s29718" r:id="rId6" imgW="2743200" imgH="736600" progId="Equation.3">
                  <p:embed/>
                </p:oleObj>
              </mc:Choice>
              <mc:Fallback>
                <p:oleObj r:id="rId6" imgW="2743200" imgH="736600" progId="Equation.3">
                  <p:embed/>
                  <p:pic>
                    <p:nvPicPr>
                      <p:cNvPr id="0" name="图片 3403"/>
                      <p:cNvPicPr/>
                      <p:nvPr/>
                    </p:nvPicPr>
                    <p:blipFill>
                      <a:blip r:embed="rId7"/>
                      <a:stretch>
                        <a:fillRect/>
                      </a:stretch>
                    </p:blipFill>
                    <p:spPr>
                      <a:xfrm>
                        <a:off x="3817620" y="3975735"/>
                        <a:ext cx="5859145" cy="1566545"/>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8"/>
          <a:stretch>
            <a:fillRect/>
          </a:stretch>
        </p:blipFill>
        <p:spPr>
          <a:xfrm>
            <a:off x="8274182" y="2074378"/>
            <a:ext cx="3457600" cy="220505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a:xfrm>
            <a:off x="1277620" y="224155"/>
            <a:ext cx="10244455" cy="66103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例4-11解</a:t>
            </a:r>
          </a:p>
        </p:txBody>
      </p:sp>
      <p:sp>
        <p:nvSpPr>
          <p:cNvPr id="163842" name="Rectangle 3"/>
          <p:cNvSpPr/>
          <p:nvPr/>
        </p:nvSpPr>
        <p:spPr>
          <a:xfrm>
            <a:off x="4948238" y="30861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1794" name="Rectangle 3"/>
          <p:cNvSpPr>
            <a:spLocks noGrp="1"/>
          </p:cNvSpPr>
          <p:nvPr>
            <p:ph idx="1"/>
          </p:nvPr>
        </p:nvSpPr>
        <p:spPr>
          <a:xfrm>
            <a:off x="1298575" y="952500"/>
            <a:ext cx="10223500" cy="5388610"/>
          </a:xfrm>
        </p:spPr>
        <p:txBody>
          <a:bodyPr wrap="square" lIns="91440" tIns="45720" rIns="91440" bIns="45720" anchor="t"/>
          <a:lstStyle/>
          <a:p>
            <a:pPr eaLnBrk="1" hangingPunct="1"/>
            <a:r>
              <a:rPr sz="2200">
                <a:sym typeface="+mn-ea"/>
              </a:rPr>
              <a:t>预测值</a:t>
            </a:r>
            <a:r>
              <a:rPr lang="en-US" altLang="zh-CN" sz="2200">
                <a:sym typeface="+mn-ea"/>
              </a:rPr>
              <a:t>95%</a:t>
            </a:r>
            <a:r>
              <a:rPr sz="2200">
                <a:sym typeface="+mn-ea"/>
              </a:rPr>
              <a:t>置信区间</a:t>
            </a:r>
            <a:r>
              <a:rPr lang="en-US" altLang="zh-CN" sz="2200">
                <a:sym typeface="+mn-ea"/>
              </a:rPr>
              <a:t>的计算</a:t>
            </a:r>
          </a:p>
          <a:p>
            <a:pPr eaLnBrk="1" hangingPunct="1"/>
            <a:endParaRPr lang="en-US" altLang="zh-CN" sz="2200">
              <a:sym typeface="+mn-ea"/>
            </a:endParaRPr>
          </a:p>
          <a:p>
            <a:pPr eaLnBrk="1" hangingPunct="1"/>
            <a:endParaRPr lang="en-US" altLang="zh-CN" sz="2200">
              <a:sym typeface="+mn-ea"/>
            </a:endParaRPr>
          </a:p>
          <a:p>
            <a:pPr eaLnBrk="1" hangingPunct="1"/>
            <a:endParaRPr lang="en-US" altLang="zh-CN" sz="2200">
              <a:sym typeface="+mn-ea"/>
            </a:endParaRPr>
          </a:p>
          <a:p>
            <a:pPr marL="0" indent="0" eaLnBrk="1" hangingPunct="1">
              <a:buNone/>
            </a:pPr>
            <a:endParaRPr lang="en-US" altLang="zh-CN" sz="2200"/>
          </a:p>
          <a:p>
            <a:pPr eaLnBrk="1" hangingPunct="1"/>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sz="22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sz="3600">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756410" y="2128520"/>
            <a:ext cx="9018905" cy="228409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p:cNvSpPr>
          <p:nvPr>
            <p:ph type="title"/>
          </p:nvPr>
        </p:nvSpPr>
        <p:spPr>
          <a:xfrm>
            <a:off x="1337945" y="173990"/>
            <a:ext cx="10184130" cy="71120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修正预测</a:t>
            </a:r>
          </a:p>
        </p:txBody>
      </p:sp>
      <p:sp>
        <p:nvSpPr>
          <p:cNvPr id="173058" name="Rectangle 3"/>
          <p:cNvSpPr>
            <a:spLocks noGrp="1"/>
          </p:cNvSpPr>
          <p:nvPr>
            <p:ph idx="1"/>
          </p:nvPr>
        </p:nvSpPr>
        <p:spPr>
          <a:xfrm>
            <a:off x="1278890" y="952500"/>
            <a:ext cx="10243185" cy="5388610"/>
          </a:xfrm>
        </p:spPr>
        <p:txBody>
          <a:bodyPr wrap="square" lIns="91440" tIns="45720" rIns="91440" bIns="45720" anchor="t"/>
          <a:lstStyle/>
          <a:p>
            <a:pPr eaLnBrk="1" hangingPunct="1">
              <a:lnSpc>
                <a:spcPct val="90000"/>
              </a:lnSpc>
            </a:pPr>
            <a:r>
              <a:rPr lang="zh-CN" altLang="en-US" sz="2200" dirty="0">
                <a:cs typeface="微软雅黑" panose="020B0503020204020204" charset="-122"/>
              </a:rPr>
              <a:t>定义</a:t>
            </a:r>
          </a:p>
          <a:p>
            <a:pPr lvl="1" eaLnBrk="1" hangingPunct="1">
              <a:lnSpc>
                <a:spcPct val="90000"/>
              </a:lnSpc>
            </a:pPr>
            <a:r>
              <a:rPr lang="zh-CN" altLang="en-US" sz="2000" dirty="0">
                <a:cs typeface="微软雅黑" panose="020B0503020204020204" charset="-122"/>
              </a:rPr>
              <a:t>所谓的修正预测就是研究如何利用新的信息去获得精度更高的预测值 </a:t>
            </a:r>
          </a:p>
          <a:p>
            <a:pPr lvl="1" eaLnBrk="1" hangingPunct="1">
              <a:lnSpc>
                <a:spcPct val="90000"/>
              </a:lnSpc>
            </a:pPr>
            <a:endParaRPr lang="zh-CN" altLang="en-US" sz="2200" dirty="0">
              <a:cs typeface="微软雅黑" panose="020B0503020204020204" charset="-122"/>
            </a:endParaRPr>
          </a:p>
          <a:p>
            <a:pPr eaLnBrk="1" hangingPunct="1">
              <a:lnSpc>
                <a:spcPct val="90000"/>
              </a:lnSpc>
            </a:pPr>
            <a:r>
              <a:rPr lang="zh-CN" altLang="en-US" sz="2200" dirty="0">
                <a:cs typeface="微软雅黑" panose="020B0503020204020204" charset="-122"/>
              </a:rPr>
              <a:t>方法</a:t>
            </a:r>
          </a:p>
          <a:p>
            <a:pPr lvl="1" eaLnBrk="1" hangingPunct="1">
              <a:lnSpc>
                <a:spcPct val="90000"/>
              </a:lnSpc>
            </a:pPr>
            <a:r>
              <a:rPr lang="zh-CN" altLang="en-US" sz="2000" dirty="0">
                <a:cs typeface="微软雅黑" panose="020B0503020204020204" charset="-122"/>
              </a:rPr>
              <a:t>在新的信息量比较大时——把新信息加入到旧的信息中，重新拟合模型 </a:t>
            </a:r>
          </a:p>
          <a:p>
            <a:pPr lvl="1" eaLnBrk="1" hangingPunct="1">
              <a:lnSpc>
                <a:spcPct val="90000"/>
              </a:lnSpc>
            </a:pPr>
            <a:r>
              <a:rPr lang="zh-CN" altLang="en-US" sz="2000" dirty="0">
                <a:cs typeface="微软雅黑" panose="020B0503020204020204" charset="-122"/>
              </a:rPr>
              <a:t>在新的信息量很小时——不重新拟合模型，只是将新的信息加入以修正预测值，提高预测精度</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a:xfrm>
            <a:off x="1318260" y="213995"/>
            <a:ext cx="10203815" cy="67119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修正预测原理</a:t>
            </a:r>
          </a:p>
        </p:txBody>
      </p:sp>
      <p:sp>
        <p:nvSpPr>
          <p:cNvPr id="174082" name="Rectangle 3"/>
          <p:cNvSpPr>
            <a:spLocks noGrp="1"/>
          </p:cNvSpPr>
          <p:nvPr>
            <p:ph idx="1"/>
          </p:nvPr>
        </p:nvSpPr>
        <p:spPr>
          <a:xfrm>
            <a:off x="1298575" y="952500"/>
            <a:ext cx="10223500" cy="5388610"/>
          </a:xfrm>
        </p:spPr>
        <p:txBody>
          <a:bodyPr wrap="square" lIns="91440" tIns="45720" rIns="91440" bIns="45720" anchor="t"/>
          <a:lstStyle/>
          <a:p>
            <a:pPr eaLnBrk="1" hangingPunct="1"/>
            <a:r>
              <a:rPr lang="zh-CN" altLang="en-US" sz="2000" dirty="0">
                <a:cs typeface="微软雅黑" panose="020B0503020204020204" charset="-122"/>
              </a:rPr>
              <a:t>在旧信息的基础上，      的预测值为</a:t>
            </a:r>
          </a:p>
          <a:p>
            <a:pPr eaLnBrk="1" hangingPunct="1"/>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r>
              <a:rPr lang="zh-CN" altLang="en-US" sz="2000" dirty="0">
                <a:cs typeface="微软雅黑" panose="020B0503020204020204" charset="-122"/>
              </a:rPr>
              <a:t>假设新获得一个观察值      ，则</a:t>
            </a:r>
          </a:p>
          <a:p>
            <a:pPr lvl="1" eaLnBrk="1" hangingPunct="1"/>
            <a:r>
              <a:rPr lang="zh-CN" altLang="en-US" sz="2000" dirty="0">
                <a:cs typeface="微软雅黑" panose="020B0503020204020204" charset="-122"/>
              </a:rPr>
              <a:t>       的修正预测值为</a:t>
            </a:r>
          </a:p>
          <a:p>
            <a:pPr lvl="1" eaLnBrk="1" hangingPunct="1"/>
            <a:endParaRPr lang="zh-CN" altLang="en-US" sz="2000" dirty="0">
              <a:cs typeface="微软雅黑" panose="020B0503020204020204" charset="-122"/>
            </a:endParaRPr>
          </a:p>
          <a:p>
            <a:pPr lvl="1" eaLnBrk="1" hangingPunct="1"/>
            <a:r>
              <a:rPr lang="zh-CN" altLang="en-US" sz="2000" dirty="0">
                <a:cs typeface="微软雅黑" panose="020B0503020204020204" charset="-122"/>
              </a:rPr>
              <a:t>修正预测误差为</a:t>
            </a:r>
          </a:p>
          <a:p>
            <a:pPr lvl="1" eaLnBrk="1" hangingPunct="1"/>
            <a:endParaRPr lang="zh-CN" altLang="en-US" sz="2000" dirty="0">
              <a:cs typeface="微软雅黑" panose="020B0503020204020204" charset="-122"/>
            </a:endParaRPr>
          </a:p>
          <a:p>
            <a:pPr lvl="1" eaLnBrk="1" hangingPunct="1"/>
            <a:r>
              <a:rPr lang="zh-CN" altLang="en-US" sz="2000" dirty="0">
                <a:cs typeface="微软雅黑" panose="020B0503020204020204" charset="-122"/>
              </a:rPr>
              <a:t>预测方差为</a:t>
            </a: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buNone/>
            </a:pPr>
            <a:endParaRPr lang="zh-CN" altLang="en-US" sz="2400" dirty="0">
              <a:ea typeface="宋体" panose="02010600030101010101" pitchFamily="2" charset="-122"/>
            </a:endParaRPr>
          </a:p>
        </p:txBody>
      </p:sp>
      <p:graphicFrame>
        <p:nvGraphicFramePr>
          <p:cNvPr id="174083" name="Object 4"/>
          <p:cNvGraphicFramePr>
            <a:graphicFrameLocks noChangeAspect="1"/>
          </p:cNvGraphicFramePr>
          <p:nvPr/>
        </p:nvGraphicFramePr>
        <p:xfrm>
          <a:off x="4032250" y="952500"/>
          <a:ext cx="546735" cy="516255"/>
        </p:xfrm>
        <a:graphic>
          <a:graphicData uri="http://schemas.openxmlformats.org/presentationml/2006/ole">
            <mc:AlternateContent xmlns:mc="http://schemas.openxmlformats.org/markup-compatibility/2006">
              <mc:Choice xmlns:v="urn:schemas-microsoft-com:vml" Requires="v">
                <p:oleObj spid="_x0000_s30791" r:id="rId4" imgW="241935" imgH="229235" progId="Equation.3">
                  <p:embed/>
                </p:oleObj>
              </mc:Choice>
              <mc:Fallback>
                <p:oleObj r:id="rId4" imgW="241935" imgH="229235" progId="Equation.3">
                  <p:embed/>
                  <p:pic>
                    <p:nvPicPr>
                      <p:cNvPr id="0" name="图片 3404"/>
                      <p:cNvPicPr/>
                      <p:nvPr/>
                    </p:nvPicPr>
                    <p:blipFill>
                      <a:blip r:embed="rId5"/>
                      <a:stretch>
                        <a:fillRect/>
                      </a:stretch>
                    </p:blipFill>
                    <p:spPr>
                      <a:xfrm>
                        <a:off x="4032250" y="952500"/>
                        <a:ext cx="546735" cy="516255"/>
                      </a:xfrm>
                      <a:prstGeom prst="rect">
                        <a:avLst/>
                      </a:prstGeom>
                      <a:noFill/>
                      <a:ln w="38100">
                        <a:noFill/>
                        <a:miter/>
                      </a:ln>
                    </p:spPr>
                  </p:pic>
                </p:oleObj>
              </mc:Fallback>
            </mc:AlternateContent>
          </a:graphicData>
        </a:graphic>
      </p:graphicFrame>
      <p:graphicFrame>
        <p:nvGraphicFramePr>
          <p:cNvPr id="174084" name="Object 5"/>
          <p:cNvGraphicFramePr>
            <a:graphicFrameLocks noChangeAspect="1"/>
          </p:cNvGraphicFramePr>
          <p:nvPr/>
        </p:nvGraphicFramePr>
        <p:xfrm>
          <a:off x="3850005" y="1614805"/>
          <a:ext cx="3670300" cy="541338"/>
        </p:xfrm>
        <a:graphic>
          <a:graphicData uri="http://schemas.openxmlformats.org/presentationml/2006/ole">
            <mc:AlternateContent xmlns:mc="http://schemas.openxmlformats.org/markup-compatibility/2006">
              <mc:Choice xmlns:v="urn:schemas-microsoft-com:vml" Requires="v">
                <p:oleObj spid="_x0000_s30792" r:id="rId6" imgW="1550035" imgH="228600" progId="Equation.DSMT4">
                  <p:embed/>
                </p:oleObj>
              </mc:Choice>
              <mc:Fallback>
                <p:oleObj r:id="rId6" imgW="1550035" imgH="228600" progId="Equation.DSMT4">
                  <p:embed/>
                  <p:pic>
                    <p:nvPicPr>
                      <p:cNvPr id="0" name="图片 3399"/>
                      <p:cNvPicPr/>
                      <p:nvPr/>
                    </p:nvPicPr>
                    <p:blipFill>
                      <a:blip r:embed="rId7"/>
                      <a:stretch>
                        <a:fillRect/>
                      </a:stretch>
                    </p:blipFill>
                    <p:spPr>
                      <a:xfrm>
                        <a:off x="3850005" y="1614805"/>
                        <a:ext cx="3670300" cy="541338"/>
                      </a:xfrm>
                      <a:prstGeom prst="rect">
                        <a:avLst/>
                      </a:prstGeom>
                      <a:noFill/>
                      <a:ln w="38100">
                        <a:noFill/>
                        <a:miter/>
                      </a:ln>
                    </p:spPr>
                  </p:pic>
                </p:oleObj>
              </mc:Fallback>
            </mc:AlternateContent>
          </a:graphicData>
        </a:graphic>
      </p:graphicFrame>
      <p:graphicFrame>
        <p:nvGraphicFramePr>
          <p:cNvPr id="174085" name="Object 6"/>
          <p:cNvGraphicFramePr>
            <a:graphicFrameLocks noChangeAspect="1"/>
          </p:cNvGraphicFramePr>
          <p:nvPr/>
        </p:nvGraphicFramePr>
        <p:xfrm>
          <a:off x="2087563" y="2997200"/>
          <a:ext cx="609600" cy="576263"/>
        </p:xfrm>
        <a:graphic>
          <a:graphicData uri="http://schemas.openxmlformats.org/presentationml/2006/ole">
            <mc:AlternateContent xmlns:mc="http://schemas.openxmlformats.org/markup-compatibility/2006">
              <mc:Choice xmlns:v="urn:schemas-microsoft-com:vml" Requires="v">
                <p:oleObj spid="_x0000_s30793" r:id="rId8" imgW="241935" imgH="229235" progId="Equation.3">
                  <p:embed/>
                </p:oleObj>
              </mc:Choice>
              <mc:Fallback>
                <p:oleObj r:id="rId8" imgW="241935" imgH="229235" progId="Equation.3">
                  <p:embed/>
                  <p:pic>
                    <p:nvPicPr>
                      <p:cNvPr id="0" name="图片 3395"/>
                      <p:cNvPicPr/>
                      <p:nvPr/>
                    </p:nvPicPr>
                    <p:blipFill>
                      <a:blip r:embed="rId5"/>
                      <a:stretch>
                        <a:fillRect/>
                      </a:stretch>
                    </p:blipFill>
                    <p:spPr>
                      <a:xfrm>
                        <a:off x="2087563" y="2997200"/>
                        <a:ext cx="609600" cy="576263"/>
                      </a:xfrm>
                      <a:prstGeom prst="rect">
                        <a:avLst/>
                      </a:prstGeom>
                      <a:noFill/>
                      <a:ln w="38100">
                        <a:noFill/>
                        <a:miter/>
                      </a:ln>
                    </p:spPr>
                  </p:pic>
                </p:oleObj>
              </mc:Fallback>
            </mc:AlternateContent>
          </a:graphicData>
        </a:graphic>
      </p:graphicFrame>
      <p:graphicFrame>
        <p:nvGraphicFramePr>
          <p:cNvPr id="174086" name="Object 7"/>
          <p:cNvGraphicFramePr>
            <a:graphicFrameLocks noChangeAspect="1"/>
          </p:cNvGraphicFramePr>
          <p:nvPr/>
        </p:nvGraphicFramePr>
        <p:xfrm>
          <a:off x="4364990" y="2517140"/>
          <a:ext cx="507365" cy="480060"/>
        </p:xfrm>
        <a:graphic>
          <a:graphicData uri="http://schemas.openxmlformats.org/presentationml/2006/ole">
            <mc:AlternateContent xmlns:mc="http://schemas.openxmlformats.org/markup-compatibility/2006">
              <mc:Choice xmlns:v="urn:schemas-microsoft-com:vml" Requires="v">
                <p:oleObj spid="_x0000_s30794" r:id="rId9" imgW="241935" imgH="229235" progId="Equation.3">
                  <p:embed/>
                </p:oleObj>
              </mc:Choice>
              <mc:Fallback>
                <p:oleObj r:id="rId9" imgW="241935" imgH="229235" progId="Equation.3">
                  <p:embed/>
                  <p:pic>
                    <p:nvPicPr>
                      <p:cNvPr id="0" name="图片 3398"/>
                      <p:cNvPicPr/>
                      <p:nvPr/>
                    </p:nvPicPr>
                    <p:blipFill>
                      <a:blip r:embed="rId10"/>
                      <a:stretch>
                        <a:fillRect/>
                      </a:stretch>
                    </p:blipFill>
                    <p:spPr>
                      <a:xfrm>
                        <a:off x="4364990" y="2517140"/>
                        <a:ext cx="507365" cy="480060"/>
                      </a:xfrm>
                      <a:prstGeom prst="rect">
                        <a:avLst/>
                      </a:prstGeom>
                      <a:noFill/>
                      <a:ln w="38100">
                        <a:noFill/>
                        <a:miter/>
                      </a:ln>
                    </p:spPr>
                  </p:pic>
                </p:oleObj>
              </mc:Fallback>
            </mc:AlternateContent>
          </a:graphicData>
        </a:graphic>
      </p:graphicFrame>
      <p:sp>
        <p:nvSpPr>
          <p:cNvPr id="174087" name="Rectangle 8"/>
          <p:cNvSpPr/>
          <p:nvPr/>
        </p:nvSpPr>
        <p:spPr>
          <a:xfrm>
            <a:off x="4872038" y="32004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4088" name="Object 9"/>
          <p:cNvGraphicFramePr>
            <a:graphicFrameLocks noChangeAspect="1"/>
          </p:cNvGraphicFramePr>
          <p:nvPr/>
        </p:nvGraphicFramePr>
        <p:xfrm>
          <a:off x="3392170" y="3573463"/>
          <a:ext cx="6388100" cy="434975"/>
        </p:xfrm>
        <a:graphic>
          <a:graphicData uri="http://schemas.openxmlformats.org/presentationml/2006/ole">
            <mc:AlternateContent xmlns:mc="http://schemas.openxmlformats.org/markup-compatibility/2006">
              <mc:Choice xmlns:v="urn:schemas-microsoft-com:vml" Requires="v">
                <p:oleObj spid="_x0000_s30795" r:id="rId11" imgW="3365500" imgH="228600" progId="Equation.3">
                  <p:embed/>
                </p:oleObj>
              </mc:Choice>
              <mc:Fallback>
                <p:oleObj r:id="rId11" imgW="3365500" imgH="228600" progId="Equation.3">
                  <p:embed/>
                  <p:pic>
                    <p:nvPicPr>
                      <p:cNvPr id="0" name="图片 3396"/>
                      <p:cNvPicPr/>
                      <p:nvPr/>
                    </p:nvPicPr>
                    <p:blipFill>
                      <a:blip r:embed="rId12"/>
                      <a:stretch>
                        <a:fillRect/>
                      </a:stretch>
                    </p:blipFill>
                    <p:spPr>
                      <a:xfrm>
                        <a:off x="3392170" y="3573463"/>
                        <a:ext cx="6388100" cy="434975"/>
                      </a:xfrm>
                      <a:prstGeom prst="rect">
                        <a:avLst/>
                      </a:prstGeom>
                      <a:noFill/>
                      <a:ln w="38100">
                        <a:noFill/>
                        <a:miter/>
                      </a:ln>
                    </p:spPr>
                  </p:pic>
                </p:oleObj>
              </mc:Fallback>
            </mc:AlternateContent>
          </a:graphicData>
        </a:graphic>
      </p:graphicFrame>
      <p:graphicFrame>
        <p:nvGraphicFramePr>
          <p:cNvPr id="174089" name="Object 10"/>
          <p:cNvGraphicFramePr>
            <a:graphicFrameLocks noChangeAspect="1"/>
          </p:cNvGraphicFramePr>
          <p:nvPr/>
        </p:nvGraphicFramePr>
        <p:xfrm>
          <a:off x="3719830" y="4686618"/>
          <a:ext cx="4343400" cy="501650"/>
        </p:xfrm>
        <a:graphic>
          <a:graphicData uri="http://schemas.openxmlformats.org/presentationml/2006/ole">
            <mc:AlternateContent xmlns:mc="http://schemas.openxmlformats.org/markup-compatibility/2006">
              <mc:Choice xmlns:v="urn:schemas-microsoft-com:vml" Requires="v">
                <p:oleObj spid="_x0000_s30796" r:id="rId13" imgW="1981835" imgH="228600" progId="Equation.3">
                  <p:embed/>
                </p:oleObj>
              </mc:Choice>
              <mc:Fallback>
                <p:oleObj r:id="rId13" imgW="1981835" imgH="228600" progId="Equation.3">
                  <p:embed/>
                  <p:pic>
                    <p:nvPicPr>
                      <p:cNvPr id="0" name="图片 3401"/>
                      <p:cNvPicPr/>
                      <p:nvPr/>
                    </p:nvPicPr>
                    <p:blipFill>
                      <a:blip r:embed="rId14"/>
                      <a:stretch>
                        <a:fillRect/>
                      </a:stretch>
                    </p:blipFill>
                    <p:spPr>
                      <a:xfrm>
                        <a:off x="3719830" y="4686618"/>
                        <a:ext cx="4343400" cy="501650"/>
                      </a:xfrm>
                      <a:prstGeom prst="rect">
                        <a:avLst/>
                      </a:prstGeom>
                      <a:noFill/>
                      <a:ln w="38100">
                        <a:noFill/>
                        <a:miter/>
                      </a:ln>
                    </p:spPr>
                  </p:pic>
                </p:oleObj>
              </mc:Fallback>
            </mc:AlternateContent>
          </a:graphicData>
        </a:graphic>
      </p:graphicFrame>
      <p:graphicFrame>
        <p:nvGraphicFramePr>
          <p:cNvPr id="174090" name="Object 11"/>
          <p:cNvGraphicFramePr>
            <a:graphicFrameLocks noChangeAspect="1"/>
          </p:cNvGraphicFramePr>
          <p:nvPr/>
        </p:nvGraphicFramePr>
        <p:xfrm>
          <a:off x="3719513" y="5666423"/>
          <a:ext cx="4330700" cy="490537"/>
        </p:xfrm>
        <a:graphic>
          <a:graphicData uri="http://schemas.openxmlformats.org/presentationml/2006/ole">
            <mc:AlternateContent xmlns:mc="http://schemas.openxmlformats.org/markup-compatibility/2006">
              <mc:Choice xmlns:v="urn:schemas-microsoft-com:vml" Requires="v">
                <p:oleObj spid="_x0000_s30797" r:id="rId15" imgW="2146300" imgH="241300" progId="Equation.3">
                  <p:embed/>
                </p:oleObj>
              </mc:Choice>
              <mc:Fallback>
                <p:oleObj r:id="rId15" imgW="2146300" imgH="241300" progId="Equation.3">
                  <p:embed/>
                  <p:pic>
                    <p:nvPicPr>
                      <p:cNvPr id="0" name="图片 3402"/>
                      <p:cNvPicPr/>
                      <p:nvPr/>
                    </p:nvPicPr>
                    <p:blipFill>
                      <a:blip r:embed="rId16"/>
                      <a:stretch>
                        <a:fillRect/>
                      </a:stretch>
                    </p:blipFill>
                    <p:spPr>
                      <a:xfrm>
                        <a:off x="3719513" y="5666423"/>
                        <a:ext cx="4330700" cy="490537"/>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一般情况</a:t>
            </a:r>
          </a:p>
        </p:txBody>
      </p:sp>
      <p:sp>
        <p:nvSpPr>
          <p:cNvPr id="175106" name="Rectangle 3"/>
          <p:cNvSpPr>
            <a:spLocks noGrp="1"/>
          </p:cNvSpPr>
          <p:nvPr>
            <p:ph idx="1"/>
          </p:nvPr>
        </p:nvSpPr>
        <p:spPr>
          <a:xfrm>
            <a:off x="1257935" y="952500"/>
            <a:ext cx="10264140" cy="5388610"/>
          </a:xfrm>
        </p:spPr>
        <p:txBody>
          <a:bodyPr wrap="square" lIns="91440" tIns="45720" rIns="91440" bIns="45720" anchor="t">
            <a:normAutofit/>
          </a:bodyPr>
          <a:lstStyle/>
          <a:p>
            <a:pPr eaLnBrk="1" hangingPunct="1"/>
            <a:r>
              <a:rPr lang="zh-CN" altLang="en-US" sz="2000" dirty="0">
                <a:cs typeface="微软雅黑" panose="020B0503020204020204" charset="-122"/>
              </a:rPr>
              <a:t>假设新获得</a:t>
            </a:r>
            <a:r>
              <a:rPr lang="en-US" altLang="zh-CN" sz="2000" dirty="0">
                <a:cs typeface="微软雅黑" panose="020B0503020204020204" charset="-122"/>
              </a:rPr>
              <a:t>p</a:t>
            </a:r>
            <a:r>
              <a:rPr lang="zh-CN" altLang="en-US" sz="2000" dirty="0">
                <a:cs typeface="微软雅黑" panose="020B0503020204020204" charset="-122"/>
              </a:rPr>
              <a:t>个观察值                 ，则</a:t>
            </a:r>
          </a:p>
          <a:p>
            <a:pPr lvl="1" eaLnBrk="1" hangingPunct="1"/>
            <a:r>
              <a:rPr lang="zh-CN" altLang="en-US" sz="2000" dirty="0">
                <a:cs typeface="微软雅黑" panose="020B0503020204020204" charset="-122"/>
              </a:rPr>
              <a:t>     的修正预测值为</a:t>
            </a:r>
          </a:p>
          <a:p>
            <a:pPr lvl="1" eaLnBrk="1" hangingPunct="1"/>
            <a:endParaRPr lang="zh-CN" altLang="en-US" sz="2000" dirty="0">
              <a:cs typeface="微软雅黑" panose="020B0503020204020204" charset="-122"/>
            </a:endParaRPr>
          </a:p>
          <a:p>
            <a:pPr lvl="1" eaLnBrk="1" hangingPunct="1"/>
            <a:endParaRPr lang="zh-CN" altLang="en-US" sz="2000" dirty="0">
              <a:cs typeface="微软雅黑" panose="020B0503020204020204" charset="-122"/>
            </a:endParaRPr>
          </a:p>
          <a:p>
            <a:pPr lvl="1" eaLnBrk="1" hangingPunct="1"/>
            <a:r>
              <a:rPr lang="zh-CN" altLang="en-US" sz="2000" dirty="0">
                <a:cs typeface="微软雅黑" panose="020B0503020204020204" charset="-122"/>
              </a:rPr>
              <a:t>修正预测误差为</a:t>
            </a:r>
          </a:p>
          <a:p>
            <a:pPr lvl="1" eaLnBrk="1" hangingPunct="1">
              <a:buNone/>
            </a:pPr>
            <a:endParaRPr lang="zh-CN" altLang="en-US" sz="2000" dirty="0">
              <a:cs typeface="微软雅黑" panose="020B0503020204020204" charset="-122"/>
            </a:endParaRPr>
          </a:p>
          <a:p>
            <a:pPr lvl="1" eaLnBrk="1" hangingPunct="1">
              <a:buNone/>
            </a:pPr>
            <a:endParaRPr lang="zh-CN" altLang="en-US" sz="2000" dirty="0">
              <a:cs typeface="微软雅黑" panose="020B0503020204020204" charset="-122"/>
            </a:endParaRPr>
          </a:p>
          <a:p>
            <a:pPr lvl="1" eaLnBrk="1" hangingPunct="1"/>
            <a:r>
              <a:rPr lang="zh-CN" altLang="en-US" sz="2000" dirty="0">
                <a:cs typeface="微软雅黑" panose="020B0503020204020204" charset="-122"/>
              </a:rPr>
              <a:t>预测方差为</a:t>
            </a:r>
          </a:p>
          <a:p>
            <a:pPr eaLnBrk="1" hangingPunct="1"/>
            <a:endParaRPr lang="en-US" altLang="zh-CN" sz="2000" dirty="0">
              <a:cs typeface="微软雅黑" panose="020B0503020204020204" charset="-122"/>
            </a:endParaRPr>
          </a:p>
          <a:p>
            <a:pPr eaLnBrk="1" hangingPunct="1"/>
            <a:endParaRPr lang="en-US" altLang="zh-CN" sz="2000" dirty="0">
              <a:cs typeface="微软雅黑" panose="020B0503020204020204" charset="-122"/>
            </a:endParaRPr>
          </a:p>
          <a:p>
            <a:pPr eaLnBrk="1" hangingPunct="1"/>
            <a:endParaRPr lang="en-US" altLang="zh-CN" sz="2000" dirty="0">
              <a:cs typeface="微软雅黑" panose="020B0503020204020204" charset="-122"/>
            </a:endParaRPr>
          </a:p>
        </p:txBody>
      </p:sp>
      <p:graphicFrame>
        <p:nvGraphicFramePr>
          <p:cNvPr id="175107" name="Object 4"/>
          <p:cNvGraphicFramePr>
            <a:graphicFrameLocks noChangeAspect="1"/>
          </p:cNvGraphicFramePr>
          <p:nvPr/>
        </p:nvGraphicFramePr>
        <p:xfrm>
          <a:off x="4224020" y="1027430"/>
          <a:ext cx="1461770" cy="478790"/>
        </p:xfrm>
        <a:graphic>
          <a:graphicData uri="http://schemas.openxmlformats.org/presentationml/2006/ole">
            <mc:AlternateContent xmlns:mc="http://schemas.openxmlformats.org/markup-compatibility/2006">
              <mc:Choice xmlns:v="urn:schemas-microsoft-com:vml" Requires="v">
                <p:oleObj spid="_x0000_s31795" r:id="rId4" imgW="737235" imgH="241300" progId="Equation.3">
                  <p:embed/>
                </p:oleObj>
              </mc:Choice>
              <mc:Fallback>
                <p:oleObj r:id="rId4" imgW="737235" imgH="241300" progId="Equation.3">
                  <p:embed/>
                  <p:pic>
                    <p:nvPicPr>
                      <p:cNvPr id="0" name="图片 3397"/>
                      <p:cNvPicPr/>
                      <p:nvPr/>
                    </p:nvPicPr>
                    <p:blipFill>
                      <a:blip r:embed="rId5"/>
                      <a:stretch>
                        <a:fillRect/>
                      </a:stretch>
                    </p:blipFill>
                    <p:spPr>
                      <a:xfrm>
                        <a:off x="4224020" y="1027430"/>
                        <a:ext cx="1461770" cy="478790"/>
                      </a:xfrm>
                      <a:prstGeom prst="rect">
                        <a:avLst/>
                      </a:prstGeom>
                      <a:noFill/>
                      <a:ln w="38100">
                        <a:noFill/>
                        <a:miter/>
                      </a:ln>
                    </p:spPr>
                  </p:pic>
                </p:oleObj>
              </mc:Fallback>
            </mc:AlternateContent>
          </a:graphicData>
        </a:graphic>
      </p:graphicFrame>
      <p:graphicFrame>
        <p:nvGraphicFramePr>
          <p:cNvPr id="175108" name="Object 5"/>
          <p:cNvGraphicFramePr>
            <a:graphicFrameLocks noChangeAspect="1"/>
          </p:cNvGraphicFramePr>
          <p:nvPr/>
        </p:nvGraphicFramePr>
        <p:xfrm>
          <a:off x="1974215" y="1506220"/>
          <a:ext cx="475615" cy="449580"/>
        </p:xfrm>
        <a:graphic>
          <a:graphicData uri="http://schemas.openxmlformats.org/presentationml/2006/ole">
            <mc:AlternateContent xmlns:mc="http://schemas.openxmlformats.org/markup-compatibility/2006">
              <mc:Choice xmlns:v="urn:schemas-microsoft-com:vml" Requires="v">
                <p:oleObj spid="_x0000_s31796" r:id="rId6" imgW="241935" imgH="229235" progId="Equation.3">
                  <p:embed/>
                </p:oleObj>
              </mc:Choice>
              <mc:Fallback>
                <p:oleObj r:id="rId6" imgW="241935" imgH="229235" progId="Equation.3">
                  <p:embed/>
                  <p:pic>
                    <p:nvPicPr>
                      <p:cNvPr id="0" name="图片 3405"/>
                      <p:cNvPicPr/>
                      <p:nvPr/>
                    </p:nvPicPr>
                    <p:blipFill>
                      <a:blip r:embed="rId7"/>
                      <a:stretch>
                        <a:fillRect/>
                      </a:stretch>
                    </p:blipFill>
                    <p:spPr>
                      <a:xfrm>
                        <a:off x="1974215" y="1506220"/>
                        <a:ext cx="475615" cy="449580"/>
                      </a:xfrm>
                      <a:prstGeom prst="rect">
                        <a:avLst/>
                      </a:prstGeom>
                      <a:noFill/>
                      <a:ln w="38100">
                        <a:noFill/>
                        <a:miter/>
                      </a:ln>
                    </p:spPr>
                  </p:pic>
                </p:oleObj>
              </mc:Fallback>
            </mc:AlternateContent>
          </a:graphicData>
        </a:graphic>
      </p:graphicFrame>
      <p:sp>
        <p:nvSpPr>
          <p:cNvPr id="175109" name="Rectangle 6"/>
          <p:cNvSpPr/>
          <p:nvPr/>
        </p:nvSpPr>
        <p:spPr>
          <a:xfrm>
            <a:off x="4872038" y="32004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75110" name="Rectangle 7"/>
          <p:cNvSpPr/>
          <p:nvPr/>
        </p:nvSpPr>
        <p:spPr>
          <a:xfrm>
            <a:off x="5010150"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75111" name="Rectangle 8"/>
          <p:cNvSpPr/>
          <p:nvPr/>
        </p:nvSpPr>
        <p:spPr>
          <a:xfrm>
            <a:off x="4376738"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5112" name="Object 9"/>
          <p:cNvGraphicFramePr>
            <a:graphicFrameLocks noChangeAspect="1"/>
          </p:cNvGraphicFramePr>
          <p:nvPr/>
        </p:nvGraphicFramePr>
        <p:xfrm>
          <a:off x="3279775" y="2222183"/>
          <a:ext cx="5395913" cy="511175"/>
        </p:xfrm>
        <a:graphic>
          <a:graphicData uri="http://schemas.openxmlformats.org/presentationml/2006/ole">
            <mc:AlternateContent xmlns:mc="http://schemas.openxmlformats.org/markup-compatibility/2006">
              <mc:Choice xmlns:v="urn:schemas-microsoft-com:vml" Requires="v">
                <p:oleObj spid="_x0000_s31797" r:id="rId8" imgW="2565400" imgH="241300" progId="Equation.3">
                  <p:embed/>
                </p:oleObj>
              </mc:Choice>
              <mc:Fallback>
                <p:oleObj r:id="rId8" imgW="2565400" imgH="241300" progId="Equation.3">
                  <p:embed/>
                  <p:pic>
                    <p:nvPicPr>
                      <p:cNvPr id="0" name="图片 3400"/>
                      <p:cNvPicPr/>
                      <p:nvPr/>
                    </p:nvPicPr>
                    <p:blipFill>
                      <a:blip r:embed="rId9"/>
                      <a:stretch>
                        <a:fillRect/>
                      </a:stretch>
                    </p:blipFill>
                    <p:spPr>
                      <a:xfrm>
                        <a:off x="3279775" y="2222183"/>
                        <a:ext cx="5395913" cy="511175"/>
                      </a:xfrm>
                      <a:prstGeom prst="rect">
                        <a:avLst/>
                      </a:prstGeom>
                      <a:noFill/>
                      <a:ln w="38100">
                        <a:noFill/>
                        <a:miter/>
                      </a:ln>
                    </p:spPr>
                  </p:pic>
                </p:oleObj>
              </mc:Fallback>
            </mc:AlternateContent>
          </a:graphicData>
        </a:graphic>
      </p:graphicFrame>
      <p:sp>
        <p:nvSpPr>
          <p:cNvPr id="175113" name="Rectangle 10"/>
          <p:cNvSpPr/>
          <p:nvPr/>
        </p:nvSpPr>
        <p:spPr>
          <a:xfrm>
            <a:off x="4972050" y="33099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5114" name="Object 11"/>
          <p:cNvGraphicFramePr>
            <a:graphicFrameLocks noChangeAspect="1"/>
          </p:cNvGraphicFramePr>
          <p:nvPr/>
        </p:nvGraphicFramePr>
        <p:xfrm>
          <a:off x="3273743" y="3678555"/>
          <a:ext cx="5486400" cy="581025"/>
        </p:xfrm>
        <a:graphic>
          <a:graphicData uri="http://schemas.openxmlformats.org/presentationml/2006/ole">
            <mc:AlternateContent xmlns:mc="http://schemas.openxmlformats.org/markup-compatibility/2006">
              <mc:Choice xmlns:v="urn:schemas-microsoft-com:vml" Requires="v">
                <p:oleObj spid="_x0000_s31798" r:id="rId10" imgW="2249170" imgH="241300" progId="Equation.3">
                  <p:embed/>
                </p:oleObj>
              </mc:Choice>
              <mc:Fallback>
                <p:oleObj r:id="rId10" imgW="2249170" imgH="241300" progId="Equation.3">
                  <p:embed/>
                  <p:pic>
                    <p:nvPicPr>
                      <p:cNvPr id="0" name="图片 3408"/>
                      <p:cNvPicPr/>
                      <p:nvPr/>
                    </p:nvPicPr>
                    <p:blipFill>
                      <a:blip r:embed="rId11"/>
                      <a:stretch>
                        <a:fillRect/>
                      </a:stretch>
                    </p:blipFill>
                    <p:spPr>
                      <a:xfrm>
                        <a:off x="3273743" y="3678555"/>
                        <a:ext cx="5486400" cy="581025"/>
                      </a:xfrm>
                      <a:prstGeom prst="rect">
                        <a:avLst/>
                      </a:prstGeom>
                      <a:noFill/>
                      <a:ln w="38100">
                        <a:noFill/>
                        <a:miter/>
                      </a:ln>
                    </p:spPr>
                  </p:pic>
                </p:oleObj>
              </mc:Fallback>
            </mc:AlternateContent>
          </a:graphicData>
        </a:graphic>
      </p:graphicFrame>
      <p:sp>
        <p:nvSpPr>
          <p:cNvPr id="175115" name="Rectangle 12"/>
          <p:cNvSpPr/>
          <p:nvPr/>
        </p:nvSpPr>
        <p:spPr>
          <a:xfrm>
            <a:off x="4919663"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5116" name="Object 13"/>
          <p:cNvGraphicFramePr>
            <a:graphicFrameLocks noChangeAspect="1"/>
          </p:cNvGraphicFramePr>
          <p:nvPr/>
        </p:nvGraphicFramePr>
        <p:xfrm>
          <a:off x="3319145" y="5394960"/>
          <a:ext cx="5316538" cy="584200"/>
        </p:xfrm>
        <a:graphic>
          <a:graphicData uri="http://schemas.openxmlformats.org/presentationml/2006/ole">
            <mc:AlternateContent xmlns:mc="http://schemas.openxmlformats.org/markup-compatibility/2006">
              <mc:Choice xmlns:v="urn:schemas-microsoft-com:vml" Requires="v">
                <p:oleObj spid="_x0000_s31799" r:id="rId12" imgW="2322830" imgH="254000" progId="Equation.3">
                  <p:embed/>
                </p:oleObj>
              </mc:Choice>
              <mc:Fallback>
                <p:oleObj r:id="rId12" imgW="2322830" imgH="254000" progId="Equation.3">
                  <p:embed/>
                  <p:pic>
                    <p:nvPicPr>
                      <p:cNvPr id="0" name="图片 3410"/>
                      <p:cNvPicPr/>
                      <p:nvPr/>
                    </p:nvPicPr>
                    <p:blipFill>
                      <a:blip r:embed="rId13"/>
                      <a:stretch>
                        <a:fillRect/>
                      </a:stretch>
                    </p:blipFill>
                    <p:spPr>
                      <a:xfrm>
                        <a:off x="3319145" y="5394960"/>
                        <a:ext cx="5316538" cy="58420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4081" name="Rectangle 2"/>
          <p:cNvSpPr>
            <a:spLocks noGrp="1"/>
          </p:cNvSpPr>
          <p:nvPr/>
        </p:nvSpPr>
        <p:spPr>
          <a:xfrm>
            <a:off x="1318260" y="213995"/>
            <a:ext cx="10203815" cy="67119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lang="en-US" altLang="zh-CN" sz="2800" spc="0" smtClean="0">
                <a:solidFill>
                  <a:schemeClr val="accent5">
                    <a:lumMod val="75000"/>
                  </a:schemeClr>
                </a:solidFill>
                <a:cs typeface="+mn-cs"/>
              </a:rPr>
              <a:t>一般情况</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28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例3.16续</a:t>
            </a:r>
          </a:p>
        </p:txBody>
      </p:sp>
      <p:sp>
        <p:nvSpPr>
          <p:cNvPr id="176130" name="Rectangle 3"/>
          <p:cNvSpPr>
            <a:spLocks noGrp="1"/>
          </p:cNvSpPr>
          <p:nvPr>
            <p:ph idx="1"/>
          </p:nvPr>
        </p:nvSpPr>
        <p:spPr>
          <a:xfrm>
            <a:off x="1348105" y="952500"/>
            <a:ext cx="10173970" cy="5388610"/>
          </a:xfrm>
        </p:spPr>
        <p:txBody>
          <a:bodyPr wrap="square" lIns="91440" tIns="45720" rIns="91440" bIns="45720" anchor="t">
            <a:normAutofit/>
          </a:bodyPr>
          <a:lstStyle/>
          <a:p>
            <a:pPr eaLnBrk="1" hangingPunct="1"/>
            <a:r>
              <a:rPr lang="en-US" altLang="zh-CN" sz="2000" dirty="0">
                <a:cs typeface="微软雅黑" panose="020B0503020204020204" charset="-122"/>
              </a:rPr>
              <a:t>假如四月份的真实销售额为100万元，求二季度后两个月销售额的修正预测值</a:t>
            </a:r>
            <a:endParaRPr lang="en-US" altLang="zh-CN" sz="2200" dirty="0">
              <a:cs typeface="微软雅黑" panose="020B0503020204020204" charset="-122"/>
            </a:endParaRPr>
          </a:p>
          <a:p>
            <a:pPr lvl="1" eaLnBrk="1" hangingPunct="1"/>
            <a:r>
              <a:rPr lang="en-US" altLang="zh-CN" sz="2000" dirty="0" err="1">
                <a:cs typeface="微软雅黑" panose="020B0503020204020204" charset="-122"/>
              </a:rPr>
              <a:t>计算四月份的预测误差</a:t>
            </a:r>
            <a:endParaRPr lang="en-US" altLang="zh-CN" sz="2000" dirty="0">
              <a:cs typeface="微软雅黑" panose="020B0503020204020204" charset="-122"/>
            </a:endParaRPr>
          </a:p>
          <a:p>
            <a:pPr lvl="1" eaLnBrk="1" hangingPunct="1"/>
            <a:endParaRPr lang="en-US" altLang="zh-CN" sz="2000" dirty="0">
              <a:cs typeface="微软雅黑" panose="020B0503020204020204" charset="-122"/>
            </a:endParaRPr>
          </a:p>
          <a:p>
            <a:pPr lvl="1" eaLnBrk="1" hangingPunct="1"/>
            <a:endParaRPr lang="en-US" altLang="zh-CN" sz="2000" dirty="0">
              <a:cs typeface="微软雅黑" panose="020B0503020204020204" charset="-122"/>
            </a:endParaRPr>
          </a:p>
          <a:p>
            <a:pPr lvl="1" eaLnBrk="1" hangingPunct="1"/>
            <a:r>
              <a:rPr lang="en-US" altLang="zh-CN" sz="2000" dirty="0" err="1">
                <a:cs typeface="微软雅黑" panose="020B0503020204020204" charset="-122"/>
              </a:rPr>
              <a:t>计算修正预测值</a:t>
            </a:r>
            <a:endParaRPr lang="en-US" altLang="zh-CN" sz="2000" dirty="0">
              <a:cs typeface="微软雅黑" panose="020B0503020204020204" charset="-122"/>
            </a:endParaRPr>
          </a:p>
          <a:p>
            <a:pPr lvl="1" eaLnBrk="1" hangingPunct="1">
              <a:buNone/>
            </a:pPr>
            <a:endParaRPr lang="en-US" altLang="zh-CN" sz="2000" dirty="0">
              <a:cs typeface="微软雅黑" panose="020B0503020204020204" charset="-122"/>
            </a:endParaRPr>
          </a:p>
          <a:p>
            <a:pPr lvl="1" eaLnBrk="1" hangingPunct="1">
              <a:buNone/>
            </a:pPr>
            <a:endParaRPr lang="en-US" altLang="zh-CN" sz="2000" dirty="0">
              <a:cs typeface="微软雅黑" panose="020B0503020204020204" charset="-122"/>
            </a:endParaRPr>
          </a:p>
          <a:p>
            <a:pPr lvl="1" eaLnBrk="1" hangingPunct="1"/>
            <a:r>
              <a:rPr lang="en-US" altLang="zh-CN" sz="2000" dirty="0" err="1">
                <a:cs typeface="微软雅黑" panose="020B0503020204020204" charset="-122"/>
              </a:rPr>
              <a:t>计算修正方差</a:t>
            </a:r>
            <a:endParaRPr lang="en-US" altLang="zh-CN" sz="2200" dirty="0">
              <a:cs typeface="微软雅黑" panose="020B0503020204020204" charset="-122"/>
            </a:endParaRPr>
          </a:p>
          <a:p>
            <a:pPr eaLnBrk="1" hangingPunct="1"/>
            <a:endParaRPr lang="en-US" altLang="zh-CN" sz="2400" dirty="0">
              <a:latin typeface="宋体" panose="02010600030101010101" pitchFamily="2" charset="-122"/>
              <a:ea typeface="宋体" panose="02010600030101010101" pitchFamily="2" charset="-122"/>
            </a:endParaRPr>
          </a:p>
          <a:p>
            <a:pPr eaLnBrk="1" hangingPunct="1"/>
            <a:endParaRPr lang="en-US" altLang="zh-CN" sz="2400" dirty="0">
              <a:latin typeface="宋体" panose="02010600030101010101" pitchFamily="2" charset="-122"/>
              <a:ea typeface="宋体" panose="02010600030101010101" pitchFamily="2" charset="-122"/>
            </a:endParaRPr>
          </a:p>
          <a:p>
            <a:pPr eaLnBrk="1" hangingPunct="1">
              <a:buNone/>
            </a:pPr>
            <a:endParaRPr lang="en-US" altLang="zh-CN" sz="3200" dirty="0">
              <a:latin typeface="宋体" panose="02010600030101010101" pitchFamily="2" charset="-122"/>
              <a:ea typeface="宋体" panose="02010600030101010101" pitchFamily="2" charset="-122"/>
            </a:endParaRPr>
          </a:p>
          <a:p>
            <a:pPr eaLnBrk="1" hangingPunct="1"/>
            <a:endParaRPr lang="en-US" altLang="zh-CN" sz="3200" dirty="0">
              <a:latin typeface="宋体" panose="02010600030101010101" pitchFamily="2" charset="-122"/>
              <a:ea typeface="宋体" panose="02010600030101010101" pitchFamily="2" charset="-122"/>
            </a:endParaRPr>
          </a:p>
          <a:p>
            <a:pPr eaLnBrk="1" hangingPunct="1"/>
            <a:endParaRPr lang="en-US" altLang="zh-CN" sz="3200" dirty="0">
              <a:ea typeface="宋体" panose="02010600030101010101" pitchFamily="2" charset="-122"/>
            </a:endParaRPr>
          </a:p>
        </p:txBody>
      </p:sp>
      <p:sp>
        <p:nvSpPr>
          <p:cNvPr id="176131" name="Rectangle 4"/>
          <p:cNvSpPr/>
          <p:nvPr/>
        </p:nvSpPr>
        <p:spPr>
          <a:xfrm>
            <a:off x="5029200"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6132" name="Object 5"/>
          <p:cNvGraphicFramePr>
            <a:graphicFrameLocks noChangeAspect="1"/>
          </p:cNvGraphicFramePr>
          <p:nvPr/>
        </p:nvGraphicFramePr>
        <p:xfrm>
          <a:off x="3842385" y="2329815"/>
          <a:ext cx="4114800" cy="441325"/>
        </p:xfrm>
        <a:graphic>
          <a:graphicData uri="http://schemas.openxmlformats.org/presentationml/2006/ole">
            <mc:AlternateContent xmlns:mc="http://schemas.openxmlformats.org/markup-compatibility/2006">
              <mc:Choice xmlns:v="urn:schemas-microsoft-com:vml" Requires="v">
                <p:oleObj spid="_x0000_s32799" r:id="rId4" imgW="2134235" imgH="228600" progId="Equation.DSMT4">
                  <p:embed/>
                </p:oleObj>
              </mc:Choice>
              <mc:Fallback>
                <p:oleObj r:id="rId4" imgW="2134235" imgH="228600" progId="Equation.DSMT4">
                  <p:embed/>
                  <p:pic>
                    <p:nvPicPr>
                      <p:cNvPr id="0" name="图片 3409"/>
                      <p:cNvPicPr/>
                      <p:nvPr/>
                    </p:nvPicPr>
                    <p:blipFill>
                      <a:blip r:embed="rId5"/>
                      <a:stretch>
                        <a:fillRect/>
                      </a:stretch>
                    </p:blipFill>
                    <p:spPr>
                      <a:xfrm>
                        <a:off x="3842385" y="2329815"/>
                        <a:ext cx="4114800" cy="441325"/>
                      </a:xfrm>
                      <a:prstGeom prst="rect">
                        <a:avLst/>
                      </a:prstGeom>
                      <a:noFill/>
                      <a:ln w="38100">
                        <a:noFill/>
                        <a:miter/>
                      </a:ln>
                    </p:spPr>
                  </p:pic>
                </p:oleObj>
              </mc:Fallback>
            </mc:AlternateContent>
          </a:graphicData>
        </a:graphic>
      </p:graphicFrame>
      <p:sp>
        <p:nvSpPr>
          <p:cNvPr id="176133" name="Rectangle 6"/>
          <p:cNvSpPr/>
          <p:nvPr/>
        </p:nvSpPr>
        <p:spPr>
          <a:xfrm>
            <a:off x="522446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6134" name="Object 7"/>
          <p:cNvGraphicFramePr>
            <a:graphicFrameLocks noChangeAspect="1"/>
          </p:cNvGraphicFramePr>
          <p:nvPr/>
        </p:nvGraphicFramePr>
        <p:xfrm>
          <a:off x="3863975" y="3682683"/>
          <a:ext cx="3157538" cy="828675"/>
        </p:xfrm>
        <a:graphic>
          <a:graphicData uri="http://schemas.openxmlformats.org/presentationml/2006/ole">
            <mc:AlternateContent xmlns:mc="http://schemas.openxmlformats.org/markup-compatibility/2006">
              <mc:Choice xmlns:v="urn:schemas-microsoft-com:vml" Requires="v">
                <p:oleObj spid="_x0000_s32800" r:id="rId6" imgW="1740535" imgH="457200" progId="Equation.3">
                  <p:embed/>
                </p:oleObj>
              </mc:Choice>
              <mc:Fallback>
                <p:oleObj r:id="rId6" imgW="1740535" imgH="457200" progId="Equation.3">
                  <p:embed/>
                  <p:pic>
                    <p:nvPicPr>
                      <p:cNvPr id="0" name="图片 3407"/>
                      <p:cNvPicPr/>
                      <p:nvPr/>
                    </p:nvPicPr>
                    <p:blipFill>
                      <a:blip r:embed="rId7"/>
                      <a:stretch>
                        <a:fillRect/>
                      </a:stretch>
                    </p:blipFill>
                    <p:spPr>
                      <a:xfrm>
                        <a:off x="3863975" y="3682683"/>
                        <a:ext cx="3157538" cy="828675"/>
                      </a:xfrm>
                      <a:prstGeom prst="rect">
                        <a:avLst/>
                      </a:prstGeom>
                      <a:noFill/>
                      <a:ln w="38100">
                        <a:noFill/>
                        <a:miter/>
                      </a:ln>
                    </p:spPr>
                  </p:pic>
                </p:oleObj>
              </mc:Fallback>
            </mc:AlternateContent>
          </a:graphicData>
        </a:graphic>
      </p:graphicFrame>
      <p:sp>
        <p:nvSpPr>
          <p:cNvPr id="176135" name="Rectangle 8"/>
          <p:cNvSpPr/>
          <p:nvPr/>
        </p:nvSpPr>
        <p:spPr>
          <a:xfrm>
            <a:off x="4648200" y="3186113"/>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76136" name="Object 9"/>
          <p:cNvGraphicFramePr>
            <a:graphicFrameLocks noChangeAspect="1"/>
          </p:cNvGraphicFramePr>
          <p:nvPr/>
        </p:nvGraphicFramePr>
        <p:xfrm>
          <a:off x="3842385" y="5380038"/>
          <a:ext cx="5105400" cy="857250"/>
        </p:xfrm>
        <a:graphic>
          <a:graphicData uri="http://schemas.openxmlformats.org/presentationml/2006/ole">
            <mc:AlternateContent xmlns:mc="http://schemas.openxmlformats.org/markup-compatibility/2006">
              <mc:Choice xmlns:v="urn:schemas-microsoft-com:vml" Requires="v">
                <p:oleObj spid="_x0000_s32801" r:id="rId8" imgW="2895600" imgH="482600" progId="Equation.3">
                  <p:embed/>
                </p:oleObj>
              </mc:Choice>
              <mc:Fallback>
                <p:oleObj r:id="rId8" imgW="2895600" imgH="482600" progId="Equation.3">
                  <p:embed/>
                  <p:pic>
                    <p:nvPicPr>
                      <p:cNvPr id="0" name="图片 3406"/>
                      <p:cNvPicPr/>
                      <p:nvPr/>
                    </p:nvPicPr>
                    <p:blipFill>
                      <a:blip r:embed="rId9"/>
                      <a:stretch>
                        <a:fillRect/>
                      </a:stretch>
                    </p:blipFill>
                    <p:spPr>
                      <a:xfrm>
                        <a:off x="3842385" y="5380038"/>
                        <a:ext cx="5105400" cy="85725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0769" name="Rectangle 2"/>
          <p:cNvSpPr>
            <a:spLocks noGrp="1"/>
          </p:cNvSpPr>
          <p:nvPr/>
        </p:nvSpPr>
        <p:spPr>
          <a:xfrm>
            <a:off x="1268730" y="173990"/>
            <a:ext cx="10253345" cy="711200"/>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algn="l" defTabSz="914400" eaLnBrk="1" latinLnBrk="0" hangingPunct="1">
              <a:lnSpc>
                <a:spcPct val="100000"/>
              </a:lnSpc>
              <a:buClrTx/>
              <a:buSzTx/>
              <a:buFontTx/>
              <a:buNone/>
            </a:pPr>
            <a:r>
              <a:rPr lang="en-US" altLang="zh-CN" sz="2800" spc="0" baseline="0" smtClean="0">
                <a:solidFill>
                  <a:schemeClr val="accent5">
                    <a:lumMod val="75000"/>
                  </a:schemeClr>
                </a:solidFill>
                <a:cs typeface="+mn-cs"/>
              </a:rPr>
              <a:t>例4-9续</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p:cNvSpPr>
          <p:nvPr>
            <p:ph type="title"/>
          </p:nvPr>
        </p:nvSpPr>
        <p:spPr>
          <a:xfrm>
            <a:off x="1298575" y="263525"/>
            <a:ext cx="10223500" cy="62166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修正结果</a:t>
            </a: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6130" name="Rectangle 3"/>
          <p:cNvSpPr>
            <a:spLocks noGrp="1"/>
          </p:cNvSpPr>
          <p:nvPr>
            <p:ph idx="1"/>
          </p:nvPr>
        </p:nvSpPr>
        <p:spPr>
          <a:xfrm>
            <a:off x="1348105" y="952500"/>
            <a:ext cx="10173970" cy="5388610"/>
          </a:xfrm>
        </p:spPr>
        <p:txBody>
          <a:bodyPr wrap="square" lIns="91440" tIns="45720" rIns="91440" bIns="45720" anchor="t">
            <a:normAutofit/>
          </a:bodyPr>
          <a:lstStyle/>
          <a:p>
            <a:pPr eaLnBrk="1" hangingPunct="1"/>
            <a:r>
              <a:rPr sz="2000">
                <a:cs typeface="微软雅黑" panose="020B0503020204020204" charset="-122"/>
              </a:rPr>
              <a:t>修正预测值</a:t>
            </a: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r>
              <a:rPr sz="2000">
                <a:cs typeface="微软雅黑" panose="020B0503020204020204" charset="-122"/>
              </a:rPr>
              <a:t>修正预测方差</a:t>
            </a:r>
          </a:p>
          <a:p>
            <a:pPr eaLnBrk="1" hangingPunct="1"/>
            <a:endParaRPr lang="en-US" altLang="zh-CN" sz="2000">
              <a:cs typeface="微软雅黑" panose="020B0503020204020204" charset="-122"/>
            </a:endParaRPr>
          </a:p>
          <a:p>
            <a:pPr eaLnBrk="1" hangingPunct="1"/>
            <a:endParaRPr lang="en-US" altLang="zh-CN" sz="2000">
              <a:cs typeface="微软雅黑" panose="020B0503020204020204" charset="-122"/>
            </a:endParaRPr>
          </a:p>
          <a:p>
            <a:pPr eaLnBrk="1" hangingPunct="1"/>
            <a:r>
              <a:rPr sz="2000">
                <a:cs typeface="微软雅黑" panose="020B0503020204020204" charset="-122"/>
              </a:rPr>
              <a:t>修正置信区间</a:t>
            </a:r>
            <a:endParaRPr lang="en-US" altLang="zh-CN" sz="2400">
              <a:latin typeface="宋体" panose="02010600030101010101" pitchFamily="2" charset="-122"/>
              <a:ea typeface="宋体" panose="02010600030101010101" pitchFamily="2" charset="-122"/>
            </a:endParaRPr>
          </a:p>
          <a:p>
            <a:pPr eaLnBrk="1" hangingPunct="1"/>
            <a:endParaRPr lang="en-US" altLang="zh-CN" sz="2400">
              <a:latin typeface="宋体" panose="02010600030101010101" pitchFamily="2" charset="-122"/>
              <a:ea typeface="宋体" panose="02010600030101010101" pitchFamily="2" charset="-122"/>
            </a:endParaRPr>
          </a:p>
          <a:p>
            <a:pPr eaLnBrk="1" hangingPunct="1">
              <a:buNone/>
            </a:pPr>
            <a:endParaRPr lang="en-US" altLang="zh-CN" sz="3200">
              <a:latin typeface="宋体" panose="02010600030101010101" pitchFamily="2" charset="-122"/>
              <a:ea typeface="宋体" panose="02010600030101010101" pitchFamily="2" charset="-122"/>
            </a:endParaRPr>
          </a:p>
          <a:p>
            <a:pPr eaLnBrk="1" hangingPunct="1"/>
            <a:endParaRPr lang="en-US" altLang="zh-CN" sz="3200">
              <a:latin typeface="宋体" panose="02010600030101010101" pitchFamily="2" charset="-122"/>
              <a:ea typeface="宋体" panose="02010600030101010101" pitchFamily="2" charset="-122"/>
            </a:endParaRPr>
          </a:p>
          <a:p>
            <a:pPr eaLnBrk="1" hangingPunct="1"/>
            <a:endParaRPr lang="en-US" altLang="zh-CN" sz="320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3709670" y="952500"/>
            <a:ext cx="7661910" cy="1483995"/>
          </a:xfrm>
          <a:prstGeom prst="rect">
            <a:avLst/>
          </a:prstGeom>
        </p:spPr>
      </p:pic>
      <p:pic>
        <p:nvPicPr>
          <p:cNvPr id="3" name="图片 2"/>
          <p:cNvPicPr>
            <a:picLocks noChangeAspect="1"/>
          </p:cNvPicPr>
          <p:nvPr/>
        </p:nvPicPr>
        <p:blipFill>
          <a:blip r:embed="rId4"/>
          <a:stretch>
            <a:fillRect/>
          </a:stretch>
        </p:blipFill>
        <p:spPr>
          <a:xfrm>
            <a:off x="3824605" y="3044825"/>
            <a:ext cx="5699760" cy="967740"/>
          </a:xfrm>
          <a:prstGeom prst="rect">
            <a:avLst/>
          </a:prstGeom>
        </p:spPr>
      </p:pic>
      <p:pic>
        <p:nvPicPr>
          <p:cNvPr id="5" name="图片 4"/>
          <p:cNvPicPr>
            <a:picLocks noChangeAspect="1"/>
          </p:cNvPicPr>
          <p:nvPr/>
        </p:nvPicPr>
        <p:blipFill>
          <a:blip r:embed="rId5"/>
          <a:stretch>
            <a:fillRect/>
          </a:stretch>
        </p:blipFill>
        <p:spPr>
          <a:xfrm>
            <a:off x="3709670" y="4674235"/>
            <a:ext cx="8030845" cy="148780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778509" y="3065353"/>
            <a:ext cx="6879192" cy="1137889"/>
          </a:xfrm>
        </p:spPr>
        <p:txBody>
          <a:bodyPr/>
          <a:lstStyle/>
          <a:p>
            <a:r>
              <a:rPr lang="en-US" altLang="zh-CN">
                <a:sym typeface="+mn-ea"/>
              </a:rPr>
              <a:t>THANKS</a:t>
            </a:r>
          </a:p>
        </p:txBody>
      </p:sp>
      <p:sp>
        <p:nvSpPr>
          <p:cNvPr id="7" name="文本框 6"/>
          <p:cNvSpPr txBox="1"/>
          <p:nvPr>
            <p:custDataLst>
              <p:tags r:id="rId3"/>
            </p:custDataLst>
          </p:nvPr>
        </p:nvSpPr>
        <p:spPr>
          <a:xfrm>
            <a:off x="9042399" y="2135665"/>
            <a:ext cx="1809103" cy="1569660"/>
          </a:xfrm>
          <a:prstGeom prst="rect">
            <a:avLst/>
          </a:prstGeom>
          <a:noFill/>
        </p:spPr>
        <p:txBody>
          <a:bodyPr wrap="square" lIns="90000" tIns="46800" rIns="90000" bIns="46800" rtlCol="0" anchor="ctr" anchorCtr="0">
            <a:normAutofit/>
          </a:bodyPr>
          <a:lstStyle/>
          <a:p>
            <a:pPr algn="ctr"/>
            <a:r>
              <a:rPr lang="en-US" altLang="zh-CN" sz="9600" dirty="0">
                <a:solidFill>
                  <a:schemeClr val="accent1"/>
                </a:solidFill>
                <a:latin typeface="Arial" panose="020B0604020202020204" pitchFamily="34" charset="0"/>
                <a:ea typeface="微软雅黑" panose="020B0503020204020204" charset="-122"/>
              </a:rPr>
              <a:t>04</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p:cNvSpPr>
          <p:nvPr>
            <p:ph type="title"/>
          </p:nvPr>
        </p:nvSpPr>
        <p:spPr>
          <a:xfrm>
            <a:off x="1344930" y="248920"/>
            <a:ext cx="10177145" cy="636270"/>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样本相关系数的近似分布</a:t>
            </a:r>
          </a:p>
        </p:txBody>
      </p:sp>
      <p:sp>
        <p:nvSpPr>
          <p:cNvPr id="102403" name="Rectangle 3"/>
          <p:cNvSpPr>
            <a:spLocks noGrp="1" noChangeArrowheads="1"/>
          </p:cNvSpPr>
          <p:nvPr>
            <p:ph idx="1"/>
          </p:nvPr>
        </p:nvSpPr>
        <p:spPr>
          <a:xfrm>
            <a:off x="1325880" y="952500"/>
            <a:ext cx="10196195" cy="5388610"/>
          </a:xfrm>
        </p:spPr>
        <p:txBody>
          <a:bodyPr vert="horz" wrap="square" lIns="91440" tIns="45720" rIns="91440" bIns="45720" numCol="1" anchor="t" anchorCtr="0" compatLnSpc="1"/>
          <a:lstStyle/>
          <a:p>
            <a:pPr marR="0" lvl="0" algn="l" defTabSz="914400" rtl="0" eaLnBrk="1" fontAlgn="base" latinLnBrk="0" hangingPunct="1">
              <a:spcBef>
                <a:spcPct val="20000"/>
              </a:spcBef>
              <a:spcAft>
                <a:spcPct val="0"/>
              </a:spcAft>
              <a:buClr>
                <a:schemeClr val="tx2"/>
              </a:buClr>
              <a:buSzTx/>
              <a:defRPr/>
            </a:pPr>
            <a:r>
              <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Barlett</a:t>
            </a:r>
          </a:p>
          <a:p>
            <a:pPr marR="0" lvl="0" algn="l" defTabSz="914400" rtl="0" eaLnBrk="1" fontAlgn="base" latinLnBrk="0" hangingPunct="1">
              <a:spcBef>
                <a:spcPct val="20000"/>
              </a:spcBef>
              <a:spcAft>
                <a:spcPct val="0"/>
              </a:spcAft>
              <a:buClr>
                <a:schemeClr val="tx2"/>
              </a:buClr>
              <a:buSzTx/>
              <a:defRPr/>
            </a:pP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r>
              <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Quenouille</a:t>
            </a:r>
          </a:p>
        </p:txBody>
      </p:sp>
      <p:sp>
        <p:nvSpPr>
          <p:cNvPr id="100355" name="Rectangle 4"/>
          <p:cNvSpPr/>
          <p:nvPr/>
        </p:nvSpPr>
        <p:spPr>
          <a:xfrm>
            <a:off x="5510213" y="321468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sp>
        <p:nvSpPr>
          <p:cNvPr id="100356" name="Rectangle 5"/>
          <p:cNvSpPr/>
          <p:nvPr/>
        </p:nvSpPr>
        <p:spPr>
          <a:xfrm>
            <a:off x="5676900" y="32337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00357" name="Object 6"/>
          <p:cNvGraphicFramePr>
            <a:graphicFrameLocks noChangeAspect="1"/>
          </p:cNvGraphicFramePr>
          <p:nvPr/>
        </p:nvGraphicFramePr>
        <p:xfrm>
          <a:off x="4092575" y="1656398"/>
          <a:ext cx="3657600" cy="1060450"/>
        </p:xfrm>
        <a:graphic>
          <a:graphicData uri="http://schemas.openxmlformats.org/presentationml/2006/ole">
            <mc:AlternateContent xmlns:mc="http://schemas.openxmlformats.org/markup-compatibility/2006">
              <mc:Choice xmlns:v="urn:schemas-microsoft-com:vml" Requires="v">
                <p:oleObj spid="_x0000_s5141" r:id="rId4" imgW="1346835" imgH="393700" progId="Equation.3">
                  <p:embed/>
                </p:oleObj>
              </mc:Choice>
              <mc:Fallback>
                <p:oleObj r:id="rId4" imgW="1346835" imgH="393700" progId="Equation.3">
                  <p:embed/>
                  <p:pic>
                    <p:nvPicPr>
                      <p:cNvPr id="0" name="图片 3252"/>
                      <p:cNvPicPr/>
                      <p:nvPr/>
                    </p:nvPicPr>
                    <p:blipFill>
                      <a:blip r:embed="rId5"/>
                      <a:stretch>
                        <a:fillRect/>
                      </a:stretch>
                    </p:blipFill>
                    <p:spPr>
                      <a:xfrm>
                        <a:off x="4092575" y="1656398"/>
                        <a:ext cx="3657600" cy="1060450"/>
                      </a:xfrm>
                      <a:prstGeom prst="rect">
                        <a:avLst/>
                      </a:prstGeom>
                      <a:noFill/>
                      <a:ln w="38100">
                        <a:noFill/>
                        <a:miter/>
                      </a:ln>
                    </p:spPr>
                  </p:pic>
                </p:oleObj>
              </mc:Fallback>
            </mc:AlternateContent>
          </a:graphicData>
        </a:graphic>
      </p:graphicFrame>
      <p:sp>
        <p:nvSpPr>
          <p:cNvPr id="100358" name="Rectangle 7"/>
          <p:cNvSpPr/>
          <p:nvPr/>
        </p:nvSpPr>
        <p:spPr>
          <a:xfrm>
            <a:off x="5672138" y="3233738"/>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00359" name="Object 8"/>
          <p:cNvGraphicFramePr>
            <a:graphicFrameLocks noChangeAspect="1"/>
          </p:cNvGraphicFramePr>
          <p:nvPr/>
        </p:nvGraphicFramePr>
        <p:xfrm>
          <a:off x="4092258" y="3964940"/>
          <a:ext cx="3681412" cy="1063625"/>
        </p:xfrm>
        <a:graphic>
          <a:graphicData uri="http://schemas.openxmlformats.org/presentationml/2006/ole">
            <mc:AlternateContent xmlns:mc="http://schemas.openxmlformats.org/markup-compatibility/2006">
              <mc:Choice xmlns:v="urn:schemas-microsoft-com:vml" Requires="v">
                <p:oleObj spid="_x0000_s5142" r:id="rId6" imgW="1359535" imgH="393700" progId="Equation.3">
                  <p:embed/>
                </p:oleObj>
              </mc:Choice>
              <mc:Fallback>
                <p:oleObj r:id="rId6" imgW="1359535" imgH="393700" progId="Equation.3">
                  <p:embed/>
                  <p:pic>
                    <p:nvPicPr>
                      <p:cNvPr id="0" name="图片 3251"/>
                      <p:cNvPicPr/>
                      <p:nvPr/>
                    </p:nvPicPr>
                    <p:blipFill>
                      <a:blip r:embed="rId7"/>
                      <a:stretch>
                        <a:fillRect/>
                      </a:stretch>
                    </p:blipFill>
                    <p:spPr>
                      <a:xfrm>
                        <a:off x="4092258" y="3964940"/>
                        <a:ext cx="3681412" cy="106362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1353820" y="221615"/>
            <a:ext cx="10168255" cy="663575"/>
          </a:xfrm>
        </p:spPr>
        <p:txBody>
          <a:bodyPr wrap="square" lIns="91440" tIns="45720" rIns="91440" bIns="45720" anchor="ctr">
            <a:normAutofit/>
          </a:bodyPr>
          <a:lstStyle/>
          <a:p>
            <a:pPr algn="l" eaLnBrk="1" hangingPunct="1">
              <a:buClrTx/>
              <a:buSzTx/>
              <a:buFontTx/>
            </a:pPr>
            <a:r>
              <a:rPr lang="en-US" altLang="zh-CN" sz="2800" spc="0" smtClean="0">
                <a:solidFill>
                  <a:schemeClr val="accent5">
                    <a:lumMod val="75000"/>
                  </a:schemeClr>
                </a:solidFill>
                <a:cs typeface="+mn-cs"/>
              </a:rPr>
              <a:t>模型定阶经验方法</a:t>
            </a:r>
          </a:p>
        </p:txBody>
      </p:sp>
      <p:sp>
        <p:nvSpPr>
          <p:cNvPr id="101378" name="Rectangle 3"/>
          <p:cNvSpPr>
            <a:spLocks noGrp="1"/>
          </p:cNvSpPr>
          <p:nvPr>
            <p:ph idx="1"/>
          </p:nvPr>
        </p:nvSpPr>
        <p:spPr>
          <a:xfrm>
            <a:off x="1307465" y="952500"/>
            <a:ext cx="10214610" cy="5388610"/>
          </a:xfrm>
        </p:spPr>
        <p:txBody>
          <a:bodyPr wrap="square" lIns="91440" tIns="45720" rIns="91440" bIns="45720" anchor="t">
            <a:normAutofit fontScale="87500" lnSpcReduction="20000"/>
          </a:bodyPr>
          <a:lstStyle/>
          <a:p>
            <a:pPr eaLnBrk="1" hangingPunct="1">
              <a:lnSpc>
                <a:spcPct val="90000"/>
              </a:lnSpc>
            </a:pPr>
            <a:r>
              <a:rPr lang="zh-CN" altLang="en-US" sz="2200">
                <a:cs typeface="微软雅黑" panose="020B0503020204020204" charset="-122"/>
              </a:rPr>
              <a:t>样本自相关系数和样本偏自相关系数的95％置信区间</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模型定阶的经验方法</a:t>
            </a:r>
          </a:p>
          <a:p>
            <a:pPr lvl="1" algn="just" defTabSz="914400">
              <a:lnSpc>
                <a:spcPts val="3000"/>
              </a:lnSpc>
              <a:tabLst>
                <a:tab pos="1609725" algn="l"/>
                <a:tab pos="1609725" algn="l"/>
              </a:tabLst>
            </a:pPr>
            <a:r>
              <a:rPr lang="zh-CN" altLang="en-US" sz="2000">
                <a:cs typeface="微软雅黑" panose="020B0503020204020204" charset="-122"/>
              </a:rPr>
              <a:t>如果样本自相关系数（偏自相关系数）在最初的</a:t>
            </a:r>
            <a:r>
              <a:rPr lang="en-US" altLang="zh-CN" sz="2000">
                <a:cs typeface="微软雅黑" panose="020B0503020204020204" charset="-122"/>
              </a:rPr>
              <a:t>d</a:t>
            </a:r>
            <a:r>
              <a:rPr lang="zh-CN" altLang="en-US" sz="2000">
                <a:cs typeface="微软雅黑" panose="020B0503020204020204" charset="-122"/>
              </a:rPr>
              <a:t>阶明显大于两倍标准差范围，而后几乎95％的自相关系数都落在2倍标准差的范围以内，而且通常由非零自相关系数衰减为小值波动的过程非常突然。这时，通常视为自相关系数</a:t>
            </a:r>
            <a:r>
              <a:rPr sz="2000">
                <a:cs typeface="微软雅黑" panose="020B0503020204020204" charset="-122"/>
                <a:sym typeface="+mn-ea"/>
              </a:rPr>
              <a:t>（偏自相关系数）</a:t>
            </a:r>
            <a:r>
              <a:rPr lang="zh-CN" altLang="en-US" sz="2000">
                <a:cs typeface="微软雅黑" panose="020B0503020204020204" charset="-122"/>
              </a:rPr>
              <a:t>截尾。截尾阶数为</a:t>
            </a:r>
            <a:r>
              <a:rPr lang="en-US" altLang="zh-CN" sz="2000">
                <a:cs typeface="微软雅黑" panose="020B0503020204020204" charset="-122"/>
              </a:rPr>
              <a:t>d。</a:t>
            </a:r>
          </a:p>
          <a:p>
            <a:pPr lvl="1" algn="just" defTabSz="914400">
              <a:lnSpc>
                <a:spcPts val="3000"/>
              </a:lnSpc>
              <a:tabLst>
                <a:tab pos="1609725" algn="l"/>
                <a:tab pos="1609725" algn="l"/>
              </a:tabLst>
            </a:pPr>
            <a:r>
              <a:rPr lang="en-US" altLang="zh-CN" sz="2000">
                <a:cs typeface="微软雅黑" panose="020B0503020204020204" charset="-122"/>
              </a:rPr>
              <a:t>如果有超过5%的样本自相关系数</a:t>
            </a:r>
            <a:r>
              <a:rPr sz="2000">
                <a:cs typeface="微软雅黑" panose="020B0503020204020204" charset="-122"/>
                <a:sym typeface="+mn-ea"/>
              </a:rPr>
              <a:t>（偏自相关系数）</a:t>
            </a:r>
            <a:r>
              <a:rPr lang="en-US" altLang="zh-CN" sz="2000">
                <a:cs typeface="微软雅黑" panose="020B0503020204020204" charset="-122"/>
              </a:rPr>
              <a:t>落入2倍标准差范围之外, 或者由显著非零的自相关系数</a:t>
            </a:r>
            <a:r>
              <a:rPr sz="2000">
                <a:cs typeface="微软雅黑" panose="020B0503020204020204" charset="-122"/>
                <a:sym typeface="+mn-ea"/>
              </a:rPr>
              <a:t>（偏自相关系数）</a:t>
            </a:r>
            <a:r>
              <a:rPr lang="en-US" altLang="zh-CN" sz="2000">
                <a:cs typeface="微软雅黑" panose="020B0503020204020204" charset="-122"/>
              </a:rPr>
              <a:t>衰减为小值波动的过程比较缓慢或者非常连续, 这时, 通常视为自相关系数</a:t>
            </a:r>
            <a:r>
              <a:rPr sz="2000">
                <a:cs typeface="微软雅黑" panose="020B0503020204020204" charset="-122"/>
              </a:rPr>
              <a:t>拖尾。</a:t>
            </a:r>
            <a:endParaRPr lang="en-US" altLang="zh-CN" sz="2200">
              <a:ea typeface="宋体" panose="02010600030101010101" pitchFamily="2" charset="-122"/>
            </a:endParaRPr>
          </a:p>
          <a:p>
            <a:pPr lvl="1" eaLnBrk="1" hangingPunct="1">
              <a:lnSpc>
                <a:spcPct val="90000"/>
              </a:lnSpc>
            </a:pPr>
            <a:endParaRPr lang="zh-CN" altLang="en-US" sz="2200">
              <a:ea typeface="宋体" panose="02010600030101010101" pitchFamily="2" charset="-122"/>
            </a:endParaRPr>
          </a:p>
        </p:txBody>
      </p:sp>
      <p:sp>
        <p:nvSpPr>
          <p:cNvPr id="101379" name="Rectangle 4"/>
          <p:cNvSpPr/>
          <p:nvPr/>
        </p:nvSpPr>
        <p:spPr>
          <a:xfrm>
            <a:off x="5205413" y="29718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101380" name="Object 5"/>
          <p:cNvGraphicFramePr>
            <a:graphicFrameLocks noChangeAspect="1"/>
          </p:cNvGraphicFramePr>
          <p:nvPr/>
        </p:nvGraphicFramePr>
        <p:xfrm>
          <a:off x="4169728" y="1497013"/>
          <a:ext cx="3200400" cy="1643062"/>
        </p:xfrm>
        <a:graphic>
          <a:graphicData uri="http://schemas.openxmlformats.org/presentationml/2006/ole">
            <mc:AlternateContent xmlns:mc="http://schemas.openxmlformats.org/markup-compatibility/2006">
              <mc:Choice xmlns:v="urn:schemas-microsoft-com:vml" Requires="v">
                <p:oleObj spid="_x0000_s6155" r:id="rId4" imgW="1778000" imgH="914400" progId="Equation.DSMT4">
                  <p:embed/>
                </p:oleObj>
              </mc:Choice>
              <mc:Fallback>
                <p:oleObj r:id="rId4" imgW="1778000" imgH="914400" progId="Equation.DSMT4">
                  <p:embed/>
                  <p:pic>
                    <p:nvPicPr>
                      <p:cNvPr id="0" name="图片 3250"/>
                      <p:cNvPicPr/>
                      <p:nvPr/>
                    </p:nvPicPr>
                    <p:blipFill>
                      <a:blip r:embed="rId5"/>
                      <a:stretch>
                        <a:fillRect/>
                      </a:stretch>
                    </p:blipFill>
                    <p:spPr>
                      <a:xfrm>
                        <a:off x="4169728" y="1497013"/>
                        <a:ext cx="3200400" cy="1643062"/>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652"/>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5"/>
  <p:tag name="KSO_WM_SLIDE_INDEX" val="5"/>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5_1"/>
  <p:tag name="KSO_WM_UNIT_ID" val="custom20184652_5*l_h_f*1_5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4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5*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4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4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4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4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2194</Words>
  <Application>Microsoft Office PowerPoint</Application>
  <PresentationFormat>宽屏</PresentationFormat>
  <Paragraphs>607</Paragraphs>
  <Slides>77</Slides>
  <Notes>8</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3</vt:i4>
      </vt:variant>
      <vt:variant>
        <vt:lpstr>幻灯片标题</vt:lpstr>
      </vt:variant>
      <vt:variant>
        <vt:i4>77</vt:i4>
      </vt:variant>
    </vt:vector>
  </HeadingPairs>
  <TitlesOfParts>
    <vt:vector size="90" baseType="lpstr">
      <vt:lpstr>Calibri</vt:lpstr>
      <vt:lpstr>微软雅黑</vt:lpstr>
      <vt:lpstr>Wingdings</vt:lpstr>
      <vt:lpstr>宋体</vt:lpstr>
      <vt:lpstr>Arial</vt:lpstr>
      <vt:lpstr>汉仪旗黑-85S</vt:lpstr>
      <vt:lpstr>Tahoma</vt:lpstr>
      <vt:lpstr>1_Office 主题​​</vt:lpstr>
      <vt:lpstr>1_自定义设计方案</vt:lpstr>
      <vt:lpstr>自定义设计方案</vt:lpstr>
      <vt:lpstr>Equation.3</vt:lpstr>
      <vt:lpstr>MathType 6.0 Equation</vt:lpstr>
      <vt:lpstr>Equation.KSEE3</vt:lpstr>
      <vt:lpstr>平稳序列拟合与预测</vt:lpstr>
      <vt:lpstr>PowerPoint 演示文稿</vt:lpstr>
      <vt:lpstr>建模步骤</vt:lpstr>
      <vt:lpstr>PowerPoint 演示文稿</vt:lpstr>
      <vt:lpstr>计算样本相关系数</vt:lpstr>
      <vt:lpstr>平稳序列拟合模型识别</vt:lpstr>
      <vt:lpstr>模型定阶的困难</vt:lpstr>
      <vt:lpstr>样本相关系数的近似分布</vt:lpstr>
      <vt:lpstr>模型定阶经验方法</vt:lpstr>
      <vt:lpstr>例4-1</vt:lpstr>
      <vt:lpstr>例4-1模型定阶</vt:lpstr>
      <vt:lpstr>例3.10</vt:lpstr>
      <vt:lpstr>序列自相关图和偏自相关图</vt:lpstr>
      <vt:lpstr>例4-2模型定阶</vt:lpstr>
      <vt:lpstr>例3.11</vt:lpstr>
      <vt:lpstr>序列自相关图和偏自相关图</vt:lpstr>
      <vt:lpstr>PowerPoint 演示文稿</vt:lpstr>
      <vt:lpstr>PowerPoint 演示文稿</vt:lpstr>
      <vt:lpstr>参数估计</vt:lpstr>
      <vt:lpstr>矩估计</vt:lpstr>
      <vt:lpstr>例4-4</vt:lpstr>
      <vt:lpstr>例4-5</vt:lpstr>
      <vt:lpstr>例4-6</vt:lpstr>
      <vt:lpstr>对矩估计的评价</vt:lpstr>
      <vt:lpstr>极大似然估计</vt:lpstr>
      <vt:lpstr>对极大似然估计的评价</vt:lpstr>
      <vt:lpstr>最小二乘估计</vt:lpstr>
      <vt:lpstr>最小二乘估计的特征与评价</vt:lpstr>
      <vt:lpstr>例4-1续</vt:lpstr>
      <vt:lpstr>例4-2续</vt:lpstr>
      <vt:lpstr>例4-3续</vt:lpstr>
      <vt:lpstr>PowerPoint 演示文稿</vt:lpstr>
      <vt:lpstr>模型检验</vt:lpstr>
      <vt:lpstr>模型的显著性检验</vt:lpstr>
      <vt:lpstr>模型显著性检验的假设条件</vt:lpstr>
      <vt:lpstr>例3.9续</vt:lpstr>
      <vt:lpstr>例4-1续</vt:lpstr>
      <vt:lpstr>参数显著性检验</vt:lpstr>
      <vt:lpstr>例3.9续</vt:lpstr>
      <vt:lpstr>例4-2续</vt:lpstr>
      <vt:lpstr>例3.9续</vt:lpstr>
      <vt:lpstr>例4-3续</vt:lpstr>
      <vt:lpstr>例3.9续</vt:lpstr>
      <vt:lpstr>PowerPoint 演示文稿</vt:lpstr>
      <vt:lpstr>模型优化</vt:lpstr>
      <vt:lpstr>例4-7</vt:lpstr>
      <vt:lpstr>序列的样本自相关图和偏自相关图</vt:lpstr>
      <vt:lpstr>拟合模型</vt:lpstr>
      <vt:lpstr>问题</vt:lpstr>
      <vt:lpstr>AIC准则</vt:lpstr>
      <vt:lpstr>SBC准则</vt:lpstr>
      <vt:lpstr>例3.15续</vt:lpstr>
      <vt:lpstr>PowerPoint 演示文稿</vt:lpstr>
      <vt:lpstr>序列预测</vt:lpstr>
      <vt:lpstr>线性预测函数</vt:lpstr>
      <vt:lpstr>例4-8</vt:lpstr>
      <vt:lpstr>预测方差最小原则</vt:lpstr>
      <vt:lpstr>序列分解</vt:lpstr>
      <vt:lpstr>误差分析</vt:lpstr>
      <vt:lpstr>AR(p)序列的预测</vt:lpstr>
      <vt:lpstr>例3.16</vt:lpstr>
      <vt:lpstr>例4-8解</vt:lpstr>
      <vt:lpstr>例4-1续</vt:lpstr>
      <vt:lpstr>例4-1续:地震序列拟合与预测效果图</vt:lpstr>
      <vt:lpstr>MA(q)序列的预测</vt:lpstr>
      <vt:lpstr>PowerPoint 演示文稿</vt:lpstr>
      <vt:lpstr>例4-10解</vt:lpstr>
      <vt:lpstr>ARMA(p,q)序列预测</vt:lpstr>
      <vt:lpstr>PowerPoint 演示文稿</vt:lpstr>
      <vt:lpstr>例4-11解</vt:lpstr>
      <vt:lpstr>例4-11解</vt:lpstr>
      <vt:lpstr>修正预测</vt:lpstr>
      <vt:lpstr>修正预测原理</vt:lpstr>
      <vt:lpstr>一般情况</vt:lpstr>
      <vt:lpstr>例3.16续</vt:lpstr>
      <vt:lpstr>修正结果</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平稳序列拟合与预测</dc:title>
  <dc:creator/>
  <cp:lastModifiedBy>CHR</cp:lastModifiedBy>
  <cp:revision>31</cp:revision>
  <dcterms:created xsi:type="dcterms:W3CDTF">2019-07-31T02:21:00Z</dcterms:created>
  <dcterms:modified xsi:type="dcterms:W3CDTF">2021-11-12T09:22:54Z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