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71"/>
  </p:handoutMasterIdLst>
  <p:sldIdLst>
    <p:sldId id="257" r:id="rId3"/>
    <p:sldId id="489" r:id="rId5"/>
    <p:sldId id="514" r:id="rId6"/>
    <p:sldId id="515" r:id="rId7"/>
    <p:sldId id="518" r:id="rId8"/>
    <p:sldId id="519" r:id="rId9"/>
    <p:sldId id="520" r:id="rId10"/>
    <p:sldId id="521" r:id="rId11"/>
    <p:sldId id="423" r:id="rId12"/>
    <p:sldId id="523" r:id="rId13"/>
    <p:sldId id="524" r:id="rId14"/>
    <p:sldId id="525" r:id="rId15"/>
    <p:sldId id="496" r:id="rId16"/>
    <p:sldId id="497" r:id="rId17"/>
    <p:sldId id="530" r:id="rId18"/>
    <p:sldId id="498" r:id="rId19"/>
    <p:sldId id="531" r:id="rId20"/>
    <p:sldId id="532" r:id="rId21"/>
    <p:sldId id="533" r:id="rId22"/>
    <p:sldId id="527" r:id="rId23"/>
    <p:sldId id="537" r:id="rId24"/>
    <p:sldId id="538" r:id="rId25"/>
    <p:sldId id="539" r:id="rId26"/>
    <p:sldId id="544" r:id="rId27"/>
    <p:sldId id="545" r:id="rId28"/>
    <p:sldId id="546" r:id="rId29"/>
    <p:sldId id="540" r:id="rId30"/>
    <p:sldId id="541" r:id="rId31"/>
    <p:sldId id="542" r:id="rId32"/>
    <p:sldId id="543" r:id="rId33"/>
    <p:sldId id="499" r:id="rId34"/>
    <p:sldId id="547" r:id="rId35"/>
    <p:sldId id="548" r:id="rId36"/>
    <p:sldId id="552" r:id="rId37"/>
    <p:sldId id="553" r:id="rId38"/>
    <p:sldId id="549" r:id="rId39"/>
    <p:sldId id="486" r:id="rId40"/>
    <p:sldId id="500" r:id="rId41"/>
    <p:sldId id="501" r:id="rId42"/>
    <p:sldId id="554" r:id="rId43"/>
    <p:sldId id="502" r:id="rId44"/>
    <p:sldId id="503" r:id="rId45"/>
    <p:sldId id="555" r:id="rId46"/>
    <p:sldId id="556" r:id="rId47"/>
    <p:sldId id="557" r:id="rId48"/>
    <p:sldId id="558" r:id="rId49"/>
    <p:sldId id="559" r:id="rId50"/>
    <p:sldId id="560" r:id="rId51"/>
    <p:sldId id="561" r:id="rId52"/>
    <p:sldId id="564" r:id="rId53"/>
    <p:sldId id="565" r:id="rId54"/>
    <p:sldId id="566" r:id="rId55"/>
    <p:sldId id="487" r:id="rId56"/>
    <p:sldId id="504" r:id="rId57"/>
    <p:sldId id="505" r:id="rId58"/>
    <p:sldId id="506" r:id="rId59"/>
    <p:sldId id="507" r:id="rId60"/>
    <p:sldId id="508" r:id="rId61"/>
    <p:sldId id="488" r:id="rId62"/>
    <p:sldId id="567" r:id="rId63"/>
    <p:sldId id="509" r:id="rId64"/>
    <p:sldId id="510" r:id="rId65"/>
    <p:sldId id="568" r:id="rId66"/>
    <p:sldId id="512" r:id="rId67"/>
    <p:sldId id="513" r:id="rId68"/>
    <p:sldId id="569" r:id="rId69"/>
    <p:sldId id="320" r:id="rId70"/>
  </p:sldIdLst>
  <p:sldSz cx="12192000" cy="6858000"/>
  <p:notesSz cx="6858000" cy="9144000"/>
  <p:embeddedFontLst>
    <p:embeddedFont>
      <p:font typeface="微软雅黑" panose="020B0503020204020204" charset="-122"/>
      <p:regular r:id="rId76"/>
    </p:embeddedFont>
    <p:embeddedFont>
      <p:font typeface="Calibri" panose="020F0502020204030204" charset="0"/>
      <p:regular r:id="rId77"/>
      <p:bold r:id="rId78"/>
      <p:italic r:id="rId79"/>
      <p:boldItalic r:id="rId8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font" Target="fonts/font5.fntdata"/><Relationship Id="rId8" Type="http://schemas.openxmlformats.org/officeDocument/2006/relationships/slide" Target="slides/slide5.xml"/><Relationship Id="rId79" Type="http://schemas.openxmlformats.org/officeDocument/2006/relationships/font" Target="fonts/font4.fntdata"/><Relationship Id="rId78" Type="http://schemas.openxmlformats.org/officeDocument/2006/relationships/font" Target="fonts/font3.fntdata"/><Relationship Id="rId77" Type="http://schemas.openxmlformats.org/officeDocument/2006/relationships/font" Target="fonts/font2.fntdata"/><Relationship Id="rId76" Type="http://schemas.openxmlformats.org/officeDocument/2006/relationships/font" Target="fonts/font1.fntdata"/><Relationship Id="rId75" Type="http://schemas.openxmlformats.org/officeDocument/2006/relationships/commentAuthors" Target="commentAuthors.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40.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image" Target="../media/image1.jpeg"/><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2.jpeg"/><Relationship Id="rId2" Type="http://schemas.openxmlformats.org/officeDocument/2006/relationships/tags" Target="../tags/tag83.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image" Target="../media/image1.jpeg"/><Relationship Id="rId2" Type="http://schemas.openxmlformats.org/officeDocument/2006/relationships/tags" Target="../tags/tag9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4" Type="http://schemas.openxmlformats.org/officeDocument/2006/relationships/tags" Target="../tags/tag146.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0" Type="http://schemas.openxmlformats.org/officeDocument/2006/relationships/tags" Target="../tags/tag4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0" Type="http://schemas.openxmlformats.org/officeDocument/2006/relationships/tags" Target="../tags/tag6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6110515" y="446315"/>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p:ph type="subTitle" idx="1" hasCustomPrompt="1"/>
            <p:custDataLst>
              <p:tags r:id="rId4"/>
            </p:custDataLst>
          </p:nvPr>
        </p:nvSpPr>
        <p:spPr>
          <a:xfrm>
            <a:off x="669925" y="2633595"/>
            <a:ext cx="5411561" cy="558799"/>
          </a:xfrm>
        </p:spPr>
        <p:txBody>
          <a:bodyPr anchor="t">
            <a:normAutofit/>
          </a:bodyPr>
          <a:lstStyle>
            <a:lvl1pPr marL="0" indent="0" algn="l">
              <a:buNone/>
              <a:defRPr sz="200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p:ph type="title" hasCustomPrompt="1"/>
            <p:custDataLst>
              <p:tags r:id="rId5"/>
            </p:custDataLst>
          </p:nvPr>
        </p:nvSpPr>
        <p:spPr>
          <a:xfrm>
            <a:off x="669925" y="1359568"/>
            <a:ext cx="5440590" cy="1167064"/>
          </a:xfrm>
        </p:spPr>
        <p:txBody>
          <a:bodyPr anchor="b" anchorCtr="0">
            <a:normAutofit/>
          </a:bodyPr>
          <a:lstStyle>
            <a:lvl1pPr>
              <a:defRPr sz="4400" baseline="0">
                <a:solidFill>
                  <a:schemeClr val="accent1"/>
                </a:solidFill>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10" name="文本占位符 9"/>
          <p:cNvSpPr>
            <a:spLocks noGrp="1"/>
          </p:cNvSpPr>
          <p:nvPr>
            <p:ph type="body" sz="quarter" idx="10" hasCustomPrompt="1"/>
            <p:custDataLst>
              <p:tags r:id="rId6"/>
            </p:custDataLst>
          </p:nvPr>
        </p:nvSpPr>
        <p:spPr>
          <a:xfrm>
            <a:off x="677863" y="3430512"/>
            <a:ext cx="2700001" cy="441325"/>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12" name="文本占位符 11"/>
          <p:cNvSpPr>
            <a:spLocks noGrp="1"/>
          </p:cNvSpPr>
          <p:nvPr>
            <p:ph type="body" sz="quarter" idx="11" hasCustomPrompt="1"/>
            <p:custDataLst>
              <p:tags r:id="rId7"/>
            </p:custDataLst>
          </p:nvPr>
        </p:nvSpPr>
        <p:spPr>
          <a:xfrm>
            <a:off x="677182" y="3977087"/>
            <a:ext cx="2703613" cy="452438"/>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3" name="日期占位符 2"/>
          <p:cNvSpPr>
            <a:spLocks noGrp="1"/>
          </p:cNvSpPr>
          <p:nvPr>
            <p:ph type="dt" sz="half" idx="12"/>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9"/>
            </p:custDataLst>
          </p:nvPr>
        </p:nvSpPr>
        <p:spPr/>
        <p:txBody>
          <a:bodyPr/>
          <a:lstStyle/>
          <a:p>
            <a:endParaRPr lang="zh-CN" altLang="en-US" dirty="0"/>
          </a:p>
        </p:txBody>
      </p:sp>
      <p:sp>
        <p:nvSpPr>
          <p:cNvPr id="5" name="灯片编号占位符 4"/>
          <p:cNvSpPr>
            <a:spLocks noGrp="1"/>
          </p:cNvSpPr>
          <p:nvPr>
            <p:ph type="sldNum" sz="quarter" idx="14"/>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232358" y="2459662"/>
            <a:ext cx="5844788" cy="1938677"/>
          </a:xfrm>
        </p:spPr>
        <p:txBody>
          <a:bodyPr anchor="ctr" anchorCtr="0">
            <a:normAutofit/>
          </a:bodyPr>
          <a:lstStyle>
            <a:lvl1pPr algn="ctr">
              <a:defRPr sz="8800" b="1" baseline="0">
                <a:solidFill>
                  <a:schemeClr val="accent1"/>
                </a:solidFill>
                <a:latin typeface="微软雅黑" panose="020B0503020204020204" charset="-122"/>
                <a:ea typeface="汉仪旗黑-85S" panose="00020600040101010101" pitchFamily="18" charset="-122"/>
              </a:defRPr>
            </a:lvl1pPr>
          </a:lstStyle>
          <a:p>
            <a:r>
              <a:rPr lang="zh-CN" altLang="en-US" dirty="0"/>
              <a:t>编辑标题</a:t>
            </a:r>
            <a:endParaRPr lang="zh-CN" altLang="en-US" dirty="0"/>
          </a:p>
        </p:txBody>
      </p:sp>
      <p:sp>
        <p:nvSpPr>
          <p:cNvPr id="10" name="矩形 9"/>
          <p:cNvSpPr/>
          <p:nvPr>
            <p:custDataLst>
              <p:tags r:id="rId3"/>
            </p:custDataLst>
          </p:nvPr>
        </p:nvSpPr>
        <p:spPr>
          <a:xfrm>
            <a:off x="452665" y="446315"/>
            <a:ext cx="5617028" cy="5965371"/>
          </a:xfrm>
          <a:prstGeom prst="rect">
            <a:avLst/>
          </a:prstGeom>
          <a:blipFill>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21"/>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22"/>
            <p:custDataLst>
              <p:tags r:id="rId6"/>
            </p:custDataLst>
          </p:nvPr>
        </p:nvSpPr>
        <p:spPr/>
        <p:txBody>
          <a:bodyPr/>
          <a:lstStyle/>
          <a:p>
            <a:endParaRPr lang="zh-CN" altLang="en-US" dirty="0"/>
          </a:p>
        </p:txBody>
      </p:sp>
      <p:sp>
        <p:nvSpPr>
          <p:cNvPr id="7" name="灯片编号占位符 6"/>
          <p:cNvSpPr>
            <a:spLocks noGrp="1"/>
          </p:cNvSpPr>
          <p:nvPr>
            <p:ph type="sldNum" sz="quarter" idx="23"/>
            <p:custDataLst>
              <p:tags r:id="rId7"/>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4406900" cy="6858000"/>
          </a:xfrm>
          <a:prstGeom prst="rect">
            <a:avLst/>
          </a:prstGeom>
          <a:blipFill>
            <a:blip r:embed="rId3" cstate="email"/>
            <a:stretch>
              <a:fillRect b="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7"/>
            </p:custDataLst>
          </p:nvPr>
        </p:nvSpPr>
        <p:spPr>
          <a:xfrm>
            <a:off x="0" y="0"/>
            <a:ext cx="44069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8"/>
            </p:custDataLst>
          </p:nvPr>
        </p:nvSpPr>
        <p:spPr>
          <a:xfrm>
            <a:off x="5594888" y="443230"/>
            <a:ext cx="5927231" cy="441964"/>
          </a:xfrm>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892629"/>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1500485" y="579564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500485" y="6166485"/>
            <a:ext cx="201295" cy="201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100435" y="616648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11782425" y="6048375"/>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3"/>
            </p:custDataLst>
          </p:nvPr>
        </p:nvSpPr>
        <p:spPr>
          <a:xfrm>
            <a:off x="11782425" y="6457950"/>
            <a:ext cx="298450" cy="298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4"/>
            </p:custDataLst>
          </p:nvPr>
        </p:nvSpPr>
        <p:spPr>
          <a:xfrm>
            <a:off x="11347450" y="6457950"/>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flipH="1">
            <a:off x="193675" y="6219824"/>
            <a:ext cx="517525" cy="517525"/>
            <a:chOff x="10985500" y="5651500"/>
            <a:chExt cx="990600" cy="990600"/>
          </a:xfrm>
        </p:grpSpPr>
        <p:sp>
          <p:nvSpPr>
            <p:cNvPr id="12" name="矩形 11"/>
            <p:cNvSpPr/>
            <p:nvPr>
              <p:custDataLst>
                <p:tags r:id="rId3"/>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4"/>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5"/>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6"/>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0" name="组合 9"/>
          <p:cNvGrpSpPr/>
          <p:nvPr>
            <p:custDataLst>
              <p:tags r:id="rId3"/>
            </p:custDataLst>
          </p:nvPr>
        </p:nvGrpSpPr>
        <p:grpSpPr>
          <a:xfrm>
            <a:off x="11401424" y="6067424"/>
            <a:ext cx="574675" cy="574675"/>
            <a:chOff x="10985500" y="5651500"/>
            <a:chExt cx="990600" cy="990600"/>
          </a:xfrm>
        </p:grpSpPr>
        <p:sp>
          <p:nvSpPr>
            <p:cNvPr id="11" name="矩形 10"/>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5"/>
              </p:custDataLst>
            </p:nvPr>
          </p:nvSpPr>
          <p:spPr>
            <a:xfrm>
              <a:off x="11544300" y="6210300"/>
              <a:ext cx="431800" cy="431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grpSp>
        <p:nvGrpSpPr>
          <p:cNvPr id="12" name="组合 11"/>
          <p:cNvGrpSpPr/>
          <p:nvPr>
            <p:custDataLst>
              <p:tags r:id="rId11"/>
            </p:custDataLst>
          </p:nvPr>
        </p:nvGrpSpPr>
        <p:grpSpPr>
          <a:xfrm flipH="1">
            <a:off x="193675" y="6219824"/>
            <a:ext cx="517525" cy="517525"/>
            <a:chOff x="10985500" y="5651500"/>
            <a:chExt cx="990600" cy="990600"/>
          </a:xfrm>
        </p:grpSpPr>
        <p:sp>
          <p:nvSpPr>
            <p:cNvPr id="14" name="矩形 13"/>
            <p:cNvSpPr/>
            <p:nvPr>
              <p:custDataLst>
                <p:tags r:id="rId1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8" name="组合 7"/>
          <p:cNvGrpSpPr/>
          <p:nvPr>
            <p:custDataLst>
              <p:tags r:id="rId3"/>
            </p:custDataLst>
          </p:nvPr>
        </p:nvGrpSpPr>
        <p:grpSpPr>
          <a:xfrm>
            <a:off x="11743353" y="2891632"/>
            <a:ext cx="232746" cy="1074737"/>
            <a:chOff x="11653624" y="2684463"/>
            <a:chExt cx="322475" cy="1489075"/>
          </a:xfrm>
        </p:grpSpPr>
        <p:sp>
          <p:nvSpPr>
            <p:cNvPr id="9" name="矩形 8"/>
            <p:cNvSpPr/>
            <p:nvPr>
              <p:custDataLst>
                <p:tags r:id="rId4"/>
              </p:custDataLst>
            </p:nvPr>
          </p:nvSpPr>
          <p:spPr>
            <a:xfrm>
              <a:off x="1165362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65362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65362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custDataLst>
              <p:tags r:id="rId7"/>
            </p:custDataLst>
          </p:nvPr>
        </p:nvGrpSpPr>
        <p:grpSpPr>
          <a:xfrm>
            <a:off x="332403" y="2891632"/>
            <a:ext cx="232746" cy="1074737"/>
            <a:chOff x="242674" y="2684463"/>
            <a:chExt cx="322475" cy="1489075"/>
          </a:xfrm>
        </p:grpSpPr>
        <p:sp>
          <p:nvSpPr>
            <p:cNvPr id="14" name="矩形 13"/>
            <p:cNvSpPr/>
            <p:nvPr>
              <p:custDataLst>
                <p:tags r:id="rId8"/>
              </p:custDataLst>
            </p:nvPr>
          </p:nvSpPr>
          <p:spPr>
            <a:xfrm>
              <a:off x="24267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9"/>
              </p:custDataLst>
            </p:nvPr>
          </p:nvSpPr>
          <p:spPr>
            <a:xfrm>
              <a:off x="24267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0"/>
              </p:custDataLst>
            </p:nvPr>
          </p:nvSpPr>
          <p:spPr>
            <a:xfrm>
              <a:off x="24267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11"/>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22300" y="1196975"/>
            <a:ext cx="10972800" cy="5105400"/>
          </a:xfrm>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
                <a:schemeClr val="tx2"/>
              </a:buClr>
              <a:buSzTx/>
              <a:buFont typeface="Wingdings" panose="05000000000000000000" pitchFamily="2" charset="2"/>
              <a:buChar char="v"/>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E614C0CC-043A-A140-880E-891CD4BEB2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2"/>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2300" y="1196975"/>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内容占位符 3"/>
          <p:cNvSpPr>
            <a:spLocks noGrp="1"/>
          </p:cNvSpPr>
          <p:nvPr>
            <p:ph sz="quarter" idx="2"/>
          </p:nvPr>
        </p:nvSpPr>
        <p:spPr>
          <a:xfrm>
            <a:off x="6210300" y="1196975"/>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5" name="内容占位符 4"/>
          <p:cNvSpPr>
            <a:spLocks noGrp="1"/>
          </p:cNvSpPr>
          <p:nvPr>
            <p:ph sz="quarter" idx="3"/>
          </p:nvPr>
        </p:nvSpPr>
        <p:spPr>
          <a:xfrm>
            <a:off x="6210300" y="3825875"/>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E614C0CC-043A-A140-880E-891CD4BEB2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30EDD7EA-3931-5847-9B41-A771059EE6D2}"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p:custDataLst>
              <p:tags r:id="rId2"/>
            </p:custDataLst>
          </p:nvPr>
        </p:nvSpPr>
        <p:spPr>
          <a:xfrm>
            <a:off x="9042400" y="2032000"/>
            <a:ext cx="1816100" cy="18161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custDataLst>
              <p:tags r:id="rId3"/>
            </p:custDataLst>
          </p:nvPr>
        </p:nvCxnSpPr>
        <p:spPr>
          <a:xfrm flipH="1" flipV="1">
            <a:off x="800100" y="2933700"/>
            <a:ext cx="8242300" cy="635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占位符 2"/>
          <p:cNvSpPr>
            <a:spLocks noGrp="1"/>
          </p:cNvSpPr>
          <p:nvPr>
            <p:ph type="body" idx="1"/>
            <p:custDataLst>
              <p:tags r:id="rId4"/>
            </p:custDataLst>
          </p:nvPr>
        </p:nvSpPr>
        <p:spPr>
          <a:xfrm>
            <a:off x="669924" y="3005279"/>
            <a:ext cx="6879191" cy="847267"/>
          </a:xfrm>
        </p:spPr>
        <p:txBody>
          <a:bodyPr anchor="t">
            <a:normAutofit/>
          </a:bodyPr>
          <a:lstStyle>
            <a:lvl1pPr marL="0" indent="0" algn="l">
              <a:buNone/>
              <a:defRPr sz="18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5"/>
            </p:custDataLst>
          </p:nvPr>
        </p:nvSpPr>
        <p:spPr>
          <a:xfrm>
            <a:off x="669924" y="1709628"/>
            <a:ext cx="6879192" cy="1137889"/>
          </a:xfrm>
        </p:spPr>
        <p:txBody>
          <a:bodyPr anchor="b" anchorCtr="0">
            <a:normAutofit/>
          </a:bodyPr>
          <a:lstStyle>
            <a:lvl1pPr>
              <a:defRPr sz="4000" baseline="0">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微软雅黑" panose="020B0503020204020204" charset="-122"/>
                <a:ea typeface="微软雅黑" panose="020B0503020204020204" charset="-122"/>
              </a:defRPr>
            </a:lvl1pPr>
            <a:lvl2pPr>
              <a:defRPr sz="1600" baseline="0">
                <a:solidFill>
                  <a:schemeClr val="tx1">
                    <a:lumMod val="85000"/>
                    <a:lumOff val="15000"/>
                  </a:schemeClr>
                </a:solidFill>
                <a:latin typeface="微软雅黑" panose="020B0503020204020204" charset="-122"/>
                <a:ea typeface="微软雅黑" panose="020B0503020204020204" charset="-122"/>
              </a:defRPr>
            </a:lvl2pPr>
            <a:lvl3pPr>
              <a:defRPr sz="1600" baseline="0">
                <a:solidFill>
                  <a:schemeClr val="tx1">
                    <a:lumMod val="85000"/>
                    <a:lumOff val="15000"/>
                  </a:schemeClr>
                </a:solidFill>
                <a:latin typeface="微软雅黑" panose="020B0503020204020204" charset="-122"/>
                <a:ea typeface="微软雅黑" panose="020B0503020204020204" charset="-122"/>
              </a:defRPr>
            </a:lvl3pPr>
            <a:lvl4pPr>
              <a:defRPr sz="1600" baseline="0">
                <a:solidFill>
                  <a:schemeClr val="tx1">
                    <a:lumMod val="85000"/>
                    <a:lumOff val="15000"/>
                  </a:schemeClr>
                </a:solidFill>
                <a:latin typeface="微软雅黑" panose="020B0503020204020204" charset="-122"/>
                <a:ea typeface="微软雅黑" panose="020B0503020204020204" charset="-122"/>
              </a:defRPr>
            </a:lvl4pPr>
            <a:lvl5pPr>
              <a:defRPr sz="1600"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7" name="矩形 6"/>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9" name="矩形 8"/>
          <p:cNvSpPr/>
          <p:nvPr>
            <p:custDataLst>
              <p:tags r:id="rId9"/>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10"/>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8" name="矩形 7"/>
          <p:cNvSpPr/>
          <p:nvPr>
            <p:custDataLst>
              <p:tags r:id="rId5"/>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矩形 6"/>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tags" Target="../tags/tag166.xml"/><Relationship Id="rId26" Type="http://schemas.openxmlformats.org/officeDocument/2006/relationships/tags" Target="../tags/tag165.xml"/><Relationship Id="rId25" Type="http://schemas.openxmlformats.org/officeDocument/2006/relationships/tags" Target="../tags/tag164.xml"/><Relationship Id="rId24" Type="http://schemas.openxmlformats.org/officeDocument/2006/relationships/tags" Target="../tags/tag163.xml"/><Relationship Id="rId23" Type="http://schemas.openxmlformats.org/officeDocument/2006/relationships/tags" Target="../tags/tag162.xml"/><Relationship Id="rId22" Type="http://schemas.openxmlformats.org/officeDocument/2006/relationships/tags" Target="../tags/tag16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218.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19.xml"/></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tags" Target="../tags/tag220.xml"/><Relationship Id="rId2" Type="http://schemas.openxmlformats.org/officeDocument/2006/relationships/image" Target="../media/image14.w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wmf"/><Relationship Id="rId7" Type="http://schemas.openxmlformats.org/officeDocument/2006/relationships/oleObject" Target="../embeddings/oleObject11.bin"/><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10.bin"/><Relationship Id="rId3" Type="http://schemas.openxmlformats.org/officeDocument/2006/relationships/image" Target="../media/image16.wmf"/><Relationship Id="rId2" Type="http://schemas.openxmlformats.org/officeDocument/2006/relationships/oleObject" Target="../embeddings/oleObject9.bin"/><Relationship Id="rId10" Type="http://schemas.openxmlformats.org/officeDocument/2006/relationships/vmlDrawing" Target="../drawings/vmlDrawing4.vml"/><Relationship Id="rId1" Type="http://schemas.openxmlformats.org/officeDocument/2006/relationships/tags" Target="../tags/tag22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wmf"/><Relationship Id="rId2" Type="http://schemas.openxmlformats.org/officeDocument/2006/relationships/oleObject" Target="../embeddings/oleObject12.bin"/><Relationship Id="rId1" Type="http://schemas.openxmlformats.org/officeDocument/2006/relationships/tags" Target="../tags/tag223.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22.wmf"/><Relationship Id="rId3" Type="http://schemas.openxmlformats.org/officeDocument/2006/relationships/oleObject" Target="../embeddings/oleObject13.bin"/><Relationship Id="rId2" Type="http://schemas.openxmlformats.org/officeDocument/2006/relationships/image" Target="../media/image21.png"/><Relationship Id="rId1" Type="http://schemas.openxmlformats.org/officeDocument/2006/relationships/tags" Target="../tags/tag224.xml"/></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14.bin"/><Relationship Id="rId2" Type="http://schemas.openxmlformats.org/officeDocument/2006/relationships/tags" Target="../tags/tag225.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tags" Target="../tags/tag226.xml"/><Relationship Id="rId4" Type="http://schemas.openxmlformats.org/officeDocument/2006/relationships/image" Target="../media/image26.png"/><Relationship Id="rId3" Type="http://schemas.openxmlformats.org/officeDocument/2006/relationships/oleObject" Target="../embeddings/oleObject16.bin"/><Relationship Id="rId2" Type="http://schemas.openxmlformats.org/officeDocument/2006/relationships/image" Target="../media/image25.wmf"/><Relationship Id="rId1"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28.wmf"/><Relationship Id="rId3" Type="http://schemas.openxmlformats.org/officeDocument/2006/relationships/oleObject" Target="../embeddings/oleObject17.bin"/><Relationship Id="rId2" Type="http://schemas.openxmlformats.org/officeDocument/2006/relationships/tags" Target="../tags/tag227.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3" Type="http://schemas.openxmlformats.org/officeDocument/2006/relationships/notesSlide" Target="../notesSlides/notesSlide2.xml"/><Relationship Id="rId22" Type="http://schemas.openxmlformats.org/officeDocument/2006/relationships/slideLayout" Target="../slideLayouts/slideLayout7.xml"/><Relationship Id="rId21" Type="http://schemas.openxmlformats.org/officeDocument/2006/relationships/tags" Target="../tags/tag190.xml"/><Relationship Id="rId20" Type="http://schemas.openxmlformats.org/officeDocument/2006/relationships/tags" Target="../tags/tag189.xml"/><Relationship Id="rId2" Type="http://schemas.openxmlformats.org/officeDocument/2006/relationships/tags" Target="../tags/tag171.xml"/><Relationship Id="rId19" Type="http://schemas.openxmlformats.org/officeDocument/2006/relationships/tags" Target="../tags/tag188.xml"/><Relationship Id="rId18" Type="http://schemas.openxmlformats.org/officeDocument/2006/relationships/tags" Target="../tags/tag187.xml"/><Relationship Id="rId17" Type="http://schemas.openxmlformats.org/officeDocument/2006/relationships/tags" Target="../tags/tag186.xml"/><Relationship Id="rId16" Type="http://schemas.openxmlformats.org/officeDocument/2006/relationships/tags" Target="../tags/tag185.xml"/><Relationship Id="rId15" Type="http://schemas.openxmlformats.org/officeDocument/2006/relationships/tags" Target="../tags/tag184.xml"/><Relationship Id="rId14" Type="http://schemas.openxmlformats.org/officeDocument/2006/relationships/tags" Target="../tags/tag183.xml"/><Relationship Id="rId13" Type="http://schemas.openxmlformats.org/officeDocument/2006/relationships/tags" Target="../tags/tag182.xml"/><Relationship Id="rId12" Type="http://schemas.openxmlformats.org/officeDocument/2006/relationships/tags" Target="../tags/tag181.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tags" Target="../tags/tag170.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31.wmf"/><Relationship Id="rId7" Type="http://schemas.openxmlformats.org/officeDocument/2006/relationships/oleObject" Target="../embeddings/oleObject20.bin"/><Relationship Id="rId6" Type="http://schemas.openxmlformats.org/officeDocument/2006/relationships/image" Target="../media/image30.wmf"/><Relationship Id="rId5" Type="http://schemas.openxmlformats.org/officeDocument/2006/relationships/oleObject" Target="../embeddings/oleObject19.bin"/><Relationship Id="rId4" Type="http://schemas.openxmlformats.org/officeDocument/2006/relationships/image" Target="../media/image29.wmf"/><Relationship Id="rId3" Type="http://schemas.openxmlformats.org/officeDocument/2006/relationships/oleObject" Target="../embeddings/oleObject18.bin"/><Relationship Id="rId2" Type="http://schemas.openxmlformats.org/officeDocument/2006/relationships/tags" Target="../tags/tag229.xml"/><Relationship Id="rId12" Type="http://schemas.openxmlformats.org/officeDocument/2006/relationships/vmlDrawing" Target="../drawings/vmlDrawing10.vml"/><Relationship Id="rId11" Type="http://schemas.openxmlformats.org/officeDocument/2006/relationships/slideLayout" Target="../slideLayouts/slideLayout2.xml"/><Relationship Id="rId10" Type="http://schemas.openxmlformats.org/officeDocument/2006/relationships/image" Target="../media/image32.wmf"/><Relationship Id="rId1" Type="http://schemas.openxmlformats.org/officeDocument/2006/relationships/tags" Target="../tags/tag228.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5.wmf"/><Relationship Id="rId7" Type="http://schemas.openxmlformats.org/officeDocument/2006/relationships/oleObject" Target="../embeddings/oleObject24.bin"/><Relationship Id="rId6" Type="http://schemas.openxmlformats.org/officeDocument/2006/relationships/tags" Target="../tags/tag231.xml"/><Relationship Id="rId5" Type="http://schemas.openxmlformats.org/officeDocument/2006/relationships/image" Target="../media/image34.wmf"/><Relationship Id="rId4" Type="http://schemas.openxmlformats.org/officeDocument/2006/relationships/oleObject" Target="../embeddings/oleObject23.bin"/><Relationship Id="rId3" Type="http://schemas.openxmlformats.org/officeDocument/2006/relationships/image" Target="../media/image33.wmf"/><Relationship Id="rId2" Type="http://schemas.openxmlformats.org/officeDocument/2006/relationships/oleObject" Target="../embeddings/oleObject22.bin"/><Relationship Id="rId10" Type="http://schemas.openxmlformats.org/officeDocument/2006/relationships/vmlDrawing" Target="../drawings/vmlDrawing11.vml"/><Relationship Id="rId1" Type="http://schemas.openxmlformats.org/officeDocument/2006/relationships/tags" Target="../tags/tag23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232.xml"/></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38.wmf"/><Relationship Id="rId3" Type="http://schemas.openxmlformats.org/officeDocument/2006/relationships/oleObject" Target="../embeddings/oleObject25.bin"/><Relationship Id="rId2" Type="http://schemas.openxmlformats.org/officeDocument/2006/relationships/image" Target="../media/image37.png"/><Relationship Id="rId1" Type="http://schemas.openxmlformats.org/officeDocument/2006/relationships/tags" Target="../tags/tag233.xml"/></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31.wmf"/><Relationship Id="rId7" Type="http://schemas.openxmlformats.org/officeDocument/2006/relationships/oleObject" Target="../embeddings/oleObject28.bin"/><Relationship Id="rId6" Type="http://schemas.openxmlformats.org/officeDocument/2006/relationships/image" Target="../media/image30.wmf"/><Relationship Id="rId5" Type="http://schemas.openxmlformats.org/officeDocument/2006/relationships/oleObject" Target="../embeddings/oleObject27.bin"/><Relationship Id="rId4" Type="http://schemas.openxmlformats.org/officeDocument/2006/relationships/image" Target="../media/image39.wmf"/><Relationship Id="rId3" Type="http://schemas.openxmlformats.org/officeDocument/2006/relationships/oleObject" Target="../embeddings/oleObject26.bin"/><Relationship Id="rId2" Type="http://schemas.openxmlformats.org/officeDocument/2006/relationships/tags" Target="../tags/tag235.xml"/><Relationship Id="rId12" Type="http://schemas.openxmlformats.org/officeDocument/2006/relationships/vmlDrawing" Target="../drawings/vmlDrawing13.vml"/><Relationship Id="rId11" Type="http://schemas.openxmlformats.org/officeDocument/2006/relationships/slideLayout" Target="../slideLayouts/slideLayout2.xml"/><Relationship Id="rId10" Type="http://schemas.openxmlformats.org/officeDocument/2006/relationships/image" Target="../media/image40.wmf"/><Relationship Id="rId1" Type="http://schemas.openxmlformats.org/officeDocument/2006/relationships/tags" Target="../tags/tag23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236.xml"/></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43.wmf"/><Relationship Id="rId3" Type="http://schemas.openxmlformats.org/officeDocument/2006/relationships/oleObject" Target="../embeddings/oleObject30.bin"/><Relationship Id="rId2" Type="http://schemas.openxmlformats.org/officeDocument/2006/relationships/image" Target="../media/image42.png"/><Relationship Id="rId1" Type="http://schemas.openxmlformats.org/officeDocument/2006/relationships/tags" Target="../tags/tag23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1.xml"/></Relationships>
</file>

<file path=ppt/slides/_rels/slide30.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2.xml"/><Relationship Id="rId5" Type="http://schemas.openxmlformats.org/officeDocument/2006/relationships/image" Target="../media/image45.wmf"/><Relationship Id="rId4" Type="http://schemas.openxmlformats.org/officeDocument/2006/relationships/oleObject" Target="../embeddings/oleObject32.bin"/><Relationship Id="rId3" Type="http://schemas.openxmlformats.org/officeDocument/2006/relationships/image" Target="../media/image44.wmf"/><Relationship Id="rId2" Type="http://schemas.openxmlformats.org/officeDocument/2006/relationships/oleObject" Target="../embeddings/oleObject31.bin"/><Relationship Id="rId1" Type="http://schemas.openxmlformats.org/officeDocument/2006/relationships/tags" Target="../tags/tag24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24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tags" Target="../tags/tag244.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tags" Target="../tags/tag245.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tags" Target="../tags/tag246.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tags" Target="../tags/tag247.xml"/></Relationships>
</file>

<file path=ppt/slides/_rels/slide37.xml.rels><?xml version="1.0" encoding="UTF-8" standalone="yes"?>
<Relationships xmlns="http://schemas.openxmlformats.org/package/2006/relationships"><Relationship Id="rId9" Type="http://schemas.openxmlformats.org/officeDocument/2006/relationships/tags" Target="../tags/tag256.xml"/><Relationship Id="rId8" Type="http://schemas.openxmlformats.org/officeDocument/2006/relationships/tags" Target="../tags/tag255.xml"/><Relationship Id="rId7" Type="http://schemas.openxmlformats.org/officeDocument/2006/relationships/tags" Target="../tags/tag254.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tags" Target="../tags/tag250.xml"/><Relationship Id="rId23" Type="http://schemas.openxmlformats.org/officeDocument/2006/relationships/notesSlide" Target="../notesSlides/notesSlide5.xml"/><Relationship Id="rId22" Type="http://schemas.openxmlformats.org/officeDocument/2006/relationships/slideLayout" Target="../slideLayouts/slideLayout7.xml"/><Relationship Id="rId21" Type="http://schemas.openxmlformats.org/officeDocument/2006/relationships/tags" Target="../tags/tag268.xml"/><Relationship Id="rId20" Type="http://schemas.openxmlformats.org/officeDocument/2006/relationships/tags" Target="../tags/tag267.xml"/><Relationship Id="rId2" Type="http://schemas.openxmlformats.org/officeDocument/2006/relationships/tags" Target="../tags/tag249.xml"/><Relationship Id="rId19" Type="http://schemas.openxmlformats.org/officeDocument/2006/relationships/tags" Target="../tags/tag266.xml"/><Relationship Id="rId18" Type="http://schemas.openxmlformats.org/officeDocument/2006/relationships/tags" Target="../tags/tag265.xml"/><Relationship Id="rId17" Type="http://schemas.openxmlformats.org/officeDocument/2006/relationships/tags" Target="../tags/tag264.xml"/><Relationship Id="rId16" Type="http://schemas.openxmlformats.org/officeDocument/2006/relationships/tags" Target="../tags/tag263.xml"/><Relationship Id="rId15" Type="http://schemas.openxmlformats.org/officeDocument/2006/relationships/tags" Target="../tags/tag262.xml"/><Relationship Id="rId14" Type="http://schemas.openxmlformats.org/officeDocument/2006/relationships/tags" Target="../tags/tag261.xml"/><Relationship Id="rId13" Type="http://schemas.openxmlformats.org/officeDocument/2006/relationships/tags" Target="../tags/tag260.xml"/><Relationship Id="rId12" Type="http://schemas.openxmlformats.org/officeDocument/2006/relationships/tags" Target="../tags/tag259.xml"/><Relationship Id="rId11" Type="http://schemas.openxmlformats.org/officeDocument/2006/relationships/tags" Target="../tags/tag258.xml"/><Relationship Id="rId10" Type="http://schemas.openxmlformats.org/officeDocument/2006/relationships/tags" Target="../tags/tag257.xml"/><Relationship Id="rId1" Type="http://schemas.openxmlformats.org/officeDocument/2006/relationships/tags" Target="../tags/tag24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tags" Target="../tags/tag269.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tags" Target="../tags/tag270.xml"/></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4.xml"/><Relationship Id="rId7" Type="http://schemas.openxmlformats.org/officeDocument/2006/relationships/tags" Target="../tags/tag19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0" Type="http://schemas.openxmlformats.org/officeDocument/2006/relationships/notesSlide" Target="../notesSlides/notesSlide3.xml"/><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9" Type="http://schemas.openxmlformats.org/officeDocument/2006/relationships/vmlDrawing" Target="../drawings/vmlDrawing16.vml"/><Relationship Id="rId8" Type="http://schemas.openxmlformats.org/officeDocument/2006/relationships/slideLayout" Target="../slideLayouts/slideLayout21.xml"/><Relationship Id="rId7" Type="http://schemas.openxmlformats.org/officeDocument/2006/relationships/tags" Target="../tags/tag271.xml"/><Relationship Id="rId6" Type="http://schemas.openxmlformats.org/officeDocument/2006/relationships/image" Target="../media/image60.wmf"/><Relationship Id="rId5" Type="http://schemas.openxmlformats.org/officeDocument/2006/relationships/oleObject" Target="../embeddings/oleObject35.bin"/><Relationship Id="rId4" Type="http://schemas.openxmlformats.org/officeDocument/2006/relationships/image" Target="../media/image59.wmf"/><Relationship Id="rId3" Type="http://schemas.openxmlformats.org/officeDocument/2006/relationships/oleObject" Target="../embeddings/oleObject34.bin"/><Relationship Id="rId2" Type="http://schemas.openxmlformats.org/officeDocument/2006/relationships/image" Target="../media/image58.wmf"/><Relationship Id="rId1"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image" Target="../media/image62.wmf"/><Relationship Id="rId4" Type="http://schemas.openxmlformats.org/officeDocument/2006/relationships/oleObject" Target="../embeddings/oleObject37.bin"/><Relationship Id="rId3" Type="http://schemas.openxmlformats.org/officeDocument/2006/relationships/image" Target="../media/image61.wmf"/><Relationship Id="rId2" Type="http://schemas.openxmlformats.org/officeDocument/2006/relationships/oleObject" Target="../embeddings/oleObject36.bin"/><Relationship Id="rId1" Type="http://schemas.openxmlformats.org/officeDocument/2006/relationships/tags" Target="../tags/tag27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tags" Target="../tags/tag27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tags" Target="../tags/tag274.xml"/></Relationships>
</file>

<file path=ppt/slides/_rels/slide44.xml.rels><?xml version="1.0" encoding="UTF-8" standalone="yes"?>
<Relationships xmlns="http://schemas.openxmlformats.org/package/2006/relationships"><Relationship Id="rId7" Type="http://schemas.openxmlformats.org/officeDocument/2006/relationships/vmlDrawing" Target="../drawings/vmlDrawing18.vml"/><Relationship Id="rId6" Type="http://schemas.openxmlformats.org/officeDocument/2006/relationships/slideLayout" Target="../slideLayouts/slideLayout2.xml"/><Relationship Id="rId5" Type="http://schemas.openxmlformats.org/officeDocument/2006/relationships/image" Target="../media/image66.wmf"/><Relationship Id="rId4" Type="http://schemas.openxmlformats.org/officeDocument/2006/relationships/oleObject" Target="../embeddings/oleObject39.bin"/><Relationship Id="rId3" Type="http://schemas.openxmlformats.org/officeDocument/2006/relationships/image" Target="../media/image65.wmf"/><Relationship Id="rId2" Type="http://schemas.openxmlformats.org/officeDocument/2006/relationships/oleObject" Target="../embeddings/oleObject38.bin"/><Relationship Id="rId1" Type="http://schemas.openxmlformats.org/officeDocument/2006/relationships/tags" Target="../tags/tag275.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tags" Target="../tags/tag276.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tags" Target="../tags/tag277.xml"/></Relationships>
</file>

<file path=ppt/slides/_rels/slide47.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oleObject" Target="../embeddings/oleObject41.bin"/><Relationship Id="rId3" Type="http://schemas.openxmlformats.org/officeDocument/2006/relationships/image" Target="../media/image73.wmf"/><Relationship Id="rId2" Type="http://schemas.openxmlformats.org/officeDocument/2006/relationships/oleObject" Target="../embeddings/oleObject40.bin"/><Relationship Id="rId1" Type="http://schemas.openxmlformats.org/officeDocument/2006/relationships/tags" Target="../tags/tag278.xml"/></Relationships>
</file>

<file path=ppt/slides/_rels/slide48.xml.rels><?xml version="1.0" encoding="UTF-8" standalone="yes"?>
<Relationships xmlns="http://schemas.openxmlformats.org/package/2006/relationships"><Relationship Id="rId7" Type="http://schemas.openxmlformats.org/officeDocument/2006/relationships/vmlDrawing" Target="../drawings/vmlDrawing20.vml"/><Relationship Id="rId6" Type="http://schemas.openxmlformats.org/officeDocument/2006/relationships/slideLayout" Target="../slideLayouts/slideLayout2.xml"/><Relationship Id="rId5" Type="http://schemas.openxmlformats.org/officeDocument/2006/relationships/image" Target="../media/image76.wmf"/><Relationship Id="rId4" Type="http://schemas.openxmlformats.org/officeDocument/2006/relationships/oleObject" Target="../embeddings/oleObject43.bin"/><Relationship Id="rId3" Type="http://schemas.openxmlformats.org/officeDocument/2006/relationships/image" Target="../media/image75.wmf"/><Relationship Id="rId2" Type="http://schemas.openxmlformats.org/officeDocument/2006/relationships/oleObject" Target="../embeddings/oleObject42.bin"/><Relationship Id="rId1" Type="http://schemas.openxmlformats.org/officeDocument/2006/relationships/tags" Target="../tags/tag279.xml"/></Relationships>
</file>

<file path=ppt/slides/_rels/slide49.xml.rels><?xml version="1.0" encoding="UTF-8" standalone="yes"?>
<Relationships xmlns="http://schemas.openxmlformats.org/package/2006/relationships"><Relationship Id="rId9" Type="http://schemas.openxmlformats.org/officeDocument/2006/relationships/vmlDrawing" Target="../drawings/vmlDrawing21.vml"/><Relationship Id="rId8" Type="http://schemas.openxmlformats.org/officeDocument/2006/relationships/slideLayout" Target="../slideLayouts/slideLayout2.xml"/><Relationship Id="rId7" Type="http://schemas.openxmlformats.org/officeDocument/2006/relationships/image" Target="../media/image81.wmf"/><Relationship Id="rId6" Type="http://schemas.openxmlformats.org/officeDocument/2006/relationships/oleObject" Target="../embeddings/oleObject44.bin"/><Relationship Id="rId5" Type="http://schemas.openxmlformats.org/officeDocument/2006/relationships/image" Target="../media/image80.png"/><Relationship Id="rId4" Type="http://schemas.openxmlformats.org/officeDocument/2006/relationships/image" Target="../media/image79.png"/><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tags" Target="../tags/tag28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3.xml"/></Relationships>
</file>

<file path=ppt/slides/_rels/slide50.xml.rels><?xml version="1.0" encoding="UTF-8" standalone="yes"?>
<Relationships xmlns="http://schemas.openxmlformats.org/package/2006/relationships"><Relationship Id="rId7" Type="http://schemas.openxmlformats.org/officeDocument/2006/relationships/vmlDrawing" Target="../drawings/vmlDrawing22.vml"/><Relationship Id="rId6" Type="http://schemas.openxmlformats.org/officeDocument/2006/relationships/slideLayout" Target="../slideLayouts/slideLayout2.xml"/><Relationship Id="rId5" Type="http://schemas.openxmlformats.org/officeDocument/2006/relationships/image" Target="../media/image83.wmf"/><Relationship Id="rId4" Type="http://schemas.openxmlformats.org/officeDocument/2006/relationships/oleObject" Target="../embeddings/oleObject46.bin"/><Relationship Id="rId3" Type="http://schemas.openxmlformats.org/officeDocument/2006/relationships/image" Target="../media/image82.wmf"/><Relationship Id="rId2" Type="http://schemas.openxmlformats.org/officeDocument/2006/relationships/oleObject" Target="../embeddings/oleObject45.bin"/><Relationship Id="rId1" Type="http://schemas.openxmlformats.org/officeDocument/2006/relationships/tags" Target="../tags/tag281.xml"/></Relationships>
</file>

<file path=ppt/slides/_rels/slide51.xml.rels><?xml version="1.0" encoding="UTF-8" standalone="yes"?>
<Relationships xmlns="http://schemas.openxmlformats.org/package/2006/relationships"><Relationship Id="rId7" Type="http://schemas.openxmlformats.org/officeDocument/2006/relationships/vmlDrawing" Target="../drawings/vmlDrawing23.vml"/><Relationship Id="rId6"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48.bin"/><Relationship Id="rId3" Type="http://schemas.openxmlformats.org/officeDocument/2006/relationships/image" Target="../media/image84.wmf"/><Relationship Id="rId2" Type="http://schemas.openxmlformats.org/officeDocument/2006/relationships/oleObject" Target="../embeddings/oleObject47.bin"/><Relationship Id="rId1" Type="http://schemas.openxmlformats.org/officeDocument/2006/relationships/tags" Target="../tags/tag282.xml"/></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24.vml"/><Relationship Id="rId7"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wmf"/><Relationship Id="rId4" Type="http://schemas.openxmlformats.org/officeDocument/2006/relationships/oleObject" Target="../embeddings/oleObject49.bin"/><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tags" Target="../tags/tag283.xml"/></Relationships>
</file>

<file path=ppt/slides/_rels/slide53.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tags" Target="../tags/tag286.xml"/><Relationship Id="rId23" Type="http://schemas.openxmlformats.org/officeDocument/2006/relationships/notesSlide" Target="../notesSlides/notesSlide6.xml"/><Relationship Id="rId22" Type="http://schemas.openxmlformats.org/officeDocument/2006/relationships/slideLayout" Target="../slideLayouts/slideLayout7.xml"/><Relationship Id="rId21" Type="http://schemas.openxmlformats.org/officeDocument/2006/relationships/tags" Target="../tags/tag304.xml"/><Relationship Id="rId20" Type="http://schemas.openxmlformats.org/officeDocument/2006/relationships/tags" Target="../tags/tag303.xml"/><Relationship Id="rId2" Type="http://schemas.openxmlformats.org/officeDocument/2006/relationships/tags" Target="../tags/tag285.xml"/><Relationship Id="rId19" Type="http://schemas.openxmlformats.org/officeDocument/2006/relationships/tags" Target="../tags/tag302.xml"/><Relationship Id="rId18" Type="http://schemas.openxmlformats.org/officeDocument/2006/relationships/tags" Target="../tags/tag301.xml"/><Relationship Id="rId17" Type="http://schemas.openxmlformats.org/officeDocument/2006/relationships/tags" Target="../tags/tag300.xml"/><Relationship Id="rId16" Type="http://schemas.openxmlformats.org/officeDocument/2006/relationships/tags" Target="../tags/tag299.xml"/><Relationship Id="rId15" Type="http://schemas.openxmlformats.org/officeDocument/2006/relationships/tags" Target="../tags/tag298.xml"/><Relationship Id="rId14" Type="http://schemas.openxmlformats.org/officeDocument/2006/relationships/tags" Target="../tags/tag297.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tags" Target="../tags/tag284.xml"/></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2.xml"/><Relationship Id="rId6" Type="http://schemas.openxmlformats.org/officeDocument/2006/relationships/image" Target="../media/image92.wmf"/><Relationship Id="rId5" Type="http://schemas.openxmlformats.org/officeDocument/2006/relationships/oleObject" Target="../embeddings/oleObject51.bin"/><Relationship Id="rId4" Type="http://schemas.openxmlformats.org/officeDocument/2006/relationships/image" Target="../media/image91.png"/><Relationship Id="rId3" Type="http://schemas.openxmlformats.org/officeDocument/2006/relationships/image" Target="../media/image90.wmf"/><Relationship Id="rId2" Type="http://schemas.openxmlformats.org/officeDocument/2006/relationships/oleObject" Target="../embeddings/oleObject50.bin"/><Relationship Id="rId1" Type="http://schemas.openxmlformats.org/officeDocument/2006/relationships/tags" Target="../tags/tag305.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tags" Target="../tags/tag306.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7.png"/><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tags" Target="../tags/tag307.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tags" Target="../tags/tag308.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0.png"/><Relationship Id="rId1" Type="http://schemas.openxmlformats.org/officeDocument/2006/relationships/tags" Target="../tags/tag309.xml"/></Relationships>
</file>

<file path=ppt/slides/_rels/slide59.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tags" Target="../tags/tag317.xml"/><Relationship Id="rId7" Type="http://schemas.openxmlformats.org/officeDocument/2006/relationships/tags" Target="../tags/tag316.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3" Type="http://schemas.openxmlformats.org/officeDocument/2006/relationships/notesSlide" Target="../notesSlides/notesSlide7.xml"/><Relationship Id="rId22" Type="http://schemas.openxmlformats.org/officeDocument/2006/relationships/slideLayout" Target="../slideLayouts/slideLayout7.xml"/><Relationship Id="rId21" Type="http://schemas.openxmlformats.org/officeDocument/2006/relationships/tags" Target="../tags/tag330.xml"/><Relationship Id="rId20" Type="http://schemas.openxmlformats.org/officeDocument/2006/relationships/tags" Target="../tags/tag329.xml"/><Relationship Id="rId2" Type="http://schemas.openxmlformats.org/officeDocument/2006/relationships/tags" Target="../tags/tag311.xml"/><Relationship Id="rId19" Type="http://schemas.openxmlformats.org/officeDocument/2006/relationships/tags" Target="../tags/tag328.xml"/><Relationship Id="rId18" Type="http://schemas.openxmlformats.org/officeDocument/2006/relationships/tags" Target="../tags/tag327.xml"/><Relationship Id="rId17" Type="http://schemas.openxmlformats.org/officeDocument/2006/relationships/tags" Target="../tags/tag326.xml"/><Relationship Id="rId16" Type="http://schemas.openxmlformats.org/officeDocument/2006/relationships/tags" Target="../tags/tag325.xml"/><Relationship Id="rId15" Type="http://schemas.openxmlformats.org/officeDocument/2006/relationships/tags" Target="../tags/tag324.xml"/><Relationship Id="rId14" Type="http://schemas.openxmlformats.org/officeDocument/2006/relationships/tags" Target="../tags/tag323.xml"/><Relationship Id="rId13" Type="http://schemas.openxmlformats.org/officeDocument/2006/relationships/tags" Target="../tags/tag322.xml"/><Relationship Id="rId12" Type="http://schemas.openxmlformats.org/officeDocument/2006/relationships/tags" Target="../tags/tag321.xml"/><Relationship Id="rId11" Type="http://schemas.openxmlformats.org/officeDocument/2006/relationships/tags" Target="../tags/tag320.xml"/><Relationship Id="rId10" Type="http://schemas.openxmlformats.org/officeDocument/2006/relationships/tags" Target="../tags/tag319.xml"/><Relationship Id="rId1" Type="http://schemas.openxmlformats.org/officeDocument/2006/relationships/tags" Target="../tags/tag3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4.xml"/></Relationships>
</file>

<file path=ppt/slides/_rels/slide60.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2.xml"/><Relationship Id="rId3" Type="http://schemas.openxmlformats.org/officeDocument/2006/relationships/tags" Target="../tags/tag331.xml"/><Relationship Id="rId2" Type="http://schemas.openxmlformats.org/officeDocument/2006/relationships/image" Target="../media/image101.wmf"/><Relationship Id="rId1" Type="http://schemas.openxmlformats.org/officeDocument/2006/relationships/oleObject" Target="../embeddings/oleObject52.bin"/></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tags" Target="../tags/tag332.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tags" Target="../tags/tag333.xml"/></Relationships>
</file>

<file path=ppt/slides/_rels/slide63.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19.xml"/><Relationship Id="rId6" Type="http://schemas.openxmlformats.org/officeDocument/2006/relationships/tags" Target="../tags/tag335.xml"/><Relationship Id="rId5" Type="http://schemas.openxmlformats.org/officeDocument/2006/relationships/oleObject" Target="../embeddings/oleObject55.bin"/><Relationship Id="rId4" Type="http://schemas.openxmlformats.org/officeDocument/2006/relationships/oleObject" Target="../embeddings/oleObject54.bin"/><Relationship Id="rId3" Type="http://schemas.openxmlformats.org/officeDocument/2006/relationships/image" Target="../media/image106.wmf"/><Relationship Id="rId2" Type="http://schemas.openxmlformats.org/officeDocument/2006/relationships/oleObject" Target="../embeddings/oleObject53.bin"/><Relationship Id="rId1" Type="http://schemas.openxmlformats.org/officeDocument/2006/relationships/tags" Target="../tags/tag334.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9.pn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tags" Target="../tags/tag336.xml"/></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tags" Target="../tags/tag337.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2.png"/><Relationship Id="rId1" Type="http://schemas.openxmlformats.org/officeDocument/2006/relationships/tags" Target="../tags/tag338.xml"/></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tags" Target="../tags/tag339.xml"/></Relationships>
</file>

<file path=ppt/slides/_rels/slide7.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image" Target="../media/image9.wmf"/><Relationship Id="rId7" Type="http://schemas.openxmlformats.org/officeDocument/2006/relationships/oleObject" Target="../embeddings/oleObject7.bin"/><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6.xml"/></Relationships>
</file>

<file path=ppt/slides/_rels/slide9.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3" Type="http://schemas.openxmlformats.org/officeDocument/2006/relationships/notesSlide" Target="../notesSlides/notesSlide4.xml"/><Relationship Id="rId22" Type="http://schemas.openxmlformats.org/officeDocument/2006/relationships/slideLayout" Target="../slideLayouts/slideLayout7.xml"/><Relationship Id="rId21" Type="http://schemas.openxmlformats.org/officeDocument/2006/relationships/tags" Target="../tags/tag217.xml"/><Relationship Id="rId20" Type="http://schemas.openxmlformats.org/officeDocument/2006/relationships/tags" Target="../tags/tag216.xml"/><Relationship Id="rId2" Type="http://schemas.openxmlformats.org/officeDocument/2006/relationships/tags" Target="../tags/tag198.xml"/><Relationship Id="rId19" Type="http://schemas.openxmlformats.org/officeDocument/2006/relationships/tags" Target="../tags/tag215.xml"/><Relationship Id="rId18" Type="http://schemas.openxmlformats.org/officeDocument/2006/relationships/tags" Target="../tags/tag214.xml"/><Relationship Id="rId17" Type="http://schemas.openxmlformats.org/officeDocument/2006/relationships/tags" Target="../tags/tag213.xml"/><Relationship Id="rId16" Type="http://schemas.openxmlformats.org/officeDocument/2006/relationships/tags" Target="../tags/tag212.xml"/><Relationship Id="rId15" Type="http://schemas.openxmlformats.org/officeDocument/2006/relationships/tags" Target="../tags/tag211.xml"/><Relationship Id="rId14" Type="http://schemas.openxmlformats.org/officeDocument/2006/relationships/tags" Target="../tags/tag210.xml"/><Relationship Id="rId13" Type="http://schemas.openxmlformats.org/officeDocument/2006/relationships/tags" Target="../tags/tag209.xml"/><Relationship Id="rId12" Type="http://schemas.openxmlformats.org/officeDocument/2006/relationships/tags" Target="../tags/tag208.xml"/><Relationship Id="rId11" Type="http://schemas.openxmlformats.org/officeDocument/2006/relationships/tags" Target="../tags/tag207.xml"/><Relationship Id="rId10" Type="http://schemas.openxmlformats.org/officeDocument/2006/relationships/tags" Target="../tags/tag206.xml"/><Relationship Id="rId1" Type="http://schemas.openxmlformats.org/officeDocument/2006/relationships/tags" Target="../tags/tag1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p>
            <a:r>
              <a:rPr lang="zh-CN" altLang="en-US">
                <a:sym typeface="+mn-ea"/>
              </a:rPr>
              <a:t>有季节效应的非平稳序列分析</a:t>
            </a:r>
            <a:endParaRPr lang="zh-CN" altLang="en-US">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06</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1287780" y="227965"/>
            <a:ext cx="10234295" cy="657225"/>
          </a:xfrm>
        </p:spPr>
        <p:txBody>
          <a:bodyPr>
            <a:normAutofit/>
          </a:bodyPr>
          <a:p>
            <a:pPr algn="l">
              <a:buClrTx/>
              <a:buSzTx/>
              <a:buFontTx/>
            </a:pPr>
            <a:r>
              <a:rPr lang="zh-CN" altLang="en-US" sz="2800" spc="0" smtClean="0">
                <a:solidFill>
                  <a:schemeClr val="accent5">
                    <a:lumMod val="75000"/>
                  </a:schemeClr>
                </a:solidFill>
                <a:cs typeface="+mn-cs"/>
              </a:rPr>
              <a:t>因素分解模型的选择：加法模型</a:t>
            </a:r>
            <a:endParaRPr lang="zh-CN" altLang="en-US" sz="2800" spc="0" smtClean="0">
              <a:solidFill>
                <a:schemeClr val="accent5">
                  <a:lumMod val="75000"/>
                </a:schemeClr>
              </a:solidFill>
              <a:cs typeface="+mn-cs"/>
            </a:endParaRPr>
          </a:p>
        </p:txBody>
      </p:sp>
      <p:sp>
        <p:nvSpPr>
          <p:cNvPr id="6" name="内容占位符 5"/>
          <p:cNvSpPr>
            <a:spLocks noGrp="1"/>
          </p:cNvSpPr>
          <p:nvPr>
            <p:ph idx="1"/>
          </p:nvPr>
        </p:nvSpPr>
        <p:spPr>
          <a:xfrm>
            <a:off x="1233805" y="952500"/>
            <a:ext cx="10288270" cy="5388610"/>
          </a:xfrm>
        </p:spPr>
        <p:txBody>
          <a:bodyPr/>
          <a:p>
            <a:r>
              <a:rPr lang="zh-CN" altLang="en-US" sz="2000">
                <a:cs typeface="微软雅黑" panose="020B0503020204020204" charset="-122"/>
              </a:rPr>
              <a:t>例</a:t>
            </a:r>
            <a:r>
              <a:rPr lang="en-US" altLang="zh-CN" sz="2000">
                <a:cs typeface="微软雅黑" panose="020B0503020204020204" charset="-122"/>
              </a:rPr>
              <a:t>6-1</a:t>
            </a:r>
            <a:r>
              <a:rPr lang="zh-CN" altLang="en-US" sz="2000">
                <a:cs typeface="微软雅黑" panose="020B0503020204020204" charset="-122"/>
              </a:rPr>
              <a:t>：考察1981—1990年澳大利亚政府季度消费支出序列的确定性影响因素，并选择因素分解模型。</a:t>
            </a:r>
            <a:endParaRPr lang="zh-CN" altLang="en-US"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6441440" y="2266315"/>
            <a:ext cx="4791075" cy="2870200"/>
          </a:xfrm>
          <a:prstGeom prst="rect">
            <a:avLst/>
          </a:prstGeom>
        </p:spPr>
      </p:pic>
      <p:sp>
        <p:nvSpPr>
          <p:cNvPr id="3" name="文本框 2"/>
          <p:cNvSpPr txBox="1"/>
          <p:nvPr/>
        </p:nvSpPr>
        <p:spPr>
          <a:xfrm>
            <a:off x="1151255" y="2266315"/>
            <a:ext cx="5349240" cy="286131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宋体" panose="02010600030101010101" pitchFamily="2" charset="-122"/>
                <a:ea typeface="宋体" panose="02010600030101010101" pitchFamily="2" charset="-122"/>
                <a:cs typeface="宋体" panose="02010600030101010101" pitchFamily="2" charset="-122"/>
              </a:rPr>
              <a:t>从右图中可以看到，该序列具有明显的线性递增趋势，以及以年为周期的季节效应，没有看到大的经济周期循环特征，也没有交易日的信息，所以可以确定这个序列受到三个因素的影响：长期趋势、季节效应和随机波动。</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a:latin typeface="宋体" panose="02010600030101010101" pitchFamily="2" charset="-122"/>
                <a:ea typeface="宋体" panose="02010600030101010101" pitchFamily="2" charset="-122"/>
                <a:cs typeface="宋体" panose="02010600030101010101" pitchFamily="2" charset="-122"/>
              </a:rPr>
              <a:t>时序图显示，随着趋势的递增，每个季节的振幅维持相对稳定 （如右图中的虚线所示，周期波动范围近似平行），这说明季节效应没有受到趋势的影响，这时通常选择加法模型</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9" name="图片 8"/>
          <p:cNvPicPr>
            <a:picLocks noChangeAspect="1"/>
          </p:cNvPicPr>
          <p:nvPr/>
        </p:nvPicPr>
        <p:blipFill>
          <a:blip r:embed="rId3"/>
          <a:stretch>
            <a:fillRect/>
          </a:stretch>
        </p:blipFill>
        <p:spPr>
          <a:xfrm>
            <a:off x="3091180" y="5073650"/>
            <a:ext cx="1590675" cy="514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2220" y="273050"/>
            <a:ext cx="10269855" cy="612140"/>
          </a:xfrm>
        </p:spPr>
        <p:txBody>
          <a:bodyPr>
            <a:normAutofit/>
          </a:bodyPr>
          <a:p>
            <a:pPr algn="l">
              <a:buClrTx/>
              <a:buSzTx/>
              <a:buFontTx/>
            </a:pPr>
            <a:r>
              <a:rPr lang="zh-CN" altLang="en-US" sz="2800" spc="0" smtClean="0">
                <a:solidFill>
                  <a:schemeClr val="accent5">
                    <a:lumMod val="75000"/>
                  </a:schemeClr>
                </a:solidFill>
                <a:cs typeface="+mn-cs"/>
              </a:rPr>
              <a:t>因素分解模型的选择：乘法模型</a:t>
            </a:r>
            <a:endParaRPr lang="zh-CN" altLang="en-US" sz="2800" spc="0" smtClean="0">
              <a:solidFill>
                <a:schemeClr val="accent5">
                  <a:lumMod val="75000"/>
                </a:schemeClr>
              </a:solidFill>
              <a:cs typeface="+mn-cs"/>
            </a:endParaRPr>
          </a:p>
        </p:txBody>
      </p:sp>
      <p:sp>
        <p:nvSpPr>
          <p:cNvPr id="3" name="内容占位符 2"/>
          <p:cNvSpPr>
            <a:spLocks noGrp="1"/>
          </p:cNvSpPr>
          <p:nvPr>
            <p:ph idx="1"/>
          </p:nvPr>
        </p:nvSpPr>
        <p:spPr>
          <a:xfrm>
            <a:off x="1270000" y="952500"/>
            <a:ext cx="10252075" cy="5388610"/>
          </a:xfrm>
        </p:spPr>
        <p:txBody>
          <a:bodyPr/>
          <a:p>
            <a:r>
              <a:rPr lang="zh-CN" altLang="en-US" sz="2000">
                <a:cs typeface="微软雅黑" panose="020B0503020204020204" charset="-122"/>
              </a:rPr>
              <a:t>例</a:t>
            </a:r>
            <a:r>
              <a:rPr lang="en-US" altLang="zh-CN" sz="2000">
                <a:cs typeface="微软雅黑" panose="020B0503020204020204" charset="-122"/>
              </a:rPr>
              <a:t>6-2</a:t>
            </a:r>
            <a:r>
              <a:rPr lang="zh-CN" altLang="en-US" sz="2000">
                <a:cs typeface="微软雅黑" panose="020B0503020204020204" charset="-122"/>
              </a:rPr>
              <a:t>：考察1993-2000年中国社会消费品零售总额序列的确定性影响因素，并选择因素分解模型。</a:t>
            </a:r>
            <a:endParaRPr lang="zh-CN" altLang="en-US" sz="2000">
              <a:cs typeface="微软雅黑" panose="020B0503020204020204" charset="-122"/>
            </a:endParaRPr>
          </a:p>
        </p:txBody>
      </p:sp>
      <p:cxnSp>
        <p:nvCxnSpPr>
          <p:cNvPr id="6" name="直接连接符 5"/>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stretch>
            <a:fillRect/>
          </a:stretch>
        </p:blipFill>
        <p:spPr>
          <a:xfrm>
            <a:off x="6658610" y="2216150"/>
            <a:ext cx="4953000" cy="3185160"/>
          </a:xfrm>
          <a:prstGeom prst="rect">
            <a:avLst/>
          </a:prstGeom>
        </p:spPr>
      </p:pic>
      <p:sp>
        <p:nvSpPr>
          <p:cNvPr id="9" name="文本框 8"/>
          <p:cNvSpPr txBox="1"/>
          <p:nvPr/>
        </p:nvSpPr>
        <p:spPr>
          <a:xfrm>
            <a:off x="1315720" y="2216150"/>
            <a:ext cx="5252720" cy="286131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从右图中可以看到，该序列具有明显的线性递增趋势，以及以年为周期的季节效应，没有看到大的经济周期循环特征，也没有交易日的信息，所以可以确定这个序列也受到三个因素的影响：长期趋势、季节效应和随机波动。</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时序图显示出随着趋势的递增，每个季节的振幅也在增大 （如右图中的虚线所示，周期波动范围随着趋势递增而扩大，呈现喇叭形），这说明季节效应受到趋势的影响，这时通常选择乘法模型</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p:cNvPicPr>
            <a:picLocks noChangeAspect="1"/>
          </p:cNvPicPr>
          <p:nvPr/>
        </p:nvPicPr>
        <p:blipFill>
          <a:blip r:embed="rId3"/>
          <a:stretch>
            <a:fillRect/>
          </a:stretch>
        </p:blipFill>
        <p:spPr>
          <a:xfrm>
            <a:off x="2954655" y="5077460"/>
            <a:ext cx="1602740" cy="5264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79525" y="228600"/>
            <a:ext cx="10242550" cy="656590"/>
          </a:xfrm>
        </p:spPr>
        <p:txBody>
          <a:bodyPr>
            <a:normAutofit/>
          </a:bodyPr>
          <a:p>
            <a:pPr algn="l">
              <a:buClrTx/>
              <a:buSzTx/>
              <a:buFontTx/>
            </a:pPr>
            <a:r>
              <a:rPr lang="zh-CN" altLang="en-US" sz="2800" spc="0" smtClean="0">
                <a:solidFill>
                  <a:schemeClr val="accent5">
                    <a:lumMod val="75000"/>
                  </a:schemeClr>
                </a:solidFill>
                <a:cs typeface="+mn-cs"/>
              </a:rPr>
              <a:t>趋势效应的提取</a:t>
            </a:r>
            <a:endParaRPr lang="zh-CN" altLang="en-US" sz="2800" spc="0" smtClean="0">
              <a:solidFill>
                <a:schemeClr val="accent5">
                  <a:lumMod val="75000"/>
                </a:schemeClr>
              </a:solidFill>
              <a:cs typeface="+mn-cs"/>
            </a:endParaRPr>
          </a:p>
        </p:txBody>
      </p:sp>
      <p:sp>
        <p:nvSpPr>
          <p:cNvPr id="3" name="内容占位符 2"/>
          <p:cNvSpPr>
            <a:spLocks noGrp="1"/>
          </p:cNvSpPr>
          <p:nvPr>
            <p:ph idx="1"/>
          </p:nvPr>
        </p:nvSpPr>
        <p:spPr>
          <a:xfrm>
            <a:off x="1099820" y="952500"/>
            <a:ext cx="10645140" cy="5388610"/>
          </a:xfrm>
        </p:spPr>
        <p:txBody>
          <a:bodyPr/>
          <a:p>
            <a:r>
              <a:rPr lang="zh-CN" altLang="en-US" sz="2000"/>
              <a:t>趋势效应的提取方法有很多，比如构建序列与时间t的线性回归方程或曲线回归方程，或者构建序列与历史信息的自回归方程，但在因素分解场合，最常用的趋势效应提取方法是简单中心移动平均方法。</a:t>
            </a:r>
            <a:endParaRPr lang="zh-CN" altLang="en-US" sz="2000"/>
          </a:p>
          <a:p>
            <a:r>
              <a:rPr lang="zh-CN" altLang="en-US" sz="2000"/>
              <a:t>移动平均方法最早于1870年由法国数学家De Forest提出。移动平均的计算公式如下</a:t>
            </a:r>
            <a:endParaRPr lang="zh-CN" altLang="en-US"/>
          </a:p>
          <a:p>
            <a:endParaRPr lang="zh-CN" altLang="en-US"/>
          </a:p>
        </p:txBody>
      </p:sp>
      <p:graphicFrame>
        <p:nvGraphicFramePr>
          <p:cNvPr id="4" name="对象 -2147482615"/>
          <p:cNvGraphicFramePr>
            <a:graphicFrameLocks noChangeAspect="1"/>
          </p:cNvGraphicFramePr>
          <p:nvPr/>
        </p:nvGraphicFramePr>
        <p:xfrm>
          <a:off x="3896360" y="2969260"/>
          <a:ext cx="4202430" cy="1028065"/>
        </p:xfrm>
        <a:graphic>
          <a:graphicData uri="http://schemas.openxmlformats.org/presentationml/2006/ole">
            <mc:AlternateContent xmlns:mc="http://schemas.openxmlformats.org/markup-compatibility/2006">
              <mc:Choice xmlns:v="urn:schemas-microsoft-com:vml" Requires="v">
                <p:oleObj spid="_x0000_s3076" name="" r:id="rId1" imgW="1765300" imgH="431800" progId="Equation.DSMT4">
                  <p:embed/>
                </p:oleObj>
              </mc:Choice>
              <mc:Fallback>
                <p:oleObj name="" r:id="rId1" imgW="1765300" imgH="431800" progId="Equation.DSMT4">
                  <p:embed/>
                  <p:pic>
                    <p:nvPicPr>
                      <p:cNvPr id="0" name="图片 3075"/>
                      <p:cNvPicPr/>
                      <p:nvPr/>
                    </p:nvPicPr>
                    <p:blipFill>
                      <a:blip r:embed="rId2"/>
                      <a:stretch>
                        <a:fillRect/>
                      </a:stretch>
                    </p:blipFill>
                    <p:spPr>
                      <a:xfrm>
                        <a:off x="3896360" y="2969260"/>
                        <a:ext cx="4202430" cy="1028065"/>
                      </a:xfrm>
                      <a:prstGeom prst="rect">
                        <a:avLst/>
                      </a:prstGeom>
                      <a:noFill/>
                      <a:ln w="38100">
                        <a:noFill/>
                        <a:miter/>
                      </a:ln>
                    </p:spPr>
                  </p:pic>
                </p:oleObj>
              </mc:Fallback>
            </mc:AlternateContent>
          </a:graphicData>
        </a:graphic>
      </p:graphicFrame>
      <p:cxnSp>
        <p:nvCxnSpPr>
          <p:cNvPr id="5" name="直接连接符 4"/>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4"/>
          <a:stretch>
            <a:fillRect/>
          </a:stretch>
        </p:blipFill>
        <p:spPr>
          <a:xfrm>
            <a:off x="1503680" y="4263390"/>
            <a:ext cx="9838055" cy="8140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中心移动平均</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normAutofit/>
          </a:bodyPr>
          <a:p>
            <a:pPr eaLnBrk="1" hangingPunct="1"/>
            <a:r>
              <a:rPr sz="2200">
                <a:sym typeface="+mn-ea"/>
              </a:rPr>
              <a:t>简单中心移动平均：</a:t>
            </a:r>
            <a:r>
              <a:rPr sz="2200">
                <a:sym typeface="+mn-ea"/>
              </a:rPr>
              <a:t>对移动平均函数增加三个约束条件</a:t>
            </a:r>
            <a:r>
              <a:rPr lang="en-US" altLang="zh-CN" sz="2200">
                <a:sym typeface="+mn-ea"/>
              </a:rPr>
              <a:t>——</a:t>
            </a:r>
            <a:r>
              <a:rPr sz="2200">
                <a:sym typeface="+mn-ea"/>
              </a:rPr>
              <a:t>时期对称，系数相等，系数和为</a:t>
            </a:r>
            <a:r>
              <a:rPr lang="en-US" altLang="zh-CN" sz="2200">
                <a:sym typeface="+mn-ea"/>
              </a:rPr>
              <a:t>1</a:t>
            </a:r>
            <a:r>
              <a:rPr sz="2200">
                <a:sym typeface="+mn-ea"/>
              </a:rPr>
              <a:t>，</a:t>
            </a:r>
            <a:r>
              <a:rPr sz="2200">
                <a:sym typeface="+mn-ea"/>
              </a:rPr>
              <a:t>此时的移动平均称为简单中心移动平均。</a:t>
            </a:r>
            <a:r>
              <a:rPr sz="2200">
                <a:sym typeface="+mn-ea"/>
              </a:rPr>
              <a:t>例如</a:t>
            </a:r>
            <a:r>
              <a:rPr lang="en-US" altLang="zh-CN" sz="2200">
                <a:sym typeface="+mn-ea"/>
              </a:rPr>
              <a:t>5</a:t>
            </a:r>
            <a:r>
              <a:rPr sz="2200">
                <a:sym typeface="+mn-ea"/>
              </a:rPr>
              <a:t>期中心移动平均</a:t>
            </a:r>
            <a:endParaRPr sz="2200">
              <a:sym typeface="+mn-ea"/>
            </a:endParaRPr>
          </a:p>
          <a:p>
            <a:pPr lvl="0"/>
            <a:endParaRPr sz="2200">
              <a:cs typeface="微软雅黑" panose="020B0503020204020204" charset="-122"/>
            </a:endParaRPr>
          </a:p>
          <a:p>
            <a:pPr lvl="0"/>
            <a:r>
              <a:rPr sz="2200">
                <a:cs typeface="微软雅黑" panose="020B0503020204020204" charset="-122"/>
              </a:rPr>
              <a:t>复合移动平均：</a:t>
            </a:r>
            <a:r>
              <a:rPr sz="2200">
                <a:sym typeface="+mn-ea"/>
              </a:rPr>
              <a:t>如果移动平均的期数为偶数，那么通常需要进行两次偶数期移动平均才能实现时期对称。两次移动平均称为复合移动平均，记作</a:t>
            </a:r>
            <a:endParaRPr sz="2200">
              <a:sym typeface="+mn-ea"/>
            </a:endParaRPr>
          </a:p>
          <a:p>
            <a:pPr marL="0" lvl="0" indent="0">
              <a:buNone/>
            </a:pPr>
            <a:r>
              <a:rPr sz="2200">
                <a:sym typeface="+mn-ea"/>
              </a:rPr>
              <a:t>   例如</a:t>
            </a:r>
            <a:endParaRPr sz="2200">
              <a:sym typeface="+mn-ea"/>
            </a:endParaRPr>
          </a:p>
          <a:p>
            <a:pPr lvl="1"/>
            <a:endParaRPr lang="zh-CN" altLang="en-US" sz="2200"/>
          </a:p>
          <a:p>
            <a:pPr lvl="0"/>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603"/>
          <p:cNvGraphicFramePr>
            <a:graphicFrameLocks noChangeAspect="1"/>
          </p:cNvGraphicFramePr>
          <p:nvPr/>
        </p:nvGraphicFramePr>
        <p:xfrm>
          <a:off x="4624070" y="2251710"/>
          <a:ext cx="3546475" cy="695960"/>
        </p:xfrm>
        <a:graphic>
          <a:graphicData uri="http://schemas.openxmlformats.org/presentationml/2006/ole">
            <mc:AlternateContent xmlns:mc="http://schemas.openxmlformats.org/markup-compatibility/2006">
              <mc:Choice xmlns:v="urn:schemas-microsoft-com:vml" Requires="v">
                <p:oleObj spid="_x0000_s3076" name="" r:id="rId2" imgW="2005965" imgH="393700" progId="Equation.DSMT4">
                  <p:embed/>
                </p:oleObj>
              </mc:Choice>
              <mc:Fallback>
                <p:oleObj name="" r:id="rId2" imgW="2005965" imgH="393700" progId="Equation.DSMT4">
                  <p:embed/>
                  <p:pic>
                    <p:nvPicPr>
                      <p:cNvPr id="0" name="图片 3075"/>
                      <p:cNvPicPr/>
                      <p:nvPr/>
                    </p:nvPicPr>
                    <p:blipFill>
                      <a:blip r:embed="rId3"/>
                      <a:stretch>
                        <a:fillRect/>
                      </a:stretch>
                    </p:blipFill>
                    <p:spPr>
                      <a:xfrm>
                        <a:off x="4624070" y="2251710"/>
                        <a:ext cx="3546475" cy="695960"/>
                      </a:xfrm>
                      <a:prstGeom prst="rect">
                        <a:avLst/>
                      </a:prstGeom>
                      <a:noFill/>
                      <a:ln w="38100">
                        <a:noFill/>
                        <a:miter/>
                      </a:ln>
                    </p:spPr>
                  </p:pic>
                </p:oleObj>
              </mc:Fallback>
            </mc:AlternateContent>
          </a:graphicData>
        </a:graphic>
      </p:graphicFrame>
      <p:graphicFrame>
        <p:nvGraphicFramePr>
          <p:cNvPr id="3" name="对象 -2147482601"/>
          <p:cNvGraphicFramePr>
            <a:graphicFrameLocks noChangeAspect="1"/>
          </p:cNvGraphicFramePr>
          <p:nvPr/>
        </p:nvGraphicFramePr>
        <p:xfrm>
          <a:off x="10589260" y="3616325"/>
          <a:ext cx="1005840" cy="394970"/>
        </p:xfrm>
        <a:graphic>
          <a:graphicData uri="http://schemas.openxmlformats.org/presentationml/2006/ole">
            <mc:AlternateContent xmlns:mc="http://schemas.openxmlformats.org/markup-compatibility/2006">
              <mc:Choice xmlns:v="urn:schemas-microsoft-com:vml" Requires="v">
                <p:oleObj spid="_x0000_s5" name="" r:id="rId4" imgW="609600" imgH="241300" progId="Equation.DSMT4">
                  <p:embed/>
                </p:oleObj>
              </mc:Choice>
              <mc:Fallback>
                <p:oleObj name="" r:id="rId4" imgW="609600" imgH="241300" progId="Equation.DSMT4">
                  <p:embed/>
                  <p:pic>
                    <p:nvPicPr>
                      <p:cNvPr id="0" name="图片 3075"/>
                      <p:cNvPicPr/>
                      <p:nvPr/>
                    </p:nvPicPr>
                    <p:blipFill>
                      <a:blip r:embed="rId5"/>
                      <a:stretch>
                        <a:fillRect/>
                      </a:stretch>
                    </p:blipFill>
                    <p:spPr>
                      <a:xfrm>
                        <a:off x="10589260" y="3616325"/>
                        <a:ext cx="1005840" cy="394970"/>
                      </a:xfrm>
                      <a:prstGeom prst="rect">
                        <a:avLst/>
                      </a:prstGeom>
                      <a:noFill/>
                      <a:ln w="38100">
                        <a:noFill/>
                        <a:miter/>
                      </a:ln>
                    </p:spPr>
                  </p:pic>
                </p:oleObj>
              </mc:Fallback>
            </mc:AlternateContent>
          </a:graphicData>
        </a:graphic>
      </p:graphicFrame>
      <p:pic>
        <p:nvPicPr>
          <p:cNvPr id="6" name="图片 5"/>
          <p:cNvPicPr>
            <a:picLocks noChangeAspect="1"/>
          </p:cNvPicPr>
          <p:nvPr/>
        </p:nvPicPr>
        <p:blipFill>
          <a:blip r:embed="rId6"/>
          <a:stretch>
            <a:fillRect/>
          </a:stretch>
        </p:blipFill>
        <p:spPr>
          <a:xfrm>
            <a:off x="3830320" y="4215765"/>
            <a:ext cx="6640195" cy="1829435"/>
          </a:xfrm>
          <a:prstGeom prst="rect">
            <a:avLst/>
          </a:prstGeom>
        </p:spPr>
      </p:pic>
      <p:graphicFrame>
        <p:nvGraphicFramePr>
          <p:cNvPr id="35844" name="对象 -2147482578"/>
          <p:cNvGraphicFramePr>
            <a:graphicFrameLocks noChangeAspect="1"/>
          </p:cNvGraphicFramePr>
          <p:nvPr/>
        </p:nvGraphicFramePr>
        <p:xfrm>
          <a:off x="2339975" y="4215765"/>
          <a:ext cx="933450" cy="374015"/>
        </p:xfrm>
        <a:graphic>
          <a:graphicData uri="http://schemas.openxmlformats.org/presentationml/2006/ole">
            <mc:AlternateContent xmlns:mc="http://schemas.openxmlformats.org/markup-compatibility/2006">
              <mc:Choice xmlns:v="urn:schemas-microsoft-com:vml" Requires="v">
                <p:oleObj spid="_x0000_s3093" name="" r:id="rId7" imgW="574040" imgH="229870" progId="Equation.DSMT4">
                  <p:embed/>
                </p:oleObj>
              </mc:Choice>
              <mc:Fallback>
                <p:oleObj name="" r:id="rId7" imgW="574040" imgH="229870" progId="Equation.DSMT4">
                  <p:embed/>
                  <p:pic>
                    <p:nvPicPr>
                      <p:cNvPr id="0" name="图片 3092"/>
                      <p:cNvPicPr/>
                      <p:nvPr/>
                    </p:nvPicPr>
                    <p:blipFill>
                      <a:blip r:embed="rId8"/>
                      <a:stretch>
                        <a:fillRect/>
                      </a:stretch>
                    </p:blipFill>
                    <p:spPr>
                      <a:xfrm>
                        <a:off x="2339975" y="4215765"/>
                        <a:ext cx="933450" cy="374015"/>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中心移动平均的良好属性</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normAutofit lnSpcReduction="20000"/>
          </a:bodyPr>
          <a:p>
            <a:pPr eaLnBrk="1" hangingPunct="1"/>
            <a:r>
              <a:rPr sz="2200">
                <a:sym typeface="+mn-ea"/>
              </a:rPr>
              <a:t>简单中心移动平均方法尽管很简单，但是却具有很多良好的属性：</a:t>
            </a:r>
            <a:endParaRPr lang="zh-CN" altLang="en-US" sz="2200"/>
          </a:p>
          <a:p>
            <a:pPr marL="457200" lvl="1" indent="0">
              <a:buNone/>
            </a:pPr>
            <a:r>
              <a:rPr sz="2000">
                <a:sym typeface="+mn-ea"/>
              </a:rPr>
              <a:t>1.简单中心移动平均能够有效提取低阶趋势（一元一次线性趋势或一元二次抛物线趋势）。</a:t>
            </a:r>
            <a:endParaRPr lang="zh-CN" altLang="en-US" sz="2000"/>
          </a:p>
          <a:p>
            <a:pPr marL="457200" lvl="1" indent="0">
              <a:buNone/>
            </a:pPr>
            <a:r>
              <a:rPr sz="2000">
                <a:sym typeface="+mn-ea"/>
              </a:rPr>
              <a:t>2.简单中心移动平均能够实现拟合方差最小。</a:t>
            </a:r>
            <a:endParaRPr lang="zh-CN" altLang="en-US" sz="2000"/>
          </a:p>
          <a:p>
            <a:pPr marL="457200" lvl="1" indent="0">
              <a:buNone/>
            </a:pPr>
            <a:r>
              <a:rPr sz="2000">
                <a:sym typeface="+mn-ea"/>
              </a:rPr>
              <a:t>3.简单中心移动平均能有效消除季节效应。对于有稳定季节周期的序列进行周期长度的简单移动平均可以消除季节效应。</a:t>
            </a:r>
            <a:endParaRPr sz="2000">
              <a:sym typeface="+mn-ea"/>
            </a:endParaRPr>
          </a:p>
          <a:p>
            <a:pPr marL="457200" lvl="1" indent="0">
              <a:buNone/>
            </a:pPr>
            <a:endParaRPr sz="2200">
              <a:sym typeface="+mn-ea"/>
            </a:endParaRPr>
          </a:p>
          <a:p>
            <a:pPr eaLnBrk="1" hangingPunct="1"/>
            <a:r>
              <a:rPr sz="2200">
                <a:sym typeface="+mn-ea"/>
              </a:rPr>
              <a:t>因为简单中心移动平均具有这些良好的属性，所以，只要选择适当的移动平均期数就能有效消除季节效应和随机波动的影响，有效提取序列的趋势信息。</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例６</a:t>
            </a:r>
            <a:r>
              <a:rPr lang="en-US" altLang="zh-CN" sz="2800" spc="0" smtClean="0">
                <a:solidFill>
                  <a:schemeClr val="accent5">
                    <a:lumMod val="75000"/>
                  </a:schemeClr>
                </a:solidFill>
                <a:cs typeface="+mn-cs"/>
              </a:rPr>
              <a:t>-1</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lang="en-US" altLang="zh-CN" sz="2000">
                <a:cs typeface="微软雅黑" panose="020B0503020204020204" charset="-122"/>
              </a:rPr>
              <a:t>使用简单中心移动平均方法提取1981-1990年澳大利亚政府季度消费支出序列的趋势效应</a:t>
            </a:r>
            <a:r>
              <a:rPr sz="2000">
                <a:cs typeface="微软雅黑" panose="020B0503020204020204" charset="-122"/>
              </a:rPr>
              <a:t>。</a:t>
            </a:r>
            <a:endParaRPr sz="2200">
              <a:cs typeface="微软雅黑" panose="020B0503020204020204" charset="-122"/>
            </a:endParaRPr>
          </a:p>
          <a:p>
            <a:pPr lvl="1" eaLnBrk="1" hangingPunct="1"/>
            <a:r>
              <a:rPr sz="1800">
                <a:sym typeface="+mn-ea"/>
              </a:rPr>
              <a:t>原序列为季度数据，有显著的季节特征，每年为一个周期，即周期长度为4期。对原序列先进行4期简单移动平均，再对序列进行两期移动平均，得到复合移动平均值</a:t>
            </a:r>
            <a:endParaRPr lang="en-US" altLang="zh-CN" sz="1800">
              <a:cs typeface="微软雅黑" panose="020B0503020204020204" charset="-122"/>
            </a:endParaRPr>
          </a:p>
          <a:p>
            <a:pPr eaLnBrk="1" hangingPunct="1"/>
            <a:endParaRPr lang="en-US" altLang="zh-CN" sz="1800">
              <a:ea typeface="宋体" panose="02010600030101010101" pitchFamily="2" charset="-122"/>
            </a:endParaRPr>
          </a:p>
          <a:p>
            <a:pPr eaLnBrk="1" hangingPunct="1">
              <a:buNone/>
            </a:pPr>
            <a:endParaRPr lang="en-US" altLang="zh-CN" sz="1800">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5844" name="对象 -2147482578"/>
          <p:cNvGraphicFramePr>
            <a:graphicFrameLocks noChangeAspect="1"/>
          </p:cNvGraphicFramePr>
          <p:nvPr/>
        </p:nvGraphicFramePr>
        <p:xfrm>
          <a:off x="10674350" y="2464435"/>
          <a:ext cx="740410" cy="296545"/>
        </p:xfrm>
        <a:graphic>
          <a:graphicData uri="http://schemas.openxmlformats.org/presentationml/2006/ole">
            <mc:AlternateContent xmlns:mc="http://schemas.openxmlformats.org/markup-compatibility/2006">
              <mc:Choice xmlns:v="urn:schemas-microsoft-com:vml" Requires="v">
                <p:oleObj spid="_x0000_s3093" name="" r:id="rId2" imgW="574040" imgH="229870" progId="Equation.DSMT4">
                  <p:embed/>
                </p:oleObj>
              </mc:Choice>
              <mc:Fallback>
                <p:oleObj name="" r:id="rId2" imgW="574040" imgH="229870" progId="Equation.DSMT4">
                  <p:embed/>
                  <p:pic>
                    <p:nvPicPr>
                      <p:cNvPr id="0" name="图片 3092"/>
                      <p:cNvPicPr/>
                      <p:nvPr/>
                    </p:nvPicPr>
                    <p:blipFill>
                      <a:blip r:embed="rId3"/>
                      <a:stretch>
                        <a:fillRect/>
                      </a:stretch>
                    </p:blipFill>
                    <p:spPr>
                      <a:xfrm>
                        <a:off x="10674350" y="2464435"/>
                        <a:ext cx="740410" cy="296545"/>
                      </a:xfrm>
                      <a:prstGeom prst="rect">
                        <a:avLst/>
                      </a:prstGeom>
                      <a:noFill/>
                      <a:ln w="38100">
                        <a:noFill/>
                        <a:miter/>
                      </a:ln>
                    </p:spPr>
                  </p:pic>
                </p:oleObj>
              </mc:Fallback>
            </mc:AlternateContent>
          </a:graphicData>
        </a:graphic>
      </p:graphicFrame>
      <p:pic>
        <p:nvPicPr>
          <p:cNvPr id="2" name="图片 1"/>
          <p:cNvPicPr>
            <a:picLocks noChangeAspect="1"/>
          </p:cNvPicPr>
          <p:nvPr/>
        </p:nvPicPr>
        <p:blipFill>
          <a:blip r:embed="rId4"/>
          <a:stretch>
            <a:fillRect/>
          </a:stretch>
        </p:blipFill>
        <p:spPr>
          <a:xfrm>
            <a:off x="2231390" y="2984500"/>
            <a:ext cx="8442960" cy="35280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sym typeface="+mn-ea"/>
              </a:rPr>
              <a:t>例</a:t>
            </a:r>
            <a:r>
              <a:rPr lang="en-US" altLang="zh-CN" sz="2800" spc="0" smtClean="0">
                <a:solidFill>
                  <a:schemeClr val="accent5">
                    <a:lumMod val="75000"/>
                  </a:schemeClr>
                </a:solidFill>
                <a:cs typeface="+mn-cs"/>
                <a:sym typeface="+mn-ea"/>
              </a:rPr>
              <a:t>6-1</a:t>
            </a:r>
            <a:r>
              <a:rPr sz="2800" spc="0" smtClean="0">
                <a:solidFill>
                  <a:schemeClr val="accent5">
                    <a:lumMod val="75000"/>
                  </a:schemeClr>
                </a:solidFill>
                <a:cs typeface="+mn-cs"/>
                <a:sym typeface="+mn-ea"/>
              </a:rPr>
              <a:t>：</a:t>
            </a:r>
            <a:r>
              <a:rPr sz="2800" spc="0" smtClean="0">
                <a:solidFill>
                  <a:schemeClr val="accent5">
                    <a:lumMod val="75000"/>
                  </a:schemeClr>
                </a:solidFill>
                <a:cs typeface="+mn-cs"/>
                <a:sym typeface="+mn-ea"/>
              </a:rPr>
              <a:t>趋势效应的提取</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014730" y="1076960"/>
            <a:ext cx="10808970" cy="4595495"/>
          </a:xfrm>
        </p:spPr>
        <p:txBody>
          <a:bodyPr wrap="square" lIns="91440" tIns="45720" rIns="91440" bIns="45720" anchor="t"/>
          <a:p>
            <a:pPr eaLnBrk="1" hangingPunct="1"/>
            <a:r>
              <a:rPr sz="2000">
                <a:cs typeface="微软雅黑" panose="020B0503020204020204" charset="-122"/>
              </a:rPr>
              <a:t>周期步长的移动平均</a:t>
            </a:r>
            <a:r>
              <a:rPr lang="en-US" altLang="zh-CN" sz="2000">
                <a:cs typeface="微软雅黑" panose="020B0503020204020204" charset="-122"/>
              </a:rPr>
              <a:t>能有效消除季节效应和随机波动的影响，</a:t>
            </a:r>
            <a:r>
              <a:rPr sz="2000">
                <a:cs typeface="微软雅黑" panose="020B0503020204020204" charset="-122"/>
              </a:rPr>
              <a:t>本例使用           </a:t>
            </a:r>
            <a:r>
              <a:rPr lang="en-US" altLang="zh-CN" sz="2000">
                <a:cs typeface="微软雅黑" panose="020B0503020204020204" charset="-122"/>
              </a:rPr>
              <a:t>提取该序列的趋势信息</a:t>
            </a:r>
            <a:endParaRPr lang="en-US" altLang="zh-CN" sz="2000">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6866" name="图片 67"/>
          <p:cNvPicPr>
            <a:picLocks noChangeAspect="1"/>
          </p:cNvPicPr>
          <p:nvPr/>
        </p:nvPicPr>
        <p:blipFill>
          <a:blip r:embed="rId2"/>
          <a:stretch>
            <a:fillRect/>
          </a:stretch>
        </p:blipFill>
        <p:spPr>
          <a:xfrm>
            <a:off x="2697480" y="2193290"/>
            <a:ext cx="6796405" cy="4033520"/>
          </a:xfrm>
          <a:prstGeom prst="rect">
            <a:avLst/>
          </a:prstGeom>
          <a:noFill/>
          <a:ln w="9525">
            <a:noFill/>
          </a:ln>
        </p:spPr>
      </p:pic>
      <p:graphicFrame>
        <p:nvGraphicFramePr>
          <p:cNvPr id="2" name="对象 -2147482598"/>
          <p:cNvGraphicFramePr>
            <a:graphicFrameLocks noChangeAspect="1"/>
          </p:cNvGraphicFramePr>
          <p:nvPr/>
        </p:nvGraphicFramePr>
        <p:xfrm>
          <a:off x="9814560" y="1181100"/>
          <a:ext cx="997585" cy="399415"/>
        </p:xfrm>
        <a:graphic>
          <a:graphicData uri="http://schemas.openxmlformats.org/presentationml/2006/ole">
            <mc:AlternateContent xmlns:mc="http://schemas.openxmlformats.org/markup-compatibility/2006">
              <mc:Choice xmlns:v="urn:schemas-microsoft-com:vml" Requires="v">
                <p:oleObj spid="_x0000_s3076" name="" r:id="rId3" imgW="571500" imgH="228600" progId="Equation.DSMT4">
                  <p:embed/>
                </p:oleObj>
              </mc:Choice>
              <mc:Fallback>
                <p:oleObj name="" r:id="rId3" imgW="571500" imgH="228600" progId="Equation.DSMT4">
                  <p:embed/>
                  <p:pic>
                    <p:nvPicPr>
                      <p:cNvPr id="0" name="图片 3075"/>
                      <p:cNvPicPr/>
                      <p:nvPr/>
                    </p:nvPicPr>
                    <p:blipFill>
                      <a:blip r:embed="rId4"/>
                      <a:stretch>
                        <a:fillRect/>
                      </a:stretch>
                    </p:blipFill>
                    <p:spPr>
                      <a:xfrm>
                        <a:off x="9814560" y="1181100"/>
                        <a:ext cx="997585" cy="399415"/>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0950" y="278130"/>
            <a:ext cx="10271125" cy="607060"/>
          </a:xfrm>
        </p:spPr>
        <p:txBody>
          <a:bodyPr>
            <a:normAutofit/>
          </a:bodyPr>
          <a:p>
            <a:pPr algn="l">
              <a:buClrTx/>
              <a:buSzTx/>
              <a:buFontTx/>
            </a:pPr>
            <a:r>
              <a:rPr lang="zh-CN" altLang="en-US" sz="2800" spc="0" smtClean="0">
                <a:solidFill>
                  <a:schemeClr val="accent5">
                    <a:lumMod val="75000"/>
                  </a:schemeClr>
                </a:solidFill>
                <a:cs typeface="+mn-cs"/>
                <a:sym typeface="+mn-ea"/>
              </a:rPr>
              <a:t>例</a:t>
            </a:r>
            <a:r>
              <a:rPr lang="en-US" altLang="zh-CN" sz="2800" spc="0" smtClean="0">
                <a:solidFill>
                  <a:schemeClr val="accent5">
                    <a:lumMod val="75000"/>
                  </a:schemeClr>
                </a:solidFill>
                <a:cs typeface="+mn-cs"/>
                <a:sym typeface="+mn-ea"/>
              </a:rPr>
              <a:t>6</a:t>
            </a:r>
            <a:r>
              <a:rPr lang="zh-CN" altLang="en-US" sz="2800" spc="0" smtClean="0">
                <a:solidFill>
                  <a:schemeClr val="accent5">
                    <a:lumMod val="75000"/>
                  </a:schemeClr>
                </a:solidFill>
                <a:cs typeface="+mn-cs"/>
                <a:sym typeface="+mn-ea"/>
              </a:rPr>
              <a:t>-</a:t>
            </a:r>
            <a:r>
              <a:rPr lang="en-US" altLang="zh-CN" sz="2800" spc="0" smtClean="0">
                <a:solidFill>
                  <a:schemeClr val="accent5">
                    <a:lumMod val="75000"/>
                  </a:schemeClr>
                </a:solidFill>
                <a:cs typeface="+mn-cs"/>
                <a:sym typeface="+mn-ea"/>
              </a:rPr>
              <a:t>1</a:t>
            </a:r>
            <a:r>
              <a:rPr sz="2800" spc="0" smtClean="0">
                <a:solidFill>
                  <a:schemeClr val="accent5">
                    <a:lumMod val="75000"/>
                  </a:schemeClr>
                </a:solidFill>
                <a:cs typeface="+mn-cs"/>
                <a:sym typeface="+mn-ea"/>
              </a:rPr>
              <a:t>：剔除趋势效应</a:t>
            </a:r>
            <a:endParaRPr sz="2800" spc="0" smtClean="0">
              <a:solidFill>
                <a:schemeClr val="accent5">
                  <a:lumMod val="75000"/>
                </a:schemeClr>
              </a:solidFill>
              <a:cs typeface="+mn-cs"/>
              <a:sym typeface="+mn-ea"/>
            </a:endParaRPr>
          </a:p>
        </p:txBody>
      </p:sp>
      <p:sp>
        <p:nvSpPr>
          <p:cNvPr id="3" name="内容占位符 2"/>
          <p:cNvSpPr>
            <a:spLocks noGrp="1"/>
          </p:cNvSpPr>
          <p:nvPr>
            <p:ph idx="1"/>
          </p:nvPr>
        </p:nvSpPr>
        <p:spPr>
          <a:xfrm>
            <a:off x="1207770" y="952500"/>
            <a:ext cx="10314305" cy="5388610"/>
          </a:xfrm>
        </p:spPr>
        <p:txBody>
          <a:bodyPr/>
          <a:p>
            <a:r>
              <a:rPr lang="zh-CN" altLang="en-US" sz="2000"/>
              <a:t>对于加法模型，原序列减去趋势效应，就从原序列中剔除了趋势效应，剩下的就是季节效应和随机波动</a:t>
            </a:r>
            <a:endParaRPr lang="zh-CN" altLang="en-US" sz="2000"/>
          </a:p>
        </p:txBody>
      </p:sp>
      <p:pic>
        <p:nvPicPr>
          <p:cNvPr id="7" name="图片 419" descr="IMG_256"/>
          <p:cNvPicPr>
            <a:picLocks noChangeAspect="1"/>
          </p:cNvPicPr>
          <p:nvPr/>
        </p:nvPicPr>
        <p:blipFill>
          <a:blip r:embed="rId1"/>
          <a:stretch>
            <a:fillRect/>
          </a:stretch>
        </p:blipFill>
        <p:spPr>
          <a:xfrm>
            <a:off x="3112770" y="2168525"/>
            <a:ext cx="5967095" cy="3796665"/>
          </a:xfrm>
          <a:prstGeom prst="rect">
            <a:avLst/>
          </a:prstGeom>
          <a:noFill/>
          <a:ln w="9525">
            <a:noFill/>
          </a:ln>
        </p:spPr>
      </p:pic>
      <p:cxnSp>
        <p:nvCxnSpPr>
          <p:cNvPr id="8" name="直接连接符 7"/>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p:nvPr/>
        </p:nvGraphicFramePr>
        <p:xfrm>
          <a:off x="3511868" y="1644650"/>
          <a:ext cx="5588000" cy="1316990"/>
        </p:xfrm>
        <a:graphic>
          <a:graphicData uri="http://schemas.openxmlformats.org/presentationml/2006/ole">
            <mc:AlternateContent xmlns:mc="http://schemas.openxmlformats.org/markup-compatibility/2006">
              <mc:Choice xmlns:v="urn:schemas-microsoft-com:vml" Requires="v">
                <p:oleObj spid="_x0000_s10" name="" r:id="rId3" imgW="2484755" imgH="548640" progId="Equation.DSMT4">
                  <p:embed/>
                </p:oleObj>
              </mc:Choice>
              <mc:Fallback>
                <p:oleObj name="" r:id="rId3" imgW="2484755" imgH="548640" progId="Equation.DSMT4">
                  <p:embed/>
                  <p:pic>
                    <p:nvPicPr>
                      <p:cNvPr id="0" name="图片 9"/>
                      <p:cNvPicPr/>
                      <p:nvPr/>
                    </p:nvPicPr>
                    <p:blipFill>
                      <a:blip r:embed="rId4"/>
                      <a:stretch>
                        <a:fillRect/>
                      </a:stretch>
                    </p:blipFill>
                    <p:spPr>
                      <a:xfrm>
                        <a:off x="3511868" y="1644650"/>
                        <a:ext cx="5588000" cy="131699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70000" y="228600"/>
            <a:ext cx="10252075" cy="656590"/>
          </a:xfrm>
        </p:spPr>
        <p:txBody>
          <a:bodyPr>
            <a:normAutofit/>
          </a:bodyP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6</a:t>
            </a:r>
            <a:r>
              <a:rPr sz="2800" spc="0" smtClean="0">
                <a:solidFill>
                  <a:schemeClr val="accent5">
                    <a:lumMod val="75000"/>
                  </a:schemeClr>
                </a:solidFill>
                <a:cs typeface="+mn-cs"/>
              </a:rPr>
              <a:t>-2</a:t>
            </a:r>
            <a:endParaRPr lang="zh-CN" altLang="en-US" sz="2800" spc="0" smtClean="0">
              <a:solidFill>
                <a:schemeClr val="accent5">
                  <a:lumMod val="75000"/>
                </a:schemeClr>
              </a:solidFill>
              <a:cs typeface="+mn-cs"/>
            </a:endParaRPr>
          </a:p>
        </p:txBody>
      </p:sp>
      <p:sp>
        <p:nvSpPr>
          <p:cNvPr id="3" name="内容占位符 2"/>
          <p:cNvSpPr>
            <a:spLocks noGrp="1"/>
          </p:cNvSpPr>
          <p:nvPr>
            <p:ph idx="1"/>
          </p:nvPr>
        </p:nvSpPr>
        <p:spPr>
          <a:xfrm>
            <a:off x="1207135" y="952500"/>
            <a:ext cx="10314940" cy="5388610"/>
          </a:xfrm>
        </p:spPr>
        <p:txBody>
          <a:bodyPr/>
          <a:p>
            <a:r>
              <a:rPr lang="zh-CN" altLang="en-US" sz="2000"/>
              <a:t>使用简单中心移动平均方法提取1993-2000年中国社会消费品零售总额序列的趋势效应。</a:t>
            </a:r>
            <a:endParaRPr lang="zh-CN" altLang="en-US" sz="2000"/>
          </a:p>
          <a:p>
            <a:endParaRPr lang="zh-CN" altLang="en-US" sz="2000"/>
          </a:p>
        </p:txBody>
      </p:sp>
      <p:graphicFrame>
        <p:nvGraphicFramePr>
          <p:cNvPr id="4" name="对象 -2147482159"/>
          <p:cNvGraphicFramePr>
            <a:graphicFrameLocks noChangeAspect="1"/>
          </p:cNvGraphicFramePr>
          <p:nvPr/>
        </p:nvGraphicFramePr>
        <p:xfrm>
          <a:off x="2606675" y="3634740"/>
          <a:ext cx="833120" cy="312420"/>
        </p:xfrm>
        <a:graphic>
          <a:graphicData uri="http://schemas.openxmlformats.org/presentationml/2006/ole">
            <mc:AlternateContent xmlns:mc="http://schemas.openxmlformats.org/markup-compatibility/2006">
              <mc:Choice xmlns:v="urn:schemas-microsoft-com:vml" Requires="v">
                <p:oleObj spid="_x0000_s3076" name="" r:id="rId1" imgW="609600" imgH="228600" progId="Equation.DSMT4">
                  <p:embed/>
                </p:oleObj>
              </mc:Choice>
              <mc:Fallback>
                <p:oleObj name="" r:id="rId1" imgW="609600" imgH="228600" progId="Equation.DSMT4">
                  <p:embed/>
                  <p:pic>
                    <p:nvPicPr>
                      <p:cNvPr id="0" name="图片 3075"/>
                      <p:cNvPicPr/>
                      <p:nvPr/>
                    </p:nvPicPr>
                    <p:blipFill>
                      <a:blip r:embed="rId2"/>
                      <a:stretch>
                        <a:fillRect/>
                      </a:stretch>
                    </p:blipFill>
                    <p:spPr>
                      <a:xfrm>
                        <a:off x="2606675" y="3634740"/>
                        <a:ext cx="833120" cy="312420"/>
                      </a:xfrm>
                      <a:prstGeom prst="rect">
                        <a:avLst/>
                      </a:prstGeom>
                      <a:noFill/>
                      <a:ln w="38100">
                        <a:noFill/>
                        <a:miter/>
                      </a:ln>
                    </p:spPr>
                  </p:pic>
                </p:oleObj>
              </mc:Fallback>
            </mc:AlternateContent>
          </a:graphicData>
        </a:graphic>
      </p:graphicFrame>
      <p:graphicFrame>
        <p:nvGraphicFramePr>
          <p:cNvPr id="5" name="对象 -2147482159"/>
          <p:cNvGraphicFramePr>
            <a:graphicFrameLocks noChangeAspect="1"/>
          </p:cNvGraphicFramePr>
          <p:nvPr/>
        </p:nvGraphicFramePr>
        <p:xfrm>
          <a:off x="3935730" y="2722880"/>
          <a:ext cx="852805" cy="320040"/>
        </p:xfrm>
        <a:graphic>
          <a:graphicData uri="http://schemas.openxmlformats.org/presentationml/2006/ole">
            <mc:AlternateContent xmlns:mc="http://schemas.openxmlformats.org/markup-compatibility/2006">
              <mc:Choice xmlns:v="urn:schemas-microsoft-com:vml" Requires="v">
                <p:oleObj spid="_x0000_s6" name="" r:id="rId3" imgW="609600" imgH="228600" progId="Equation.DSMT4">
                  <p:embed/>
                </p:oleObj>
              </mc:Choice>
              <mc:Fallback>
                <p:oleObj name="" r:id="rId3" imgW="609600" imgH="228600" progId="Equation.DSMT4">
                  <p:embed/>
                  <p:pic>
                    <p:nvPicPr>
                      <p:cNvPr id="0" name="图片 3075"/>
                      <p:cNvPicPr/>
                      <p:nvPr/>
                    </p:nvPicPr>
                    <p:blipFill>
                      <a:blip r:embed="rId2"/>
                      <a:stretch>
                        <a:fillRect/>
                      </a:stretch>
                    </p:blipFill>
                    <p:spPr>
                      <a:xfrm>
                        <a:off x="3935730" y="2722880"/>
                        <a:ext cx="852805" cy="320040"/>
                      </a:xfrm>
                      <a:prstGeom prst="rect">
                        <a:avLst/>
                      </a:prstGeom>
                      <a:noFill/>
                      <a:ln w="38100">
                        <a:noFill/>
                        <a:miter/>
                      </a:ln>
                    </p:spPr>
                  </p:pic>
                </p:oleObj>
              </mc:Fallback>
            </mc:AlternateContent>
          </a:graphicData>
        </a:graphic>
      </p:graphicFrame>
      <p:pic>
        <p:nvPicPr>
          <p:cNvPr id="14" name="图片 40" descr="IMG_256"/>
          <p:cNvPicPr>
            <a:picLocks noChangeAspect="1"/>
          </p:cNvPicPr>
          <p:nvPr/>
        </p:nvPicPr>
        <p:blipFill>
          <a:blip r:embed="rId4"/>
          <a:stretch>
            <a:fillRect/>
          </a:stretch>
        </p:blipFill>
        <p:spPr>
          <a:xfrm>
            <a:off x="5897880" y="1910715"/>
            <a:ext cx="5457190" cy="3472180"/>
          </a:xfrm>
          <a:prstGeom prst="rect">
            <a:avLst/>
          </a:prstGeom>
          <a:noFill/>
          <a:ln w="9525">
            <a:noFill/>
          </a:ln>
        </p:spPr>
      </p:pic>
      <p:cxnSp>
        <p:nvCxnSpPr>
          <p:cNvPr id="7" name="直接连接符 6"/>
          <p:cNvCxnSpPr/>
          <p:nvPr>
            <p:custDataLst>
              <p:tags r:id="rId5"/>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18590" y="2357755"/>
            <a:ext cx="4214495" cy="1938020"/>
          </a:xfrm>
          <a:prstGeom prst="rect">
            <a:avLst/>
          </a:prstGeom>
          <a:noFill/>
        </p:spPr>
        <p:txBody>
          <a:bodyPr wrap="square" rtlCol="0" anchor="t">
            <a:spAutoFit/>
          </a:bodyPr>
          <a:p>
            <a:r>
              <a:rPr lang="zh-CN" altLang="en-US" sz="2000">
                <a:sym typeface="+mn-ea"/>
              </a:rPr>
              <a:t>该序列为月度数据，即周期长度等于12。对原序列进行             复合移动平均。</a:t>
            </a:r>
            <a:endParaRPr lang="zh-CN" altLang="en-US" sz="2000">
              <a:sym typeface="+mn-ea"/>
            </a:endParaRPr>
          </a:p>
          <a:p>
            <a:endParaRPr lang="zh-CN" altLang="en-US" sz="2000">
              <a:sym typeface="+mn-ea"/>
            </a:endParaRPr>
          </a:p>
          <a:p>
            <a:r>
              <a:rPr lang="zh-CN" altLang="en-US" sz="2000">
                <a:sym typeface="+mn-ea"/>
              </a:rPr>
              <a:t>右图显示            能有效提取该序列的趋势效应。</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96670" y="246380"/>
            <a:ext cx="10225405" cy="638810"/>
          </a:xfrm>
        </p:spPr>
        <p:txBody>
          <a:bodyPr>
            <a:normAutofit/>
          </a:bodyPr>
          <a:p>
            <a:pPr algn="l">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6</a:t>
            </a:r>
            <a:r>
              <a:rPr sz="2800" spc="0" smtClean="0">
                <a:solidFill>
                  <a:schemeClr val="accent5">
                    <a:lumMod val="75000"/>
                  </a:schemeClr>
                </a:solidFill>
                <a:cs typeface="+mn-cs"/>
              </a:rPr>
              <a:t>-2</a:t>
            </a:r>
            <a:endParaRPr sz="2800" spc="0" smtClean="0">
              <a:solidFill>
                <a:schemeClr val="accent5">
                  <a:lumMod val="75000"/>
                </a:schemeClr>
              </a:solidFill>
              <a:cs typeface="+mn-cs"/>
            </a:endParaRPr>
          </a:p>
        </p:txBody>
      </p:sp>
      <p:sp>
        <p:nvSpPr>
          <p:cNvPr id="3" name="内容占位符 2"/>
          <p:cNvSpPr>
            <a:spLocks noGrp="1"/>
          </p:cNvSpPr>
          <p:nvPr>
            <p:ph idx="1"/>
          </p:nvPr>
        </p:nvSpPr>
        <p:spPr>
          <a:xfrm>
            <a:off x="1216025" y="952500"/>
            <a:ext cx="10306050" cy="5388610"/>
          </a:xfrm>
        </p:spPr>
        <p:txBody>
          <a:bodyPr/>
          <a:p>
            <a:r>
              <a:rPr sz="2000">
                <a:sym typeface="+mn-ea"/>
              </a:rPr>
              <a:t>对于乘法模型，原序列除以趋势效应，就从原序列中剔除了趋势效应，剩下的就是季节效应和随机波动</a:t>
            </a:r>
            <a:endParaRPr lang="zh-CN" altLang="en-US" sz="2000"/>
          </a:p>
        </p:txBody>
      </p:sp>
      <p:pic>
        <p:nvPicPr>
          <p:cNvPr id="25" name="图片 121" descr="IMG_256"/>
          <p:cNvPicPr>
            <a:picLocks noChangeAspect="1"/>
          </p:cNvPicPr>
          <p:nvPr/>
        </p:nvPicPr>
        <p:blipFill>
          <a:blip r:embed="rId1"/>
          <a:stretch>
            <a:fillRect/>
          </a:stretch>
        </p:blipFill>
        <p:spPr>
          <a:xfrm>
            <a:off x="2960370" y="2178685"/>
            <a:ext cx="5975350" cy="3801745"/>
          </a:xfrm>
          <a:prstGeom prst="rect">
            <a:avLst/>
          </a:prstGeom>
          <a:noFill/>
          <a:ln w="9525">
            <a:noFill/>
          </a:ln>
        </p:spPr>
      </p:pic>
      <p:cxnSp>
        <p:nvCxnSpPr>
          <p:cNvPr id="7" name="直接连接符 6"/>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对象 7"/>
          <p:cNvGraphicFramePr/>
          <p:nvPr/>
        </p:nvGraphicFramePr>
        <p:xfrm>
          <a:off x="5013325" y="1817370"/>
          <a:ext cx="2115185" cy="878840"/>
        </p:xfrm>
        <a:graphic>
          <a:graphicData uri="http://schemas.openxmlformats.org/presentationml/2006/ole">
            <mc:AlternateContent xmlns:mc="http://schemas.openxmlformats.org/markup-compatibility/2006">
              <mc:Choice xmlns:v="urn:schemas-microsoft-com:vml" Requires="v">
                <p:oleObj spid="_x0000_s9" name="" r:id="rId3" imgW="1501775" imgH="835660" progId="Equation.DSMT4">
                  <p:embed/>
                </p:oleObj>
              </mc:Choice>
              <mc:Fallback>
                <p:oleObj name="" r:id="rId3" imgW="1501775" imgH="835660" progId="Equation.DSMT4">
                  <p:embed/>
                  <p:pic>
                    <p:nvPicPr>
                      <p:cNvPr id="0" name="图片 8"/>
                      <p:cNvPicPr/>
                      <p:nvPr/>
                    </p:nvPicPr>
                    <p:blipFill>
                      <a:blip r:embed="rId4"/>
                      <a:stretch>
                        <a:fillRect/>
                      </a:stretch>
                    </p:blipFill>
                    <p:spPr>
                      <a:xfrm>
                        <a:off x="5013325" y="1817370"/>
                        <a:ext cx="2115185" cy="87884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因素分解理论</a:t>
            </a:r>
            <a:endParaRPr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因素分解模型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指数平滑预测模型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dirty="0">
                <a:solidFill>
                  <a:srgbClr val="000000">
                    <a:lumMod val="75000"/>
                    <a:lumOff val="25000"/>
                  </a:srgbClr>
                </a:solidFill>
                <a:latin typeface="微软雅黑" panose="020B0503020204020204" charset="-122"/>
                <a:ea typeface="微软雅黑" panose="020B0503020204020204" charset="-122"/>
              </a:rPr>
              <a:t>ARIMA</a:t>
            </a:r>
            <a:r>
              <a:rPr lang="zh-CN" altLang="en-US" sz="2100" b="1" dirty="0">
                <a:solidFill>
                  <a:srgbClr val="000000">
                    <a:lumMod val="75000"/>
                    <a:lumOff val="25000"/>
                  </a:srgbClr>
                </a:solidFill>
                <a:latin typeface="微软雅黑" panose="020B0503020204020204" charset="-122"/>
                <a:ea typeface="微软雅黑" panose="020B0503020204020204" charset="-122"/>
              </a:rPr>
              <a:t>季节加法模型</a:t>
            </a:r>
            <a:endParaRPr lang="zh-CN" altLang="en-US"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altLang="zh-CN" sz="2100" b="1" dirty="0">
                <a:solidFill>
                  <a:srgbClr val="000000">
                    <a:lumMod val="75000"/>
                    <a:lumOff val="25000"/>
                  </a:srgbClr>
                </a:solidFill>
                <a:latin typeface="微软雅黑" panose="020B0503020204020204" charset="-122"/>
                <a:ea typeface="微软雅黑" panose="020B0503020204020204" charset="-122"/>
                <a:sym typeface="+mn-ea"/>
              </a:rPr>
              <a:t>ARIMA</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季节乘法模型</a:t>
            </a:r>
            <a:endParaRPr lang="zh-CN" altLang="en-US" sz="2100"/>
          </a:p>
        </p:txBody>
      </p:sp>
    </p:spTree>
    <p:custDataLst>
      <p:tags r:id="rId2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加法季节效应的提取</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normAutofit lnSpcReduction="10000"/>
          </a:bodyPr>
          <a:p>
            <a:pPr eaLnBrk="1" hangingPunct="1"/>
            <a:r>
              <a:rPr sz="2200">
                <a:cs typeface="微软雅黑" panose="020B0503020204020204" charset="-122"/>
              </a:rPr>
              <a:t>加法模型季节效应的提取步骤</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2"/>
            </p:custDataLst>
          </p:nvPr>
        </p:nvGraphicFramePr>
        <p:xfrm>
          <a:off x="1553845" y="1833245"/>
          <a:ext cx="9418320" cy="3710940"/>
        </p:xfrm>
        <a:graphic>
          <a:graphicData uri="http://schemas.openxmlformats.org/drawingml/2006/table">
            <a:tbl>
              <a:tblPr bandRow="1">
                <a:tableStyleId>{5C22544A-7EE6-4342-B048-85BDC9FD1C3A}</a:tableStyleId>
              </a:tblPr>
              <a:tblGrid>
                <a:gridCol w="4709160"/>
                <a:gridCol w="4709160"/>
              </a:tblGrid>
              <a:tr h="927735">
                <a:tc>
                  <a:txBody>
                    <a:bodyPr/>
                    <a:p>
                      <a:pPr>
                        <a:buNone/>
                      </a:pPr>
                      <a:r>
                        <a:rPr lang="en-US" altLang="zh-CN" sz="1800">
                          <a:cs typeface="微软雅黑" panose="020B0503020204020204" charset="-122"/>
                          <a:sym typeface="+mn-ea"/>
                        </a:rPr>
                        <a:t>第一步：从原序列中消除趋势效应</a:t>
                      </a:r>
                      <a:endParaRPr lang="zh-CN" altLang="en-US"/>
                    </a:p>
                  </a:txBody>
                  <a:tcPr anchor="ctr" anchorCtr="0"/>
                </a:tc>
                <a:tc>
                  <a:txBody>
                    <a:bodyPr/>
                    <a:p>
                      <a:pPr>
                        <a:buNone/>
                      </a:pPr>
                      <a:endParaRPr lang="zh-CN" altLang="en-US"/>
                    </a:p>
                  </a:txBody>
                  <a:tcPr/>
                </a:tc>
              </a:tr>
              <a:tr h="927735">
                <a:tc>
                  <a:txBody>
                    <a:bodyPr/>
                    <a:p>
                      <a:pPr>
                        <a:buNone/>
                      </a:pPr>
                      <a:r>
                        <a:rPr lang="en-US" altLang="zh-CN" sz="1800">
                          <a:cs typeface="微软雅黑" panose="020B0503020204020204" charset="-122"/>
                          <a:sym typeface="+mn-ea"/>
                        </a:rPr>
                        <a:t>第二步：计算序列总均值</a:t>
                      </a:r>
                      <a:endParaRPr lang="zh-CN" altLang="en-US"/>
                    </a:p>
                  </a:txBody>
                  <a:tcPr anchor="ctr" anchorCtr="0"/>
                </a:tc>
                <a:tc>
                  <a:txBody>
                    <a:bodyPr/>
                    <a:p>
                      <a:pPr>
                        <a:buNone/>
                      </a:pPr>
                      <a:endParaRPr lang="zh-CN" altLang="en-US"/>
                    </a:p>
                  </a:txBody>
                  <a:tcPr/>
                </a:tc>
              </a:tr>
              <a:tr h="927735">
                <a:tc>
                  <a:txBody>
                    <a:bodyPr/>
                    <a:p>
                      <a:pPr>
                        <a:buNone/>
                      </a:pPr>
                      <a:r>
                        <a:rPr lang="en-US" altLang="zh-CN" sz="1800">
                          <a:cs typeface="微软雅黑" panose="020B0503020204020204" charset="-122"/>
                          <a:sym typeface="+mn-ea"/>
                        </a:rPr>
                        <a:t>第三步：计算季度均值</a:t>
                      </a:r>
                      <a:endParaRPr lang="zh-CN" altLang="en-US"/>
                    </a:p>
                  </a:txBody>
                  <a:tcPr anchor="ctr" anchorCtr="0"/>
                </a:tc>
                <a:tc>
                  <a:txBody>
                    <a:bodyPr/>
                    <a:p>
                      <a:pPr>
                        <a:buNone/>
                      </a:pPr>
                      <a:endParaRPr lang="zh-CN" altLang="en-US"/>
                    </a:p>
                  </a:txBody>
                  <a:tcPr/>
                </a:tc>
              </a:tr>
              <a:tr h="927735">
                <a:tc>
                  <a:txBody>
                    <a:bodyPr/>
                    <a:p>
                      <a:pPr marL="0" lvl="1">
                        <a:buNone/>
                      </a:pPr>
                      <a:r>
                        <a:rPr lang="en-US" altLang="zh-CN" sz="1800">
                          <a:cs typeface="微软雅黑" panose="020B0503020204020204" charset="-122"/>
                          <a:sym typeface="+mn-ea"/>
                        </a:rPr>
                        <a:t>第四步：</a:t>
                      </a:r>
                      <a:r>
                        <a:rPr sz="1800">
                          <a:cs typeface="微软雅黑" panose="020B0503020204020204" charset="-122"/>
                          <a:sym typeface="+mn-ea"/>
                        </a:rPr>
                        <a:t>季度均值减总均值，得到</a:t>
                      </a:r>
                      <a:r>
                        <a:rPr lang="en-US" altLang="zh-CN" sz="1800">
                          <a:cs typeface="微软雅黑" panose="020B0503020204020204" charset="-122"/>
                          <a:sym typeface="+mn-ea"/>
                        </a:rPr>
                        <a:t>季节指数</a:t>
                      </a:r>
                      <a:endParaRPr lang="zh-CN" altLang="en-US"/>
                    </a:p>
                  </a:txBody>
                  <a:tcPr anchor="ctr" anchorCtr="0"/>
                </a:tc>
                <a:tc>
                  <a:txBody>
                    <a:bodyPr/>
                    <a:p>
                      <a:pPr>
                        <a:buNone/>
                      </a:pPr>
                      <a:endParaRPr lang="zh-CN" altLang="en-US"/>
                    </a:p>
                  </a:txBody>
                  <a:tcPr/>
                </a:tc>
              </a:tr>
            </a:tbl>
          </a:graphicData>
        </a:graphic>
      </p:graphicFrame>
      <p:graphicFrame>
        <p:nvGraphicFramePr>
          <p:cNvPr id="10" name="对象 -2147482589"/>
          <p:cNvGraphicFramePr>
            <a:graphicFrameLocks noChangeAspect="1"/>
          </p:cNvGraphicFramePr>
          <p:nvPr/>
        </p:nvGraphicFramePr>
        <p:xfrm>
          <a:off x="7214870" y="2126615"/>
          <a:ext cx="1230630" cy="417830"/>
        </p:xfrm>
        <a:graphic>
          <a:graphicData uri="http://schemas.openxmlformats.org/presentationml/2006/ole">
            <mc:AlternateContent xmlns:mc="http://schemas.openxmlformats.org/markup-compatibility/2006">
              <mc:Choice xmlns:v="urn:schemas-microsoft-com:vml" Requires="v">
                <p:oleObj spid="_x0000_s3076" name="" r:id="rId3" imgW="673100" imgH="228600" progId="Equation.DSMT4">
                  <p:embed/>
                </p:oleObj>
              </mc:Choice>
              <mc:Fallback>
                <p:oleObj name="" r:id="rId3" imgW="673100" imgH="228600" progId="Equation.DSMT4">
                  <p:embed/>
                  <p:pic>
                    <p:nvPicPr>
                      <p:cNvPr id="0" name="图片 3075"/>
                      <p:cNvPicPr/>
                      <p:nvPr/>
                    </p:nvPicPr>
                    <p:blipFill>
                      <a:blip r:embed="rId4"/>
                      <a:stretch>
                        <a:fillRect/>
                      </a:stretch>
                    </p:blipFill>
                    <p:spPr>
                      <a:xfrm>
                        <a:off x="7214870" y="2126615"/>
                        <a:ext cx="1230630" cy="417830"/>
                      </a:xfrm>
                      <a:prstGeom prst="rect">
                        <a:avLst/>
                      </a:prstGeom>
                      <a:noFill/>
                      <a:ln w="38100">
                        <a:noFill/>
                        <a:miter/>
                      </a:ln>
                    </p:spPr>
                  </p:pic>
                </p:oleObj>
              </mc:Fallback>
            </mc:AlternateContent>
          </a:graphicData>
        </a:graphic>
      </p:graphicFrame>
      <p:graphicFrame>
        <p:nvGraphicFramePr>
          <p:cNvPr id="11" name="对象 10"/>
          <p:cNvGraphicFramePr/>
          <p:nvPr/>
        </p:nvGraphicFramePr>
        <p:xfrm>
          <a:off x="7214870" y="2781935"/>
          <a:ext cx="1910715" cy="901065"/>
        </p:xfrm>
        <a:graphic>
          <a:graphicData uri="http://schemas.openxmlformats.org/presentationml/2006/ole">
            <mc:AlternateContent xmlns:mc="http://schemas.openxmlformats.org/markup-compatibility/2006">
              <mc:Choice xmlns:v="urn:schemas-microsoft-com:vml" Requires="v">
                <p:oleObj spid="_x0000_s12" name="" r:id="rId5" imgW="1609090" imgH="942340" progId="Equation.DSMT4">
                  <p:embed/>
                </p:oleObj>
              </mc:Choice>
              <mc:Fallback>
                <p:oleObj name="" r:id="rId5" imgW="1609090" imgH="942340" progId="Equation.DSMT4">
                  <p:embed/>
                  <p:pic>
                    <p:nvPicPr>
                      <p:cNvPr id="0" name="图片 11"/>
                      <p:cNvPicPr/>
                      <p:nvPr/>
                    </p:nvPicPr>
                    <p:blipFill>
                      <a:blip r:embed="rId6"/>
                      <a:stretch>
                        <a:fillRect/>
                      </a:stretch>
                    </p:blipFill>
                    <p:spPr>
                      <a:xfrm>
                        <a:off x="7214870" y="2781935"/>
                        <a:ext cx="1910715" cy="901065"/>
                      </a:xfrm>
                      <a:prstGeom prst="rect">
                        <a:avLst/>
                      </a:prstGeom>
                    </p:spPr>
                  </p:pic>
                </p:oleObj>
              </mc:Fallback>
            </mc:AlternateContent>
          </a:graphicData>
        </a:graphic>
      </p:graphicFrame>
      <p:graphicFrame>
        <p:nvGraphicFramePr>
          <p:cNvPr id="13" name="对象 12"/>
          <p:cNvGraphicFramePr/>
          <p:nvPr/>
        </p:nvGraphicFramePr>
        <p:xfrm>
          <a:off x="7214870" y="3683000"/>
          <a:ext cx="2869565" cy="967740"/>
        </p:xfrm>
        <a:graphic>
          <a:graphicData uri="http://schemas.openxmlformats.org/presentationml/2006/ole">
            <mc:AlternateContent xmlns:mc="http://schemas.openxmlformats.org/markup-compatibility/2006">
              <mc:Choice xmlns:v="urn:schemas-microsoft-com:vml" Requires="v">
                <p:oleObj spid="_x0000_s14" name="" r:id="rId7" imgW="2262505" imgH="879475" progId="Equation.DSMT4">
                  <p:embed/>
                </p:oleObj>
              </mc:Choice>
              <mc:Fallback>
                <p:oleObj name="" r:id="rId7" imgW="2262505" imgH="879475" progId="Equation.DSMT4">
                  <p:embed/>
                  <p:pic>
                    <p:nvPicPr>
                      <p:cNvPr id="0" name="图片 13"/>
                      <p:cNvPicPr/>
                      <p:nvPr/>
                    </p:nvPicPr>
                    <p:blipFill>
                      <a:blip r:embed="rId8"/>
                      <a:stretch>
                        <a:fillRect/>
                      </a:stretch>
                    </p:blipFill>
                    <p:spPr>
                      <a:xfrm>
                        <a:off x="7214870" y="3683000"/>
                        <a:ext cx="2869565" cy="967740"/>
                      </a:xfrm>
                      <a:prstGeom prst="rect">
                        <a:avLst/>
                      </a:prstGeom>
                    </p:spPr>
                  </p:pic>
                </p:oleObj>
              </mc:Fallback>
            </mc:AlternateContent>
          </a:graphicData>
        </a:graphic>
      </p:graphicFrame>
      <p:graphicFrame>
        <p:nvGraphicFramePr>
          <p:cNvPr id="15" name="对象 -2147482572"/>
          <p:cNvGraphicFramePr/>
          <p:nvPr/>
        </p:nvGraphicFramePr>
        <p:xfrm>
          <a:off x="7214870" y="4937125"/>
          <a:ext cx="1501140" cy="471170"/>
        </p:xfrm>
        <a:graphic>
          <a:graphicData uri="http://schemas.openxmlformats.org/presentationml/2006/ole">
            <mc:AlternateContent xmlns:mc="http://schemas.openxmlformats.org/markup-compatibility/2006">
              <mc:Choice xmlns:v="urn:schemas-microsoft-com:vml" Requires="v">
                <p:oleObj spid="_x0000_s16" name="" r:id="rId9" imgW="723900" imgH="241300" progId="Equation.DSMT4">
                  <p:embed/>
                </p:oleObj>
              </mc:Choice>
              <mc:Fallback>
                <p:oleObj name="" r:id="rId9" imgW="723900" imgH="241300" progId="Equation.DSMT4">
                  <p:embed/>
                  <p:pic>
                    <p:nvPicPr>
                      <p:cNvPr id="0" name="图片 8"/>
                      <p:cNvPicPr/>
                      <p:nvPr/>
                    </p:nvPicPr>
                    <p:blipFill>
                      <a:blip r:embed="rId10"/>
                      <a:stretch>
                        <a:fillRect/>
                      </a:stretch>
                    </p:blipFill>
                    <p:spPr>
                      <a:xfrm>
                        <a:off x="7214870" y="4937125"/>
                        <a:ext cx="1501140" cy="471170"/>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25550" y="272415"/>
            <a:ext cx="10296525" cy="612775"/>
          </a:xfrm>
        </p:spPr>
        <p:txBody>
          <a:bodyPr>
            <a:normAutofit/>
          </a:bodyPr>
          <a:p>
            <a:r>
              <a:rPr spc="0" smtClean="0">
                <a:solidFill>
                  <a:schemeClr val="accent5">
                    <a:lumMod val="75000"/>
                  </a:schemeClr>
                </a:solidFill>
                <a:cs typeface="+mn-cs"/>
                <a:sym typeface="+mn-ea"/>
              </a:rPr>
              <a:t>例</a:t>
            </a:r>
            <a:r>
              <a:rPr lang="en-US" altLang="zh-CN" spc="0" smtClean="0">
                <a:solidFill>
                  <a:schemeClr val="accent5">
                    <a:lumMod val="75000"/>
                  </a:schemeClr>
                </a:solidFill>
                <a:cs typeface="+mn-cs"/>
                <a:sym typeface="+mn-ea"/>
              </a:rPr>
              <a:t>6-1</a:t>
            </a:r>
            <a:r>
              <a:rPr spc="0" smtClean="0">
                <a:solidFill>
                  <a:schemeClr val="accent5">
                    <a:lumMod val="75000"/>
                  </a:schemeClr>
                </a:solidFill>
                <a:cs typeface="+mn-cs"/>
                <a:sym typeface="+mn-ea"/>
              </a:rPr>
              <a:t>：</a:t>
            </a:r>
            <a:r>
              <a:rPr spc="0" smtClean="0">
                <a:solidFill>
                  <a:schemeClr val="accent5">
                    <a:lumMod val="75000"/>
                  </a:schemeClr>
                </a:solidFill>
                <a:cs typeface="+mn-cs"/>
                <a:sym typeface="+mn-ea"/>
              </a:rPr>
              <a:t>提取澳大利亚政府季度消费支出序列的季节效应</a:t>
            </a:r>
            <a:endParaRPr lang="zh-CN" altLang="en-US">
              <a:ea typeface="宋体" panose="02010600030101010101" pitchFamily="2" charset="-122"/>
            </a:endParaRPr>
          </a:p>
        </p:txBody>
      </p:sp>
      <p:graphicFrame>
        <p:nvGraphicFramePr>
          <p:cNvPr id="4" name="表格 3"/>
          <p:cNvGraphicFramePr/>
          <p:nvPr>
            <p:custDataLst>
              <p:tags r:id="rId1"/>
            </p:custDataLst>
          </p:nvPr>
        </p:nvGraphicFramePr>
        <p:xfrm>
          <a:off x="1432560" y="1165860"/>
          <a:ext cx="9985375" cy="5157470"/>
        </p:xfrm>
        <a:graphic>
          <a:graphicData uri="http://schemas.openxmlformats.org/drawingml/2006/table">
            <a:tbl>
              <a:tblPr firstRow="1" bandRow="1">
                <a:tableStyleId>{5940675A-B579-460E-94D1-54222C63F5DA}</a:tableStyleId>
              </a:tblPr>
              <a:tblGrid>
                <a:gridCol w="1995805"/>
                <a:gridCol w="1997075"/>
                <a:gridCol w="1996440"/>
                <a:gridCol w="1995805"/>
                <a:gridCol w="2000250"/>
              </a:tblGrid>
              <a:tr h="63563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年</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Q1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Q2</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Q3</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Q4</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861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1981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38.13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160.00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34734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1982</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-709.13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631.00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-384.25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194.88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4861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1983</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-174.38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291.25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-300.88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285.63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4734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1984</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-476.38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416.00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-82.00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104.50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4734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1985</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-522.00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582.63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-246.88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319.63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4861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1986</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-685.75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585.25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-45.00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194.13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4734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1987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-653.13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514.50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-259.13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280.38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4734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1988</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-429.88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440.75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-128.63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166.88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4861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1989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-714.25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665.25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-160.75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144.00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4734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1990</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-490.75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410.25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347345">
                <a:tc>
                  <a:txBody>
                    <a:bodyPr/>
                    <a:p>
                      <a:pPr indent="0" algn="ctr">
                        <a:buNone/>
                      </a:pP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-539.51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504.10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-174.38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205.56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8615">
                <a:tc>
                  <a:txBody>
                    <a:bodyPr/>
                    <a:p>
                      <a:pPr indent="0" algn="ctr">
                        <a:buNone/>
                      </a:pP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-1.06</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7345">
                <a:tc>
                  <a:txBody>
                    <a:bodyPr/>
                    <a:p>
                      <a:pPr indent="0" algn="ctr">
                        <a:buNone/>
                      </a:pP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-538.45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505.16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-173.32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206.61 </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8" name="对象 7"/>
          <p:cNvGraphicFramePr/>
          <p:nvPr/>
        </p:nvGraphicFramePr>
        <p:xfrm>
          <a:off x="2261235" y="5639435"/>
          <a:ext cx="345440" cy="330835"/>
        </p:xfrm>
        <a:graphic>
          <a:graphicData uri="http://schemas.openxmlformats.org/presentationml/2006/ole">
            <mc:AlternateContent xmlns:mc="http://schemas.openxmlformats.org/markup-compatibility/2006">
              <mc:Choice xmlns:v="urn:schemas-microsoft-com:vml" Requires="v">
                <p:oleObj spid="_x0000_s9" name="" r:id="rId2" imgW="280035" imgH="250825" progId="Equation.DSMT4">
                  <p:embed/>
                </p:oleObj>
              </mc:Choice>
              <mc:Fallback>
                <p:oleObj name="" r:id="rId2" imgW="280035" imgH="250825" progId="Equation.DSMT4">
                  <p:embed/>
                  <p:pic>
                    <p:nvPicPr>
                      <p:cNvPr id="0" name="图片 8"/>
                      <p:cNvPicPr/>
                      <p:nvPr/>
                    </p:nvPicPr>
                    <p:blipFill>
                      <a:blip r:embed="rId3"/>
                      <a:stretch>
                        <a:fillRect/>
                      </a:stretch>
                    </p:blipFill>
                    <p:spPr>
                      <a:xfrm>
                        <a:off x="2261235" y="5639435"/>
                        <a:ext cx="345440" cy="330835"/>
                      </a:xfrm>
                      <a:prstGeom prst="rect">
                        <a:avLst/>
                      </a:prstGeom>
                    </p:spPr>
                  </p:pic>
                </p:oleObj>
              </mc:Fallback>
            </mc:AlternateContent>
          </a:graphicData>
        </a:graphic>
      </p:graphicFrame>
      <p:graphicFrame>
        <p:nvGraphicFramePr>
          <p:cNvPr id="10" name="对象 9"/>
          <p:cNvGraphicFramePr/>
          <p:nvPr/>
        </p:nvGraphicFramePr>
        <p:xfrm>
          <a:off x="2261235" y="5244465"/>
          <a:ext cx="359410" cy="394970"/>
        </p:xfrm>
        <a:graphic>
          <a:graphicData uri="http://schemas.openxmlformats.org/presentationml/2006/ole">
            <mc:AlternateContent xmlns:mc="http://schemas.openxmlformats.org/markup-compatibility/2006">
              <mc:Choice xmlns:v="urn:schemas-microsoft-com:vml" Requires="v">
                <p:oleObj spid="_x0000_s11" name="" r:id="rId4" imgW="356870" imgH="386715" progId="Equation.DSMT4">
                  <p:embed/>
                </p:oleObj>
              </mc:Choice>
              <mc:Fallback>
                <p:oleObj name="" r:id="rId4" imgW="356870" imgH="386715" progId="Equation.DSMT4">
                  <p:embed/>
                  <p:pic>
                    <p:nvPicPr>
                      <p:cNvPr id="0" name="图片 10"/>
                      <p:cNvPicPr/>
                      <p:nvPr/>
                    </p:nvPicPr>
                    <p:blipFill>
                      <a:blip r:embed="rId5"/>
                      <a:stretch>
                        <a:fillRect/>
                      </a:stretch>
                    </p:blipFill>
                    <p:spPr>
                      <a:xfrm>
                        <a:off x="2261235" y="5244465"/>
                        <a:ext cx="359410" cy="394970"/>
                      </a:xfrm>
                      <a:prstGeom prst="rect">
                        <a:avLst/>
                      </a:prstGeom>
                    </p:spPr>
                  </p:pic>
                </p:oleObj>
              </mc:Fallback>
            </mc:AlternateContent>
          </a:graphicData>
        </a:graphic>
      </p:graphicFrame>
      <p:cxnSp>
        <p:nvCxnSpPr>
          <p:cNvPr id="3" name="直接连接符 2"/>
          <p:cNvCxnSpPr/>
          <p:nvPr>
            <p:custDataLst>
              <p:tags r:id="rId6"/>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对象 4"/>
          <p:cNvGraphicFramePr/>
          <p:nvPr/>
        </p:nvGraphicFramePr>
        <p:xfrm>
          <a:off x="1943735" y="5970270"/>
          <a:ext cx="985520" cy="352425"/>
        </p:xfrm>
        <a:graphic>
          <a:graphicData uri="http://schemas.openxmlformats.org/presentationml/2006/ole">
            <mc:AlternateContent xmlns:mc="http://schemas.openxmlformats.org/markup-compatibility/2006">
              <mc:Choice xmlns:v="urn:schemas-microsoft-com:vml" Requires="v">
                <p:oleObj spid="_x0000_s12" name="" r:id="rId7" imgW="723900" imgH="241300" progId="Equation.DSMT4">
                  <p:embed/>
                </p:oleObj>
              </mc:Choice>
              <mc:Fallback>
                <p:oleObj name="" r:id="rId7" imgW="723900" imgH="241300" progId="Equation.DSMT4">
                  <p:embed/>
                  <p:pic>
                    <p:nvPicPr>
                      <p:cNvPr id="0" name="图片 8"/>
                      <p:cNvPicPr/>
                      <p:nvPr/>
                    </p:nvPicPr>
                    <p:blipFill>
                      <a:blip r:embed="rId8"/>
                      <a:stretch>
                        <a:fillRect/>
                      </a:stretch>
                    </p:blipFill>
                    <p:spPr>
                      <a:xfrm>
                        <a:off x="1943735" y="5970270"/>
                        <a:ext cx="985520" cy="35242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6-1</a:t>
            </a:r>
            <a:r>
              <a:rPr sz="2800" spc="0" smtClean="0">
                <a:solidFill>
                  <a:schemeClr val="accent5">
                    <a:lumMod val="75000"/>
                  </a:schemeClr>
                </a:solidFill>
                <a:cs typeface="+mn-cs"/>
              </a:rPr>
              <a:t>：</a:t>
            </a:r>
            <a:r>
              <a:rPr lang="zh-CN" altLang="en-US" sz="2800" spc="0" smtClean="0">
                <a:solidFill>
                  <a:schemeClr val="accent5">
                    <a:lumMod val="75000"/>
                  </a:schemeClr>
                </a:solidFill>
                <a:cs typeface="+mn-cs"/>
              </a:rPr>
              <a:t>季节效应的提取</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126490" y="1699260"/>
            <a:ext cx="4822825" cy="4256405"/>
          </a:xfrm>
        </p:spPr>
        <p:txBody>
          <a:bodyPr wrap="square" lIns="91440" tIns="45720" rIns="91440" bIns="45720" anchor="t"/>
          <a:p>
            <a:pPr marL="0" indent="0" eaLnBrk="1" hangingPunct="1">
              <a:buNone/>
            </a:pPr>
            <a:r>
              <a:rPr lang="en-US" altLang="zh-CN" sz="2000">
                <a:cs typeface="微软雅黑" panose="020B0503020204020204" charset="-122"/>
              </a:rPr>
              <a:t>澳大利亚政府季度消费支出每年都是２季度最高，１季度最低</a:t>
            </a:r>
            <a:r>
              <a:rPr sz="2000">
                <a:cs typeface="微软雅黑" panose="020B0503020204020204" charset="-122"/>
              </a:rPr>
              <a:t>。</a:t>
            </a:r>
            <a:endParaRPr lang="en-US" altLang="zh-CN" sz="2000">
              <a:cs typeface="微软雅黑" panose="020B0503020204020204" charset="-122"/>
            </a:endParaRPr>
          </a:p>
          <a:p>
            <a:pPr marL="0" indent="0" eaLnBrk="1" hangingPunct="1">
              <a:buNone/>
            </a:pPr>
            <a:r>
              <a:rPr lang="en-US" altLang="zh-CN" sz="2000">
                <a:cs typeface="微软雅黑" panose="020B0503020204020204" charset="-122"/>
              </a:rPr>
              <a:t>消费支出从低到高排序是：</a:t>
            </a:r>
            <a:endParaRPr lang="en-US" altLang="zh-CN" sz="2000">
              <a:cs typeface="微软雅黑" panose="020B0503020204020204" charset="-122"/>
            </a:endParaRPr>
          </a:p>
          <a:p>
            <a:pPr marL="0" indent="0" eaLnBrk="1" hangingPunct="1">
              <a:buNone/>
            </a:pPr>
            <a:r>
              <a:rPr lang="en-US" altLang="zh-CN" sz="2000">
                <a:cs typeface="微软雅黑" panose="020B0503020204020204" charset="-122"/>
              </a:rPr>
              <a:t>１季度＜３季度＜４季度＜２季度</a:t>
            </a:r>
            <a:endParaRPr lang="en-US" altLang="zh-CN" sz="2000">
              <a:cs typeface="微软雅黑" panose="020B0503020204020204" charset="-122"/>
            </a:endParaRPr>
          </a:p>
          <a:p>
            <a:pPr marL="0" indent="0" eaLnBrk="1" hangingPunct="1">
              <a:buNone/>
            </a:pPr>
            <a:r>
              <a:rPr lang="en-US" altLang="zh-CN" sz="2000">
                <a:cs typeface="微软雅黑" panose="020B0503020204020204" charset="-122"/>
              </a:rPr>
              <a:t>不同季节之间平均季节指数的差值就是季节效应造成的差异大小。</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5820410" y="1367155"/>
            <a:ext cx="5598795" cy="38061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6-1</a:t>
            </a:r>
            <a:r>
              <a:rPr sz="2800" spc="0" smtClean="0">
                <a:solidFill>
                  <a:schemeClr val="accent5">
                    <a:lumMod val="75000"/>
                  </a:schemeClr>
                </a:solidFill>
                <a:cs typeface="+mn-cs"/>
              </a:rPr>
              <a:t>：随机效应的提取</a:t>
            </a:r>
            <a:endParaRPr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sz="2200">
                <a:cs typeface="微软雅黑" panose="020B0503020204020204" charset="-122"/>
              </a:rPr>
              <a:t>从原序列中剔除趋势效应和季节效应，就残留随机效应</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1" name="图片 91" descr="IMG_256"/>
          <p:cNvPicPr>
            <a:picLocks noChangeAspect="1"/>
          </p:cNvPicPr>
          <p:nvPr/>
        </p:nvPicPr>
        <p:blipFill>
          <a:blip r:embed="rId2"/>
          <a:stretch>
            <a:fillRect/>
          </a:stretch>
        </p:blipFill>
        <p:spPr>
          <a:xfrm>
            <a:off x="2917190" y="1896745"/>
            <a:ext cx="6556375" cy="4170680"/>
          </a:xfrm>
          <a:prstGeom prst="rect">
            <a:avLst/>
          </a:prstGeom>
          <a:noFill/>
          <a:ln w="9525">
            <a:noFill/>
          </a:ln>
        </p:spPr>
      </p:pic>
      <p:graphicFrame>
        <p:nvGraphicFramePr>
          <p:cNvPr id="5" name="对象 4"/>
          <p:cNvGraphicFramePr/>
          <p:nvPr/>
        </p:nvGraphicFramePr>
        <p:xfrm>
          <a:off x="5152390" y="1896745"/>
          <a:ext cx="2085975" cy="557530"/>
        </p:xfrm>
        <a:graphic>
          <a:graphicData uri="http://schemas.openxmlformats.org/presentationml/2006/ole">
            <mc:AlternateContent xmlns:mc="http://schemas.openxmlformats.org/markup-compatibility/2006">
              <mc:Choice xmlns:v="urn:schemas-microsoft-com:vml" Requires="v">
                <p:oleObj spid="_x0000_s6" name="" r:id="rId3" imgW="2265680" imgH="552450" progId="Equation.DSMT4">
                  <p:embed/>
                </p:oleObj>
              </mc:Choice>
              <mc:Fallback>
                <p:oleObj name="" r:id="rId3" imgW="2265680" imgH="552450" progId="Equation.DSMT4">
                  <p:embed/>
                  <p:pic>
                    <p:nvPicPr>
                      <p:cNvPr id="0" name="图片 5"/>
                      <p:cNvPicPr/>
                      <p:nvPr/>
                    </p:nvPicPr>
                    <p:blipFill>
                      <a:blip r:embed="rId4"/>
                      <a:stretch>
                        <a:fillRect/>
                      </a:stretch>
                    </p:blipFill>
                    <p:spPr>
                      <a:xfrm>
                        <a:off x="5152390" y="1896745"/>
                        <a:ext cx="2085975" cy="557530"/>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乘法季节效应的提取</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normAutofit lnSpcReduction="10000"/>
          </a:bodyPr>
          <a:p>
            <a:pPr eaLnBrk="1" hangingPunct="1"/>
            <a:r>
              <a:rPr sz="2200">
                <a:cs typeface="微软雅黑" panose="020B0503020204020204" charset="-122"/>
              </a:rPr>
              <a:t>乘法模型季节效应的提取步骤</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2"/>
            </p:custDataLst>
          </p:nvPr>
        </p:nvGraphicFramePr>
        <p:xfrm>
          <a:off x="1553845" y="1833245"/>
          <a:ext cx="9418320" cy="3710940"/>
        </p:xfrm>
        <a:graphic>
          <a:graphicData uri="http://schemas.openxmlformats.org/drawingml/2006/table">
            <a:tbl>
              <a:tblPr bandRow="1">
                <a:tableStyleId>{5C22544A-7EE6-4342-B048-85BDC9FD1C3A}</a:tableStyleId>
              </a:tblPr>
              <a:tblGrid>
                <a:gridCol w="4709160"/>
                <a:gridCol w="4709160"/>
              </a:tblGrid>
              <a:tr h="927735">
                <a:tc>
                  <a:txBody>
                    <a:bodyPr/>
                    <a:p>
                      <a:pPr>
                        <a:buNone/>
                      </a:pPr>
                      <a:r>
                        <a:rPr lang="en-US" altLang="zh-CN" sz="1800">
                          <a:cs typeface="微软雅黑" panose="020B0503020204020204" charset="-122"/>
                          <a:sym typeface="+mn-ea"/>
                        </a:rPr>
                        <a:t>第一步：从原序列中消除趋势效应</a:t>
                      </a:r>
                      <a:endParaRPr lang="zh-CN" altLang="en-US"/>
                    </a:p>
                  </a:txBody>
                  <a:tcPr anchor="ctr" anchorCtr="0"/>
                </a:tc>
                <a:tc>
                  <a:txBody>
                    <a:bodyPr/>
                    <a:p>
                      <a:pPr>
                        <a:buNone/>
                      </a:pPr>
                      <a:endParaRPr lang="zh-CN" altLang="en-US"/>
                    </a:p>
                  </a:txBody>
                  <a:tcPr/>
                </a:tc>
              </a:tr>
              <a:tr h="927735">
                <a:tc>
                  <a:txBody>
                    <a:bodyPr/>
                    <a:p>
                      <a:pPr>
                        <a:buNone/>
                      </a:pPr>
                      <a:r>
                        <a:rPr lang="en-US" altLang="zh-CN" sz="1800">
                          <a:cs typeface="微软雅黑" panose="020B0503020204020204" charset="-122"/>
                          <a:sym typeface="+mn-ea"/>
                        </a:rPr>
                        <a:t>第二步：计算序列总均值</a:t>
                      </a:r>
                      <a:endParaRPr lang="zh-CN" altLang="en-US"/>
                    </a:p>
                  </a:txBody>
                  <a:tcPr anchor="ctr" anchorCtr="0"/>
                </a:tc>
                <a:tc>
                  <a:txBody>
                    <a:bodyPr/>
                    <a:p>
                      <a:pPr>
                        <a:buNone/>
                      </a:pPr>
                      <a:endParaRPr lang="zh-CN" altLang="en-US"/>
                    </a:p>
                  </a:txBody>
                  <a:tcPr/>
                </a:tc>
              </a:tr>
              <a:tr h="927735">
                <a:tc>
                  <a:txBody>
                    <a:bodyPr/>
                    <a:p>
                      <a:pPr>
                        <a:buNone/>
                      </a:pPr>
                      <a:r>
                        <a:rPr lang="en-US" altLang="zh-CN" sz="1800">
                          <a:cs typeface="微软雅黑" panose="020B0503020204020204" charset="-122"/>
                          <a:sym typeface="+mn-ea"/>
                        </a:rPr>
                        <a:t>第三步：计算季度均值</a:t>
                      </a:r>
                      <a:endParaRPr lang="zh-CN" altLang="en-US"/>
                    </a:p>
                  </a:txBody>
                  <a:tcPr anchor="ctr" anchorCtr="0"/>
                </a:tc>
                <a:tc>
                  <a:txBody>
                    <a:bodyPr/>
                    <a:p>
                      <a:pPr>
                        <a:buNone/>
                      </a:pPr>
                      <a:endParaRPr lang="zh-CN" altLang="en-US"/>
                    </a:p>
                  </a:txBody>
                  <a:tcPr/>
                </a:tc>
              </a:tr>
              <a:tr h="927735">
                <a:tc>
                  <a:txBody>
                    <a:bodyPr/>
                    <a:p>
                      <a:pPr marL="0" lvl="1">
                        <a:buNone/>
                      </a:pPr>
                      <a:r>
                        <a:rPr lang="en-US" altLang="zh-CN" sz="1800">
                          <a:cs typeface="微软雅黑" panose="020B0503020204020204" charset="-122"/>
                          <a:sym typeface="+mn-ea"/>
                        </a:rPr>
                        <a:t>第四步：</a:t>
                      </a:r>
                      <a:r>
                        <a:rPr sz="1800">
                          <a:cs typeface="微软雅黑" panose="020B0503020204020204" charset="-122"/>
                          <a:sym typeface="+mn-ea"/>
                        </a:rPr>
                        <a:t>季度均值减总均值，得到</a:t>
                      </a:r>
                      <a:r>
                        <a:rPr lang="en-US" altLang="zh-CN" sz="1800">
                          <a:cs typeface="微软雅黑" panose="020B0503020204020204" charset="-122"/>
                          <a:sym typeface="+mn-ea"/>
                        </a:rPr>
                        <a:t>季节指数</a:t>
                      </a:r>
                      <a:endParaRPr lang="zh-CN" altLang="en-US"/>
                    </a:p>
                  </a:txBody>
                  <a:tcPr anchor="ctr" anchorCtr="0"/>
                </a:tc>
                <a:tc>
                  <a:txBody>
                    <a:bodyPr/>
                    <a:p>
                      <a:pPr>
                        <a:buNone/>
                      </a:pPr>
                      <a:endParaRPr lang="zh-CN" altLang="en-US"/>
                    </a:p>
                  </a:txBody>
                  <a:tcPr/>
                </a:tc>
              </a:tr>
            </a:tbl>
          </a:graphicData>
        </a:graphic>
      </p:graphicFrame>
      <p:graphicFrame>
        <p:nvGraphicFramePr>
          <p:cNvPr id="10" name="对象 -2147482589"/>
          <p:cNvGraphicFramePr>
            <a:graphicFrameLocks noChangeAspect="1"/>
          </p:cNvGraphicFramePr>
          <p:nvPr/>
        </p:nvGraphicFramePr>
        <p:xfrm>
          <a:off x="6913245" y="1939925"/>
          <a:ext cx="859790" cy="789940"/>
        </p:xfrm>
        <a:graphic>
          <a:graphicData uri="http://schemas.openxmlformats.org/presentationml/2006/ole">
            <mc:AlternateContent xmlns:mc="http://schemas.openxmlformats.org/markup-compatibility/2006">
              <mc:Choice xmlns:v="urn:schemas-microsoft-com:vml" Requires="v">
                <p:oleObj spid="_x0000_s3076" name="" r:id="rId3" imgW="469900" imgH="431800" progId="Equation.DSMT4">
                  <p:embed/>
                </p:oleObj>
              </mc:Choice>
              <mc:Fallback>
                <p:oleObj name="" r:id="rId3" imgW="469900" imgH="431800" progId="Equation.DSMT4">
                  <p:embed/>
                  <p:pic>
                    <p:nvPicPr>
                      <p:cNvPr id="0" name="图片 3075"/>
                      <p:cNvPicPr/>
                      <p:nvPr/>
                    </p:nvPicPr>
                    <p:blipFill>
                      <a:blip r:embed="rId4"/>
                      <a:stretch>
                        <a:fillRect/>
                      </a:stretch>
                    </p:blipFill>
                    <p:spPr>
                      <a:xfrm>
                        <a:off x="6913245" y="1939925"/>
                        <a:ext cx="859790" cy="789940"/>
                      </a:xfrm>
                      <a:prstGeom prst="rect">
                        <a:avLst/>
                      </a:prstGeom>
                      <a:noFill/>
                      <a:ln w="38100">
                        <a:noFill/>
                        <a:miter/>
                      </a:ln>
                    </p:spPr>
                  </p:pic>
                </p:oleObj>
              </mc:Fallback>
            </mc:AlternateContent>
          </a:graphicData>
        </a:graphic>
      </p:graphicFrame>
      <p:graphicFrame>
        <p:nvGraphicFramePr>
          <p:cNvPr id="11" name="对象 10"/>
          <p:cNvGraphicFramePr/>
          <p:nvPr/>
        </p:nvGraphicFramePr>
        <p:xfrm>
          <a:off x="6913245" y="2729865"/>
          <a:ext cx="1929130" cy="953770"/>
        </p:xfrm>
        <a:graphic>
          <a:graphicData uri="http://schemas.openxmlformats.org/presentationml/2006/ole">
            <mc:AlternateContent xmlns:mc="http://schemas.openxmlformats.org/markup-compatibility/2006">
              <mc:Choice xmlns:v="urn:schemas-microsoft-com:vml" Requires="v">
                <p:oleObj spid="_x0000_s12" name="" r:id="rId5" imgW="1609090" imgH="942340" progId="Equation.DSMT4">
                  <p:embed/>
                </p:oleObj>
              </mc:Choice>
              <mc:Fallback>
                <p:oleObj name="" r:id="rId5" imgW="1609090" imgH="942340" progId="Equation.DSMT4">
                  <p:embed/>
                  <p:pic>
                    <p:nvPicPr>
                      <p:cNvPr id="0" name="图片 11"/>
                      <p:cNvPicPr/>
                      <p:nvPr/>
                    </p:nvPicPr>
                    <p:blipFill>
                      <a:blip r:embed="rId6"/>
                      <a:stretch>
                        <a:fillRect/>
                      </a:stretch>
                    </p:blipFill>
                    <p:spPr>
                      <a:xfrm>
                        <a:off x="6913245" y="2729865"/>
                        <a:ext cx="1929130" cy="953770"/>
                      </a:xfrm>
                      <a:prstGeom prst="rect">
                        <a:avLst/>
                      </a:prstGeom>
                    </p:spPr>
                  </p:pic>
                </p:oleObj>
              </mc:Fallback>
            </mc:AlternateContent>
          </a:graphicData>
        </a:graphic>
      </p:graphicFrame>
      <p:graphicFrame>
        <p:nvGraphicFramePr>
          <p:cNvPr id="13" name="对象 12"/>
          <p:cNvGraphicFramePr/>
          <p:nvPr/>
        </p:nvGraphicFramePr>
        <p:xfrm>
          <a:off x="6913245" y="3683635"/>
          <a:ext cx="2608580" cy="914400"/>
        </p:xfrm>
        <a:graphic>
          <a:graphicData uri="http://schemas.openxmlformats.org/presentationml/2006/ole">
            <mc:AlternateContent xmlns:mc="http://schemas.openxmlformats.org/markup-compatibility/2006">
              <mc:Choice xmlns:v="urn:schemas-microsoft-com:vml" Requires="v">
                <p:oleObj spid="_x0000_s14" name="" r:id="rId7" imgW="2262505" imgH="879475" progId="Equation.DSMT4">
                  <p:embed/>
                </p:oleObj>
              </mc:Choice>
              <mc:Fallback>
                <p:oleObj name="" r:id="rId7" imgW="2262505" imgH="879475" progId="Equation.DSMT4">
                  <p:embed/>
                  <p:pic>
                    <p:nvPicPr>
                      <p:cNvPr id="0" name="图片 13"/>
                      <p:cNvPicPr/>
                      <p:nvPr/>
                    </p:nvPicPr>
                    <p:blipFill>
                      <a:blip r:embed="rId8"/>
                      <a:stretch>
                        <a:fillRect/>
                      </a:stretch>
                    </p:blipFill>
                    <p:spPr>
                      <a:xfrm>
                        <a:off x="6913245" y="3683635"/>
                        <a:ext cx="2608580" cy="914400"/>
                      </a:xfrm>
                      <a:prstGeom prst="rect">
                        <a:avLst/>
                      </a:prstGeom>
                    </p:spPr>
                  </p:pic>
                </p:oleObj>
              </mc:Fallback>
            </mc:AlternateContent>
          </a:graphicData>
        </a:graphic>
      </p:graphicFrame>
      <p:graphicFrame>
        <p:nvGraphicFramePr>
          <p:cNvPr id="15" name="对象 -2147482572"/>
          <p:cNvGraphicFramePr/>
          <p:nvPr/>
        </p:nvGraphicFramePr>
        <p:xfrm>
          <a:off x="6912928" y="4675505"/>
          <a:ext cx="1080135" cy="868680"/>
        </p:xfrm>
        <a:graphic>
          <a:graphicData uri="http://schemas.openxmlformats.org/presentationml/2006/ole">
            <mc:AlternateContent xmlns:mc="http://schemas.openxmlformats.org/markup-compatibility/2006">
              <mc:Choice xmlns:v="urn:schemas-microsoft-com:vml" Requires="v">
                <p:oleObj spid="_x0000_s16" name="" r:id="rId9" imgW="520700" imgH="444500" progId="Equation.DSMT4">
                  <p:embed/>
                </p:oleObj>
              </mc:Choice>
              <mc:Fallback>
                <p:oleObj name="" r:id="rId9" imgW="520700" imgH="444500" progId="Equation.DSMT4">
                  <p:embed/>
                  <p:pic>
                    <p:nvPicPr>
                      <p:cNvPr id="0" name="图片 8"/>
                      <p:cNvPicPr/>
                      <p:nvPr/>
                    </p:nvPicPr>
                    <p:blipFill>
                      <a:blip r:embed="rId10"/>
                      <a:stretch>
                        <a:fillRect/>
                      </a:stretch>
                    </p:blipFill>
                    <p:spPr>
                      <a:xfrm>
                        <a:off x="6912928" y="4675505"/>
                        <a:ext cx="1080135" cy="868680"/>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6-2</a:t>
            </a:r>
            <a:r>
              <a:rPr sz="2800" spc="0" smtClean="0">
                <a:solidFill>
                  <a:schemeClr val="accent5">
                    <a:lumMod val="75000"/>
                  </a:schemeClr>
                </a:solidFill>
                <a:cs typeface="+mn-cs"/>
              </a:rPr>
              <a:t>：</a:t>
            </a:r>
            <a:r>
              <a:rPr lang="zh-CN" altLang="en-US" sz="2800" spc="0" smtClean="0">
                <a:solidFill>
                  <a:schemeClr val="accent5">
                    <a:lumMod val="75000"/>
                  </a:schemeClr>
                </a:solidFill>
                <a:cs typeface="+mn-cs"/>
              </a:rPr>
              <a:t>季节效应提取</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191260" y="1699260"/>
            <a:ext cx="4758055" cy="3321050"/>
          </a:xfrm>
        </p:spPr>
        <p:txBody>
          <a:bodyPr wrap="square" lIns="91440" tIns="45720" rIns="91440" bIns="45720" anchor="t">
            <a:normAutofit/>
          </a:bodyPr>
          <a:p>
            <a:pPr marL="0" indent="0" eaLnBrk="1" hangingPunct="1">
              <a:buNone/>
            </a:pPr>
            <a:r>
              <a:rPr lang="en-US" altLang="zh-CN">
                <a:cs typeface="微软雅黑" panose="020B0503020204020204" charset="-122"/>
              </a:rPr>
              <a:t>中国社会消费品零售总额序列具有上半年为淡季，下半年为旺季，而且越到年底销售越旺的特征。</a:t>
            </a:r>
            <a:endParaRPr lang="en-US" altLang="zh-CN">
              <a:cs typeface="微软雅黑" panose="020B0503020204020204" charset="-122"/>
            </a:endParaRPr>
          </a:p>
          <a:p>
            <a:pPr marL="0" indent="0" eaLnBrk="1" hangingPunct="1">
              <a:buNone/>
            </a:pPr>
            <a:r>
              <a:rPr lang="en-US" altLang="zh-CN">
                <a:cs typeface="微软雅黑" panose="020B0503020204020204" charset="-122"/>
              </a:rPr>
              <a:t>不同季节之间季节指数的比值就是季节效应造成的差异。比如１月份的季节指数为1.04，２月份的季节指数为０.９９，这说明由于季节的原因，２月份的平均销售额通常只有１月份的９５％左右（０.９９／１.０４＝０.９５）。</a:t>
            </a: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6021705" y="1328420"/>
            <a:ext cx="5279390" cy="35896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6-2</a:t>
            </a:r>
            <a:r>
              <a:rPr sz="2800" spc="0" smtClean="0">
                <a:solidFill>
                  <a:schemeClr val="accent5">
                    <a:lumMod val="75000"/>
                  </a:schemeClr>
                </a:solidFill>
                <a:cs typeface="+mn-cs"/>
              </a:rPr>
              <a:t>：随机效应的提取</a:t>
            </a:r>
            <a:endParaRPr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sz="2200">
                <a:cs typeface="微软雅黑" panose="020B0503020204020204" charset="-122"/>
              </a:rPr>
              <a:t>从原序列中剔除趋势效应和季节效应，就残留随机效应</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图片 122" descr="IMG_256"/>
          <p:cNvPicPr>
            <a:picLocks noChangeAspect="1"/>
          </p:cNvPicPr>
          <p:nvPr/>
        </p:nvPicPr>
        <p:blipFill>
          <a:blip r:embed="rId2"/>
          <a:stretch>
            <a:fillRect/>
          </a:stretch>
        </p:blipFill>
        <p:spPr>
          <a:xfrm>
            <a:off x="3256915" y="2149475"/>
            <a:ext cx="6281420" cy="3996055"/>
          </a:xfrm>
          <a:prstGeom prst="rect">
            <a:avLst/>
          </a:prstGeom>
          <a:noFill/>
          <a:ln w="9525">
            <a:noFill/>
          </a:ln>
        </p:spPr>
      </p:pic>
      <p:graphicFrame>
        <p:nvGraphicFramePr>
          <p:cNvPr id="7" name="对象 6"/>
          <p:cNvGraphicFramePr/>
          <p:nvPr/>
        </p:nvGraphicFramePr>
        <p:xfrm>
          <a:off x="5461000" y="1703070"/>
          <a:ext cx="1621155" cy="1003300"/>
        </p:xfrm>
        <a:graphic>
          <a:graphicData uri="http://schemas.openxmlformats.org/presentationml/2006/ole">
            <mc:AlternateContent xmlns:mc="http://schemas.openxmlformats.org/markup-compatibility/2006">
              <mc:Choice xmlns:v="urn:schemas-microsoft-com:vml" Requires="v">
                <p:oleObj spid="_x0000_s8" name="" r:id="rId3" imgW="1402080" imgH="714375" progId="Equation.DSMT4">
                  <p:embed/>
                </p:oleObj>
              </mc:Choice>
              <mc:Fallback>
                <p:oleObj name="" r:id="rId3" imgW="1402080" imgH="714375" progId="Equation.DSMT4">
                  <p:embed/>
                  <p:pic>
                    <p:nvPicPr>
                      <p:cNvPr id="0" name="图片 7"/>
                      <p:cNvPicPr/>
                      <p:nvPr/>
                    </p:nvPicPr>
                    <p:blipFill>
                      <a:blip r:embed="rId4"/>
                      <a:stretch>
                        <a:fillRect/>
                      </a:stretch>
                    </p:blipFill>
                    <p:spPr>
                      <a:xfrm>
                        <a:off x="5461000" y="1703070"/>
                        <a:ext cx="1621155" cy="100330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Ｘ</a:t>
            </a:r>
            <a:r>
              <a:rPr lang="en-US" altLang="zh-CN" sz="2800" spc="0" smtClean="0">
                <a:solidFill>
                  <a:schemeClr val="accent5">
                    <a:lumMod val="75000"/>
                  </a:schemeClr>
                </a:solidFill>
                <a:cs typeface="+mn-cs"/>
              </a:rPr>
              <a:t>11</a:t>
            </a:r>
            <a:r>
              <a:rPr lang="zh-CN" altLang="en-US" sz="2800" spc="0" smtClean="0">
                <a:solidFill>
                  <a:schemeClr val="accent5">
                    <a:lumMod val="75000"/>
                  </a:schemeClr>
                </a:solidFill>
                <a:cs typeface="+mn-cs"/>
              </a:rPr>
              <a:t>季节调节模型</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normAutofit fontScale="80000"/>
          </a:bodyPr>
          <a:p>
            <a:pPr eaLnBrk="1" hangingPunct="1"/>
            <a:r>
              <a:rPr sz="2200">
                <a:sym typeface="+mn-ea"/>
              </a:rPr>
              <a:t>X11模型也称为X11季节调节模型。它是第二次世界大战之后，美国人口普查局委托统计学家进行的基于计算机自动进行的时间序列因素分解方法。构造它的目的是因为很多序列通常具有明显的季节效应，季节性会掩盖序列发展的真正趋势，妨碍人们做出正确判断。因此在进行国情监控研究时，首先需要对序列进行因素分解，分别监控季节性波动和趋势效应。</a:t>
            </a:r>
            <a:endParaRPr lang="zh-CN" altLang="en-US" sz="2200"/>
          </a:p>
          <a:p>
            <a:pPr eaLnBrk="1" hangingPunct="1"/>
            <a:r>
              <a:rPr sz="2200">
                <a:sym typeface="+mn-ea"/>
              </a:rPr>
              <a:t>1954年，第一个基于计算机自动完成的因素分解程序测试版本面世，随后经过10多年的发展，计算方法不断完善，陆续推出了新的测试版本X-1，X-2，┄┄，X10。</a:t>
            </a:r>
            <a:endParaRPr sz="2200">
              <a:sym typeface="+mn-ea"/>
            </a:endParaRPr>
          </a:p>
          <a:p>
            <a:pPr eaLnBrk="1" hangingPunct="1"/>
            <a:r>
              <a:rPr sz="2200">
                <a:sym typeface="+mn-ea"/>
              </a:rPr>
              <a:t>1965年，由统计学家Shiskin，Young和Musgrave共同研发推出了新的测试版本X11。X11在传统的简单移动平均方法的基础上，又创造性地引入两种移动平均方法以补足简单移动平均方法的不足。它通过三种移动平均方法，进行三阶段的因素分解。大量的实践应用证明，对各种特征的序列，X11模型都能进行精度很高的、计算机程序化操作的因素分解。自此，X11模型成为全球统计机构和商业机构进行因素分解时最常使用模型。</a:t>
            </a:r>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sym typeface="+mn-ea"/>
              </a:rPr>
              <a:t>X12和X13模型</a:t>
            </a:r>
            <a:endParaRPr lang="en-US" altLang="zh-CN" sz="2800" spc="0" smtClean="0">
              <a:solidFill>
                <a:schemeClr val="accent5">
                  <a:lumMod val="75000"/>
                </a:schemeClr>
              </a:solidFill>
              <a:cs typeface="+mn-cs"/>
            </a:endParaRPr>
          </a:p>
        </p:txBody>
      </p:sp>
      <p:sp>
        <p:nvSpPr>
          <p:cNvPr id="7170" name="Rectangle 3"/>
          <p:cNvSpPr>
            <a:spLocks noGrp="1"/>
          </p:cNvSpPr>
          <p:nvPr>
            <p:ph idx="1"/>
          </p:nvPr>
        </p:nvSpPr>
        <p:spPr>
          <a:xfrm>
            <a:off x="1307465" y="1076960"/>
            <a:ext cx="10435590" cy="4595495"/>
          </a:xfrm>
        </p:spPr>
        <p:txBody>
          <a:bodyPr wrap="square" lIns="91440" tIns="45720" rIns="91440" bIns="45720" anchor="t">
            <a:normAutofit fontScale="80000"/>
          </a:bodyPr>
          <a:p>
            <a:pPr eaLnBrk="1" hangingPunct="1"/>
            <a:r>
              <a:rPr sz="2200">
                <a:sym typeface="+mn-ea"/>
              </a:rPr>
              <a:t>1975年，加拿大统计局将ARIMA模型引入X11模型。借助ARIMA模型可以对序列进行向后预测扩充数据，以保证拟合数据的完整性，弥补了中心移动平均方法的缺陷。</a:t>
            </a:r>
            <a:endParaRPr lang="zh-CN" altLang="en-US" sz="2200"/>
          </a:p>
          <a:p>
            <a:pPr eaLnBrk="1" hangingPunct="1"/>
            <a:r>
              <a:rPr sz="2200">
                <a:sym typeface="+mn-ea"/>
              </a:rPr>
              <a:t>1998年，美国人口普查局开发了X12-ARIMA模型。这次是将干预分析（我们将在第八章介绍干预分析）引入X11模型。它是在进行X11分析之前，将一些特殊因素作为干预变量引入研究。这些干预变量包括：特殊节假日、固定季节因素、工作日因素、交易日因素、闰年因素，以及研究人员自行定义的任意自变量。</a:t>
            </a:r>
            <a:endParaRPr lang="zh-CN" altLang="en-US" sz="2200"/>
          </a:p>
          <a:p>
            <a:pPr eaLnBrk="1" hangingPunct="1"/>
            <a:r>
              <a:rPr sz="2200">
                <a:sym typeface="+mn-ea"/>
              </a:rPr>
              <a:t>2006年美国人口普查局再次推出更新版本X13-ARIMA-Seats，它是在X12的基础上，增加了seats季节调整方法。</a:t>
            </a:r>
            <a:endParaRPr lang="en-US" altLang="zh-CN" sz="2200">
              <a:cs typeface="微软雅黑" panose="020B0503020204020204" charset="-122"/>
            </a:endParaRPr>
          </a:p>
          <a:p>
            <a:pPr eaLnBrk="1" hangingPunct="1"/>
            <a:r>
              <a:rPr sz="2200"/>
              <a:t>由这个改进过程我们可以看到，尽管现在有很多因素分解模型的最新版本，但最重要的理论基础依然是Ｘ１１模型。所以我们主要介绍Ｘ１１模型的理论基础和操作流程。</a:t>
            </a: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X11</a:t>
            </a:r>
            <a:r>
              <a:rPr sz="2800" spc="0" smtClean="0">
                <a:solidFill>
                  <a:schemeClr val="accent5">
                    <a:lumMod val="75000"/>
                  </a:schemeClr>
                </a:solidFill>
                <a:cs typeface="+mn-cs"/>
              </a:rPr>
              <a:t>模型的三种移动平均方法</a:t>
            </a:r>
            <a:endParaRPr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lang="en-US" altLang="zh-CN" sz="2200">
                <a:cs typeface="微软雅黑" panose="020B0503020204020204" charset="-122"/>
                <a:sym typeface="+mn-ea"/>
              </a:rPr>
              <a:t>X11</a:t>
            </a:r>
            <a:r>
              <a:rPr sz="2200">
                <a:cs typeface="微软雅黑" panose="020B0503020204020204" charset="-122"/>
                <a:sym typeface="+mn-ea"/>
              </a:rPr>
              <a:t>模型</a:t>
            </a:r>
            <a:r>
              <a:rPr sz="2200">
                <a:cs typeface="微软雅黑" panose="020B0503020204020204" charset="-122"/>
                <a:sym typeface="+mn-ea"/>
              </a:rPr>
              <a:t>的</a:t>
            </a:r>
            <a:r>
              <a:rPr sz="2200">
                <a:cs typeface="微软雅黑" panose="020B0503020204020204" charset="-122"/>
                <a:sym typeface="+mn-ea"/>
              </a:rPr>
              <a:t>核心技术是三次移动平均：</a:t>
            </a:r>
            <a:endParaRPr lang="zh-CN" altLang="en-US" sz="2200">
              <a:cs typeface="微软雅黑" panose="020B0503020204020204" charset="-122"/>
            </a:endParaRPr>
          </a:p>
          <a:p>
            <a:pPr marL="457200" lvl="1" indent="0">
              <a:buNone/>
            </a:pPr>
            <a:r>
              <a:rPr sz="2200">
                <a:sym typeface="+mn-ea"/>
              </a:rPr>
              <a:t>   第一次：简单移动平均方法</a:t>
            </a:r>
            <a:endParaRPr lang="zh-CN" altLang="en-US" sz="2200"/>
          </a:p>
          <a:p>
            <a:pPr marL="457200" lvl="1" indent="0">
              <a:buNone/>
            </a:pPr>
            <a:r>
              <a:rPr sz="2200">
                <a:sym typeface="+mn-ea"/>
              </a:rPr>
              <a:t>   第二次：Henderson加权移动平均</a:t>
            </a:r>
            <a:endParaRPr lang="zh-CN" altLang="en-US" sz="2200"/>
          </a:p>
          <a:p>
            <a:pPr marL="457200" lvl="1" indent="0">
              <a:buNone/>
            </a:pPr>
            <a:r>
              <a:rPr sz="2200">
                <a:sym typeface="+mn-ea"/>
              </a:rPr>
              <a:t>   第三次：</a:t>
            </a:r>
            <a:r>
              <a:rPr sz="2200">
                <a:sym typeface="+mn-ea"/>
              </a:rPr>
              <a:t>Musgrave非对称移动平均</a:t>
            </a:r>
            <a:endParaRPr lang="zh-CN" altLang="en-US" sz="2200"/>
          </a:p>
          <a:p>
            <a:pPr eaLnBrk="1" hangingPunct="1"/>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确定性因素分解</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2000">
                <a:cs typeface="微软雅黑" panose="020B0503020204020204" charset="-122"/>
              </a:rPr>
              <a:t>因素分解方法（Time Series Decomposition）由英国统计学家W.M. Persons于1919年在他的论文“商业环境的指标（Indices of Business Conditions）”一文中首次使用。</a:t>
            </a:r>
            <a:endParaRPr lang="en-US" altLang="zh-CN" sz="2000">
              <a:cs typeface="微软雅黑" panose="020B0503020204020204" charset="-122"/>
            </a:endParaRPr>
          </a:p>
          <a:p>
            <a:pPr algn="l">
              <a:buClrTx/>
              <a:buSzTx/>
            </a:pPr>
            <a:r>
              <a:rPr lang="en-US" altLang="zh-CN" sz="2000">
                <a:cs typeface="微软雅黑" panose="020B0503020204020204" charset="-122"/>
              </a:rPr>
              <a:t>因素分解方法认为所有的序列波动都可以归纳为受到如下四大类因素的综合影响：</a:t>
            </a:r>
            <a:endParaRPr lang="en-US" altLang="zh-CN" sz="2200">
              <a:cs typeface="微软雅黑" panose="020B0503020204020204" charset="-122"/>
            </a:endParaRPr>
          </a:p>
          <a:p>
            <a:pPr lvl="2" algn="l" defTabSz="914400">
              <a:buClrTx/>
              <a:buSzTx/>
            </a:pPr>
            <a:r>
              <a:rPr lang="en-US" altLang="zh-CN" sz="1800">
                <a:cs typeface="微软雅黑" panose="020B0503020204020204" charset="-122"/>
              </a:rPr>
              <a:t>长期趋势（Trend）</a:t>
            </a:r>
            <a:r>
              <a:rPr sz="1800">
                <a:cs typeface="微软雅黑" panose="020B0503020204020204" charset="-122"/>
              </a:rPr>
              <a:t>：</a:t>
            </a:r>
            <a:r>
              <a:rPr lang="en-US" altLang="zh-CN" sz="1800">
                <a:cs typeface="微软雅黑" panose="020B0503020204020204" charset="-122"/>
              </a:rPr>
              <a:t>序列呈现出明显的长期递增或递减的变化趋势。</a:t>
            </a:r>
            <a:endParaRPr lang="en-US" altLang="zh-CN" sz="1800">
              <a:cs typeface="微软雅黑" panose="020B0503020204020204" charset="-122"/>
            </a:endParaRPr>
          </a:p>
          <a:p>
            <a:pPr lvl="2" algn="l" defTabSz="914400">
              <a:buClrTx/>
              <a:buSzTx/>
            </a:pPr>
            <a:r>
              <a:rPr lang="en-US" altLang="zh-CN" sz="1800">
                <a:cs typeface="微软雅黑" panose="020B0503020204020204" charset="-122"/>
              </a:rPr>
              <a:t>循环波动（Circle）</a:t>
            </a:r>
            <a:r>
              <a:rPr sz="1800">
                <a:cs typeface="微软雅黑" panose="020B0503020204020204" charset="-122"/>
              </a:rPr>
              <a:t>：</a:t>
            </a:r>
            <a:r>
              <a:rPr lang="en-US" altLang="zh-CN" sz="1800">
                <a:cs typeface="微软雅黑" panose="020B0503020204020204" charset="-122"/>
              </a:rPr>
              <a:t>序列呈现出从低到高再由高到低的反复循环波动。循环周期可长可短，不一定是固定的。</a:t>
            </a:r>
            <a:endParaRPr lang="en-US" altLang="zh-CN" sz="1800">
              <a:cs typeface="微软雅黑" panose="020B0503020204020204" charset="-122"/>
            </a:endParaRPr>
          </a:p>
          <a:p>
            <a:pPr lvl="2" algn="l" defTabSz="914400">
              <a:buClrTx/>
              <a:buSzTx/>
            </a:pPr>
            <a:r>
              <a:rPr lang="en-US" altLang="zh-CN" sz="1800">
                <a:cs typeface="微软雅黑" panose="020B0503020204020204" charset="-122"/>
              </a:rPr>
              <a:t>季节性变化（Season）</a:t>
            </a:r>
            <a:r>
              <a:rPr sz="1800">
                <a:cs typeface="微软雅黑" panose="020B0503020204020204" charset="-122"/>
              </a:rPr>
              <a:t>：序列呈现出和季节变化相关的稳定周期性波动，后来季</a:t>
            </a:r>
            <a:endParaRPr sz="1800">
              <a:cs typeface="微软雅黑" panose="020B0503020204020204" charset="-122"/>
            </a:endParaRPr>
          </a:p>
          <a:p>
            <a:pPr marL="914400" lvl="2" indent="0" algn="l" defTabSz="914400">
              <a:buClrTx/>
              <a:buSzTx/>
              <a:buNone/>
            </a:pPr>
            <a:r>
              <a:rPr lang="en-US" altLang="zh-CN" sz="1800">
                <a:cs typeface="微软雅黑" panose="020B0503020204020204" charset="-122"/>
              </a:rPr>
              <a:t>   节性变化的周期拓展到任意稳定周期</a:t>
            </a:r>
            <a:r>
              <a:rPr sz="1800">
                <a:cs typeface="微软雅黑" panose="020B0503020204020204" charset="-122"/>
              </a:rPr>
              <a:t>。</a:t>
            </a:r>
            <a:endParaRPr lang="en-US" altLang="zh-CN" sz="1800">
              <a:cs typeface="微软雅黑" panose="020B0503020204020204" charset="-122"/>
            </a:endParaRPr>
          </a:p>
          <a:p>
            <a:pPr lvl="2" algn="l" defTabSz="914400">
              <a:buClrTx/>
              <a:buSzTx/>
            </a:pPr>
            <a:r>
              <a:rPr lang="en-US" altLang="zh-CN" sz="1800">
                <a:cs typeface="微软雅黑" panose="020B0503020204020204" charset="-122"/>
              </a:rPr>
              <a:t>随机波动(Immediate)</a:t>
            </a:r>
            <a:r>
              <a:rPr sz="1800">
                <a:cs typeface="微软雅黑" panose="020B0503020204020204" charset="-122"/>
              </a:rPr>
              <a:t>：</a:t>
            </a:r>
            <a:r>
              <a:rPr lang="en-US" altLang="zh-CN" sz="1800">
                <a:cs typeface="微软雅黑" panose="020B0503020204020204" charset="-122"/>
              </a:rPr>
              <a:t>除了长期趋势、循环波动和季节性变化之外，其他不能用确定性因素解释的序列波动，都属于随机波动。</a:t>
            </a: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sym typeface="+mn-ea"/>
              </a:rPr>
              <a:t>Henderson加权移动平均</a:t>
            </a:r>
            <a:endParaRPr lang="en-US" altLang="zh-CN" sz="2800" spc="0" smtClean="0">
              <a:solidFill>
                <a:schemeClr val="accent5">
                  <a:lumMod val="75000"/>
                </a:schemeClr>
              </a:solidFill>
              <a:cs typeface="+mn-cs"/>
            </a:endParaRPr>
          </a:p>
        </p:txBody>
      </p:sp>
      <p:sp>
        <p:nvSpPr>
          <p:cNvPr id="7170" name="Rectangle 3"/>
          <p:cNvSpPr>
            <a:spLocks noGrp="1"/>
          </p:cNvSpPr>
          <p:nvPr>
            <p:ph idx="1"/>
          </p:nvPr>
        </p:nvSpPr>
        <p:spPr>
          <a:xfrm>
            <a:off x="1197610" y="1076960"/>
            <a:ext cx="10525125" cy="4612640"/>
          </a:xfrm>
        </p:spPr>
        <p:txBody>
          <a:bodyPr wrap="square" lIns="91440" tIns="45720" rIns="91440" bIns="45720" anchor="t">
            <a:normAutofit fontScale="90000"/>
          </a:bodyPr>
          <a:p>
            <a:pPr eaLnBrk="1" hangingPunct="1"/>
            <a:r>
              <a:rPr sz="1800">
                <a:sym typeface="+mn-ea"/>
              </a:rPr>
              <a:t>简单移动平均具有很多优良的属性，这使得它成为实务中应用最广的一种移动平均方法，但它也有不足之处。在提取趋势信息的时候，它能很好地提取一次函数（线性趋势）和二次函数（抛物线趋势）的信息，但是对于二次以上曲线，它对趋势信息的提取就不够充分了。</a:t>
            </a:r>
            <a:endParaRPr lang="zh-CN" altLang="en-US" sz="1800"/>
          </a:p>
          <a:p>
            <a:pPr eaLnBrk="1" hangingPunct="1"/>
            <a:r>
              <a:rPr sz="1800">
                <a:sym typeface="+mn-ea"/>
              </a:rPr>
              <a:t>这说明简单移动平均对高阶多项式函数的拟合是不够精确的。为了解决这个问题，X11模型引入了Henderson加权移动平均。</a:t>
            </a:r>
            <a:endParaRPr sz="1800">
              <a:sym typeface="+mn-ea"/>
            </a:endParaRPr>
          </a:p>
          <a:p>
            <a:pPr eaLnBrk="1" hangingPunct="1"/>
            <a:r>
              <a:rPr sz="1800">
                <a:sym typeface="+mn-ea"/>
              </a:rPr>
              <a:t>在                         的约束下，使得下式达到最小的系数即为Henderson加权移动平均系数</a:t>
            </a:r>
            <a:endParaRPr sz="1800">
              <a:sym typeface="+mn-ea"/>
            </a:endParaRPr>
          </a:p>
          <a:p>
            <a:pPr eaLnBrk="1" hangingPunct="1"/>
            <a:endParaRPr sz="1800">
              <a:sym typeface="+mn-ea"/>
            </a:endParaRPr>
          </a:p>
          <a:p>
            <a:pPr eaLnBrk="1" hangingPunct="1"/>
            <a:endParaRPr>
              <a:sym typeface="+mn-ea"/>
            </a:endParaRPr>
          </a:p>
          <a:p>
            <a:pPr marL="0" indent="0" eaLnBrk="1" hangingPunct="1">
              <a:buNone/>
            </a:pPr>
            <a:endParaRPr>
              <a:sym typeface="+mn-ea"/>
            </a:endParaRPr>
          </a:p>
          <a:p>
            <a:pPr marL="0" indent="0" eaLnBrk="1" hangingPunct="1">
              <a:buNone/>
            </a:pPr>
            <a:r>
              <a:rPr>
                <a:sym typeface="+mn-ea"/>
              </a:rPr>
              <a:t>其中</a:t>
            </a:r>
            <a:r>
              <a:rPr lang="en-US" altLang="zh-CN">
                <a:sym typeface="+mn-ea"/>
              </a:rPr>
              <a:t>S</a:t>
            </a:r>
            <a:r>
              <a:rPr>
                <a:sym typeface="+mn-ea"/>
              </a:rPr>
              <a:t>等于移动平均系数的三阶差分的平方和，这等价于把某个三次多项式作为光滑度的一个指标，要求达到最小，就是力求修匀值接近一条三次曲线。理论上也可以要求逼近更高次数的多项式曲线，比如四次或五次，这时只需要调整函数中的差分阶数。但阶数越高，计算越复杂，所以使用最多的还是3阶差分光滑度要求。</a:t>
            </a: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4275" name="图片 21"/>
          <p:cNvGraphicFramePr>
            <a:graphicFrameLocks noChangeAspect="1"/>
          </p:cNvGraphicFramePr>
          <p:nvPr/>
        </p:nvGraphicFramePr>
        <p:xfrm>
          <a:off x="1744980" y="2835910"/>
          <a:ext cx="1967230" cy="636905"/>
        </p:xfrm>
        <a:graphic>
          <a:graphicData uri="http://schemas.openxmlformats.org/presentationml/2006/ole">
            <mc:AlternateContent xmlns:mc="http://schemas.openxmlformats.org/markup-compatibility/2006">
              <mc:Choice xmlns:v="urn:schemas-microsoft-com:vml" Requires="v">
                <p:oleObj spid="_x0000_s3121" name="" r:id="rId2" imgW="1339215" imgH="433705" progId="Equation.DSMT4">
                  <p:embed/>
                </p:oleObj>
              </mc:Choice>
              <mc:Fallback>
                <p:oleObj name="" r:id="rId2" imgW="1339215" imgH="433705" progId="Equation.DSMT4">
                  <p:embed/>
                  <p:pic>
                    <p:nvPicPr>
                      <p:cNvPr id="0" name="图片 3120"/>
                      <p:cNvPicPr/>
                      <p:nvPr/>
                    </p:nvPicPr>
                    <p:blipFill>
                      <a:blip r:embed="rId3"/>
                      <a:stretch>
                        <a:fillRect/>
                      </a:stretch>
                    </p:blipFill>
                    <p:spPr>
                      <a:xfrm>
                        <a:off x="1744980" y="2835910"/>
                        <a:ext cx="1967230" cy="636905"/>
                      </a:xfrm>
                      <a:prstGeom prst="rect">
                        <a:avLst/>
                      </a:prstGeom>
                      <a:noFill/>
                      <a:ln w="38100">
                        <a:noFill/>
                        <a:miter/>
                      </a:ln>
                    </p:spPr>
                  </p:pic>
                </p:oleObj>
              </mc:Fallback>
            </mc:AlternateContent>
          </a:graphicData>
        </a:graphic>
      </p:graphicFrame>
      <p:graphicFrame>
        <p:nvGraphicFramePr>
          <p:cNvPr id="54276" name="图片 120"/>
          <p:cNvGraphicFramePr>
            <a:graphicFrameLocks noChangeAspect="1"/>
          </p:cNvGraphicFramePr>
          <p:nvPr/>
        </p:nvGraphicFramePr>
        <p:xfrm>
          <a:off x="5418138" y="3536633"/>
          <a:ext cx="1747837" cy="850900"/>
        </p:xfrm>
        <a:graphic>
          <a:graphicData uri="http://schemas.openxmlformats.org/presentationml/2006/ole">
            <mc:AlternateContent xmlns:mc="http://schemas.openxmlformats.org/markup-compatibility/2006">
              <mc:Choice xmlns:v="urn:schemas-microsoft-com:vml" Requires="v">
                <p:oleObj spid="_x0000_s3122" name="" r:id="rId4" imgW="892175" imgH="433070" progId="Equation.DSMT4">
                  <p:embed/>
                </p:oleObj>
              </mc:Choice>
              <mc:Fallback>
                <p:oleObj name="" r:id="rId4" imgW="892175" imgH="433070" progId="Equation.DSMT4">
                  <p:embed/>
                  <p:pic>
                    <p:nvPicPr>
                      <p:cNvPr id="0" name="图片 3121"/>
                      <p:cNvPicPr/>
                      <p:nvPr/>
                    </p:nvPicPr>
                    <p:blipFill>
                      <a:blip r:embed="rId5"/>
                      <a:stretch>
                        <a:fillRect/>
                      </a:stretch>
                    </p:blipFill>
                    <p:spPr>
                      <a:xfrm>
                        <a:off x="5418138" y="3536633"/>
                        <a:ext cx="1747837" cy="850900"/>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sym typeface="+mn-ea"/>
              </a:rPr>
              <a:t>Musgrave非对称移动平均</a:t>
            </a:r>
            <a:endParaRPr lang="en-US" altLang="zh-CN"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sz="2200">
                <a:sym typeface="+mn-ea"/>
              </a:rPr>
              <a:t>前面两种移动平均方法可以很好地消除趋势，提取线性或非线性趋势信息，但是它们都有一个明显的缺点：因为是中心移动平均，假如移动平均期数为</a:t>
            </a:r>
            <a:r>
              <a:rPr lang="en-US" altLang="zh-CN" sz="2200">
                <a:sym typeface="+mn-ea"/>
              </a:rPr>
              <a:t>2k+1</a:t>
            </a:r>
            <a:r>
              <a:rPr sz="2200">
                <a:sym typeface="+mn-ea"/>
              </a:rPr>
              <a:t>，那么序列最前面的</a:t>
            </a:r>
            <a:r>
              <a:rPr lang="en-US" altLang="zh-CN" sz="2200">
                <a:sym typeface="+mn-ea"/>
              </a:rPr>
              <a:t>k</a:t>
            </a:r>
            <a:r>
              <a:rPr sz="2200">
                <a:sym typeface="+mn-ea"/>
              </a:rPr>
              <a:t>期和最后面的</a:t>
            </a:r>
            <a:r>
              <a:rPr lang="en-US" altLang="zh-CN" sz="2200">
                <a:sym typeface="+mn-ea"/>
              </a:rPr>
              <a:t>k</a:t>
            </a:r>
            <a:r>
              <a:rPr sz="2200">
                <a:sym typeface="+mn-ea"/>
              </a:rPr>
              <a:t>期经过移动平均拟合后，信息就缺失了。</a:t>
            </a:r>
            <a:endParaRPr lang="zh-CN" altLang="en-US" sz="2200"/>
          </a:p>
          <a:p>
            <a:pPr eaLnBrk="1" hangingPunct="1"/>
            <a:r>
              <a:rPr sz="2200">
                <a:sym typeface="+mn-ea"/>
              </a:rPr>
              <a:t>这是严重的信息损失，尤其是最后几期的信息可能正是我们最关心的信息。</a:t>
            </a:r>
            <a:endParaRPr lang="zh-CN" altLang="en-US" sz="2200"/>
          </a:p>
          <a:p>
            <a:pPr eaLnBrk="1" hangingPunct="1"/>
            <a:r>
              <a:rPr sz="2200">
                <a:sym typeface="+mn-ea"/>
              </a:rPr>
              <a:t>1964年，统计学家Musgrave针对这个问题构造了Musgrave非对称移动平均方法，专门对最后</a:t>
            </a:r>
            <a:r>
              <a:rPr lang="en-US" altLang="zh-CN" sz="2200">
                <a:sym typeface="+mn-ea"/>
              </a:rPr>
              <a:t>k</a:t>
            </a:r>
            <a:r>
              <a:rPr sz="2200">
                <a:sym typeface="+mn-ea"/>
              </a:rPr>
              <a:t>期数据进行补充平滑拟合。</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sym typeface="+mn-ea"/>
              </a:rPr>
              <a:t>Musgrave非对称移动平均</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732655"/>
          </a:xfrm>
        </p:spPr>
        <p:txBody>
          <a:bodyPr wrap="square" lIns="91440" tIns="45720" rIns="91440" bIns="45720" anchor="t">
            <a:normAutofit/>
          </a:bodyPr>
          <a:p>
            <a:pPr eaLnBrk="1" hangingPunct="1"/>
            <a:r>
              <a:rPr sz="2200">
                <a:sym typeface="+mn-ea"/>
              </a:rPr>
              <a:t>Musgrave</a:t>
            </a:r>
            <a:r>
              <a:rPr sz="2200">
                <a:sym typeface="+mn-ea"/>
              </a:rPr>
              <a:t>非对称移动平均的构造思想是：已知一组中心移动平均系数，满足系数和为</a:t>
            </a:r>
            <a:r>
              <a:rPr lang="en-US" altLang="zh-CN" sz="2200">
                <a:sym typeface="+mn-ea"/>
              </a:rPr>
              <a:t>1</a:t>
            </a:r>
            <a:r>
              <a:rPr sz="2200">
                <a:sym typeface="+mn-ea"/>
              </a:rPr>
              <a:t> 、方差最小、光滑度最优等前提约束。现在需要另外寻找一组非中心移动平均系数，也满足系数和为</a:t>
            </a:r>
            <a:r>
              <a:rPr lang="en-US" altLang="zh-CN" sz="2200">
                <a:sym typeface="+mn-ea"/>
              </a:rPr>
              <a:t>1</a:t>
            </a:r>
            <a:r>
              <a:rPr sz="2200">
                <a:sym typeface="+mn-ea"/>
              </a:rPr>
              <a:t>且它的拟合值能无限接近中心移动平均的拟合值，即对中心移动平均现有估计值做出的修正最小</a:t>
            </a:r>
            <a:endParaRPr sz="2200">
              <a:sym typeface="+mn-ea"/>
            </a:endParaRPr>
          </a:p>
          <a:p>
            <a:pPr eaLnBrk="1" hangingPunct="1"/>
            <a:endParaRPr sz="2200">
              <a:sym typeface="+mn-ea"/>
            </a:endParaRPr>
          </a:p>
          <a:p>
            <a:pPr eaLnBrk="1" hangingPunct="1"/>
            <a:endParaRPr sz="2200">
              <a:sym typeface="+mn-ea"/>
            </a:endParaRPr>
          </a:p>
          <a:p>
            <a:pPr marL="0" indent="0" eaLnBrk="1" hangingPunct="1">
              <a:buNone/>
            </a:pPr>
            <a:r>
              <a:rPr sz="2000">
                <a:sym typeface="+mn-ea"/>
              </a:rPr>
              <a:t>式中，</a:t>
            </a:r>
            <a:r>
              <a:rPr lang="en-US" altLang="zh-CN" sz="2000">
                <a:sym typeface="+mn-ea"/>
              </a:rPr>
              <a:t>d</a:t>
            </a:r>
            <a:r>
              <a:rPr sz="2000">
                <a:sym typeface="+mn-ea"/>
              </a:rPr>
              <a:t>为补充平滑的项数。</a:t>
            </a:r>
            <a:endParaRPr sz="2200">
              <a:sym typeface="+mn-ea"/>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3644900" y="3086100"/>
            <a:ext cx="5505450" cy="10140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sym typeface="+mn-ea"/>
              </a:rPr>
              <a:t>X11模型分析步骤</a:t>
            </a:r>
            <a:r>
              <a:rPr sz="2800" spc="0" smtClean="0">
                <a:solidFill>
                  <a:schemeClr val="accent5">
                    <a:lumMod val="75000"/>
                  </a:schemeClr>
                </a:solidFill>
                <a:cs typeface="+mn-cs"/>
                <a:sym typeface="+mn-ea"/>
              </a:rPr>
              <a:t>：第一阶段迭代</a:t>
            </a:r>
            <a:endParaRPr sz="2800" spc="0" smtClean="0">
              <a:solidFill>
                <a:schemeClr val="accent5">
                  <a:lumMod val="75000"/>
                </a:schemeClr>
              </a:solidFill>
              <a:cs typeface="+mn-cs"/>
              <a:sym typeface="+mn-ea"/>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381760" y="1083310"/>
            <a:ext cx="7833360" cy="48310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sym typeface="+mn-ea"/>
              </a:rPr>
              <a:t>X11模型分析步骤</a:t>
            </a:r>
            <a:r>
              <a:rPr sz="2800" spc="0" smtClean="0">
                <a:solidFill>
                  <a:schemeClr val="accent5">
                    <a:lumMod val="75000"/>
                  </a:schemeClr>
                </a:solidFill>
                <a:cs typeface="+mn-cs"/>
                <a:sym typeface="+mn-ea"/>
              </a:rPr>
              <a:t>：第二阶段迭代</a:t>
            </a:r>
            <a:endParaRPr sz="2800" spc="0" smtClean="0">
              <a:solidFill>
                <a:schemeClr val="accent5">
                  <a:lumMod val="75000"/>
                </a:schemeClr>
              </a:solidFill>
              <a:cs typeface="+mn-cs"/>
              <a:sym typeface="+mn-ea"/>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1447800" y="995045"/>
            <a:ext cx="8503920" cy="998220"/>
          </a:xfrm>
          <a:prstGeom prst="rect">
            <a:avLst/>
          </a:prstGeom>
        </p:spPr>
      </p:pic>
      <p:pic>
        <p:nvPicPr>
          <p:cNvPr id="5" name="图片 4"/>
          <p:cNvPicPr>
            <a:picLocks noChangeAspect="1"/>
          </p:cNvPicPr>
          <p:nvPr/>
        </p:nvPicPr>
        <p:blipFill>
          <a:blip r:embed="rId3"/>
          <a:stretch>
            <a:fillRect/>
          </a:stretch>
        </p:blipFill>
        <p:spPr>
          <a:xfrm>
            <a:off x="1844040" y="2139950"/>
            <a:ext cx="7711440" cy="375666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sym typeface="+mn-ea"/>
              </a:rPr>
              <a:t>X11模型分析步骤</a:t>
            </a:r>
            <a:r>
              <a:rPr sz="2800" spc="0" smtClean="0">
                <a:solidFill>
                  <a:schemeClr val="accent5">
                    <a:lumMod val="75000"/>
                  </a:schemeClr>
                </a:solidFill>
                <a:cs typeface="+mn-cs"/>
                <a:sym typeface="+mn-ea"/>
              </a:rPr>
              <a:t>：第三阶段迭代</a:t>
            </a:r>
            <a:endParaRPr sz="2800" spc="0" smtClean="0">
              <a:solidFill>
                <a:schemeClr val="accent5">
                  <a:lumMod val="75000"/>
                </a:schemeClr>
              </a:solidFill>
              <a:cs typeface="+mn-cs"/>
              <a:sym typeface="+mn-ea"/>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1315720" y="1163955"/>
            <a:ext cx="9300845" cy="40703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6-2</a:t>
            </a:r>
            <a:r>
              <a:rPr sz="2800" spc="0" smtClean="0">
                <a:solidFill>
                  <a:schemeClr val="accent5">
                    <a:lumMod val="75000"/>
                  </a:schemeClr>
                </a:solidFill>
                <a:cs typeface="+mn-cs"/>
              </a:rPr>
              <a:t>：</a:t>
            </a:r>
            <a:r>
              <a:rPr lang="en-US" altLang="zh-CN" sz="2800" spc="0" smtClean="0">
                <a:solidFill>
                  <a:schemeClr val="accent5">
                    <a:lumMod val="75000"/>
                  </a:schemeClr>
                </a:solidFill>
                <a:cs typeface="+mn-cs"/>
              </a:rPr>
              <a:t>X11</a:t>
            </a:r>
            <a:r>
              <a:rPr sz="2800" spc="0" smtClean="0">
                <a:solidFill>
                  <a:schemeClr val="accent5">
                    <a:lumMod val="75000"/>
                  </a:schemeClr>
                </a:solidFill>
                <a:cs typeface="+mn-cs"/>
              </a:rPr>
              <a:t>季节模型因素分解</a:t>
            </a:r>
            <a:endParaRPr sz="2800" spc="0" smtClean="0">
              <a:solidFill>
                <a:schemeClr val="accent5">
                  <a:lumMod val="75000"/>
                </a:schemeClr>
              </a:solidFill>
              <a:cs typeface="+mn-cs"/>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521970" y="1148715"/>
            <a:ext cx="3894455" cy="2720340"/>
          </a:xfrm>
          <a:prstGeom prst="rect">
            <a:avLst/>
          </a:prstGeom>
        </p:spPr>
      </p:pic>
      <p:pic>
        <p:nvPicPr>
          <p:cNvPr id="5" name="图片 4"/>
          <p:cNvPicPr>
            <a:picLocks noChangeAspect="1"/>
          </p:cNvPicPr>
          <p:nvPr/>
        </p:nvPicPr>
        <p:blipFill>
          <a:blip r:embed="rId3"/>
          <a:stretch>
            <a:fillRect/>
          </a:stretch>
        </p:blipFill>
        <p:spPr>
          <a:xfrm>
            <a:off x="4416425" y="2053590"/>
            <a:ext cx="3674110" cy="2750820"/>
          </a:xfrm>
          <a:prstGeom prst="rect">
            <a:avLst/>
          </a:prstGeom>
        </p:spPr>
      </p:pic>
      <p:pic>
        <p:nvPicPr>
          <p:cNvPr id="6" name="图片 5"/>
          <p:cNvPicPr>
            <a:picLocks noChangeAspect="1"/>
          </p:cNvPicPr>
          <p:nvPr/>
        </p:nvPicPr>
        <p:blipFill>
          <a:blip r:embed="rId4"/>
          <a:stretch>
            <a:fillRect/>
          </a:stretch>
        </p:blipFill>
        <p:spPr>
          <a:xfrm>
            <a:off x="8209280" y="3557905"/>
            <a:ext cx="3507740" cy="2781300"/>
          </a:xfrm>
          <a:prstGeom prst="rect">
            <a:avLst/>
          </a:prstGeom>
        </p:spPr>
      </p:pic>
      <p:sp>
        <p:nvSpPr>
          <p:cNvPr id="9" name="文本框 8"/>
          <p:cNvSpPr txBox="1"/>
          <p:nvPr/>
        </p:nvSpPr>
        <p:spPr>
          <a:xfrm>
            <a:off x="2171065" y="3960495"/>
            <a:ext cx="1220470" cy="368300"/>
          </a:xfrm>
          <a:prstGeom prst="rect">
            <a:avLst/>
          </a:prstGeom>
          <a:noFill/>
        </p:spPr>
        <p:txBody>
          <a:bodyPr wrap="square" rtlCol="0">
            <a:spAutoFit/>
          </a:bodyPr>
          <a:p>
            <a:r>
              <a:rPr lang="zh-CN" altLang="en-US"/>
              <a:t>季节效应</a:t>
            </a:r>
            <a:endParaRPr lang="zh-CN" altLang="en-US"/>
          </a:p>
        </p:txBody>
      </p:sp>
      <p:sp>
        <p:nvSpPr>
          <p:cNvPr id="10" name="文本框 9"/>
          <p:cNvSpPr txBox="1"/>
          <p:nvPr/>
        </p:nvSpPr>
        <p:spPr>
          <a:xfrm>
            <a:off x="5787390" y="4876800"/>
            <a:ext cx="1220470" cy="368300"/>
          </a:xfrm>
          <a:prstGeom prst="rect">
            <a:avLst/>
          </a:prstGeom>
          <a:noFill/>
        </p:spPr>
        <p:txBody>
          <a:bodyPr wrap="square" rtlCol="0">
            <a:spAutoFit/>
          </a:bodyPr>
          <a:p>
            <a:r>
              <a:rPr lang="zh-CN" altLang="en-US"/>
              <a:t>趋势效应</a:t>
            </a:r>
            <a:endParaRPr lang="zh-CN" altLang="en-US"/>
          </a:p>
        </p:txBody>
      </p:sp>
      <p:sp>
        <p:nvSpPr>
          <p:cNvPr id="11" name="文本框 10"/>
          <p:cNvSpPr txBox="1"/>
          <p:nvPr/>
        </p:nvSpPr>
        <p:spPr>
          <a:xfrm>
            <a:off x="9467850" y="6339205"/>
            <a:ext cx="1220470" cy="368300"/>
          </a:xfrm>
          <a:prstGeom prst="rect">
            <a:avLst/>
          </a:prstGeom>
          <a:noFill/>
        </p:spPr>
        <p:txBody>
          <a:bodyPr wrap="square" rtlCol="0">
            <a:spAutoFit/>
          </a:bodyPr>
          <a:p>
            <a:r>
              <a:rPr lang="zh-CN" altLang="en-US"/>
              <a:t>随机效应</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因素分解理论</a:t>
            </a:r>
            <a:endParaRPr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latin typeface="微软雅黑" panose="020B0503020204020204" charset="-122"/>
                <a:ea typeface="微软雅黑" panose="020B0503020204020204" charset="-122"/>
                <a:sym typeface="微软雅黑" panose="020B0503020204020204" charset="-122"/>
              </a:rPr>
              <a:t>因素分解</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指数平滑预测模型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dirty="0">
                <a:solidFill>
                  <a:srgbClr val="000000">
                    <a:lumMod val="75000"/>
                    <a:lumOff val="25000"/>
                  </a:srgbClr>
                </a:solidFill>
                <a:latin typeface="微软雅黑" panose="020B0503020204020204" charset="-122"/>
                <a:ea typeface="微软雅黑" panose="020B0503020204020204" charset="-122"/>
              </a:rPr>
              <a:t>ARIMA</a:t>
            </a:r>
            <a:r>
              <a:rPr lang="zh-CN" altLang="en-US" sz="2100" b="1" dirty="0">
                <a:solidFill>
                  <a:srgbClr val="000000">
                    <a:lumMod val="75000"/>
                    <a:lumOff val="25000"/>
                  </a:srgbClr>
                </a:solidFill>
                <a:latin typeface="微软雅黑" panose="020B0503020204020204" charset="-122"/>
                <a:ea typeface="微软雅黑" panose="020B0503020204020204" charset="-122"/>
              </a:rPr>
              <a:t>季节加法模型</a:t>
            </a:r>
            <a:endParaRPr lang="zh-CN" altLang="en-US"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altLang="zh-CN" sz="2100" b="1" dirty="0">
                <a:solidFill>
                  <a:srgbClr val="000000">
                    <a:lumMod val="75000"/>
                    <a:lumOff val="25000"/>
                  </a:srgbClr>
                </a:solidFill>
                <a:latin typeface="微软雅黑" panose="020B0503020204020204" charset="-122"/>
                <a:ea typeface="微软雅黑" panose="020B0503020204020204" charset="-122"/>
                <a:sym typeface="+mn-ea"/>
              </a:rPr>
              <a:t>ARIMA</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季节乘法模型</a:t>
            </a:r>
            <a:endParaRPr lang="zh-CN" altLang="en-US" sz="2100"/>
          </a:p>
        </p:txBody>
      </p:sp>
    </p:spTree>
    <p:custDataLst>
      <p:tags r:id="rId2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指数平滑预测模型</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normAutofit/>
          </a:bodyPr>
          <a:p>
            <a:pPr eaLnBrk="1" hangingPunct="1"/>
            <a:r>
              <a:rPr lang="en-US" altLang="zh-CN" sz="1800">
                <a:cs typeface="微软雅黑" panose="020B0503020204020204" charset="-122"/>
              </a:rPr>
              <a:t>确定性因素分解的第二个目的是根据序列呈现的确定性特征，选择适当的模型，预测序列未来的发展。根据序列是否具有长期趋势与季节效应，可以把序列分为如下三大类：</a:t>
            </a:r>
            <a:endParaRPr lang="en-US" altLang="zh-CN" sz="1800">
              <a:cs typeface="微软雅黑" panose="020B0503020204020204" charset="-122"/>
            </a:endParaRPr>
          </a:p>
          <a:p>
            <a:pPr lvl="1" eaLnBrk="1" hangingPunct="1"/>
            <a:r>
              <a:rPr lang="en-US" altLang="zh-CN">
                <a:cs typeface="微软雅黑" panose="020B0503020204020204" charset="-122"/>
              </a:rPr>
              <a:t>第一类：既无长期趋势，也无季节效应</a:t>
            </a:r>
            <a:endParaRPr lang="en-US" altLang="zh-CN">
              <a:cs typeface="微软雅黑" panose="020B0503020204020204" charset="-122"/>
            </a:endParaRPr>
          </a:p>
          <a:p>
            <a:pPr lvl="1" eaLnBrk="1" hangingPunct="1"/>
            <a:r>
              <a:rPr lang="en-US" altLang="zh-CN">
                <a:cs typeface="微软雅黑" panose="020B0503020204020204" charset="-122"/>
              </a:rPr>
              <a:t>第二类：有长期趋势，无季节效应</a:t>
            </a:r>
            <a:endParaRPr lang="en-US" altLang="zh-CN">
              <a:cs typeface="微软雅黑" panose="020B0503020204020204" charset="-122"/>
            </a:endParaRPr>
          </a:p>
          <a:p>
            <a:pPr lvl="1" eaLnBrk="1" hangingPunct="1"/>
            <a:r>
              <a:rPr lang="en-US" altLang="zh-CN">
                <a:cs typeface="微软雅黑" panose="020B0503020204020204" charset="-122"/>
              </a:rPr>
              <a:t>第三类：长期趋势可有可无，但一定有季节效应</a:t>
            </a:r>
            <a:endParaRPr lang="en-US" altLang="zh-CN" sz="1800">
              <a:cs typeface="微软雅黑" panose="020B0503020204020204" charset="-122"/>
            </a:endParaRPr>
          </a:p>
          <a:p>
            <a:pPr eaLnBrk="1" hangingPunct="1"/>
            <a:r>
              <a:rPr lang="en-US" altLang="zh-CN" sz="1800">
                <a:cs typeface="微软雅黑" panose="020B0503020204020204" charset="-122"/>
              </a:rPr>
              <a:t>在确定性因素分解领域，针对这三类序列，可以采用三种不同的指数平滑模型进行序列预测</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1815465" y="3904615"/>
            <a:ext cx="9247505" cy="17678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简单指数平滑</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lang="en-US" altLang="zh-CN" sz="2200">
                <a:cs typeface="微软雅黑" panose="020B0503020204020204" charset="-122"/>
              </a:rPr>
              <a:t>对于既无长期趋势又无季节效应的序列，可以认为序列围绕在均值附近做随机波动，即假定序列的波动服从如下模型：</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对该序列进行预测的主要目的是消除随机波动的影响，得到序列稳定的均值。</a:t>
            </a:r>
            <a:endParaRPr lang="en-US" altLang="zh-CN" sz="2200">
              <a:cs typeface="微软雅黑" panose="020B0503020204020204" charset="-122"/>
            </a:endParaRPr>
          </a:p>
          <a:p>
            <a:pPr eaLnBrk="1" hangingPunct="1"/>
            <a:r>
              <a:rPr lang="en-US" altLang="zh-CN" sz="2200">
                <a:cs typeface="微软雅黑" panose="020B0503020204020204" charset="-122"/>
              </a:rPr>
              <a:t>使用简单移动平均得到的预测值是序列真实值的无偏估计，而且移动平均期数越大，预测的误差越小</a:t>
            </a:r>
            <a:endParaRPr lang="en-US" altLang="zh-CN" sz="2200">
              <a:cs typeface="微软雅黑" panose="020B0503020204020204"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6355"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4918075" y="2142490"/>
            <a:ext cx="1358265" cy="481965"/>
          </a:xfrm>
          <a:prstGeom prst="rect">
            <a:avLst/>
          </a:prstGeom>
        </p:spPr>
      </p:pic>
      <p:pic>
        <p:nvPicPr>
          <p:cNvPr id="3" name="图片 2"/>
          <p:cNvPicPr>
            <a:picLocks noChangeAspect="1"/>
          </p:cNvPicPr>
          <p:nvPr/>
        </p:nvPicPr>
        <p:blipFill>
          <a:blip r:embed="rId3"/>
          <a:stretch>
            <a:fillRect/>
          </a:stretch>
        </p:blipFill>
        <p:spPr>
          <a:xfrm>
            <a:off x="3465830" y="4342765"/>
            <a:ext cx="6376035" cy="790575"/>
          </a:xfrm>
          <a:prstGeom prst="rect">
            <a:avLst/>
          </a:prstGeom>
        </p:spPr>
      </p:pic>
      <p:pic>
        <p:nvPicPr>
          <p:cNvPr id="5" name="图片 4"/>
          <p:cNvPicPr>
            <a:picLocks noChangeAspect="1"/>
          </p:cNvPicPr>
          <p:nvPr/>
        </p:nvPicPr>
        <p:blipFill>
          <a:blip r:embed="rId4"/>
          <a:stretch>
            <a:fillRect/>
          </a:stretch>
        </p:blipFill>
        <p:spPr>
          <a:xfrm>
            <a:off x="3465830" y="5299075"/>
            <a:ext cx="3194050" cy="8274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xfrm>
            <a:off x="1243965" y="273050"/>
            <a:ext cx="10278110" cy="612140"/>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因素分解模型</a:t>
            </a:r>
            <a:endParaRPr lang="zh-CN" altLang="en-US" sz="2800" spc="0" smtClean="0">
              <a:solidFill>
                <a:schemeClr val="accent5">
                  <a:lumMod val="75000"/>
                </a:schemeClr>
              </a:solidFill>
              <a:cs typeface="+mn-cs"/>
            </a:endParaRPr>
          </a:p>
        </p:txBody>
      </p:sp>
      <p:sp>
        <p:nvSpPr>
          <p:cNvPr id="23554" name="内容占位符 2"/>
          <p:cNvSpPr>
            <a:spLocks noGrp="1"/>
          </p:cNvSpPr>
          <p:nvPr>
            <p:ph sz="half" idx="1"/>
          </p:nvPr>
        </p:nvSpPr>
        <p:spPr>
          <a:xfrm>
            <a:off x="1419225" y="1038860"/>
            <a:ext cx="10102850" cy="4843780"/>
          </a:xfrm>
        </p:spPr>
        <p:txBody>
          <a:bodyPr wrap="square" lIns="91440" tIns="45720" rIns="91440" bIns="45720" anchor="t"/>
          <a:p>
            <a:pPr>
              <a:buClr>
                <a:schemeClr val="tx2"/>
              </a:buClr>
              <a:buSzTx/>
            </a:pPr>
            <a:r>
              <a:rPr lang="zh-CN" altLang="en-US" sz="2200"/>
              <a:t>统计学家在进行确定性时间序列分析时，假定序列会受到这四个因素中的全部或部分的影响，导致序列呈现出不同的波动特征。换言之，任何一个时间序列都可以用这四个因素的某个函数进行拟合</a:t>
            </a:r>
            <a:endParaRPr lang="zh-CN" altLang="en-US" sz="2200"/>
          </a:p>
          <a:p>
            <a:pPr>
              <a:buClr>
                <a:schemeClr val="tx2"/>
              </a:buClr>
              <a:buSzTx/>
            </a:pPr>
            <a:endParaRPr lang="zh-CN" altLang="en-US" sz="2200"/>
          </a:p>
          <a:p>
            <a:pPr>
              <a:buClr>
                <a:schemeClr val="tx2"/>
              </a:buClr>
              <a:buSzTx/>
            </a:pPr>
            <a:r>
              <a:rPr lang="zh-CN" altLang="en-US" sz="2200"/>
              <a:t>常用模型</a:t>
            </a:r>
            <a:endParaRPr lang="zh-CN" altLang="en-US" sz="2200"/>
          </a:p>
          <a:p>
            <a:pPr lvl="1">
              <a:buClr>
                <a:schemeClr val="tx2"/>
              </a:buClr>
            </a:pPr>
            <a:r>
              <a:rPr lang="zh-CN" altLang="en-US" sz="2000"/>
              <a:t>加法模型：</a:t>
            </a:r>
            <a:endParaRPr lang="zh-CN" altLang="en-US" sz="2000"/>
          </a:p>
          <a:p>
            <a:pPr>
              <a:buClr>
                <a:schemeClr val="tx2"/>
              </a:buClr>
              <a:buSzTx/>
            </a:pPr>
            <a:endParaRPr lang="zh-CN" altLang="en-US" sz="2000"/>
          </a:p>
          <a:p>
            <a:pPr lvl="1">
              <a:buClr>
                <a:schemeClr val="tx2"/>
              </a:buClr>
            </a:pPr>
            <a:r>
              <a:rPr lang="zh-CN" altLang="en-US" sz="2000"/>
              <a:t>乘法模型</a:t>
            </a:r>
            <a:r>
              <a:rPr lang="zh-CN" altLang="en-US"/>
              <a:t>：</a:t>
            </a:r>
            <a:endParaRPr lang="zh-CN" altLang="en-US"/>
          </a:p>
        </p:txBody>
      </p:sp>
      <p:graphicFrame>
        <p:nvGraphicFramePr>
          <p:cNvPr id="23555" name="图片 11"/>
          <p:cNvGraphicFramePr>
            <a:graphicFrameLocks noChangeAspect="1"/>
          </p:cNvGraphicFramePr>
          <p:nvPr/>
        </p:nvGraphicFramePr>
        <p:xfrm>
          <a:off x="4098290" y="3709035"/>
          <a:ext cx="2424430" cy="461645"/>
        </p:xfrm>
        <a:graphic>
          <a:graphicData uri="http://schemas.openxmlformats.org/presentationml/2006/ole">
            <mc:AlternateContent xmlns:mc="http://schemas.openxmlformats.org/markup-compatibility/2006">
              <mc:Choice xmlns:v="urn:schemas-microsoft-com:vml" Requires="v">
                <p:oleObj spid="_x0000_s3085" name="" r:id="rId1" imgW="1212215" imgH="229870" progId="Equation.DSMT4">
                  <p:embed/>
                </p:oleObj>
              </mc:Choice>
              <mc:Fallback>
                <p:oleObj name="" r:id="rId1" imgW="1212215" imgH="229870" progId="Equation.DSMT4">
                  <p:embed/>
                  <p:pic>
                    <p:nvPicPr>
                      <p:cNvPr id="0" name="图片 3084"/>
                      <p:cNvPicPr/>
                      <p:nvPr/>
                    </p:nvPicPr>
                    <p:blipFill>
                      <a:blip r:embed="rId2"/>
                      <a:stretch>
                        <a:fillRect/>
                      </a:stretch>
                    </p:blipFill>
                    <p:spPr>
                      <a:xfrm>
                        <a:off x="4098290" y="3709035"/>
                        <a:ext cx="2424430" cy="461645"/>
                      </a:xfrm>
                      <a:prstGeom prst="rect">
                        <a:avLst/>
                      </a:prstGeom>
                      <a:noFill/>
                      <a:ln w="38100">
                        <a:noFill/>
                        <a:miter/>
                      </a:ln>
                    </p:spPr>
                  </p:pic>
                </p:oleObj>
              </mc:Fallback>
            </mc:AlternateContent>
          </a:graphicData>
        </a:graphic>
      </p:graphicFrame>
      <p:graphicFrame>
        <p:nvGraphicFramePr>
          <p:cNvPr id="23556" name="图片 11"/>
          <p:cNvGraphicFramePr>
            <a:graphicFrameLocks noChangeAspect="1"/>
          </p:cNvGraphicFramePr>
          <p:nvPr/>
        </p:nvGraphicFramePr>
        <p:xfrm>
          <a:off x="4098290" y="4764405"/>
          <a:ext cx="2408555" cy="477520"/>
        </p:xfrm>
        <a:graphic>
          <a:graphicData uri="http://schemas.openxmlformats.org/presentationml/2006/ole">
            <mc:AlternateContent xmlns:mc="http://schemas.openxmlformats.org/markup-compatibility/2006">
              <mc:Choice xmlns:v="urn:schemas-microsoft-com:vml" Requires="v">
                <p:oleObj spid="_x0000_s3089" name="" r:id="rId3" imgW="1160780" imgH="229870" progId="Equation.DSMT4">
                  <p:embed/>
                </p:oleObj>
              </mc:Choice>
              <mc:Fallback>
                <p:oleObj name="" r:id="rId3" imgW="1160780" imgH="229870" progId="Equation.DSMT4">
                  <p:embed/>
                  <p:pic>
                    <p:nvPicPr>
                      <p:cNvPr id="0" name="图片 3088"/>
                      <p:cNvPicPr/>
                      <p:nvPr/>
                    </p:nvPicPr>
                    <p:blipFill>
                      <a:blip r:embed="rId4"/>
                      <a:stretch>
                        <a:fillRect/>
                      </a:stretch>
                    </p:blipFill>
                    <p:spPr>
                      <a:xfrm>
                        <a:off x="4098290" y="4764405"/>
                        <a:ext cx="2408555" cy="477520"/>
                      </a:xfrm>
                      <a:prstGeom prst="rect">
                        <a:avLst/>
                      </a:prstGeom>
                      <a:noFill/>
                      <a:ln w="38100">
                        <a:noFill/>
                        <a:miter/>
                      </a:ln>
                    </p:spPr>
                  </p:pic>
                </p:oleObj>
              </mc:Fallback>
            </mc:AlternateContent>
          </a:graphicData>
        </a:graphic>
      </p:graphicFrame>
      <p:graphicFrame>
        <p:nvGraphicFramePr>
          <p:cNvPr id="23557" name="对象 -2147482614"/>
          <p:cNvGraphicFramePr>
            <a:graphicFrameLocks noChangeAspect="1"/>
          </p:cNvGraphicFramePr>
          <p:nvPr/>
        </p:nvGraphicFramePr>
        <p:xfrm>
          <a:off x="4900930" y="2599055"/>
          <a:ext cx="2589530" cy="499110"/>
        </p:xfrm>
        <a:graphic>
          <a:graphicData uri="http://schemas.openxmlformats.org/presentationml/2006/ole">
            <mc:AlternateContent xmlns:mc="http://schemas.openxmlformats.org/markup-compatibility/2006">
              <mc:Choice xmlns:v="urn:schemas-microsoft-com:vml" Requires="v">
                <p:oleObj spid="_x0000_s3090" name="" r:id="rId5" imgW="1186180" imgH="229870" progId="Equation.DSMT4">
                  <p:embed/>
                </p:oleObj>
              </mc:Choice>
              <mc:Fallback>
                <p:oleObj name="" r:id="rId5" imgW="1186180" imgH="229870" progId="Equation.DSMT4">
                  <p:embed/>
                  <p:pic>
                    <p:nvPicPr>
                      <p:cNvPr id="0" name="图片 3089"/>
                      <p:cNvPicPr/>
                      <p:nvPr/>
                    </p:nvPicPr>
                    <p:blipFill>
                      <a:blip r:embed="rId6"/>
                      <a:stretch>
                        <a:fillRect/>
                      </a:stretch>
                    </p:blipFill>
                    <p:spPr>
                      <a:xfrm>
                        <a:off x="4900930" y="2599055"/>
                        <a:ext cx="2589530" cy="499110"/>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xfrm>
            <a:off x="1261110" y="165100"/>
            <a:ext cx="10260965" cy="720090"/>
          </a:xfrm>
        </p:spPr>
        <p:txBody>
          <a:bodyPr wrap="square" lIns="91440" tIns="45720" rIns="91440" bIns="45720" anchor="ctr">
            <a:normAutofit/>
          </a:bodyPr>
          <a:p>
            <a:pPr algn="l">
              <a:buClrTx/>
              <a:buSzTx/>
              <a:buFontTx/>
            </a:pPr>
            <a:r>
              <a:rPr lang="zh-CN" altLang="en-US" sz="2800" spc="0" smtClean="0">
                <a:solidFill>
                  <a:schemeClr val="accent5">
                    <a:lumMod val="75000"/>
                  </a:schemeClr>
                </a:solidFill>
                <a:cs typeface="+mn-cs"/>
              </a:rPr>
              <a:t>简单指数平滑预测模型</a:t>
            </a:r>
            <a:endParaRPr lang="zh-CN" altLang="en-US" sz="2800" spc="0" smtClean="0">
              <a:solidFill>
                <a:schemeClr val="accent5">
                  <a:lumMod val="75000"/>
                </a:schemeClr>
              </a:solidFill>
              <a:cs typeface="+mn-cs"/>
            </a:endParaRPr>
          </a:p>
        </p:txBody>
      </p:sp>
      <p:sp>
        <p:nvSpPr>
          <p:cNvPr id="11266" name="文本占位符 2"/>
          <p:cNvSpPr>
            <a:spLocks noGrp="1"/>
          </p:cNvSpPr>
          <p:nvPr>
            <p:ph type="body" idx="1"/>
          </p:nvPr>
        </p:nvSpPr>
        <p:spPr>
          <a:xfrm>
            <a:off x="1153160" y="952500"/>
            <a:ext cx="10368915" cy="5388610"/>
          </a:xfrm>
        </p:spPr>
        <p:txBody>
          <a:bodyPr wrap="square" lIns="91440" tIns="45720" rIns="91440" bIns="45720" anchor="t">
            <a:normAutofit lnSpcReduction="20000"/>
          </a:bodyPr>
          <a:p>
            <a:r>
              <a:rPr lang="zh-CN" altLang="en-US" sz="2000"/>
              <a:t>简单移动平均有很多良好的属性，但是在实务中，人们也发现了它的缺点。简单移动平均法实际上就是用一个简单的加权平均数作为某一期序列值的估计值。实际上也就是假定无论时间的远近，这</a:t>
            </a:r>
            <a:r>
              <a:rPr lang="en-US" altLang="zh-CN" sz="2000"/>
              <a:t>n</a:t>
            </a:r>
            <a:r>
              <a:rPr lang="zh-CN" altLang="en-US" sz="2000"/>
              <a:t>期的观察值对预测值的影响力都是一样的。但在实际生活中，我们会发现对大多数随机事件而言，一般都是近期的结果对现在的影响会大些，远期的结果对现在的影响会小些。这就是1961年Brown和Meyers提出指数平滑法的构造思想。</a:t>
            </a:r>
            <a:endParaRPr lang="zh-CN" altLang="en-US" sz="2000"/>
          </a:p>
          <a:p>
            <a:r>
              <a:rPr lang="zh-CN" altLang="en-US" sz="2000"/>
              <a:t>简单指数平滑模型</a:t>
            </a:r>
            <a:endParaRPr lang="zh-CN" altLang="en-US" sz="2000"/>
          </a:p>
          <a:p>
            <a:endParaRPr lang="zh-CN" altLang="en-US" sz="2000"/>
          </a:p>
          <a:p>
            <a:endParaRPr lang="zh-CN" altLang="en-US" sz="2000"/>
          </a:p>
          <a:p>
            <a:r>
              <a:rPr lang="zh-CN" altLang="en-US" sz="2000"/>
              <a:t>因为                              所以</a:t>
            </a:r>
            <a:endParaRPr lang="zh-CN" altLang="en-US" sz="2000"/>
          </a:p>
          <a:p>
            <a:endParaRPr lang="zh-CN" altLang="en-US" sz="2000"/>
          </a:p>
          <a:p>
            <a:r>
              <a:rPr lang="zh-CN" altLang="en-US" sz="2000"/>
              <a:t>这说明简单指数平滑方法的设计既考虑到了时间间隔的影响，又不影响预测值的无偏性。所以它是一种简单好用的无趋势、无季节效应序列的预测方法。</a:t>
            </a:r>
            <a:endParaRPr lang="zh-CN" altLang="en-US" sz="2000"/>
          </a:p>
        </p:txBody>
      </p:sp>
      <p:graphicFrame>
        <p:nvGraphicFramePr>
          <p:cNvPr id="11267" name="图片 297"/>
          <p:cNvGraphicFramePr>
            <a:graphicFrameLocks noChangeAspect="1"/>
          </p:cNvGraphicFramePr>
          <p:nvPr/>
        </p:nvGraphicFramePr>
        <p:xfrm>
          <a:off x="2984500" y="3631248"/>
          <a:ext cx="6446838" cy="438150"/>
        </p:xfrm>
        <a:graphic>
          <a:graphicData uri="http://schemas.openxmlformats.org/presentationml/2006/ole">
            <mc:AlternateContent xmlns:mc="http://schemas.openxmlformats.org/markup-compatibility/2006">
              <mc:Choice xmlns:v="urn:schemas-microsoft-com:vml" Requires="v">
                <p:oleObj spid="_x0000_s3081" name="" r:id="rId1" imgW="3543300" imgH="241300" progId="Equation.DSMT4">
                  <p:embed/>
                </p:oleObj>
              </mc:Choice>
              <mc:Fallback>
                <p:oleObj name="" r:id="rId1" imgW="3543300" imgH="241300" progId="Equation.DSMT4">
                  <p:embed/>
                  <p:pic>
                    <p:nvPicPr>
                      <p:cNvPr id="0" name="图片 3080"/>
                      <p:cNvPicPr/>
                      <p:nvPr/>
                    </p:nvPicPr>
                    <p:blipFill>
                      <a:blip r:embed="rId2"/>
                      <a:stretch>
                        <a:fillRect/>
                      </a:stretch>
                    </p:blipFill>
                    <p:spPr>
                      <a:xfrm>
                        <a:off x="2984500" y="3631248"/>
                        <a:ext cx="6446838" cy="438150"/>
                      </a:xfrm>
                      <a:prstGeom prst="rect">
                        <a:avLst/>
                      </a:prstGeom>
                      <a:noFill/>
                      <a:ln w="38100">
                        <a:noFill/>
                        <a:miter/>
                      </a:ln>
                    </p:spPr>
                  </p:pic>
                </p:oleObj>
              </mc:Fallback>
            </mc:AlternateContent>
          </a:graphicData>
        </a:graphic>
      </p:graphicFrame>
      <p:graphicFrame>
        <p:nvGraphicFramePr>
          <p:cNvPr id="2" name="对象 -2147482506"/>
          <p:cNvGraphicFramePr>
            <a:graphicFrameLocks noChangeAspect="1"/>
          </p:cNvGraphicFramePr>
          <p:nvPr/>
        </p:nvGraphicFramePr>
        <p:xfrm>
          <a:off x="2108200" y="4430395"/>
          <a:ext cx="2507615" cy="622300"/>
        </p:xfrm>
        <a:graphic>
          <a:graphicData uri="http://schemas.openxmlformats.org/presentationml/2006/ole">
            <mc:AlternateContent xmlns:mc="http://schemas.openxmlformats.org/markup-compatibility/2006">
              <mc:Choice xmlns:v="urn:schemas-microsoft-com:vml" Requires="v">
                <p:oleObj spid="_x0000_s3076" name="" r:id="rId3" imgW="1739900" imgH="431800" progId="Equation.DSMT4">
                  <p:embed/>
                </p:oleObj>
              </mc:Choice>
              <mc:Fallback>
                <p:oleObj name="" r:id="rId3" imgW="1739900" imgH="431800" progId="Equation.DSMT4">
                  <p:embed/>
                  <p:pic>
                    <p:nvPicPr>
                      <p:cNvPr id="0" name="图片 3075"/>
                      <p:cNvPicPr/>
                      <p:nvPr/>
                    </p:nvPicPr>
                    <p:blipFill>
                      <a:blip r:embed="rId4"/>
                      <a:stretch>
                        <a:fillRect/>
                      </a:stretch>
                    </p:blipFill>
                    <p:spPr>
                      <a:xfrm>
                        <a:off x="2108200" y="4430395"/>
                        <a:ext cx="2507615" cy="622300"/>
                      </a:xfrm>
                      <a:prstGeom prst="rect">
                        <a:avLst/>
                      </a:prstGeom>
                      <a:noFill/>
                      <a:ln w="38100">
                        <a:noFill/>
                        <a:miter/>
                      </a:ln>
                    </p:spPr>
                  </p:pic>
                </p:oleObj>
              </mc:Fallback>
            </mc:AlternateContent>
          </a:graphicData>
        </a:graphic>
      </p:graphicFrame>
      <p:graphicFrame>
        <p:nvGraphicFramePr>
          <p:cNvPr id="3" name="对象 -2147482505"/>
          <p:cNvGraphicFramePr/>
          <p:nvPr/>
        </p:nvGraphicFramePr>
        <p:xfrm>
          <a:off x="5523230" y="4344035"/>
          <a:ext cx="2620010" cy="756920"/>
        </p:xfrm>
        <a:graphic>
          <a:graphicData uri="http://schemas.openxmlformats.org/presentationml/2006/ole">
            <mc:AlternateContent xmlns:mc="http://schemas.openxmlformats.org/markup-compatibility/2006">
              <mc:Choice xmlns:v="urn:schemas-microsoft-com:vml" Requires="v">
                <p:oleObj spid="_x0000_s4" name="" r:id="rId5" imgW="1752600" imgH="431800" progId="Equation.DSMT4">
                  <p:embed/>
                </p:oleObj>
              </mc:Choice>
              <mc:Fallback>
                <p:oleObj name="" r:id="rId5" imgW="1752600" imgH="431800" progId="Equation.DSMT4">
                  <p:embed/>
                  <p:pic>
                    <p:nvPicPr>
                      <p:cNvPr id="0" name="图片 1"/>
                      <p:cNvPicPr/>
                      <p:nvPr/>
                    </p:nvPicPr>
                    <p:blipFill>
                      <a:blip r:embed="rId6"/>
                      <a:stretch>
                        <a:fillRect/>
                      </a:stretch>
                    </p:blipFill>
                    <p:spPr>
                      <a:xfrm>
                        <a:off x="5523230" y="4344035"/>
                        <a:ext cx="2620010" cy="756920"/>
                      </a:xfrm>
                      <a:prstGeom prst="rect">
                        <a:avLst/>
                      </a:prstGeom>
                      <a:noFill/>
                      <a:ln w="38100">
                        <a:noFill/>
                        <a:miter/>
                      </a:ln>
                    </p:spPr>
                  </p:pic>
                </p:oleObj>
              </mc:Fallback>
            </mc:AlternateContent>
          </a:graphicData>
        </a:graphic>
      </p:graphicFrame>
      <p:cxnSp>
        <p:nvCxnSpPr>
          <p:cNvPr id="5" name="直接连接符 4"/>
          <p:cNvCxnSpPr/>
          <p:nvPr>
            <p:custDataLst>
              <p:tags r:id="rId7"/>
            </p:custDataLst>
          </p:nvPr>
        </p:nvCxnSpPr>
        <p:spPr>
          <a:xfrm>
            <a:off x="1316355"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简单指数平滑预测公式</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normAutofit/>
          </a:bodyPr>
          <a:p>
            <a:pPr eaLnBrk="1" hangingPunct="1"/>
            <a:r>
              <a:rPr sz="2000">
                <a:cs typeface="微软雅黑" panose="020B0503020204020204" charset="-122"/>
              </a:rPr>
              <a:t>在实际应用中，通常使用简单指数平滑的递推公式进行逐期预测</a:t>
            </a:r>
            <a:endParaRPr sz="2000">
              <a:cs typeface="微软雅黑" panose="020B0503020204020204" charset="-122"/>
            </a:endParaRPr>
          </a:p>
          <a:p>
            <a:pPr eaLnBrk="1" hangingPunct="1"/>
            <a:endParaRPr sz="2000">
              <a:cs typeface="微软雅黑" panose="020B0503020204020204" charset="-122"/>
            </a:endParaRPr>
          </a:p>
          <a:p>
            <a:pPr eaLnBrk="1" hangingPunct="1"/>
            <a:endParaRPr sz="2000">
              <a:cs typeface="微软雅黑" panose="020B0503020204020204" charset="-122"/>
            </a:endParaRPr>
          </a:p>
          <a:p>
            <a:pPr eaLnBrk="1" hangingPunct="1"/>
            <a:endParaRPr sz="2000">
              <a:cs typeface="微软雅黑" panose="020B0503020204020204" charset="-122"/>
            </a:endParaRPr>
          </a:p>
          <a:p>
            <a:pPr eaLnBrk="1" hangingPunct="1"/>
            <a:endParaRPr sz="2000">
              <a:cs typeface="微软雅黑" panose="020B0503020204020204" charset="-122"/>
            </a:endParaRPr>
          </a:p>
          <a:p>
            <a:pPr marL="0" indent="0" eaLnBrk="1" hangingPunct="1">
              <a:buNone/>
            </a:pPr>
            <a:r>
              <a:rPr sz="1800">
                <a:latin typeface="宋体" panose="02010600030101010101" pitchFamily="2" charset="-122"/>
                <a:ea typeface="宋体" panose="02010600030101010101" pitchFamily="2" charset="-122"/>
                <a:cs typeface="宋体" panose="02010600030101010101" pitchFamily="2" charset="-122"/>
                <a:sym typeface="+mn-ea"/>
              </a:rPr>
              <a:t>式中：α为平滑系数。</a:t>
            </a:r>
            <a:r>
              <a:rPr sz="1800">
                <a:latin typeface="宋体" panose="02010600030101010101" pitchFamily="2" charset="-122"/>
                <a:ea typeface="宋体" panose="02010600030101010101" pitchFamily="2" charset="-122"/>
                <a:cs typeface="宋体" panose="02010600030101010101" pitchFamily="2" charset="-122"/>
              </a:rPr>
              <a:t>平滑系数α的值可以由研究人员根据经验和需要自行给定。对于变化缓慢的序列，常取较小的α值；相反，对于变化迅速的序列，常取较大的α值。</a:t>
            </a:r>
            <a:endParaRPr sz="1800">
              <a:latin typeface="宋体" panose="02010600030101010101" pitchFamily="2" charset="-122"/>
              <a:ea typeface="宋体" panose="02010600030101010101" pitchFamily="2" charset="-122"/>
              <a:cs typeface="宋体" panose="02010600030101010101" pitchFamily="2" charset="-122"/>
            </a:endParaRPr>
          </a:p>
          <a:p>
            <a:pPr eaLnBrk="1" hangingPunct="1"/>
            <a:r>
              <a:rPr sz="2000">
                <a:sym typeface="+mn-ea"/>
              </a:rPr>
              <a:t>从理论上我们可以证明使用简单指数平滑法预测任意期的预测值都为常数</a:t>
            </a: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504"/>
          <p:cNvGraphicFramePr/>
          <p:nvPr/>
        </p:nvGraphicFramePr>
        <p:xfrm>
          <a:off x="3146425" y="1812290"/>
          <a:ext cx="6392545" cy="1642110"/>
        </p:xfrm>
        <a:graphic>
          <a:graphicData uri="http://schemas.openxmlformats.org/presentationml/2006/ole">
            <mc:AlternateContent xmlns:mc="http://schemas.openxmlformats.org/markup-compatibility/2006">
              <mc:Choice xmlns:v="urn:schemas-microsoft-com:vml" Requires="v">
                <p:oleObj spid="_x0000_s3076" name="" r:id="rId2" imgW="3708400" imgH="862965" progId="Equation.DSMT4">
                  <p:embed/>
                </p:oleObj>
              </mc:Choice>
              <mc:Fallback>
                <p:oleObj name="" r:id="rId2" imgW="3708400" imgH="862965" progId="Equation.DSMT4">
                  <p:embed/>
                  <p:pic>
                    <p:nvPicPr>
                      <p:cNvPr id="0" name="图片 3075"/>
                      <p:cNvPicPr/>
                      <p:nvPr/>
                    </p:nvPicPr>
                    <p:blipFill>
                      <a:blip r:embed="rId3"/>
                      <a:stretch>
                        <a:fillRect/>
                      </a:stretch>
                    </p:blipFill>
                    <p:spPr>
                      <a:xfrm>
                        <a:off x="3146425" y="1812290"/>
                        <a:ext cx="6392545" cy="1642110"/>
                      </a:xfrm>
                      <a:prstGeom prst="rect">
                        <a:avLst/>
                      </a:prstGeom>
                      <a:noFill/>
                      <a:ln w="38100">
                        <a:noFill/>
                        <a:miter/>
                      </a:ln>
                    </p:spPr>
                  </p:pic>
                </p:oleObj>
              </mc:Fallback>
            </mc:AlternateContent>
          </a:graphicData>
        </a:graphic>
      </p:graphicFrame>
      <p:graphicFrame>
        <p:nvGraphicFramePr>
          <p:cNvPr id="5" name="对象 4"/>
          <p:cNvGraphicFramePr/>
          <p:nvPr/>
        </p:nvGraphicFramePr>
        <p:xfrm>
          <a:off x="3293110" y="5256530"/>
          <a:ext cx="5674995" cy="516890"/>
        </p:xfrm>
        <a:graphic>
          <a:graphicData uri="http://schemas.openxmlformats.org/presentationml/2006/ole">
            <mc:AlternateContent xmlns:mc="http://schemas.openxmlformats.org/markup-compatibility/2006">
              <mc:Choice xmlns:v="urn:schemas-microsoft-com:vml" Requires="v">
                <p:oleObj spid="_x0000_s6" name="" r:id="rId4" imgW="5073015" imgH="458470" progId="Equation.DSMT4">
                  <p:embed/>
                </p:oleObj>
              </mc:Choice>
              <mc:Fallback>
                <p:oleObj name="" r:id="rId4" imgW="5073015" imgH="458470" progId="Equation.DSMT4">
                  <p:embed/>
                  <p:pic>
                    <p:nvPicPr>
                      <p:cNvPr id="0" name="图片 5"/>
                      <p:cNvPicPr/>
                      <p:nvPr/>
                    </p:nvPicPr>
                    <p:blipFill>
                      <a:blip r:embed="rId5"/>
                      <a:stretch>
                        <a:fillRect/>
                      </a:stretch>
                    </p:blipFill>
                    <p:spPr>
                      <a:xfrm>
                        <a:off x="3293110" y="5256530"/>
                        <a:ext cx="5674995" cy="516890"/>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6-3</a:t>
            </a:r>
            <a:endParaRPr lang="en-US" altLang="zh-CN" sz="2800" spc="0" smtClean="0">
              <a:solidFill>
                <a:schemeClr val="accent5">
                  <a:lumMod val="75000"/>
                </a:schemeClr>
              </a:solidFill>
              <a:cs typeface="+mn-cs"/>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462405" y="1090295"/>
            <a:ext cx="9880600" cy="4862195"/>
            <a:chOff x="2303" y="1717"/>
            <a:chExt cx="15560" cy="7657"/>
          </a:xfrm>
        </p:grpSpPr>
        <p:pic>
          <p:nvPicPr>
            <p:cNvPr id="3" name="图片 2"/>
            <p:cNvPicPr>
              <a:picLocks noChangeAspect="1"/>
            </p:cNvPicPr>
            <p:nvPr/>
          </p:nvPicPr>
          <p:blipFill>
            <a:blip r:embed="rId2"/>
            <a:stretch>
              <a:fillRect/>
            </a:stretch>
          </p:blipFill>
          <p:spPr>
            <a:xfrm>
              <a:off x="2303" y="2024"/>
              <a:ext cx="15560" cy="7350"/>
            </a:xfrm>
            <a:prstGeom prst="rect">
              <a:avLst/>
            </a:prstGeom>
          </p:spPr>
        </p:pic>
        <p:sp>
          <p:nvSpPr>
            <p:cNvPr id="5" name="矩形 4"/>
            <p:cNvSpPr/>
            <p:nvPr/>
          </p:nvSpPr>
          <p:spPr>
            <a:xfrm>
              <a:off x="2453" y="1717"/>
              <a:ext cx="939" cy="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6-4</a:t>
            </a:r>
            <a:endParaRPr lang="en-US" altLang="zh-CN"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lang="en-US" altLang="zh-CN" sz="2200">
                <a:cs typeface="微软雅黑" panose="020B0503020204020204" charset="-122"/>
              </a:rPr>
              <a:t>根据1949-1998年北京市每年最高气温序列，采用指数平滑法预测1999-2018年北京市每年的最高气温</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6447790" y="2235200"/>
            <a:ext cx="4846320" cy="3295650"/>
          </a:xfrm>
          <a:prstGeom prst="rect">
            <a:avLst/>
          </a:prstGeom>
        </p:spPr>
      </p:pic>
      <p:sp>
        <p:nvSpPr>
          <p:cNvPr id="5" name="文本框 4"/>
          <p:cNvSpPr txBox="1"/>
          <p:nvPr/>
        </p:nvSpPr>
        <p:spPr>
          <a:xfrm>
            <a:off x="1160780" y="2731770"/>
            <a:ext cx="5013325" cy="2030095"/>
          </a:xfrm>
          <a:prstGeom prst="rect">
            <a:avLst/>
          </a:prstGeom>
          <a:noFill/>
        </p:spPr>
        <p:txBody>
          <a:bodyPr wrap="square" rtlCol="0" anchor="t">
            <a:spAutoFit/>
          </a:bodyPr>
          <a:p>
            <a:pPr marL="285750" indent="-285750">
              <a:buFont typeface="Arial" panose="020B0604020202020204" pitchFamily="34" charset="0"/>
              <a:buChar char="•"/>
            </a:pPr>
            <a:r>
              <a:rPr lang="zh-CN" altLang="en-US"/>
              <a:t>该序列没有长期趋势，没有季节效应，所以可以采用简单指数平滑法进行序列预测。</a:t>
            </a:r>
            <a:endParaRPr lang="zh-CN" altLang="en-US"/>
          </a:p>
          <a:p>
            <a:pPr marL="285750" indent="-285750">
              <a:buFont typeface="Arial" panose="020B0604020202020204" pitchFamily="34" charset="0"/>
              <a:buChar char="•"/>
            </a:pPr>
            <a:r>
              <a:rPr lang="zh-CN" altLang="en-US"/>
              <a:t>采用</a:t>
            </a:r>
            <a:r>
              <a:rPr lang="en-US" altLang="zh-CN"/>
              <a:t>SAS</a:t>
            </a:r>
            <a:r>
              <a:rPr lang="zh-CN" altLang="en-US"/>
              <a:t>系统默认的平滑系数α＝０</a:t>
            </a:r>
            <a:r>
              <a:rPr lang="en-US" altLang="zh-CN"/>
              <a:t>.</a:t>
            </a:r>
            <a:r>
              <a:rPr lang="zh-CN" altLang="en-US"/>
              <a:t>２，根据简单指数平滑法得到序列的指数平滑估计值与预测值。拟合与预测效果如右图所示。</a:t>
            </a:r>
            <a:endParaRPr lang="zh-CN" altLang="en-US"/>
          </a:p>
          <a:p>
            <a:pPr marL="285750" indent="-285750">
              <a:buFont typeface="Arial" panose="020B0604020202020204" pitchFamily="34" charset="0"/>
              <a:buChar char="•"/>
            </a:pPr>
            <a:r>
              <a:rPr lang="zh-CN" altLang="en-US"/>
              <a:t>北京市未来的最高气温预测均值为３６</a:t>
            </a:r>
            <a:r>
              <a:rPr lang="en-US" altLang="zh-CN"/>
              <a:t>.</a:t>
            </a:r>
            <a:r>
              <a:rPr lang="zh-CN" altLang="en-US"/>
              <a:t>８℃，</a:t>
            </a:r>
            <a:r>
              <a:rPr lang="en-US" altLang="zh-CN"/>
              <a:t>95%</a:t>
            </a:r>
            <a:r>
              <a:rPr lang="zh-CN" altLang="en-US"/>
              <a:t>的置信区间为 （</a:t>
            </a:r>
            <a:r>
              <a:rPr lang="en-US" altLang="zh-CN"/>
              <a:t>33.1</a:t>
            </a:r>
            <a:r>
              <a:rPr lang="zh-CN" altLang="en-US"/>
              <a:t>℃，</a:t>
            </a:r>
            <a:r>
              <a:rPr lang="en-US" altLang="zh-CN"/>
              <a:t>40.5</a:t>
            </a:r>
            <a:r>
              <a:rPr lang="zh-CN" altLang="en-US"/>
              <a:t>℃）。</a:t>
            </a:r>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Holt</a:t>
            </a:r>
            <a:r>
              <a:rPr lang="zh-CN" altLang="en-US" sz="2800" spc="0" smtClean="0">
                <a:solidFill>
                  <a:schemeClr val="accent5">
                    <a:lumMod val="75000"/>
                  </a:schemeClr>
                </a:solidFill>
                <a:cs typeface="+mn-cs"/>
              </a:rPr>
              <a:t>两参数指数平滑</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733925"/>
          </a:xfrm>
        </p:spPr>
        <p:txBody>
          <a:bodyPr wrap="square" lIns="91440" tIns="45720" rIns="91440" bIns="45720" anchor="t">
            <a:normAutofit fontScale="80000"/>
          </a:bodyPr>
          <a:p>
            <a:pPr eaLnBrk="1" hangingPunct="1"/>
            <a:r>
              <a:rPr lang="en-US" altLang="zh-CN" sz="2200">
                <a:cs typeface="微软雅黑" panose="020B0503020204020204" charset="-122"/>
              </a:rPr>
              <a:t>Holt两参数指数平滑适用于对含有线性趋势的序列进行预测。它的基本思想是具有线性趋势的序列通常可以表达为如下模型结构</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sz="2200">
                <a:cs typeface="微软雅黑" panose="020B0503020204020204" charset="-122"/>
              </a:rPr>
              <a:t>等价表达</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a(t-1)</a:t>
            </a:r>
            <a:r>
              <a:rPr sz="2200">
                <a:cs typeface="微软雅黑" panose="020B0503020204020204" charset="-122"/>
              </a:rPr>
              <a:t>代表</a:t>
            </a:r>
            <a:r>
              <a:rPr sz="2200">
                <a:cs typeface="微软雅黑" panose="020B0503020204020204" charset="-122"/>
              </a:rPr>
              <a:t>序列在</a:t>
            </a:r>
            <a:r>
              <a:rPr lang="en-US" altLang="zh-CN" sz="2200">
                <a:cs typeface="微软雅黑" panose="020B0503020204020204" charset="-122"/>
              </a:rPr>
              <a:t>t-1</a:t>
            </a:r>
            <a:r>
              <a:rPr sz="2200">
                <a:cs typeface="微软雅黑" panose="020B0503020204020204" charset="-122"/>
              </a:rPr>
              <a:t>时刻截距的无偏估计值，</a:t>
            </a:r>
            <a:r>
              <a:rPr lang="en-US" altLang="zh-CN" sz="2200">
                <a:cs typeface="微软雅黑" panose="020B0503020204020204" charset="-122"/>
              </a:rPr>
              <a:t>b(t)</a:t>
            </a:r>
            <a:r>
              <a:rPr sz="2200">
                <a:cs typeface="微软雅黑" panose="020B0503020204020204" charset="-122"/>
              </a:rPr>
              <a:t>代表</a:t>
            </a:r>
            <a:r>
              <a:rPr sz="2200">
                <a:cs typeface="微软雅黑" panose="020B0503020204020204" charset="-122"/>
              </a:rPr>
              <a:t>序列在ｔ时刻斜率的无偏估</a:t>
            </a:r>
            <a:r>
              <a:rPr lang="en-US" altLang="zh-CN" sz="2200">
                <a:cs typeface="微软雅黑" panose="020B0503020204020204" charset="-122"/>
              </a:rPr>
              <a:t>计值</a:t>
            </a: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对象 4">
            <a:hlinkClick r:id="" action="ppaction://ole?verb="/>
          </p:cNvPr>
          <p:cNvGraphicFramePr>
            <a:graphicFrameLocks noChangeAspect="1"/>
          </p:cNvGraphicFramePr>
          <p:nvPr/>
        </p:nvGraphicFramePr>
        <p:xfrm>
          <a:off x="4629785" y="2167255"/>
          <a:ext cx="1953260" cy="468630"/>
        </p:xfrm>
        <a:graphic>
          <a:graphicData uri="http://schemas.openxmlformats.org/presentationml/2006/ole">
            <mc:AlternateContent xmlns:mc="http://schemas.openxmlformats.org/markup-compatibility/2006">
              <mc:Choice xmlns:v="urn:schemas-microsoft-com:vml" Requires="v">
                <p:oleObj spid="_x0000_s1025" name="" r:id="rId2" imgW="952500" imgH="228600" progId="Equation.DSMT4">
                  <p:embed/>
                </p:oleObj>
              </mc:Choice>
              <mc:Fallback>
                <p:oleObj name="" r:id="rId2" imgW="952500" imgH="228600" progId="Equation.DSMT4">
                  <p:embed/>
                  <p:pic>
                    <p:nvPicPr>
                      <p:cNvPr id="0" name="图片 1024"/>
                      <p:cNvPicPr/>
                      <p:nvPr/>
                    </p:nvPicPr>
                    <p:blipFill>
                      <a:blip r:embed="rId3"/>
                      <a:stretch>
                        <a:fillRect/>
                      </a:stretch>
                    </p:blipFill>
                    <p:spPr>
                      <a:xfrm>
                        <a:off x="4629785" y="2167255"/>
                        <a:ext cx="1953260" cy="46863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616450" y="3314700"/>
          <a:ext cx="2959100" cy="1346200"/>
        </p:xfrm>
        <a:graphic>
          <a:graphicData uri="http://schemas.openxmlformats.org/presentationml/2006/ole">
            <mc:AlternateContent xmlns:mc="http://schemas.openxmlformats.org/markup-compatibility/2006">
              <mc:Choice xmlns:v="urn:schemas-microsoft-com:vml" Requires="v">
                <p:oleObj spid="_x0000_s2" name="" r:id="rId4" imgW="1536700" imgH="698500" progId="Equation.DSMT4">
                  <p:embed/>
                </p:oleObj>
              </mc:Choice>
              <mc:Fallback>
                <p:oleObj name="" r:id="rId4" imgW="1536700" imgH="698500" progId="Equation.DSMT4">
                  <p:embed/>
                  <p:pic>
                    <p:nvPicPr>
                      <p:cNvPr id="0" name="图片 1024"/>
                      <p:cNvPicPr/>
                      <p:nvPr/>
                    </p:nvPicPr>
                    <p:blipFill>
                      <a:blip r:embed="rId5"/>
                      <a:stretch>
                        <a:fillRect/>
                      </a:stretch>
                    </p:blipFill>
                    <p:spPr>
                      <a:xfrm>
                        <a:off x="4616450" y="3314700"/>
                        <a:ext cx="2959100" cy="1346200"/>
                      </a:xfrm>
                      <a:prstGeom prst="rect">
                        <a:avLst/>
                      </a:prstGeom>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Holt</a:t>
            </a:r>
            <a:r>
              <a:rPr sz="2800" spc="0" smtClean="0">
                <a:solidFill>
                  <a:schemeClr val="accent5">
                    <a:lumMod val="75000"/>
                  </a:schemeClr>
                </a:solidFill>
                <a:cs typeface="+mn-cs"/>
              </a:rPr>
              <a:t>两参数指数平滑公式</a:t>
            </a:r>
            <a:endParaRPr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lang="en-US" altLang="zh-CN" sz="2200">
                <a:cs typeface="微软雅黑" panose="020B0503020204020204" charset="-122"/>
              </a:rPr>
              <a:t>Holt两参数指数平滑就是分别使用简单指数平滑的方法，结合序列的最新观察值，不断修匀截距a(t)和斜率项b(t)，递推公式如下</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使用 Holt两参数指数平滑法，向前ｋ期的预测值为</a:t>
            </a:r>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3310255" y="2487295"/>
            <a:ext cx="5223510" cy="899795"/>
          </a:xfrm>
          <a:prstGeom prst="rect">
            <a:avLst/>
          </a:prstGeom>
        </p:spPr>
      </p:pic>
      <p:pic>
        <p:nvPicPr>
          <p:cNvPr id="5" name="图片 4"/>
          <p:cNvPicPr>
            <a:picLocks noChangeAspect="1"/>
          </p:cNvPicPr>
          <p:nvPr/>
        </p:nvPicPr>
        <p:blipFill>
          <a:blip r:embed="rId3"/>
          <a:stretch>
            <a:fillRect/>
          </a:stretch>
        </p:blipFill>
        <p:spPr>
          <a:xfrm>
            <a:off x="3829050" y="4531995"/>
            <a:ext cx="3890645" cy="5810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6-5</a:t>
            </a:r>
            <a:endParaRPr lang="en-US" altLang="zh-CN"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lang="en-US" altLang="zh-CN" sz="2200">
                <a:cs typeface="微软雅黑" panose="020B0503020204020204" charset="-122"/>
              </a:rPr>
              <a:t>对1898-1968年纽约市人均日用水量序列进行Holt两参数指数平滑，预测1969-1980年纽约市人均日用水量</a:t>
            </a:r>
            <a:r>
              <a:rPr sz="2200">
                <a:cs typeface="微软雅黑" panose="020B0503020204020204" charset="-122"/>
              </a:rPr>
              <a:t>，假设平滑系数为</a:t>
            </a:r>
            <a:endParaRPr lang="en-US" altLang="zh-CN" sz="2200">
              <a:cs typeface="微软雅黑" panose="020B0503020204020204" charset="-122"/>
            </a:endParaRPr>
          </a:p>
          <a:p>
            <a:pPr marL="0" indent="0" eaLnBrk="1" hangingPunct="1">
              <a:buNone/>
            </a:pPr>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5829300" y="2069465"/>
            <a:ext cx="5299075" cy="3602990"/>
          </a:xfrm>
          <a:prstGeom prst="rect">
            <a:avLst/>
          </a:prstGeom>
        </p:spPr>
      </p:pic>
      <p:pic>
        <p:nvPicPr>
          <p:cNvPr id="3" name="图片 2"/>
          <p:cNvPicPr>
            <a:picLocks noChangeAspect="1"/>
          </p:cNvPicPr>
          <p:nvPr/>
        </p:nvPicPr>
        <p:blipFill>
          <a:blip r:embed="rId3"/>
          <a:stretch>
            <a:fillRect/>
          </a:stretch>
        </p:blipFill>
        <p:spPr>
          <a:xfrm>
            <a:off x="8613775" y="1657985"/>
            <a:ext cx="2240915" cy="411480"/>
          </a:xfrm>
          <a:prstGeom prst="rect">
            <a:avLst/>
          </a:prstGeom>
        </p:spPr>
      </p:pic>
      <p:sp>
        <p:nvSpPr>
          <p:cNvPr id="5" name="文本框 4"/>
          <p:cNvSpPr txBox="1"/>
          <p:nvPr/>
        </p:nvSpPr>
        <p:spPr>
          <a:xfrm>
            <a:off x="1410970" y="2690495"/>
            <a:ext cx="3776345" cy="1476375"/>
          </a:xfrm>
          <a:prstGeom prst="rect">
            <a:avLst/>
          </a:prstGeom>
          <a:noFill/>
        </p:spPr>
        <p:txBody>
          <a:bodyPr wrap="square" rtlCol="0">
            <a:spAutoFit/>
          </a:bodyPr>
          <a:p>
            <a:pPr marL="285750" indent="-285750">
              <a:buFont typeface="Arial" panose="020B0604020202020204" pitchFamily="34" charset="0"/>
              <a:buChar char="•"/>
            </a:pPr>
            <a:r>
              <a:rPr lang="zh-CN" altLang="en-US"/>
              <a:t>最后一期的参数估计值</a:t>
            </a:r>
            <a:endParaRPr lang="zh-CN" altLang="en-US"/>
          </a:p>
          <a:p>
            <a:endParaRPr lang="zh-CN" altLang="en-US"/>
          </a:p>
          <a:p>
            <a:endParaRPr lang="zh-CN" altLang="en-US"/>
          </a:p>
          <a:p>
            <a:endParaRPr lang="zh-CN" altLang="en-US"/>
          </a:p>
          <a:p>
            <a:pPr marL="285750" indent="-285750">
              <a:buFont typeface="Arial" panose="020B0604020202020204" pitchFamily="34" charset="0"/>
              <a:buChar char="•"/>
            </a:pPr>
            <a:r>
              <a:rPr lang="zh-CN" altLang="en-US"/>
              <a:t>未来任意ｋ期的预测值为</a:t>
            </a:r>
            <a:endParaRPr lang="zh-CN" altLang="en-US"/>
          </a:p>
        </p:txBody>
      </p:sp>
      <p:pic>
        <p:nvPicPr>
          <p:cNvPr id="6" name="图片 5"/>
          <p:cNvPicPr>
            <a:picLocks noChangeAspect="1"/>
          </p:cNvPicPr>
          <p:nvPr/>
        </p:nvPicPr>
        <p:blipFill>
          <a:blip r:embed="rId4"/>
          <a:stretch>
            <a:fillRect/>
          </a:stretch>
        </p:blipFill>
        <p:spPr>
          <a:xfrm>
            <a:off x="1699260" y="3179445"/>
            <a:ext cx="3227705" cy="498475"/>
          </a:xfrm>
          <a:prstGeom prst="rect">
            <a:avLst/>
          </a:prstGeom>
        </p:spPr>
      </p:pic>
      <p:pic>
        <p:nvPicPr>
          <p:cNvPr id="7" name="图片 6"/>
          <p:cNvPicPr>
            <a:picLocks noChangeAspect="1"/>
          </p:cNvPicPr>
          <p:nvPr/>
        </p:nvPicPr>
        <p:blipFill>
          <a:blip r:embed="rId5"/>
          <a:stretch>
            <a:fillRect/>
          </a:stretch>
        </p:blipFill>
        <p:spPr>
          <a:xfrm>
            <a:off x="1699260" y="4377055"/>
            <a:ext cx="3691890" cy="48069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sym typeface="+mn-ea"/>
              </a:rPr>
              <a:t>Holt-Winters三参数指数平滑（加法模型）</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sz="2200">
                <a:cs typeface="微软雅黑" panose="020B0503020204020204" charset="-122"/>
              </a:rPr>
              <a:t>季节加法模型的一般表达</a:t>
            </a:r>
            <a:endParaRPr sz="2200">
              <a:cs typeface="微软雅黑" panose="020B0503020204020204" charset="-122"/>
            </a:endParaRPr>
          </a:p>
          <a:p>
            <a:pPr eaLnBrk="1" hangingPunct="1"/>
            <a:r>
              <a:rPr sz="2200">
                <a:cs typeface="微软雅黑" panose="020B0503020204020204" charset="-122"/>
              </a:rPr>
              <a:t>等价表达</a:t>
            </a:r>
            <a:endParaRPr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sz="2200">
                <a:cs typeface="微软雅黑" panose="020B0503020204020204" charset="-122"/>
              </a:rPr>
              <a:t>其中：</a:t>
            </a:r>
            <a:r>
              <a:rPr lang="en-US" altLang="zh-CN" sz="2200">
                <a:cs typeface="微软雅黑" panose="020B0503020204020204" charset="-122"/>
              </a:rPr>
              <a:t>a(t-1)</a:t>
            </a:r>
            <a:r>
              <a:rPr sz="2200">
                <a:cs typeface="微软雅黑" panose="020B0503020204020204" charset="-122"/>
                <a:sym typeface="+mn-ea"/>
              </a:rPr>
              <a:t>代表序列在</a:t>
            </a:r>
            <a:r>
              <a:rPr lang="en-US" altLang="zh-CN" sz="2200">
                <a:cs typeface="微软雅黑" panose="020B0503020204020204" charset="-122"/>
                <a:sym typeface="+mn-ea"/>
              </a:rPr>
              <a:t>t-1</a:t>
            </a:r>
            <a:r>
              <a:rPr sz="2200">
                <a:cs typeface="微软雅黑" panose="020B0503020204020204" charset="-122"/>
                <a:sym typeface="+mn-ea"/>
              </a:rPr>
              <a:t>时刻</a:t>
            </a:r>
            <a:r>
              <a:rPr sz="2200">
                <a:cs typeface="微软雅黑" panose="020B0503020204020204" charset="-122"/>
              </a:rPr>
              <a:t>消除季节效应后序列</a:t>
            </a:r>
            <a:r>
              <a:rPr sz="2200">
                <a:cs typeface="微软雅黑" panose="020B0503020204020204" charset="-122"/>
                <a:sym typeface="+mn-ea"/>
              </a:rPr>
              <a:t>截距的无偏估计值</a:t>
            </a:r>
            <a:r>
              <a:rPr sz="2200">
                <a:cs typeface="微软雅黑" panose="020B0503020204020204" charset="-122"/>
              </a:rPr>
              <a:t>，</a:t>
            </a:r>
            <a:r>
              <a:rPr lang="en-US" altLang="zh-CN" sz="2200">
                <a:cs typeface="微软雅黑" panose="020B0503020204020204" charset="-122"/>
              </a:rPr>
              <a:t>b(t)</a:t>
            </a:r>
            <a:r>
              <a:rPr sz="2200">
                <a:cs typeface="微软雅黑" panose="020B0503020204020204" charset="-122"/>
              </a:rPr>
              <a:t>是斜率的无偏估计值，</a:t>
            </a:r>
            <a:r>
              <a:rPr lang="en-US" altLang="zh-CN" sz="2200">
                <a:cs typeface="微软雅黑" panose="020B0503020204020204" charset="-122"/>
              </a:rPr>
              <a:t>c(t)</a:t>
            </a:r>
            <a:r>
              <a:rPr sz="2200">
                <a:cs typeface="微软雅黑" panose="020B0503020204020204" charset="-122"/>
              </a:rPr>
              <a:t>是季节指数的无偏估计。</a:t>
            </a:r>
            <a:endParaRPr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443"/>
          <p:cNvGraphicFramePr>
            <a:graphicFrameLocks noChangeAspect="1"/>
          </p:cNvGraphicFramePr>
          <p:nvPr/>
        </p:nvGraphicFramePr>
        <p:xfrm>
          <a:off x="5040630" y="1177925"/>
          <a:ext cx="2390775" cy="457835"/>
        </p:xfrm>
        <a:graphic>
          <a:graphicData uri="http://schemas.openxmlformats.org/presentationml/2006/ole">
            <mc:AlternateContent xmlns:mc="http://schemas.openxmlformats.org/markup-compatibility/2006">
              <mc:Choice xmlns:v="urn:schemas-microsoft-com:vml" Requires="v">
                <p:oleObj spid="_x0000_s3076" name="" r:id="rId2" imgW="1193800" imgH="228600" progId="Equation.DSMT4">
                  <p:embed/>
                </p:oleObj>
              </mc:Choice>
              <mc:Fallback>
                <p:oleObj name="" r:id="rId2" imgW="1193800" imgH="228600" progId="Equation.DSMT4">
                  <p:embed/>
                  <p:pic>
                    <p:nvPicPr>
                      <p:cNvPr id="0" name="图片 3075"/>
                      <p:cNvPicPr/>
                      <p:nvPr/>
                    </p:nvPicPr>
                    <p:blipFill>
                      <a:blip r:embed="rId3"/>
                      <a:stretch>
                        <a:fillRect/>
                      </a:stretch>
                    </p:blipFill>
                    <p:spPr>
                      <a:xfrm>
                        <a:off x="5040630" y="1177925"/>
                        <a:ext cx="2390775" cy="457835"/>
                      </a:xfrm>
                      <a:prstGeom prst="rect">
                        <a:avLst/>
                      </a:prstGeom>
                      <a:noFill/>
                      <a:ln w="38100">
                        <a:noFill/>
                        <a:miter/>
                      </a:ln>
                    </p:spPr>
                  </p:pic>
                </p:oleObj>
              </mc:Fallback>
            </mc:AlternateContent>
          </a:graphicData>
        </a:graphic>
      </p:graphicFrame>
      <p:graphicFrame>
        <p:nvGraphicFramePr>
          <p:cNvPr id="3" name="对象 -2147482429"/>
          <p:cNvGraphicFramePr>
            <a:graphicFrameLocks noChangeAspect="1"/>
          </p:cNvGraphicFramePr>
          <p:nvPr/>
        </p:nvGraphicFramePr>
        <p:xfrm>
          <a:off x="3571875" y="2239010"/>
          <a:ext cx="4805680" cy="1319530"/>
        </p:xfrm>
        <a:graphic>
          <a:graphicData uri="http://schemas.openxmlformats.org/presentationml/2006/ole">
            <mc:AlternateContent xmlns:mc="http://schemas.openxmlformats.org/markup-compatibility/2006">
              <mc:Choice xmlns:v="urn:schemas-microsoft-com:vml" Requires="v">
                <p:oleObj spid="_x0000_s5" name="" r:id="rId4" imgW="2590800" imgH="711200" progId="Equation.DSMT4">
                  <p:embed/>
                </p:oleObj>
              </mc:Choice>
              <mc:Fallback>
                <p:oleObj name="" r:id="rId4" imgW="2590800" imgH="711200" progId="Equation.DSMT4">
                  <p:embed/>
                  <p:pic>
                    <p:nvPicPr>
                      <p:cNvPr id="0" name="图片 1"/>
                      <p:cNvPicPr/>
                      <p:nvPr/>
                    </p:nvPicPr>
                    <p:blipFill>
                      <a:blip r:embed="rId5"/>
                      <a:stretch>
                        <a:fillRect/>
                      </a:stretch>
                    </p:blipFill>
                    <p:spPr>
                      <a:xfrm>
                        <a:off x="3571875" y="2239010"/>
                        <a:ext cx="4805680" cy="1319530"/>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Holt-Winters</a:t>
            </a:r>
            <a:r>
              <a:rPr sz="2800" spc="0" smtClean="0">
                <a:solidFill>
                  <a:schemeClr val="accent5">
                    <a:lumMod val="75000"/>
                  </a:schemeClr>
                </a:solidFill>
                <a:cs typeface="+mn-cs"/>
              </a:rPr>
              <a:t>三参数指数平滑公式（加法模型）</a:t>
            </a:r>
            <a:endParaRPr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normAutofit/>
          </a:bodyPr>
          <a:p>
            <a:pPr eaLnBrk="1" hangingPunct="1"/>
            <a:r>
              <a:rPr lang="en-US" altLang="zh-CN" sz="2000">
                <a:cs typeface="微软雅黑" panose="020B0503020204020204" charset="-122"/>
              </a:rPr>
              <a:t>Holt-Winters三参数指数平滑就是分别使用指数平滑的方法，迭代递推参数a(t)，b(t)和c(t)的值</a:t>
            </a:r>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r>
              <a:rPr lang="en-US" altLang="zh-CN" sz="2000">
                <a:cs typeface="微软雅黑" panose="020B0503020204020204" charset="-122"/>
              </a:rPr>
              <a:t>使用Holt-Winters三参数指数平滑加法公式，向前k期的预测值为</a:t>
            </a:r>
            <a:endParaRPr lang="en-US" altLang="zh-CN" sz="20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1"/>
          <p:cNvGraphicFramePr/>
          <p:nvPr/>
        </p:nvGraphicFramePr>
        <p:xfrm>
          <a:off x="3422650" y="2153285"/>
          <a:ext cx="5784850" cy="1748790"/>
        </p:xfrm>
        <a:graphic>
          <a:graphicData uri="http://schemas.openxmlformats.org/presentationml/2006/ole">
            <mc:AlternateContent xmlns:mc="http://schemas.openxmlformats.org/markup-compatibility/2006">
              <mc:Choice xmlns:v="urn:schemas-microsoft-com:vml" Requires="v">
                <p:oleObj spid="_x0000_s3" name="" r:id="rId2" imgW="3048000" imgH="850900" progId="Equation.DSMT4">
                  <p:embed/>
                </p:oleObj>
              </mc:Choice>
              <mc:Fallback>
                <p:oleObj name="" r:id="rId2" imgW="3048000" imgH="850900" progId="Equation.DSMT4">
                  <p:embed/>
                  <p:pic>
                    <p:nvPicPr>
                      <p:cNvPr id="0" name="图片 2"/>
                      <p:cNvPicPr/>
                      <p:nvPr/>
                    </p:nvPicPr>
                    <p:blipFill>
                      <a:blip r:embed="rId3"/>
                      <a:stretch>
                        <a:fillRect/>
                      </a:stretch>
                    </p:blipFill>
                    <p:spPr>
                      <a:xfrm>
                        <a:off x="3422650" y="2153285"/>
                        <a:ext cx="5784850" cy="1748790"/>
                      </a:xfrm>
                      <a:prstGeom prst="rect">
                        <a:avLst/>
                      </a:prstGeom>
                    </p:spPr>
                  </p:pic>
                </p:oleObj>
              </mc:Fallback>
            </mc:AlternateContent>
          </a:graphicData>
        </a:graphic>
      </p:graphicFrame>
      <p:graphicFrame>
        <p:nvGraphicFramePr>
          <p:cNvPr id="7" name="对象 6"/>
          <p:cNvGraphicFramePr/>
          <p:nvPr/>
        </p:nvGraphicFramePr>
        <p:xfrm>
          <a:off x="3749675" y="4949190"/>
          <a:ext cx="4326890" cy="556895"/>
        </p:xfrm>
        <a:graphic>
          <a:graphicData uri="http://schemas.openxmlformats.org/presentationml/2006/ole">
            <mc:AlternateContent xmlns:mc="http://schemas.openxmlformats.org/markup-compatibility/2006">
              <mc:Choice xmlns:v="urn:schemas-microsoft-com:vml" Requires="v">
                <p:oleObj spid="_x0000_s8" name="" r:id="rId4" imgW="4799965" imgH="484505" progId="Equation.DSMT4">
                  <p:embed/>
                </p:oleObj>
              </mc:Choice>
              <mc:Fallback>
                <p:oleObj name="" r:id="rId4" imgW="4799965" imgH="484505" progId="Equation.DSMT4">
                  <p:embed/>
                  <p:pic>
                    <p:nvPicPr>
                      <p:cNvPr id="0" name="图片 7"/>
                      <p:cNvPicPr/>
                      <p:nvPr/>
                    </p:nvPicPr>
                    <p:blipFill>
                      <a:blip r:embed="rId5"/>
                      <a:stretch>
                        <a:fillRect/>
                      </a:stretch>
                    </p:blipFill>
                    <p:spPr>
                      <a:xfrm>
                        <a:off x="3749675" y="4949190"/>
                        <a:ext cx="4326890" cy="556895"/>
                      </a:xfrm>
                      <a:prstGeom prst="rect">
                        <a:avLst/>
                      </a:prstGeom>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例6-1续</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lang="en-US" altLang="zh-CN" sz="2000">
                <a:cs typeface="微软雅黑" panose="020B0503020204020204" charset="-122"/>
              </a:rPr>
              <a:t>对1981—1990年澳大利亚政府季度消费支出序列，使用Holt-Winters三参数指数平滑法进行8期预测</a:t>
            </a:r>
            <a:r>
              <a:rPr sz="2000">
                <a:cs typeface="微软雅黑" panose="020B0503020204020204" charset="-122"/>
              </a:rPr>
              <a:t>。</a:t>
            </a:r>
            <a:endParaRPr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4" name="图片 384" descr="IMG_256"/>
          <p:cNvPicPr>
            <a:picLocks noChangeAspect="1"/>
          </p:cNvPicPr>
          <p:nvPr/>
        </p:nvPicPr>
        <p:blipFill>
          <a:blip r:embed="rId2"/>
          <a:stretch>
            <a:fillRect/>
          </a:stretch>
        </p:blipFill>
        <p:spPr>
          <a:xfrm>
            <a:off x="6040755" y="2241550"/>
            <a:ext cx="5076825" cy="3430905"/>
          </a:xfrm>
          <a:prstGeom prst="rect">
            <a:avLst/>
          </a:prstGeom>
          <a:noFill/>
          <a:ln w="9525">
            <a:noFill/>
          </a:ln>
        </p:spPr>
      </p:pic>
      <p:sp>
        <p:nvSpPr>
          <p:cNvPr id="2" name="文本框 1"/>
          <p:cNvSpPr txBox="1"/>
          <p:nvPr/>
        </p:nvSpPr>
        <p:spPr>
          <a:xfrm>
            <a:off x="1316355" y="2241550"/>
            <a:ext cx="4450080" cy="3599815"/>
          </a:xfrm>
          <a:prstGeom prst="rect">
            <a:avLst/>
          </a:prstGeom>
          <a:noFill/>
        </p:spPr>
        <p:txBody>
          <a:bodyPr wrap="square" rtlCol="0">
            <a:spAutoFit/>
          </a:bodyPr>
          <a:p>
            <a:pPr marL="285750" indent="-285750">
              <a:buFont typeface="Arial" panose="020B0604020202020204" pitchFamily="34" charset="0"/>
              <a:buChar char="•"/>
            </a:pPr>
            <a:r>
              <a:rPr lang="zh-CN" altLang="en-US" sz="1600"/>
              <a:t>如果我们不特别指定平滑系数的值，SAS软件会直接使用系统默认的平滑系数</a:t>
            </a:r>
            <a:endParaRPr lang="zh-CN" altLang="en-US" sz="1600"/>
          </a:p>
          <a:p>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三参数的最后迭代值为</a:t>
            </a:r>
            <a:endParaRPr lang="zh-CN" altLang="en-US" sz="1600"/>
          </a:p>
          <a:p>
            <a:endParaRPr lang="zh-CN" altLang="en-US" sz="1600"/>
          </a:p>
          <a:p>
            <a:endParaRPr lang="zh-CN" altLang="en-US" sz="1600"/>
          </a:p>
          <a:p>
            <a:endParaRPr lang="zh-CN" altLang="en-US" sz="1600"/>
          </a:p>
          <a:p>
            <a:endParaRPr lang="zh-CN" altLang="en-US" sz="1600"/>
          </a:p>
          <a:p>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未来</a:t>
            </a:r>
            <a:r>
              <a:rPr lang="en-US" altLang="zh-CN" sz="1600"/>
              <a:t>K</a:t>
            </a:r>
            <a:r>
              <a:rPr lang="zh-CN" altLang="en-US" sz="1600"/>
              <a:t>期预测值</a:t>
            </a:r>
            <a:endParaRPr lang="zh-CN" altLang="en-US" sz="1600"/>
          </a:p>
          <a:p>
            <a:endParaRPr lang="zh-CN" altLang="en-US"/>
          </a:p>
          <a:p>
            <a:endParaRPr lang="zh-CN" altLang="en-US"/>
          </a:p>
        </p:txBody>
      </p:sp>
      <p:pic>
        <p:nvPicPr>
          <p:cNvPr id="3" name="图片 2"/>
          <p:cNvPicPr>
            <a:picLocks noChangeAspect="1"/>
          </p:cNvPicPr>
          <p:nvPr/>
        </p:nvPicPr>
        <p:blipFill>
          <a:blip r:embed="rId3"/>
          <a:stretch>
            <a:fillRect/>
          </a:stretch>
        </p:blipFill>
        <p:spPr>
          <a:xfrm>
            <a:off x="1605280" y="2832100"/>
            <a:ext cx="4343400" cy="418465"/>
          </a:xfrm>
          <a:prstGeom prst="rect">
            <a:avLst/>
          </a:prstGeom>
        </p:spPr>
      </p:pic>
      <p:pic>
        <p:nvPicPr>
          <p:cNvPr id="5" name="图片 4"/>
          <p:cNvPicPr>
            <a:picLocks noChangeAspect="1"/>
          </p:cNvPicPr>
          <p:nvPr/>
        </p:nvPicPr>
        <p:blipFill>
          <a:blip r:embed="rId4"/>
          <a:stretch>
            <a:fillRect/>
          </a:stretch>
        </p:blipFill>
        <p:spPr>
          <a:xfrm>
            <a:off x="1605280" y="3538220"/>
            <a:ext cx="3054985" cy="480060"/>
          </a:xfrm>
          <a:prstGeom prst="rect">
            <a:avLst/>
          </a:prstGeom>
        </p:spPr>
      </p:pic>
      <p:pic>
        <p:nvPicPr>
          <p:cNvPr id="7" name="图片 6"/>
          <p:cNvPicPr>
            <a:picLocks noChangeAspect="1"/>
          </p:cNvPicPr>
          <p:nvPr/>
        </p:nvPicPr>
        <p:blipFill>
          <a:blip r:embed="rId5"/>
          <a:stretch>
            <a:fillRect/>
          </a:stretch>
        </p:blipFill>
        <p:spPr>
          <a:xfrm>
            <a:off x="1454785" y="4038600"/>
            <a:ext cx="4363720" cy="827405"/>
          </a:xfrm>
          <a:prstGeom prst="rect">
            <a:avLst/>
          </a:prstGeom>
        </p:spPr>
      </p:pic>
      <p:graphicFrame>
        <p:nvGraphicFramePr>
          <p:cNvPr id="6" name="对象 -2147482395"/>
          <p:cNvGraphicFramePr>
            <a:graphicFrameLocks noChangeAspect="1"/>
          </p:cNvGraphicFramePr>
          <p:nvPr/>
        </p:nvGraphicFramePr>
        <p:xfrm>
          <a:off x="1724025" y="5314315"/>
          <a:ext cx="2935605" cy="396240"/>
        </p:xfrm>
        <a:graphic>
          <a:graphicData uri="http://schemas.openxmlformats.org/presentationml/2006/ole">
            <mc:AlternateContent xmlns:mc="http://schemas.openxmlformats.org/markup-compatibility/2006">
              <mc:Choice xmlns:v="urn:schemas-microsoft-com:vml" Requires="v">
                <p:oleObj spid="_x0000_s3076" name="" r:id="rId6" imgW="1790700" imgH="241300" progId="Equation.DSMT4">
                  <p:embed/>
                </p:oleObj>
              </mc:Choice>
              <mc:Fallback>
                <p:oleObj name="" r:id="rId6" imgW="1790700" imgH="241300" progId="Equation.DSMT4">
                  <p:embed/>
                  <p:pic>
                    <p:nvPicPr>
                      <p:cNvPr id="0" name="图片 3075"/>
                      <p:cNvPicPr/>
                      <p:nvPr/>
                    </p:nvPicPr>
                    <p:blipFill>
                      <a:blip r:embed="rId7"/>
                      <a:stretch>
                        <a:fillRect/>
                      </a:stretch>
                    </p:blipFill>
                    <p:spPr>
                      <a:xfrm>
                        <a:off x="1724025" y="5314315"/>
                        <a:ext cx="2935605" cy="396240"/>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xfrm>
            <a:off x="1350645" y="237490"/>
            <a:ext cx="10171430" cy="647700"/>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因素分解模型遇到的问题</a:t>
            </a:r>
            <a:endParaRPr lang="zh-CN" altLang="en-US" sz="2800" spc="0" smtClean="0">
              <a:solidFill>
                <a:schemeClr val="accent5">
                  <a:lumMod val="75000"/>
                </a:schemeClr>
              </a:solidFill>
              <a:cs typeface="+mn-cs"/>
            </a:endParaRPr>
          </a:p>
        </p:txBody>
      </p:sp>
      <p:sp>
        <p:nvSpPr>
          <p:cNvPr id="24578" name="内容占位符 2"/>
          <p:cNvSpPr>
            <a:spLocks noGrp="1"/>
          </p:cNvSpPr>
          <p:nvPr>
            <p:ph sz="half" idx="1"/>
          </p:nvPr>
        </p:nvSpPr>
        <p:spPr>
          <a:xfrm>
            <a:off x="1315720" y="1089660"/>
            <a:ext cx="9975215" cy="4951095"/>
          </a:xfrm>
        </p:spPr>
        <p:txBody>
          <a:bodyPr wrap="square" lIns="91440" tIns="45720" rIns="91440" bIns="45720" anchor="t"/>
          <a:p>
            <a:pPr>
              <a:buClr>
                <a:schemeClr val="tx2"/>
              </a:buClr>
              <a:buSzTx/>
            </a:pPr>
            <a:r>
              <a:rPr lang="zh-CN" altLang="en-US" sz="2000"/>
              <a:t>如果观察时期不是足够长，那么循环因素和趋势因素的影响很难准确区分。</a:t>
            </a:r>
            <a:endParaRPr lang="zh-CN" altLang="en-US" sz="2400"/>
          </a:p>
          <a:p>
            <a:pPr lvl="1">
              <a:buClr>
                <a:schemeClr val="tx2"/>
              </a:buClr>
            </a:pPr>
            <a:r>
              <a:rPr lang="zh-CN" altLang="en-US" sz="1800"/>
              <a:t>很多经济或社会现象有“上行——峰顶——下行——谷底”周而复始的循环周期。但是这个周期通常很长而且周期长度不是固定的</a:t>
            </a:r>
            <a:endParaRPr lang="zh-CN" altLang="en-US" sz="1800"/>
          </a:p>
          <a:p>
            <a:pPr lvl="1">
              <a:buClr>
                <a:schemeClr val="tx2"/>
              </a:buClr>
            </a:pPr>
            <a:r>
              <a:rPr lang="zh-CN" altLang="en-US" sz="1800"/>
              <a:t>在经济学领域更是如此，经济学家</a:t>
            </a:r>
            <a:r>
              <a:rPr sz="1800">
                <a:sym typeface="+mn-ea"/>
              </a:rPr>
              <a:t>一再证明经济周期的存在和周期的不确定</a:t>
            </a:r>
            <a:endParaRPr lang="zh-CN" altLang="en-US" sz="1800"/>
          </a:p>
          <a:p>
            <a:pPr lvl="2">
              <a:buClr>
                <a:schemeClr val="tx2"/>
              </a:buClr>
            </a:pPr>
            <a:r>
              <a:rPr lang="zh-CN" altLang="en-US"/>
              <a:t>韦斯利.米歇尔周期（经济周期的持续时间从1年到10年或12年不等）</a:t>
            </a:r>
            <a:endParaRPr lang="zh-CN" altLang="en-US"/>
          </a:p>
          <a:p>
            <a:pPr lvl="2">
              <a:buClr>
                <a:schemeClr val="tx2"/>
              </a:buClr>
            </a:pPr>
            <a:r>
              <a:rPr lang="zh-CN" altLang="en-US"/>
              <a:t>基钦周期（平均周期长度为40个月左右）</a:t>
            </a:r>
            <a:endParaRPr lang="zh-CN" altLang="en-US"/>
          </a:p>
          <a:p>
            <a:pPr lvl="2">
              <a:buClr>
                <a:schemeClr val="tx2"/>
              </a:buClr>
            </a:pPr>
            <a:r>
              <a:rPr lang="zh-CN" altLang="en-US"/>
              <a:t>朱格拉周期（平均周期长度为10年左右）</a:t>
            </a:r>
            <a:endParaRPr lang="zh-CN" altLang="en-US"/>
          </a:p>
          <a:p>
            <a:pPr lvl="2">
              <a:buClr>
                <a:schemeClr val="tx2"/>
              </a:buClr>
            </a:pPr>
            <a:r>
              <a:rPr lang="zh-CN" altLang="en-US"/>
              <a:t>库兹涅茨周期）平均长度为20年左右）</a:t>
            </a:r>
            <a:endParaRPr lang="zh-CN" altLang="en-US"/>
          </a:p>
          <a:p>
            <a:pPr lvl="2">
              <a:buClr>
                <a:schemeClr val="tx2"/>
              </a:buClr>
            </a:pPr>
            <a:r>
              <a:rPr lang="zh-CN" altLang="en-US"/>
              <a:t>康德拉季耶夫周期（平均周期长度为53.3年）</a:t>
            </a:r>
            <a:endParaRPr lang="zh-CN" altLang="en-US" sz="1800"/>
          </a:p>
          <a:p>
            <a:pPr lvl="0">
              <a:buClr>
                <a:schemeClr val="tx2"/>
              </a:buClr>
            </a:pPr>
            <a:r>
              <a:rPr lang="zh-CN" altLang="en-US" sz="2000"/>
              <a:t>如果观察值序列不是足够长，没有包含几个周期的话，那么周期的一部分会和趋势重合，无法准确完整地提取周期影响。</a:t>
            </a:r>
            <a:endParaRPr lang="zh-CN" altLang="en-US" sz="2000"/>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sym typeface="+mn-ea"/>
              </a:rPr>
              <a:t>Holt-Winters三参数指数平滑（乘法模型）</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sz="2200">
                <a:cs typeface="微软雅黑" panose="020B0503020204020204" charset="-122"/>
              </a:rPr>
              <a:t>季节乘法模型的一般表达</a:t>
            </a:r>
            <a:endParaRPr sz="2200">
              <a:cs typeface="微软雅黑" panose="020B0503020204020204" charset="-122"/>
            </a:endParaRPr>
          </a:p>
          <a:p>
            <a:pPr eaLnBrk="1" hangingPunct="1"/>
            <a:r>
              <a:rPr sz="2200">
                <a:cs typeface="微软雅黑" panose="020B0503020204020204" charset="-122"/>
              </a:rPr>
              <a:t>等价表达</a:t>
            </a:r>
            <a:endParaRPr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sz="2200">
                <a:cs typeface="微软雅黑" panose="020B0503020204020204" charset="-122"/>
              </a:rPr>
              <a:t>其中：</a:t>
            </a:r>
            <a:r>
              <a:rPr lang="en-US" altLang="zh-CN" sz="2200">
                <a:cs typeface="微软雅黑" panose="020B0503020204020204" charset="-122"/>
              </a:rPr>
              <a:t>a(t-1)</a:t>
            </a:r>
            <a:r>
              <a:rPr sz="2200">
                <a:cs typeface="微软雅黑" panose="020B0503020204020204" charset="-122"/>
                <a:sym typeface="+mn-ea"/>
              </a:rPr>
              <a:t>代表序列在</a:t>
            </a:r>
            <a:r>
              <a:rPr lang="en-US" altLang="zh-CN" sz="2200">
                <a:cs typeface="微软雅黑" panose="020B0503020204020204" charset="-122"/>
                <a:sym typeface="+mn-ea"/>
              </a:rPr>
              <a:t>t-1</a:t>
            </a:r>
            <a:r>
              <a:rPr sz="2200">
                <a:cs typeface="微软雅黑" panose="020B0503020204020204" charset="-122"/>
                <a:sym typeface="+mn-ea"/>
              </a:rPr>
              <a:t>时刻</a:t>
            </a:r>
            <a:r>
              <a:rPr sz="2200">
                <a:cs typeface="微软雅黑" panose="020B0503020204020204" charset="-122"/>
              </a:rPr>
              <a:t>消除季节效应后序列</a:t>
            </a:r>
            <a:r>
              <a:rPr sz="2200">
                <a:cs typeface="微软雅黑" panose="020B0503020204020204" charset="-122"/>
                <a:sym typeface="+mn-ea"/>
              </a:rPr>
              <a:t>截距的无偏估计值</a:t>
            </a:r>
            <a:r>
              <a:rPr sz="2200">
                <a:cs typeface="微软雅黑" panose="020B0503020204020204" charset="-122"/>
              </a:rPr>
              <a:t>，</a:t>
            </a:r>
            <a:r>
              <a:rPr lang="en-US" altLang="zh-CN" sz="2200">
                <a:cs typeface="微软雅黑" panose="020B0503020204020204" charset="-122"/>
              </a:rPr>
              <a:t>b(t)</a:t>
            </a:r>
            <a:r>
              <a:rPr sz="2200">
                <a:cs typeface="微软雅黑" panose="020B0503020204020204" charset="-122"/>
              </a:rPr>
              <a:t>是斜率的无偏估计值，</a:t>
            </a:r>
            <a:r>
              <a:rPr lang="en-US" altLang="zh-CN" sz="2200">
                <a:cs typeface="微软雅黑" panose="020B0503020204020204" charset="-122"/>
              </a:rPr>
              <a:t>c(t)</a:t>
            </a:r>
            <a:r>
              <a:rPr sz="2200">
                <a:cs typeface="微软雅黑" panose="020B0503020204020204" charset="-122"/>
              </a:rPr>
              <a:t>是季节指数的无偏估计。</a:t>
            </a:r>
            <a:endParaRPr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392"/>
          <p:cNvGraphicFramePr>
            <a:graphicFrameLocks noChangeAspect="1"/>
          </p:cNvGraphicFramePr>
          <p:nvPr/>
        </p:nvGraphicFramePr>
        <p:xfrm>
          <a:off x="5012690" y="1166495"/>
          <a:ext cx="2165985" cy="461010"/>
        </p:xfrm>
        <a:graphic>
          <a:graphicData uri="http://schemas.openxmlformats.org/presentationml/2006/ole">
            <mc:AlternateContent xmlns:mc="http://schemas.openxmlformats.org/markup-compatibility/2006">
              <mc:Choice xmlns:v="urn:schemas-microsoft-com:vml" Requires="v">
                <p:oleObj spid="_x0000_s6" name="" r:id="rId2" imgW="1193800" imgH="254000" progId="Equation.DSMT4">
                  <p:embed/>
                </p:oleObj>
              </mc:Choice>
              <mc:Fallback>
                <p:oleObj name="" r:id="rId2" imgW="1193800" imgH="254000" progId="Equation.DSMT4">
                  <p:embed/>
                  <p:pic>
                    <p:nvPicPr>
                      <p:cNvPr id="0" name="图片 5"/>
                      <p:cNvPicPr/>
                      <p:nvPr/>
                    </p:nvPicPr>
                    <p:blipFill>
                      <a:blip r:embed="rId3"/>
                      <a:stretch>
                        <a:fillRect/>
                      </a:stretch>
                    </p:blipFill>
                    <p:spPr>
                      <a:xfrm>
                        <a:off x="5012690" y="1166495"/>
                        <a:ext cx="2165985" cy="461010"/>
                      </a:xfrm>
                      <a:prstGeom prst="rect">
                        <a:avLst/>
                      </a:prstGeom>
                      <a:noFill/>
                      <a:ln w="38100">
                        <a:noFill/>
                        <a:miter/>
                      </a:ln>
                    </p:spPr>
                  </p:pic>
                </p:oleObj>
              </mc:Fallback>
            </mc:AlternateContent>
          </a:graphicData>
        </a:graphic>
      </p:graphicFrame>
      <p:graphicFrame>
        <p:nvGraphicFramePr>
          <p:cNvPr id="3" name="对象 -2147482378"/>
          <p:cNvGraphicFramePr>
            <a:graphicFrameLocks noChangeAspect="1"/>
          </p:cNvGraphicFramePr>
          <p:nvPr/>
        </p:nvGraphicFramePr>
        <p:xfrm>
          <a:off x="4008755" y="2279015"/>
          <a:ext cx="4558030" cy="1504315"/>
        </p:xfrm>
        <a:graphic>
          <a:graphicData uri="http://schemas.openxmlformats.org/presentationml/2006/ole">
            <mc:AlternateContent xmlns:mc="http://schemas.openxmlformats.org/markup-compatibility/2006">
              <mc:Choice xmlns:v="urn:schemas-microsoft-com:vml" Requires="v">
                <p:oleObj spid="_x0000_s7" name="" r:id="rId4" imgW="2463165" imgH="812800" progId="Equation.DSMT4">
                  <p:embed/>
                </p:oleObj>
              </mc:Choice>
              <mc:Fallback>
                <p:oleObj name="" r:id="rId4" imgW="2463165" imgH="812800" progId="Equation.DSMT4">
                  <p:embed/>
                  <p:pic>
                    <p:nvPicPr>
                      <p:cNvPr id="0" name="图片 6"/>
                      <p:cNvPicPr/>
                      <p:nvPr/>
                    </p:nvPicPr>
                    <p:blipFill>
                      <a:blip r:embed="rId5"/>
                      <a:stretch>
                        <a:fillRect/>
                      </a:stretch>
                    </p:blipFill>
                    <p:spPr>
                      <a:xfrm>
                        <a:off x="4008755" y="2279015"/>
                        <a:ext cx="4558030" cy="1504315"/>
                      </a:xfrm>
                      <a:prstGeom prst="rect">
                        <a:avLst/>
                      </a:prstGeom>
                      <a:noFill/>
                      <a:ln w="38100">
                        <a:no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Holt-Winters</a:t>
            </a:r>
            <a:r>
              <a:rPr sz="2800" spc="0" smtClean="0">
                <a:solidFill>
                  <a:schemeClr val="accent5">
                    <a:lumMod val="75000"/>
                  </a:schemeClr>
                </a:solidFill>
                <a:cs typeface="+mn-cs"/>
              </a:rPr>
              <a:t>三参数指数平滑公式（乘法模型）</a:t>
            </a:r>
            <a:endParaRPr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normAutofit/>
          </a:bodyPr>
          <a:p>
            <a:pPr eaLnBrk="1" hangingPunct="1"/>
            <a:r>
              <a:rPr lang="en-US" altLang="zh-CN" sz="2000">
                <a:cs typeface="微软雅黑" panose="020B0503020204020204" charset="-122"/>
              </a:rPr>
              <a:t>Holt-Winters三参数指数平滑就是分别使用指数平滑的方法，迭代递推参数a(t)，b(t)和c(t)的值</a:t>
            </a:r>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r>
              <a:rPr lang="en-US" altLang="zh-CN" sz="2000">
                <a:cs typeface="微软雅黑" panose="020B0503020204020204" charset="-122"/>
              </a:rPr>
              <a:t>使用Holt-Winters三参数指数平滑</a:t>
            </a:r>
            <a:r>
              <a:rPr sz="2000">
                <a:cs typeface="微软雅黑" panose="020B0503020204020204" charset="-122"/>
              </a:rPr>
              <a:t>乘</a:t>
            </a:r>
            <a:r>
              <a:rPr lang="en-US" altLang="zh-CN" sz="2000">
                <a:cs typeface="微软雅黑" panose="020B0503020204020204" charset="-122"/>
              </a:rPr>
              <a:t>法公式，向前k期的预测值为</a:t>
            </a:r>
            <a:endParaRPr lang="en-US" altLang="zh-CN" sz="20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369"/>
          <p:cNvGraphicFramePr>
            <a:graphicFrameLocks noChangeAspect="1"/>
          </p:cNvGraphicFramePr>
          <p:nvPr/>
        </p:nvGraphicFramePr>
        <p:xfrm>
          <a:off x="3265805" y="2241550"/>
          <a:ext cx="5441950" cy="1578610"/>
        </p:xfrm>
        <a:graphic>
          <a:graphicData uri="http://schemas.openxmlformats.org/presentationml/2006/ole">
            <mc:AlternateContent xmlns:mc="http://schemas.openxmlformats.org/markup-compatibility/2006">
              <mc:Choice xmlns:v="urn:schemas-microsoft-com:vml" Requires="v">
                <p:oleObj spid="_x0000_s3076" name="" r:id="rId2" imgW="2933700" imgH="850900" progId="Equation.DSMT4">
                  <p:embed/>
                </p:oleObj>
              </mc:Choice>
              <mc:Fallback>
                <p:oleObj name="" r:id="rId2" imgW="2933700" imgH="850900" progId="Equation.DSMT4">
                  <p:embed/>
                  <p:pic>
                    <p:nvPicPr>
                      <p:cNvPr id="0" name="图片 3075"/>
                      <p:cNvPicPr/>
                      <p:nvPr/>
                    </p:nvPicPr>
                    <p:blipFill>
                      <a:blip r:embed="rId3"/>
                      <a:stretch>
                        <a:fillRect/>
                      </a:stretch>
                    </p:blipFill>
                    <p:spPr>
                      <a:xfrm>
                        <a:off x="3265805" y="2241550"/>
                        <a:ext cx="5441950" cy="1578610"/>
                      </a:xfrm>
                      <a:prstGeom prst="rect">
                        <a:avLst/>
                      </a:prstGeom>
                      <a:noFill/>
                      <a:ln w="38100">
                        <a:noFill/>
                        <a:miter/>
                      </a:ln>
                    </p:spPr>
                  </p:pic>
                </p:oleObj>
              </mc:Fallback>
            </mc:AlternateContent>
          </a:graphicData>
        </a:graphic>
      </p:graphicFrame>
      <p:graphicFrame>
        <p:nvGraphicFramePr>
          <p:cNvPr id="6" name="对象 5"/>
          <p:cNvGraphicFramePr/>
          <p:nvPr/>
        </p:nvGraphicFramePr>
        <p:xfrm>
          <a:off x="4206875" y="4895215"/>
          <a:ext cx="3559175" cy="577850"/>
        </p:xfrm>
        <a:graphic>
          <a:graphicData uri="http://schemas.openxmlformats.org/presentationml/2006/ole">
            <mc:AlternateContent xmlns:mc="http://schemas.openxmlformats.org/markup-compatibility/2006">
              <mc:Choice xmlns:v="urn:schemas-microsoft-com:vml" Requires="v">
                <p:oleObj spid="_x0000_s9" name="" r:id="rId4" imgW="4429125" imgH="525780" progId="Equation.DSMT4">
                  <p:embed/>
                </p:oleObj>
              </mc:Choice>
              <mc:Fallback>
                <p:oleObj name="" r:id="rId4" imgW="4429125" imgH="525780" progId="Equation.DSMT4">
                  <p:embed/>
                  <p:pic>
                    <p:nvPicPr>
                      <p:cNvPr id="0" name="图片 8"/>
                      <p:cNvPicPr/>
                      <p:nvPr/>
                    </p:nvPicPr>
                    <p:blipFill>
                      <a:blip r:embed="rId5"/>
                      <a:stretch>
                        <a:fillRect/>
                      </a:stretch>
                    </p:blipFill>
                    <p:spPr>
                      <a:xfrm>
                        <a:off x="4206875" y="4895215"/>
                        <a:ext cx="3559175" cy="577850"/>
                      </a:xfrm>
                      <a:prstGeom prst="rect">
                        <a:avLst/>
                      </a:prstGeom>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例6-</a:t>
            </a:r>
            <a:r>
              <a:rPr lang="en-US" altLang="zh-CN" sz="2800" spc="0" smtClean="0">
                <a:solidFill>
                  <a:schemeClr val="accent5">
                    <a:lumMod val="75000"/>
                  </a:schemeClr>
                </a:solidFill>
                <a:cs typeface="+mn-cs"/>
              </a:rPr>
              <a:t>2</a:t>
            </a:r>
            <a:r>
              <a:rPr lang="zh-CN" altLang="en-US" sz="2800" spc="0" smtClean="0">
                <a:solidFill>
                  <a:schemeClr val="accent5">
                    <a:lumMod val="75000"/>
                  </a:schemeClr>
                </a:solidFill>
                <a:cs typeface="+mn-cs"/>
              </a:rPr>
              <a:t>续</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lang="en-US" altLang="zh-CN" sz="2000">
                <a:cs typeface="微软雅黑" panose="020B0503020204020204" charset="-122"/>
              </a:rPr>
              <a:t>为1993-2000年中国社会消费品零售总额序列，使用Holt-Winters三参数指数平滑法进行12期预测</a:t>
            </a:r>
            <a:r>
              <a:rPr sz="2000">
                <a:cs typeface="微软雅黑" panose="020B0503020204020204" charset="-122"/>
              </a:rPr>
              <a:t>。</a:t>
            </a:r>
            <a:endParaRPr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16355" y="2241550"/>
            <a:ext cx="4450080" cy="3846195"/>
          </a:xfrm>
          <a:prstGeom prst="rect">
            <a:avLst/>
          </a:prstGeom>
          <a:noFill/>
        </p:spPr>
        <p:txBody>
          <a:bodyPr wrap="square" rtlCol="0">
            <a:spAutoFit/>
          </a:bodyPr>
          <a:p>
            <a:pPr marL="285750" indent="-285750">
              <a:buFont typeface="Arial" panose="020B0604020202020204" pitchFamily="34" charset="0"/>
              <a:buChar char="•"/>
            </a:pPr>
            <a:r>
              <a:rPr lang="zh-CN" altLang="en-US" sz="1600"/>
              <a:t>三参数的最后迭代值为</a:t>
            </a:r>
            <a:endParaRPr lang="zh-CN" altLang="en-US" sz="1600"/>
          </a:p>
          <a:p>
            <a:endParaRPr lang="zh-CN" altLang="en-US" sz="1600"/>
          </a:p>
          <a:p>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未来</a:t>
            </a:r>
            <a:r>
              <a:rPr lang="en-US" altLang="zh-CN" sz="1600"/>
              <a:t>K</a:t>
            </a:r>
            <a:r>
              <a:rPr lang="zh-CN" altLang="en-US" sz="1600"/>
              <a:t>期预测值</a:t>
            </a:r>
            <a:endParaRPr lang="zh-CN" altLang="en-US" sz="1600"/>
          </a:p>
          <a:p>
            <a:endParaRPr lang="zh-CN" altLang="en-US"/>
          </a:p>
          <a:p>
            <a:endParaRPr lang="zh-CN" altLang="en-US"/>
          </a:p>
        </p:txBody>
      </p:sp>
      <p:pic>
        <p:nvPicPr>
          <p:cNvPr id="9" name="图片 8"/>
          <p:cNvPicPr>
            <a:picLocks noChangeAspect="1"/>
          </p:cNvPicPr>
          <p:nvPr/>
        </p:nvPicPr>
        <p:blipFill>
          <a:blip r:embed="rId2"/>
          <a:stretch>
            <a:fillRect/>
          </a:stretch>
        </p:blipFill>
        <p:spPr>
          <a:xfrm>
            <a:off x="1700530" y="2573655"/>
            <a:ext cx="3070860" cy="411480"/>
          </a:xfrm>
          <a:prstGeom prst="rect">
            <a:avLst/>
          </a:prstGeom>
        </p:spPr>
      </p:pic>
      <p:pic>
        <p:nvPicPr>
          <p:cNvPr id="10" name="图片 9"/>
          <p:cNvPicPr>
            <a:picLocks noChangeAspect="1"/>
          </p:cNvPicPr>
          <p:nvPr/>
        </p:nvPicPr>
        <p:blipFill>
          <a:blip r:embed="rId3"/>
          <a:stretch>
            <a:fillRect/>
          </a:stretch>
        </p:blipFill>
        <p:spPr>
          <a:xfrm>
            <a:off x="1478915" y="3086100"/>
            <a:ext cx="3514090" cy="2066925"/>
          </a:xfrm>
          <a:prstGeom prst="rect">
            <a:avLst/>
          </a:prstGeom>
        </p:spPr>
      </p:pic>
      <p:graphicFrame>
        <p:nvGraphicFramePr>
          <p:cNvPr id="3" name="对象 -2147482344"/>
          <p:cNvGraphicFramePr>
            <a:graphicFrameLocks noChangeAspect="1"/>
          </p:cNvGraphicFramePr>
          <p:nvPr/>
        </p:nvGraphicFramePr>
        <p:xfrm>
          <a:off x="1700530" y="5641975"/>
          <a:ext cx="3030855" cy="445770"/>
        </p:xfrm>
        <a:graphic>
          <a:graphicData uri="http://schemas.openxmlformats.org/presentationml/2006/ole">
            <mc:AlternateContent xmlns:mc="http://schemas.openxmlformats.org/markup-compatibility/2006">
              <mc:Choice xmlns:v="urn:schemas-microsoft-com:vml" Requires="v">
                <p:oleObj spid="_x0000_s11" name="" r:id="rId4" imgW="1727200" imgH="254000" progId="Equation.DSMT4">
                  <p:embed/>
                </p:oleObj>
              </mc:Choice>
              <mc:Fallback>
                <p:oleObj name="" r:id="rId4" imgW="1727200" imgH="254000" progId="Equation.DSMT4">
                  <p:embed/>
                  <p:pic>
                    <p:nvPicPr>
                      <p:cNvPr id="0" name="图片 10"/>
                      <p:cNvPicPr/>
                      <p:nvPr/>
                    </p:nvPicPr>
                    <p:blipFill>
                      <a:blip r:embed="rId5"/>
                      <a:stretch>
                        <a:fillRect/>
                      </a:stretch>
                    </p:blipFill>
                    <p:spPr>
                      <a:xfrm>
                        <a:off x="1700530" y="5641975"/>
                        <a:ext cx="3030855" cy="445770"/>
                      </a:xfrm>
                      <a:prstGeom prst="rect">
                        <a:avLst/>
                      </a:prstGeom>
                      <a:noFill/>
                      <a:ln w="38100">
                        <a:noFill/>
                        <a:miter/>
                      </a:ln>
                    </p:spPr>
                  </p:pic>
                </p:oleObj>
              </mc:Fallback>
            </mc:AlternateContent>
          </a:graphicData>
        </a:graphic>
      </p:graphicFrame>
      <p:pic>
        <p:nvPicPr>
          <p:cNvPr id="35" name="图片 35" descr="6-20"/>
          <p:cNvPicPr>
            <a:picLocks noChangeAspect="1"/>
          </p:cNvPicPr>
          <p:nvPr/>
        </p:nvPicPr>
        <p:blipFill>
          <a:blip r:embed="rId6"/>
          <a:stretch>
            <a:fillRect/>
          </a:stretch>
        </p:blipFill>
        <p:spPr>
          <a:xfrm>
            <a:off x="5766435" y="2171700"/>
            <a:ext cx="5492115" cy="349377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因素分解理论</a:t>
            </a:r>
            <a:endParaRPr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latin typeface="微软雅黑" panose="020B0503020204020204" charset="-122"/>
                <a:ea typeface="微软雅黑" panose="020B0503020204020204" charset="-122"/>
                <a:sym typeface="微软雅黑" panose="020B0503020204020204" charset="-122"/>
              </a:rPr>
              <a:t>因素分解</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指数平滑预测模型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dirty="0">
                <a:solidFill>
                  <a:srgbClr val="000000">
                    <a:lumMod val="75000"/>
                    <a:lumOff val="25000"/>
                  </a:srgbClr>
                </a:solidFill>
                <a:latin typeface="微软雅黑" panose="020B0503020204020204" charset="-122"/>
                <a:ea typeface="微软雅黑" panose="020B0503020204020204" charset="-122"/>
              </a:rPr>
              <a:t>ARIMA</a:t>
            </a:r>
            <a:r>
              <a:rPr lang="zh-CN" altLang="en-US" sz="2100" b="1" dirty="0">
                <a:solidFill>
                  <a:srgbClr val="000000">
                    <a:lumMod val="75000"/>
                    <a:lumOff val="25000"/>
                  </a:srgbClr>
                </a:solidFill>
                <a:latin typeface="微软雅黑" panose="020B0503020204020204" charset="-122"/>
                <a:ea typeface="微软雅黑" panose="020B0503020204020204" charset="-122"/>
              </a:rPr>
              <a:t>季节加法模型</a:t>
            </a:r>
            <a:endParaRPr lang="zh-CN" altLang="en-US"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altLang="zh-CN" sz="2100" b="1" dirty="0">
                <a:solidFill>
                  <a:srgbClr val="000000">
                    <a:lumMod val="75000"/>
                    <a:lumOff val="25000"/>
                  </a:srgbClr>
                </a:solidFill>
                <a:latin typeface="微软雅黑" panose="020B0503020204020204" charset="-122"/>
                <a:ea typeface="微软雅黑" panose="020B0503020204020204" charset="-122"/>
                <a:sym typeface="+mn-ea"/>
              </a:rPr>
              <a:t>ARIMA</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季节乘法模型</a:t>
            </a:r>
            <a:endParaRPr lang="zh-CN" altLang="en-US" sz="2100"/>
          </a:p>
        </p:txBody>
      </p:sp>
    </p:spTree>
    <p:custDataLst>
      <p:tags r:id="rId2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ARIMA</a:t>
            </a:r>
            <a:r>
              <a:rPr sz="2800" spc="0" smtClean="0">
                <a:solidFill>
                  <a:schemeClr val="accent5">
                    <a:lumMod val="75000"/>
                  </a:schemeClr>
                </a:solidFill>
                <a:cs typeface="+mn-cs"/>
              </a:rPr>
              <a:t>季节加法模型</a:t>
            </a:r>
            <a:endParaRPr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lang="en-US" altLang="zh-CN" sz="2200">
                <a:sym typeface="+mn-ea"/>
              </a:rPr>
              <a:t>季节</a:t>
            </a:r>
            <a:r>
              <a:rPr sz="2200">
                <a:sym typeface="+mn-ea"/>
              </a:rPr>
              <a:t>加法</a:t>
            </a:r>
            <a:r>
              <a:rPr lang="en-US" altLang="zh-CN" sz="2200">
                <a:sym typeface="+mn-ea"/>
              </a:rPr>
              <a:t>模型是指序列中的季节效应和其它效应之间是加法关系</a:t>
            </a:r>
            <a:endParaRPr lang="en-US" altLang="zh-CN" sz="2200"/>
          </a:p>
          <a:p>
            <a:pPr eaLnBrk="1" hangingPunct="1"/>
            <a:endParaRPr lang="en-US" altLang="zh-CN" sz="2200"/>
          </a:p>
          <a:p>
            <a:pPr eaLnBrk="1" hangingPunct="1"/>
            <a:r>
              <a:rPr lang="en-US" altLang="zh-CN" sz="2200">
                <a:sym typeface="+mn-ea"/>
              </a:rPr>
              <a:t>简单季节模型通过简单的趋势差分、季节差分之后序列即可转化为平稳，它的模型结构通常如下</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9636" name="Object 5"/>
          <p:cNvGraphicFramePr>
            <a:graphicFrameLocks noChangeAspect="1"/>
          </p:cNvGraphicFramePr>
          <p:nvPr/>
        </p:nvGraphicFramePr>
        <p:xfrm>
          <a:off x="5292725" y="1700530"/>
          <a:ext cx="1934210" cy="491490"/>
        </p:xfrm>
        <a:graphic>
          <a:graphicData uri="http://schemas.openxmlformats.org/presentationml/2006/ole">
            <mc:AlternateContent xmlns:mc="http://schemas.openxmlformats.org/markup-compatibility/2006">
              <mc:Choice xmlns:v="urn:schemas-microsoft-com:vml" Requires="v">
                <p:oleObj spid="_x0000_s3115" name="" r:id="rId2" imgW="991235" imgH="228600" progId="Equation.3">
                  <p:embed/>
                </p:oleObj>
              </mc:Choice>
              <mc:Fallback>
                <p:oleObj name="" r:id="rId2" imgW="991235" imgH="228600" progId="Equation.3">
                  <p:embed/>
                  <p:pic>
                    <p:nvPicPr>
                      <p:cNvPr id="0" name="图片 3114"/>
                      <p:cNvPicPr/>
                      <p:nvPr/>
                    </p:nvPicPr>
                    <p:blipFill>
                      <a:blip r:embed="rId3"/>
                      <a:stretch>
                        <a:fillRect/>
                      </a:stretch>
                    </p:blipFill>
                    <p:spPr>
                      <a:xfrm>
                        <a:off x="5292725" y="1700530"/>
                        <a:ext cx="1934210" cy="491490"/>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4"/>
          <a:stretch>
            <a:fillRect/>
          </a:stretch>
        </p:blipFill>
        <p:spPr>
          <a:xfrm>
            <a:off x="1597025" y="4187190"/>
            <a:ext cx="7421880" cy="2049780"/>
          </a:xfrm>
          <a:prstGeom prst="rect">
            <a:avLst/>
          </a:prstGeom>
        </p:spPr>
      </p:pic>
      <p:graphicFrame>
        <p:nvGraphicFramePr>
          <p:cNvPr id="5" name="对象 4"/>
          <p:cNvGraphicFramePr/>
          <p:nvPr/>
        </p:nvGraphicFramePr>
        <p:xfrm>
          <a:off x="5292725" y="3086100"/>
          <a:ext cx="2322830" cy="899795"/>
        </p:xfrm>
        <a:graphic>
          <a:graphicData uri="http://schemas.openxmlformats.org/presentationml/2006/ole">
            <mc:AlternateContent xmlns:mc="http://schemas.openxmlformats.org/markup-compatibility/2006">
              <mc:Choice xmlns:v="urn:schemas-microsoft-com:vml" Requires="v">
                <p:oleObj spid="_x0000_s6" name="" r:id="rId5" imgW="1091565" imgH="419100" progId="Equation.KSEE3">
                  <p:embed/>
                </p:oleObj>
              </mc:Choice>
              <mc:Fallback>
                <p:oleObj name="" r:id="rId5" imgW="1091565" imgH="419100" progId="Equation.KSEE3">
                  <p:embed/>
                  <p:pic>
                    <p:nvPicPr>
                      <p:cNvPr id="0" name="图片 5"/>
                      <p:cNvPicPr/>
                      <p:nvPr/>
                    </p:nvPicPr>
                    <p:blipFill>
                      <a:blip r:embed="rId6"/>
                      <a:stretch>
                        <a:fillRect/>
                      </a:stretch>
                    </p:blipFill>
                    <p:spPr>
                      <a:xfrm>
                        <a:off x="5292725" y="3086100"/>
                        <a:ext cx="2322830" cy="899795"/>
                      </a:xfrm>
                      <a:prstGeom prst="rect">
                        <a:avLst/>
                      </a:prstGeom>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6-6</a:t>
            </a:r>
            <a:endParaRPr lang="en-US" altLang="zh-CN"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sz="2200">
                <a:cs typeface="微软雅黑" panose="020B0503020204020204" charset="-122"/>
              </a:rPr>
              <a:t>使用</a:t>
            </a:r>
            <a:r>
              <a:rPr lang="en-US" altLang="zh-CN" sz="2200">
                <a:cs typeface="微软雅黑" panose="020B0503020204020204" charset="-122"/>
              </a:rPr>
              <a:t>ARIMA</a:t>
            </a:r>
            <a:r>
              <a:rPr sz="2200">
                <a:cs typeface="微软雅黑" panose="020B0503020204020204" charset="-122"/>
              </a:rPr>
              <a:t>模型</a:t>
            </a:r>
            <a:r>
              <a:rPr lang="en-US" altLang="zh-CN" sz="2200">
                <a:cs typeface="微软雅黑" panose="020B0503020204020204" charset="-122"/>
              </a:rPr>
              <a:t>拟合1962-1991年德国工人季度失业率序列</a:t>
            </a:r>
            <a:r>
              <a:rPr sz="2200">
                <a:cs typeface="微软雅黑" panose="020B0503020204020204" charset="-122"/>
              </a:rPr>
              <a:t>。</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536700" y="2004695"/>
            <a:ext cx="4710430" cy="3202940"/>
          </a:xfrm>
          <a:prstGeom prst="rect">
            <a:avLst/>
          </a:prstGeom>
        </p:spPr>
      </p:pic>
      <p:pic>
        <p:nvPicPr>
          <p:cNvPr id="3" name="图片 2"/>
          <p:cNvPicPr>
            <a:picLocks noChangeAspect="1"/>
          </p:cNvPicPr>
          <p:nvPr/>
        </p:nvPicPr>
        <p:blipFill>
          <a:blip r:embed="rId3"/>
          <a:stretch>
            <a:fillRect/>
          </a:stretch>
        </p:blipFill>
        <p:spPr>
          <a:xfrm>
            <a:off x="6360795" y="1990725"/>
            <a:ext cx="4731385" cy="3216910"/>
          </a:xfrm>
          <a:prstGeom prst="rect">
            <a:avLst/>
          </a:prstGeom>
        </p:spPr>
      </p:pic>
      <p:sp>
        <p:nvSpPr>
          <p:cNvPr id="5" name="文本框 4"/>
          <p:cNvSpPr txBox="1"/>
          <p:nvPr/>
        </p:nvSpPr>
        <p:spPr>
          <a:xfrm>
            <a:off x="2262505" y="5422265"/>
            <a:ext cx="3383280" cy="368300"/>
          </a:xfrm>
          <a:prstGeom prst="rect">
            <a:avLst/>
          </a:prstGeom>
          <a:noFill/>
        </p:spPr>
        <p:txBody>
          <a:bodyPr wrap="none" rtlCol="0" anchor="t">
            <a:spAutoFit/>
          </a:bodyPr>
          <a:p>
            <a:r>
              <a:rPr lang="en-US" altLang="zh-CN">
                <a:cs typeface="微软雅黑" panose="020B0503020204020204" charset="-122"/>
                <a:sym typeface="+mn-ea"/>
              </a:rPr>
              <a:t>德国工人季度失业率序列</a:t>
            </a:r>
            <a:r>
              <a:rPr lang="zh-CN" altLang="en-US">
                <a:cs typeface="微软雅黑" panose="020B0503020204020204" charset="-122"/>
                <a:sym typeface="+mn-ea"/>
              </a:rPr>
              <a:t>时序图</a:t>
            </a:r>
            <a:endParaRPr lang="zh-CN" altLang="en-US">
              <a:cs typeface="微软雅黑" panose="020B0503020204020204" charset="-122"/>
              <a:sym typeface="+mn-ea"/>
            </a:endParaRPr>
          </a:p>
        </p:txBody>
      </p:sp>
      <p:sp>
        <p:nvSpPr>
          <p:cNvPr id="6" name="文本框 5"/>
          <p:cNvSpPr txBox="1"/>
          <p:nvPr/>
        </p:nvSpPr>
        <p:spPr>
          <a:xfrm>
            <a:off x="6521450" y="5422265"/>
            <a:ext cx="4794250" cy="368300"/>
          </a:xfrm>
          <a:prstGeom prst="rect">
            <a:avLst/>
          </a:prstGeom>
          <a:noFill/>
        </p:spPr>
        <p:txBody>
          <a:bodyPr wrap="none" rtlCol="0" anchor="t">
            <a:spAutoFit/>
          </a:bodyPr>
          <a:p>
            <a:r>
              <a:rPr lang="en-US" altLang="zh-CN">
                <a:cs typeface="微软雅黑" panose="020B0503020204020204" charset="-122"/>
                <a:sym typeface="+mn-ea"/>
              </a:rPr>
              <a:t>德国工人季度失业率1</a:t>
            </a:r>
            <a:r>
              <a:rPr lang="zh-CN" altLang="en-US">
                <a:cs typeface="微软雅黑" panose="020B0503020204020204" charset="-122"/>
                <a:sym typeface="+mn-ea"/>
              </a:rPr>
              <a:t>阶</a:t>
            </a:r>
            <a:r>
              <a:rPr lang="en-US" altLang="zh-CN">
                <a:cs typeface="微软雅黑" panose="020B0503020204020204" charset="-122"/>
                <a:sym typeface="+mn-ea"/>
              </a:rPr>
              <a:t>4</a:t>
            </a:r>
            <a:r>
              <a:rPr lang="zh-CN" altLang="en-US">
                <a:cs typeface="微软雅黑" panose="020B0503020204020204" charset="-122"/>
                <a:sym typeface="+mn-ea"/>
              </a:rPr>
              <a:t>步差分后</a:t>
            </a:r>
            <a:r>
              <a:rPr lang="en-US" altLang="zh-CN">
                <a:cs typeface="微软雅黑" panose="020B0503020204020204" charset="-122"/>
                <a:sym typeface="+mn-ea"/>
              </a:rPr>
              <a:t>序列</a:t>
            </a:r>
            <a:r>
              <a:rPr lang="zh-CN" altLang="en-US">
                <a:cs typeface="微软雅黑" panose="020B0503020204020204" charset="-122"/>
                <a:sym typeface="+mn-ea"/>
              </a:rPr>
              <a:t>时序图</a:t>
            </a:r>
            <a:endParaRPr lang="zh-CN" altLang="en-US">
              <a:cs typeface="微软雅黑" panose="020B0503020204020204"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差分后序列自相关图和偏自相关图</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273175" y="1456690"/>
            <a:ext cx="4956810" cy="3481705"/>
          </a:xfrm>
          <a:prstGeom prst="rect">
            <a:avLst/>
          </a:prstGeom>
        </p:spPr>
      </p:pic>
      <p:pic>
        <p:nvPicPr>
          <p:cNvPr id="3" name="图片 2"/>
          <p:cNvPicPr>
            <a:picLocks noChangeAspect="1"/>
          </p:cNvPicPr>
          <p:nvPr/>
        </p:nvPicPr>
        <p:blipFill>
          <a:blip r:embed="rId3"/>
          <a:srcRect l="1293" b="1977"/>
          <a:stretch>
            <a:fillRect/>
          </a:stretch>
        </p:blipFill>
        <p:spPr>
          <a:xfrm>
            <a:off x="6520815" y="1318260"/>
            <a:ext cx="4897755" cy="3620135"/>
          </a:xfrm>
          <a:prstGeom prst="rect">
            <a:avLst/>
          </a:prstGeom>
        </p:spPr>
      </p:pic>
      <p:sp>
        <p:nvSpPr>
          <p:cNvPr id="5" name="文本框 4"/>
          <p:cNvSpPr txBox="1"/>
          <p:nvPr/>
        </p:nvSpPr>
        <p:spPr>
          <a:xfrm>
            <a:off x="1735455" y="5086350"/>
            <a:ext cx="4785360" cy="337185"/>
          </a:xfrm>
          <a:prstGeom prst="rect">
            <a:avLst/>
          </a:prstGeom>
          <a:noFill/>
        </p:spPr>
        <p:txBody>
          <a:bodyPr wrap="square" rtlCol="0" anchor="t">
            <a:spAutoFit/>
          </a:bodyPr>
          <a:p>
            <a:r>
              <a:rPr lang="zh-CN" altLang="en-US" sz="1600"/>
              <a:t>自相关图显示出明显的下滑轨迹，典型的拖尾属性</a:t>
            </a:r>
            <a:endParaRPr lang="zh-CN" altLang="en-US" sz="1600"/>
          </a:p>
        </p:txBody>
      </p:sp>
      <p:sp>
        <p:nvSpPr>
          <p:cNvPr id="6" name="文本框 5"/>
          <p:cNvSpPr txBox="1"/>
          <p:nvPr/>
        </p:nvSpPr>
        <p:spPr>
          <a:xfrm>
            <a:off x="7007860" y="4938395"/>
            <a:ext cx="4514215" cy="1322070"/>
          </a:xfrm>
          <a:prstGeom prst="rect">
            <a:avLst/>
          </a:prstGeom>
          <a:noFill/>
        </p:spPr>
        <p:txBody>
          <a:bodyPr wrap="square" rtlCol="0" anchor="t">
            <a:spAutoFit/>
          </a:bodyPr>
          <a:p>
            <a:r>
              <a:rPr lang="zh-CN" altLang="en-US" sz="1600"/>
              <a:t>偏自相关图除了１阶和４阶偏自相关系数显著大于２倍标准差，其他阶数的偏自相关系数基本都在２倍标准差范围内波动。所以尝试拟合疏系数模型 </a:t>
            </a:r>
            <a:r>
              <a:rPr lang="en-US" altLang="zh-CN" sz="1600"/>
              <a:t>AR(1,4)</a:t>
            </a:r>
            <a:r>
              <a:rPr lang="zh-CN" altLang="en-US" sz="1600"/>
              <a:t>。考虑到前面进行的差分，实际上就是拟合疏系数的季节加法模型</a:t>
            </a:r>
            <a:endParaRPr lang="zh-CN" altLang="en-US" sz="1600"/>
          </a:p>
        </p:txBody>
      </p:sp>
      <p:pic>
        <p:nvPicPr>
          <p:cNvPr id="7" name="图片 6"/>
          <p:cNvPicPr>
            <a:picLocks noChangeAspect="1"/>
          </p:cNvPicPr>
          <p:nvPr/>
        </p:nvPicPr>
        <p:blipFill>
          <a:blip r:embed="rId4"/>
          <a:stretch>
            <a:fillRect/>
          </a:stretch>
        </p:blipFill>
        <p:spPr>
          <a:xfrm>
            <a:off x="7973060" y="6205220"/>
            <a:ext cx="2583180" cy="29718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参数估计与模型检验</a:t>
            </a:r>
            <a:endParaRPr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sz="2200">
                <a:cs typeface="微软雅黑" panose="020B0503020204020204" charset="-122"/>
              </a:rPr>
              <a:t>参数估计结果</a:t>
            </a:r>
            <a:endParaRPr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sz="2200">
                <a:cs typeface="微软雅黑" panose="020B0503020204020204" charset="-122"/>
              </a:rPr>
              <a:t>模型检验结果</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742565" y="1866900"/>
            <a:ext cx="7309485" cy="722630"/>
          </a:xfrm>
          <a:prstGeom prst="rect">
            <a:avLst/>
          </a:prstGeom>
        </p:spPr>
      </p:pic>
      <p:pic>
        <p:nvPicPr>
          <p:cNvPr id="3" name="图片 2"/>
          <p:cNvPicPr>
            <a:picLocks noChangeAspect="1"/>
          </p:cNvPicPr>
          <p:nvPr/>
        </p:nvPicPr>
        <p:blipFill>
          <a:blip r:embed="rId3"/>
          <a:stretch>
            <a:fillRect/>
          </a:stretch>
        </p:blipFill>
        <p:spPr>
          <a:xfrm>
            <a:off x="1736090" y="3747135"/>
            <a:ext cx="9193530" cy="167005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模型拟合效果图</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689860" y="1040130"/>
            <a:ext cx="6812915" cy="46323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因素分解理论</a:t>
            </a:r>
            <a:endParaRPr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latin typeface="微软雅黑" panose="020B0503020204020204" charset="-122"/>
                <a:ea typeface="微软雅黑" panose="020B0503020204020204" charset="-122"/>
                <a:sym typeface="微软雅黑" panose="020B0503020204020204" charset="-122"/>
              </a:rPr>
              <a:t>因素分解</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指数平滑预测模型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dirty="0">
                <a:solidFill>
                  <a:srgbClr val="000000">
                    <a:lumMod val="75000"/>
                    <a:lumOff val="25000"/>
                  </a:srgbClr>
                </a:solidFill>
                <a:latin typeface="微软雅黑" panose="020B0503020204020204" charset="-122"/>
                <a:ea typeface="微软雅黑" panose="020B0503020204020204" charset="-122"/>
              </a:rPr>
              <a:t>ARIMA</a:t>
            </a:r>
            <a:r>
              <a:rPr lang="zh-CN" altLang="en-US" sz="2100" b="1" dirty="0">
                <a:solidFill>
                  <a:srgbClr val="000000">
                    <a:lumMod val="75000"/>
                    <a:lumOff val="25000"/>
                  </a:srgbClr>
                </a:solidFill>
                <a:latin typeface="微软雅黑" panose="020B0503020204020204" charset="-122"/>
                <a:ea typeface="微软雅黑" panose="020B0503020204020204" charset="-122"/>
              </a:rPr>
              <a:t>季节加法模型</a:t>
            </a:r>
            <a:endParaRPr lang="zh-CN" altLang="en-US"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altLang="zh-CN" sz="2100" b="1" dirty="0">
                <a:solidFill>
                  <a:srgbClr val="000000">
                    <a:lumMod val="75000"/>
                    <a:lumOff val="25000"/>
                  </a:srgbClr>
                </a:solidFill>
                <a:latin typeface="微软雅黑" panose="020B0503020204020204" charset="-122"/>
                <a:ea typeface="微软雅黑" panose="020B0503020204020204" charset="-122"/>
                <a:sym typeface="+mn-ea"/>
              </a:rPr>
              <a:t>ARIMA</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季节乘法模型</a:t>
            </a:r>
            <a:endParaRPr lang="zh-CN" altLang="en-US" sz="2100"/>
          </a:p>
        </p:txBody>
      </p:sp>
    </p:spTree>
    <p:custDataLst>
      <p:tags r:id="rId2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xfrm>
            <a:off x="1270000" y="201930"/>
            <a:ext cx="10252075" cy="683260"/>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因素分解遇到的问题</a:t>
            </a:r>
            <a:endParaRPr lang="zh-CN" altLang="en-US" sz="2800" spc="0" smtClean="0">
              <a:solidFill>
                <a:schemeClr val="accent5">
                  <a:lumMod val="75000"/>
                </a:schemeClr>
              </a:solidFill>
              <a:cs typeface="+mn-cs"/>
            </a:endParaRPr>
          </a:p>
        </p:txBody>
      </p:sp>
      <p:sp>
        <p:nvSpPr>
          <p:cNvPr id="25602" name="内容占位符 2"/>
          <p:cNvSpPr>
            <a:spLocks noGrp="1"/>
          </p:cNvSpPr>
          <p:nvPr>
            <p:ph sz="half" idx="1"/>
          </p:nvPr>
        </p:nvSpPr>
        <p:spPr>
          <a:xfrm>
            <a:off x="1315085" y="1123950"/>
            <a:ext cx="10086340" cy="4286250"/>
          </a:xfrm>
        </p:spPr>
        <p:txBody>
          <a:bodyPr wrap="square" lIns="91440" tIns="45720" rIns="91440" bIns="45720" anchor="t"/>
          <a:p>
            <a:pPr>
              <a:buClr>
                <a:schemeClr val="tx2"/>
              </a:buClr>
              <a:buSzTx/>
            </a:pPr>
            <a:r>
              <a:rPr lang="zh-CN" altLang="en-US" sz="2200"/>
              <a:t>有些社会现象和经济现象显示出某些特殊日期是一个很显著的影响因素，但是在传统因素分解模型中，它却没有被纳入研究。</a:t>
            </a:r>
            <a:endParaRPr lang="zh-CN" altLang="en-US" sz="2400"/>
          </a:p>
          <a:p>
            <a:pPr lvl="1">
              <a:buClr>
                <a:schemeClr val="tx2"/>
              </a:buClr>
            </a:pPr>
            <a:r>
              <a:rPr lang="zh-CN" altLang="en-US" sz="2000"/>
              <a:t>比如研究股票交易序列，成交量、开盘价、收盘价会明显受到交易日的影响，同一只股票每周一和每周五的波动情况可能有显著的不同。</a:t>
            </a:r>
            <a:endParaRPr lang="zh-CN" altLang="en-US" sz="2000"/>
          </a:p>
          <a:p>
            <a:pPr lvl="1">
              <a:buClr>
                <a:schemeClr val="tx2"/>
              </a:buClr>
            </a:pPr>
            <a:r>
              <a:rPr lang="zh-CN" altLang="en-US" sz="2000"/>
              <a:t>超市销售情况更是明显受到特殊日期的影响，工作日、周末、重大假日的销售特征相差很大。</a:t>
            </a:r>
            <a:endParaRPr lang="zh-CN" altLang="en-US" sz="2000"/>
          </a:p>
          <a:p>
            <a:pPr lvl="1">
              <a:buClr>
                <a:schemeClr val="tx2"/>
              </a:buClr>
            </a:pPr>
            <a:r>
              <a:rPr lang="zh-CN" altLang="en-US" sz="2000"/>
              <a:t>春节、端午节、中秋节、儿童节、圣诞节等不同的节日对零售业、旅游业、运输业等很多行业都有显著影响。</a:t>
            </a:r>
            <a:endParaRPr lang="zh-CN" altLang="en-US" sz="2000"/>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a:xfrm>
            <a:off x="1292860" y="287655"/>
            <a:ext cx="10229215" cy="5975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季节</a:t>
            </a:r>
            <a:r>
              <a:rPr sz="2800" spc="0" smtClean="0">
                <a:solidFill>
                  <a:schemeClr val="accent5">
                    <a:lumMod val="75000"/>
                  </a:schemeClr>
                </a:solidFill>
                <a:cs typeface="+mn-cs"/>
                <a:sym typeface="+mn-ea"/>
              </a:rPr>
              <a:t>乘积</a:t>
            </a:r>
            <a:r>
              <a:rPr sz="2800" spc="0" smtClean="0">
                <a:solidFill>
                  <a:schemeClr val="accent5">
                    <a:lumMod val="75000"/>
                  </a:schemeClr>
                </a:solidFill>
                <a:cs typeface="+mn-cs"/>
              </a:rPr>
              <a:t>模型</a:t>
            </a:r>
            <a:endParaRPr sz="2800" spc="0" smtClean="0">
              <a:solidFill>
                <a:schemeClr val="accent5">
                  <a:lumMod val="75000"/>
                </a:schemeClr>
              </a:solidFill>
              <a:cs typeface="+mn-cs"/>
            </a:endParaRPr>
          </a:p>
        </p:txBody>
      </p:sp>
      <p:sp>
        <p:nvSpPr>
          <p:cNvPr id="79874" name="Rectangle 3"/>
          <p:cNvSpPr>
            <a:spLocks noGrp="1"/>
          </p:cNvSpPr>
          <p:nvPr>
            <p:ph idx="1"/>
          </p:nvPr>
        </p:nvSpPr>
        <p:spPr>
          <a:xfrm>
            <a:off x="1293495" y="1174115"/>
            <a:ext cx="10392410" cy="4444365"/>
          </a:xfrm>
        </p:spPr>
        <p:txBody>
          <a:bodyPr wrap="square" lIns="91440" tIns="45720" rIns="91440" bIns="45720" anchor="t"/>
          <a:p>
            <a:pPr eaLnBrk="1" hangingPunct="1">
              <a:lnSpc>
                <a:spcPct val="90000"/>
              </a:lnSpc>
            </a:pPr>
            <a:r>
              <a:rPr lang="zh-CN" altLang="en-US" sz="2200">
                <a:cs typeface="微软雅黑" panose="020B0503020204020204" charset="-122"/>
              </a:rPr>
              <a:t>使用场合</a:t>
            </a:r>
            <a:endParaRPr lang="zh-CN" altLang="en-US" sz="2200">
              <a:cs typeface="微软雅黑" panose="020B0503020204020204" charset="-122"/>
            </a:endParaRPr>
          </a:p>
          <a:p>
            <a:pPr lvl="1" eaLnBrk="1" hangingPunct="1">
              <a:lnSpc>
                <a:spcPct val="90000"/>
              </a:lnSpc>
            </a:pPr>
            <a:r>
              <a:rPr lang="zh-CN" altLang="en-US" sz="2000">
                <a:cs typeface="微软雅黑" panose="020B0503020204020204" charset="-122"/>
              </a:rPr>
              <a:t>序列的季节效应、长期趋势效应和随机波动之间有着复杂地相互关联性，简单的季节加法模型不能充分地提取其中的相关关系 </a:t>
            </a: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构造原理</a:t>
            </a:r>
            <a:endParaRPr lang="zh-CN" altLang="en-US" sz="2200">
              <a:cs typeface="微软雅黑" panose="020B0503020204020204" charset="-122"/>
            </a:endParaRPr>
          </a:p>
          <a:p>
            <a:pPr lvl="1" eaLnBrk="1" hangingPunct="1">
              <a:lnSpc>
                <a:spcPct val="90000"/>
              </a:lnSpc>
            </a:pPr>
            <a:r>
              <a:rPr lang="zh-CN" altLang="en-US" sz="2000">
                <a:cs typeface="微软雅黑" panose="020B0503020204020204" charset="-122"/>
              </a:rPr>
              <a:t>短期相关性用低阶</a:t>
            </a:r>
            <a:r>
              <a:rPr lang="en-US" altLang="zh-CN" sz="2000">
                <a:cs typeface="微软雅黑" panose="020B0503020204020204" charset="-122"/>
              </a:rPr>
              <a:t>ARMA(p,q)</a:t>
            </a:r>
            <a:r>
              <a:rPr lang="zh-CN" altLang="en-US" sz="2000">
                <a:cs typeface="微软雅黑" panose="020B0503020204020204" charset="-122"/>
              </a:rPr>
              <a:t>模型提取</a:t>
            </a:r>
            <a:endParaRPr lang="zh-CN" altLang="en-US" sz="2000">
              <a:cs typeface="微软雅黑" panose="020B0503020204020204" charset="-122"/>
            </a:endParaRPr>
          </a:p>
          <a:p>
            <a:pPr lvl="1" eaLnBrk="1" hangingPunct="1">
              <a:lnSpc>
                <a:spcPct val="90000"/>
              </a:lnSpc>
            </a:pPr>
            <a:r>
              <a:rPr lang="zh-CN" altLang="en-US" sz="2000">
                <a:cs typeface="微软雅黑" panose="020B0503020204020204" charset="-122"/>
              </a:rPr>
              <a:t>季节相关性用以周期步长</a:t>
            </a:r>
            <a:r>
              <a:rPr lang="en-US" altLang="zh-CN" sz="2000">
                <a:cs typeface="微软雅黑" panose="020B0503020204020204" charset="-122"/>
              </a:rPr>
              <a:t>S</a:t>
            </a:r>
            <a:r>
              <a:rPr lang="zh-CN" altLang="en-US" sz="2000">
                <a:cs typeface="微软雅黑" panose="020B0503020204020204" charset="-122"/>
              </a:rPr>
              <a:t>为单位的</a:t>
            </a:r>
            <a:r>
              <a:rPr lang="en-US" altLang="zh-CN" sz="2000">
                <a:cs typeface="微软雅黑" panose="020B0503020204020204" charset="-122"/>
              </a:rPr>
              <a:t>ARMA(P,Q)</a:t>
            </a:r>
            <a:r>
              <a:rPr lang="zh-CN" altLang="en-US" sz="2000">
                <a:cs typeface="微软雅黑" panose="020B0503020204020204" charset="-122"/>
              </a:rPr>
              <a:t>模型提取</a:t>
            </a:r>
            <a:endParaRPr lang="zh-CN" altLang="en-US" sz="2000">
              <a:cs typeface="微软雅黑" panose="020B0503020204020204" charset="-122"/>
            </a:endParaRPr>
          </a:p>
          <a:p>
            <a:pPr lvl="1" eaLnBrk="1" hangingPunct="1">
              <a:lnSpc>
                <a:spcPct val="90000"/>
              </a:lnSpc>
            </a:pPr>
            <a:r>
              <a:rPr lang="zh-CN" altLang="en-US" sz="2000">
                <a:cs typeface="微软雅黑" panose="020B0503020204020204" charset="-122"/>
              </a:rPr>
              <a:t>假设短期相关和季节效应之间具有乘积关系，模型结构如下</a:t>
            </a:r>
            <a:endParaRPr lang="zh-CN" altLang="en-US" sz="2200">
              <a:ea typeface="宋体" panose="02010600030101010101" pitchFamily="2" charset="-122"/>
            </a:endParaRPr>
          </a:p>
          <a:p>
            <a:pPr lvl="1" eaLnBrk="1" hangingPunct="1">
              <a:lnSpc>
                <a:spcPct val="90000"/>
              </a:lnSpc>
              <a:buNone/>
            </a:pPr>
            <a:r>
              <a:rPr lang="zh-CN" altLang="en-US" sz="2200">
                <a:ea typeface="宋体" panose="02010600030101010101" pitchFamily="2" charset="-122"/>
              </a:rPr>
              <a:t> </a:t>
            </a:r>
            <a:endParaRPr lang="zh-CN" altLang="en-US" sz="2200">
              <a:ea typeface="宋体" panose="02010600030101010101" pitchFamily="2" charset="-122"/>
            </a:endParaRPr>
          </a:p>
        </p:txBody>
      </p:sp>
      <p:sp>
        <p:nvSpPr>
          <p:cNvPr id="79875" name="Rectangle 4"/>
          <p:cNvSpPr/>
          <p:nvPr/>
        </p:nvSpPr>
        <p:spPr>
          <a:xfrm>
            <a:off x="5262563" y="3205163"/>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79876" name="Object 5"/>
          <p:cNvGraphicFramePr>
            <a:graphicFrameLocks noChangeAspect="1"/>
          </p:cNvGraphicFramePr>
          <p:nvPr/>
        </p:nvGraphicFramePr>
        <p:xfrm>
          <a:off x="3911283" y="4286568"/>
          <a:ext cx="4038600" cy="1084262"/>
        </p:xfrm>
        <a:graphic>
          <a:graphicData uri="http://schemas.openxmlformats.org/presentationml/2006/ole">
            <mc:AlternateContent xmlns:mc="http://schemas.openxmlformats.org/markup-compatibility/2006">
              <mc:Choice xmlns:v="urn:schemas-microsoft-com:vml" Requires="v">
                <p:oleObj spid="_x0000_s3122" name="" r:id="rId1" imgW="1664335" imgH="444500" progId="Equation.3">
                  <p:embed/>
                </p:oleObj>
              </mc:Choice>
              <mc:Fallback>
                <p:oleObj name="" r:id="rId1" imgW="1664335" imgH="444500" progId="Equation.3">
                  <p:embed/>
                  <p:pic>
                    <p:nvPicPr>
                      <p:cNvPr id="0" name="图片 3121"/>
                      <p:cNvPicPr/>
                      <p:nvPr/>
                    </p:nvPicPr>
                    <p:blipFill>
                      <a:blip r:embed="rId2"/>
                      <a:stretch>
                        <a:fillRect/>
                      </a:stretch>
                    </p:blipFill>
                    <p:spPr>
                      <a:xfrm>
                        <a:off x="3911283" y="4286568"/>
                        <a:ext cx="4038600" cy="1084262"/>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6-7</a:t>
            </a:r>
            <a:endParaRPr lang="en-US" altLang="zh-CN" sz="2800" spc="0" smtClean="0">
              <a:solidFill>
                <a:schemeClr val="accent5">
                  <a:lumMod val="75000"/>
                </a:schemeClr>
              </a:solidFill>
              <a:cs typeface="+mn-cs"/>
            </a:endParaRPr>
          </a:p>
        </p:txBody>
      </p:sp>
      <p:sp>
        <p:nvSpPr>
          <p:cNvPr id="7170" name="Rectangle 3"/>
          <p:cNvSpPr>
            <a:spLocks noGrp="1"/>
          </p:cNvSpPr>
          <p:nvPr>
            <p:ph idx="1"/>
          </p:nvPr>
        </p:nvSpPr>
        <p:spPr>
          <a:xfrm>
            <a:off x="1206500" y="1076960"/>
            <a:ext cx="10645140" cy="4595495"/>
          </a:xfrm>
        </p:spPr>
        <p:txBody>
          <a:bodyPr wrap="square" lIns="91440" tIns="45720" rIns="91440" bIns="45720" anchor="t"/>
          <a:p>
            <a:pPr eaLnBrk="1" hangingPunct="1"/>
            <a:r>
              <a:rPr sz="2000">
                <a:cs typeface="微软雅黑" panose="020B0503020204020204" charset="-122"/>
              </a:rPr>
              <a:t>使用</a:t>
            </a:r>
            <a:r>
              <a:rPr lang="en-US" altLang="zh-CN" sz="2000">
                <a:cs typeface="微软雅黑" panose="020B0503020204020204" charset="-122"/>
              </a:rPr>
              <a:t>ARIMA</a:t>
            </a:r>
            <a:r>
              <a:rPr sz="2000">
                <a:cs typeface="微软雅黑" panose="020B0503020204020204" charset="-122"/>
              </a:rPr>
              <a:t>模型</a:t>
            </a:r>
            <a:r>
              <a:rPr lang="en-US" altLang="zh-CN" sz="2000">
                <a:cs typeface="微软雅黑" panose="020B0503020204020204" charset="-122"/>
              </a:rPr>
              <a:t>拟合1948-1981年美国女性 （２０岁以上）月度失业率序列</a:t>
            </a:r>
            <a:r>
              <a:rPr sz="2000">
                <a:cs typeface="微软雅黑" panose="020B0503020204020204" charset="-122"/>
              </a:rPr>
              <a:t>。</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1316355" y="2101215"/>
            <a:ext cx="4824730" cy="3127375"/>
          </a:xfrm>
          <a:prstGeom prst="rect">
            <a:avLst/>
          </a:prstGeom>
        </p:spPr>
      </p:pic>
      <p:pic>
        <p:nvPicPr>
          <p:cNvPr id="5" name="图片 4"/>
          <p:cNvPicPr>
            <a:picLocks noChangeAspect="1"/>
          </p:cNvPicPr>
          <p:nvPr/>
        </p:nvPicPr>
        <p:blipFill>
          <a:blip r:embed="rId3"/>
          <a:stretch>
            <a:fillRect/>
          </a:stretch>
        </p:blipFill>
        <p:spPr>
          <a:xfrm>
            <a:off x="6250940" y="2101215"/>
            <a:ext cx="4824095" cy="3126740"/>
          </a:xfrm>
          <a:prstGeom prst="rect">
            <a:avLst/>
          </a:prstGeom>
        </p:spPr>
      </p:pic>
      <p:sp>
        <p:nvSpPr>
          <p:cNvPr id="6" name="文本框 5"/>
          <p:cNvSpPr txBox="1"/>
          <p:nvPr/>
        </p:nvSpPr>
        <p:spPr>
          <a:xfrm>
            <a:off x="3354705" y="5335270"/>
            <a:ext cx="1595120" cy="337185"/>
          </a:xfrm>
          <a:prstGeom prst="rect">
            <a:avLst/>
          </a:prstGeom>
          <a:noFill/>
        </p:spPr>
        <p:txBody>
          <a:bodyPr wrap="square" rtlCol="0">
            <a:spAutoFit/>
          </a:bodyPr>
          <a:p>
            <a:r>
              <a:rPr lang="zh-CN" altLang="en-US" sz="1600"/>
              <a:t>序列时序图</a:t>
            </a:r>
            <a:endParaRPr lang="zh-CN" altLang="en-US" sz="1600"/>
          </a:p>
        </p:txBody>
      </p:sp>
      <p:sp>
        <p:nvSpPr>
          <p:cNvPr id="7" name="文本框 6"/>
          <p:cNvSpPr txBox="1"/>
          <p:nvPr/>
        </p:nvSpPr>
        <p:spPr>
          <a:xfrm>
            <a:off x="7893050" y="5335270"/>
            <a:ext cx="3079750" cy="337185"/>
          </a:xfrm>
          <a:prstGeom prst="rect">
            <a:avLst/>
          </a:prstGeom>
          <a:noFill/>
        </p:spPr>
        <p:txBody>
          <a:bodyPr wrap="square" rtlCol="0">
            <a:spAutoFit/>
          </a:bodyPr>
          <a:p>
            <a:r>
              <a:rPr lang="en-US" altLang="zh-CN" sz="1600"/>
              <a:t>1</a:t>
            </a:r>
            <a:r>
              <a:rPr lang="zh-CN" altLang="en-US" sz="1600"/>
              <a:t>阶</a:t>
            </a:r>
            <a:r>
              <a:rPr lang="en-US" altLang="zh-CN" sz="1600"/>
              <a:t>12</a:t>
            </a:r>
            <a:r>
              <a:rPr lang="zh-CN" altLang="en-US" sz="1600"/>
              <a:t>步差分后序列时序图</a:t>
            </a:r>
            <a:endParaRPr lang="zh-CN" altLang="en-US" sz="1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差分后序列自相关图和偏自相关图</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273175" y="1812290"/>
            <a:ext cx="4615815" cy="3259455"/>
          </a:xfrm>
          <a:prstGeom prst="rect">
            <a:avLst/>
          </a:prstGeom>
        </p:spPr>
      </p:pic>
      <p:pic>
        <p:nvPicPr>
          <p:cNvPr id="3" name="图片 2"/>
          <p:cNvPicPr>
            <a:picLocks noChangeAspect="1"/>
          </p:cNvPicPr>
          <p:nvPr/>
        </p:nvPicPr>
        <p:blipFill>
          <a:blip r:embed="rId3"/>
          <a:stretch>
            <a:fillRect/>
          </a:stretch>
        </p:blipFill>
        <p:spPr>
          <a:xfrm>
            <a:off x="6267450" y="1687830"/>
            <a:ext cx="4592320" cy="3329305"/>
          </a:xfrm>
          <a:prstGeom prst="rect">
            <a:avLst/>
          </a:prstGeom>
        </p:spPr>
      </p:pic>
      <p:sp>
        <p:nvSpPr>
          <p:cNvPr id="5" name="文本框 4"/>
          <p:cNvSpPr txBox="1"/>
          <p:nvPr/>
        </p:nvSpPr>
        <p:spPr>
          <a:xfrm>
            <a:off x="1506855" y="5145405"/>
            <a:ext cx="9352915" cy="1076325"/>
          </a:xfrm>
          <a:prstGeom prst="rect">
            <a:avLst/>
          </a:prstGeom>
          <a:noFill/>
        </p:spPr>
        <p:txBody>
          <a:bodyPr wrap="square" rtlCol="0" anchor="t">
            <a:spAutoFit/>
          </a:bodyPr>
          <a:p>
            <a:pPr marL="285750" indent="-285750">
              <a:buFont typeface="Arial" panose="020B0604020202020204" pitchFamily="34" charset="0"/>
              <a:buChar char="•"/>
            </a:pPr>
            <a:r>
              <a:rPr lang="zh-CN" altLang="en-US" sz="1600"/>
              <a:t>自相关图和偏自相关图都显示延迟</a:t>
            </a:r>
            <a:r>
              <a:rPr lang="en-US" altLang="zh-CN" sz="1600"/>
              <a:t>12</a:t>
            </a:r>
            <a:r>
              <a:rPr lang="zh-CN" altLang="en-US" sz="1600"/>
              <a:t>阶自相关系数</a:t>
            </a:r>
            <a:r>
              <a:rPr lang="en-US" altLang="zh-CN" sz="1600"/>
              <a:t>/</a:t>
            </a:r>
            <a:r>
              <a:rPr lang="zh-CN" altLang="en-US" sz="1600"/>
              <a:t>偏自相关系数显著大于２倍标准差，这说明差分后序列中仍蕴涵非常显著的季节效应。</a:t>
            </a:r>
            <a:endParaRPr lang="zh-CN" altLang="en-US" sz="1600"/>
          </a:p>
          <a:p>
            <a:pPr marL="285750" indent="-285750">
              <a:buFont typeface="Arial" panose="020B0604020202020204" pitchFamily="34" charset="0"/>
              <a:buChar char="•"/>
            </a:pPr>
            <a:r>
              <a:rPr lang="zh-CN" altLang="en-US" sz="1600"/>
              <a:t>延迟１阶、２阶的自相关系数</a:t>
            </a:r>
            <a:r>
              <a:rPr lang="en-US" altLang="zh-CN" sz="1600"/>
              <a:t>/</a:t>
            </a:r>
            <a:r>
              <a:rPr lang="zh-CN" altLang="en-US" sz="1600"/>
              <a:t>偏自相关系数也大于２倍标准差，这说明差分后序列还具有短期相关性。</a:t>
            </a:r>
            <a:endParaRPr lang="zh-CN" altLang="en-US" sz="16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3491" name="Group 3"/>
          <p:cNvGraphicFramePr>
            <a:graphicFrameLocks noGrp="1"/>
          </p:cNvGraphicFramePr>
          <p:nvPr>
            <p:custDataLst>
              <p:tags r:id="rId1"/>
            </p:custDataLst>
          </p:nvPr>
        </p:nvGraphicFramePr>
        <p:xfrm>
          <a:off x="1667510" y="1676400"/>
          <a:ext cx="9344660" cy="4279900"/>
        </p:xfrm>
        <a:graphic>
          <a:graphicData uri="http://schemas.openxmlformats.org/drawingml/2006/table">
            <a:tbl>
              <a:tblPr/>
              <a:tblGrid>
                <a:gridCol w="1334770"/>
                <a:gridCol w="1334135"/>
                <a:gridCol w="1335405"/>
                <a:gridCol w="1336675"/>
                <a:gridCol w="1334770"/>
                <a:gridCol w="1334770"/>
                <a:gridCol w="1334135"/>
              </a:tblGrid>
              <a:tr h="713105">
                <a:tc rowSpan="3">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延迟阶数</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拟合模型残差白噪声检验</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r>
              <a:tr h="713740">
                <a:tc vMerge="1">
                  <a:tcPr/>
                </a:tc>
                <a:tc gridSpan="2">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AR(1,12)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MA(1,2,12)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ARMA((1,12),(1,12)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713105">
                <a:tc vMerge="1">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   值</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值</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   值</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值</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   值</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值</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501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14.58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0.0057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9.5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0.0233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15.77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0.0004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835">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16.42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0.0883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14.19</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0.1158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17.99</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0.0213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3105">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结果</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6">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a:spcBef>
                          <a:spcPct val="20000"/>
                        </a:spcBef>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拟合模型均不显著</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r>
            </a:tbl>
          </a:graphicData>
        </a:graphic>
      </p:graphicFrame>
      <p:graphicFrame>
        <p:nvGraphicFramePr>
          <p:cNvPr id="85037" name="Object 46"/>
          <p:cNvGraphicFramePr>
            <a:graphicFrameLocks noChangeAspect="1"/>
          </p:cNvGraphicFramePr>
          <p:nvPr/>
        </p:nvGraphicFramePr>
        <p:xfrm>
          <a:off x="3213735" y="3262630"/>
          <a:ext cx="438150" cy="457200"/>
        </p:xfrm>
        <a:graphic>
          <a:graphicData uri="http://schemas.openxmlformats.org/presentationml/2006/ole">
            <mc:AlternateContent xmlns:mc="http://schemas.openxmlformats.org/markup-compatibility/2006">
              <mc:Choice xmlns:v="urn:schemas-microsoft-com:vml" Requires="v">
                <p:oleObj spid="_x0000_s3128" name="" r:id="rId2" imgW="215900" imgH="228600" progId="Equation.3">
                  <p:embed/>
                </p:oleObj>
              </mc:Choice>
              <mc:Fallback>
                <p:oleObj name="" r:id="rId2" imgW="215900" imgH="228600" progId="Equation.3">
                  <p:embed/>
                  <p:pic>
                    <p:nvPicPr>
                      <p:cNvPr id="0" name="图片 3127"/>
                      <p:cNvPicPr/>
                      <p:nvPr/>
                    </p:nvPicPr>
                    <p:blipFill>
                      <a:blip r:embed="rId3"/>
                      <a:stretch>
                        <a:fillRect/>
                      </a:stretch>
                    </p:blipFill>
                    <p:spPr>
                      <a:xfrm>
                        <a:off x="3213735" y="3262630"/>
                        <a:ext cx="438150" cy="457200"/>
                      </a:xfrm>
                      <a:prstGeom prst="rect">
                        <a:avLst/>
                      </a:prstGeom>
                      <a:noFill/>
                      <a:ln w="38100">
                        <a:noFill/>
                        <a:miter/>
                      </a:ln>
                    </p:spPr>
                  </p:pic>
                </p:oleObj>
              </mc:Fallback>
            </mc:AlternateContent>
          </a:graphicData>
        </a:graphic>
      </p:graphicFrame>
      <p:graphicFrame>
        <p:nvGraphicFramePr>
          <p:cNvPr id="85038" name="Object 47"/>
          <p:cNvGraphicFramePr>
            <a:graphicFrameLocks noChangeAspect="1"/>
          </p:cNvGraphicFramePr>
          <p:nvPr/>
        </p:nvGraphicFramePr>
        <p:xfrm>
          <a:off x="8493760" y="3262630"/>
          <a:ext cx="438150" cy="457200"/>
        </p:xfrm>
        <a:graphic>
          <a:graphicData uri="http://schemas.openxmlformats.org/presentationml/2006/ole">
            <mc:AlternateContent xmlns:mc="http://schemas.openxmlformats.org/markup-compatibility/2006">
              <mc:Choice xmlns:v="urn:schemas-microsoft-com:vml" Requires="v">
                <p:oleObj spid="_x0000_s3131" name="" r:id="rId4" imgW="215900" imgH="228600" progId="Equation.3">
                  <p:embed/>
                </p:oleObj>
              </mc:Choice>
              <mc:Fallback>
                <p:oleObj name="" r:id="rId4" imgW="215900" imgH="228600" progId="Equation.3">
                  <p:embed/>
                  <p:pic>
                    <p:nvPicPr>
                      <p:cNvPr id="0" name="图片 3130"/>
                      <p:cNvPicPr/>
                      <p:nvPr/>
                    </p:nvPicPr>
                    <p:blipFill>
                      <a:blip r:embed="rId3"/>
                      <a:stretch>
                        <a:fillRect/>
                      </a:stretch>
                    </p:blipFill>
                    <p:spPr>
                      <a:xfrm>
                        <a:off x="8493760" y="3262630"/>
                        <a:ext cx="438150" cy="457200"/>
                      </a:xfrm>
                      <a:prstGeom prst="rect">
                        <a:avLst/>
                      </a:prstGeom>
                      <a:noFill/>
                      <a:ln w="38100">
                        <a:noFill/>
                        <a:miter/>
                      </a:ln>
                    </p:spPr>
                  </p:pic>
                </p:oleObj>
              </mc:Fallback>
            </mc:AlternateContent>
          </a:graphicData>
        </a:graphic>
      </p:graphicFrame>
      <p:graphicFrame>
        <p:nvGraphicFramePr>
          <p:cNvPr id="85039" name="Object 48"/>
          <p:cNvGraphicFramePr>
            <a:graphicFrameLocks noChangeAspect="1"/>
          </p:cNvGraphicFramePr>
          <p:nvPr/>
        </p:nvGraphicFramePr>
        <p:xfrm>
          <a:off x="5876925" y="3262630"/>
          <a:ext cx="438150" cy="457200"/>
        </p:xfrm>
        <a:graphic>
          <a:graphicData uri="http://schemas.openxmlformats.org/presentationml/2006/ole">
            <mc:AlternateContent xmlns:mc="http://schemas.openxmlformats.org/markup-compatibility/2006">
              <mc:Choice xmlns:v="urn:schemas-microsoft-com:vml" Requires="v">
                <p:oleObj spid="_x0000_s3129" name="" r:id="rId5" imgW="215900" imgH="228600" progId="Equation.3">
                  <p:embed/>
                </p:oleObj>
              </mc:Choice>
              <mc:Fallback>
                <p:oleObj name="" r:id="rId5" imgW="215900" imgH="228600" progId="Equation.3">
                  <p:embed/>
                  <p:pic>
                    <p:nvPicPr>
                      <p:cNvPr id="0" name="图片 3128"/>
                      <p:cNvPicPr/>
                      <p:nvPr/>
                    </p:nvPicPr>
                    <p:blipFill>
                      <a:blip r:embed="rId3"/>
                      <a:stretch>
                        <a:fillRect/>
                      </a:stretch>
                    </p:blipFill>
                    <p:spPr>
                      <a:xfrm>
                        <a:off x="5876925" y="3262630"/>
                        <a:ext cx="438150" cy="457200"/>
                      </a:xfrm>
                      <a:prstGeom prst="rect">
                        <a:avLst/>
                      </a:prstGeom>
                      <a:noFill/>
                      <a:ln w="38100">
                        <a:noFill/>
                        <a:miter/>
                      </a:ln>
                    </p:spPr>
                  </p:pic>
                </p:oleObj>
              </mc:Fallback>
            </mc:AlternateContent>
          </a:graphicData>
        </a:graphic>
      </p:graphicFrame>
      <p:cxnSp>
        <p:nvCxnSpPr>
          <p:cNvPr id="4" name="直接连接符 3"/>
          <p:cNvCxnSpPr/>
          <p:nvPr>
            <p:custDataLst>
              <p:tags r:id="rId6"/>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sym typeface="+mn-ea"/>
              </a:rPr>
              <a:t>简单季节模型拟合结果</a:t>
            </a:r>
            <a:endParaRPr lang="zh-CN" altLang="en-US" sz="2800" spc="0" smtClean="0">
              <a:solidFill>
                <a:schemeClr val="accent5">
                  <a:lumMod val="75000"/>
                </a:schemeClr>
              </a:solidFill>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乘法模型定阶</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normAutofit fontScale="80000"/>
          </a:bodyPr>
          <a:p>
            <a:pPr eaLnBrk="1" hangingPunct="1"/>
            <a:r>
              <a:rPr sz="2000">
                <a:cs typeface="微软雅黑" panose="020B0503020204020204" charset="-122"/>
              </a:rPr>
              <a:t>首先</a:t>
            </a:r>
            <a:r>
              <a:rPr lang="en-US" altLang="zh-CN" sz="2000">
                <a:cs typeface="微软雅黑" panose="020B0503020204020204" charset="-122"/>
              </a:rPr>
              <a:t>考虑１阶12步差分之后序列12阶以内的自相关系数和偏自相关系数的特征，以确定短期相关模型。</a:t>
            </a:r>
            <a:endParaRPr lang="en-US" altLang="zh-CN" sz="2000">
              <a:cs typeface="微软雅黑" panose="020B0503020204020204" charset="-122"/>
            </a:endParaRPr>
          </a:p>
          <a:p>
            <a:pPr lvl="1" eaLnBrk="1" hangingPunct="1"/>
            <a:r>
              <a:rPr lang="en-US" altLang="zh-CN" sz="2000">
                <a:cs typeface="微软雅黑" panose="020B0503020204020204" charset="-122"/>
              </a:rPr>
              <a:t>自相关图和偏自相关图 显示12阶以内的自相关系数和偏自相关系数均不截尾，所以尝试使用ARMA(1,1)模型提取差分后序列的短期自相关信息。</a:t>
            </a:r>
            <a:endParaRPr lang="en-US" altLang="zh-CN" sz="2000">
              <a:cs typeface="微软雅黑" panose="020B0503020204020204" charset="-122"/>
            </a:endParaRPr>
          </a:p>
          <a:p>
            <a:pPr eaLnBrk="1" hangingPunct="1"/>
            <a:r>
              <a:rPr sz="2000">
                <a:cs typeface="微软雅黑" panose="020B0503020204020204" charset="-122"/>
              </a:rPr>
              <a:t>其次</a:t>
            </a:r>
            <a:r>
              <a:rPr lang="en-US" altLang="zh-CN" sz="2000">
                <a:cs typeface="微软雅黑" panose="020B0503020204020204" charset="-122"/>
              </a:rPr>
              <a:t>考虑季节自相关特征</a:t>
            </a:r>
            <a:r>
              <a:rPr sz="2000">
                <a:cs typeface="微软雅黑" panose="020B0503020204020204" charset="-122"/>
              </a:rPr>
              <a:t>：</a:t>
            </a:r>
            <a:r>
              <a:rPr sz="2000">
                <a:cs typeface="微软雅黑" panose="020B0503020204020204" charset="-122"/>
              </a:rPr>
              <a:t>主要</a:t>
            </a:r>
            <a:r>
              <a:rPr lang="en-US" altLang="zh-CN" sz="2000">
                <a:cs typeface="微软雅黑" panose="020B0503020204020204" charset="-122"/>
              </a:rPr>
              <a:t>考察延迟12阶、24阶等以周期长度为单位的自相关系数和偏自相关系数的特征。</a:t>
            </a:r>
            <a:endParaRPr lang="en-US" altLang="zh-CN" sz="2000">
              <a:cs typeface="微软雅黑" panose="020B0503020204020204" charset="-122"/>
            </a:endParaRPr>
          </a:p>
          <a:p>
            <a:pPr lvl="1" eaLnBrk="1" hangingPunct="1"/>
            <a:r>
              <a:rPr lang="en-US" altLang="zh-CN" sz="2000">
                <a:cs typeface="微软雅黑" panose="020B0503020204020204" charset="-122"/>
              </a:rPr>
              <a:t>自相关图 显示延迟12阶自相关系数显著非零，但是延迟24阶自相关系数落入２倍标准差范围。而偏自相关图 显示延迟12阶和延迟24阶的偏自相关系数都显著非零。所以可以认为季节自相关特征是自相关系数截尾，偏自相关系数拖尾，这时用以12步为周期的                模型提取差分后序列的季节自相关信息。</a:t>
            </a:r>
            <a:endParaRPr lang="en-US" altLang="zh-CN" sz="2000">
              <a:cs typeface="微软雅黑" panose="020B0503020204020204" charset="-122"/>
            </a:endParaRPr>
          </a:p>
          <a:p>
            <a:pPr eaLnBrk="1" hangingPunct="1"/>
            <a:r>
              <a:rPr lang="en-US" altLang="zh-CN" sz="2000">
                <a:cs typeface="微软雅黑" panose="020B0503020204020204" charset="-122"/>
              </a:rPr>
              <a:t>综合前面的差分信息，我们要拟合的乘法模型为                </a:t>
            </a:r>
            <a:endParaRPr lang="en-US" altLang="zh-CN" sz="2200"/>
          </a:p>
          <a:p>
            <a:pPr eaLnBrk="1" hangingPunct="1">
              <a:buNone/>
            </a:pPr>
            <a:endParaRPr lang="en-US" altLang="zh-CN" sz="2200"/>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8356600" y="3797935"/>
            <a:ext cx="1272540" cy="251460"/>
          </a:xfrm>
          <a:prstGeom prst="rect">
            <a:avLst/>
          </a:prstGeom>
        </p:spPr>
      </p:pic>
      <p:pic>
        <p:nvPicPr>
          <p:cNvPr id="3" name="图片 2"/>
          <p:cNvPicPr>
            <a:picLocks noChangeAspect="1"/>
          </p:cNvPicPr>
          <p:nvPr/>
        </p:nvPicPr>
        <p:blipFill>
          <a:blip r:embed="rId3"/>
          <a:stretch>
            <a:fillRect/>
          </a:stretch>
        </p:blipFill>
        <p:spPr>
          <a:xfrm>
            <a:off x="6303645" y="4487545"/>
            <a:ext cx="2628900" cy="358140"/>
          </a:xfrm>
          <a:prstGeom prst="rect">
            <a:avLst/>
          </a:prstGeom>
        </p:spPr>
      </p:pic>
      <p:pic>
        <p:nvPicPr>
          <p:cNvPr id="5" name="图片 4"/>
          <p:cNvPicPr>
            <a:picLocks noChangeAspect="1"/>
          </p:cNvPicPr>
          <p:nvPr/>
        </p:nvPicPr>
        <p:blipFill>
          <a:blip r:embed="rId4"/>
          <a:stretch>
            <a:fillRect/>
          </a:stretch>
        </p:blipFill>
        <p:spPr>
          <a:xfrm>
            <a:off x="4640580" y="5024755"/>
            <a:ext cx="2910840" cy="6477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参数估计与模型检验</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sz="2200">
                <a:cs typeface="微软雅黑" panose="020B0503020204020204" charset="-122"/>
              </a:rPr>
              <a:t>参数估计</a:t>
            </a:r>
            <a:endParaRPr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sz="2200">
                <a:cs typeface="微软雅黑" panose="020B0503020204020204" charset="-122"/>
              </a:rPr>
              <a:t>模型检验</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629535" y="1917065"/>
            <a:ext cx="7425055" cy="729615"/>
          </a:xfrm>
          <a:prstGeom prst="rect">
            <a:avLst/>
          </a:prstGeom>
        </p:spPr>
      </p:pic>
      <p:pic>
        <p:nvPicPr>
          <p:cNvPr id="3" name="图片 2"/>
          <p:cNvPicPr>
            <a:picLocks noChangeAspect="1"/>
          </p:cNvPicPr>
          <p:nvPr/>
        </p:nvPicPr>
        <p:blipFill>
          <a:blip r:embed="rId3"/>
          <a:stretch>
            <a:fillRect/>
          </a:stretch>
        </p:blipFill>
        <p:spPr>
          <a:xfrm>
            <a:off x="1532255" y="3588385"/>
            <a:ext cx="9334500" cy="178054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模型拟合效果图</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2574925" y="1077595"/>
            <a:ext cx="7472680" cy="484314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778509" y="3065353"/>
            <a:ext cx="6879192" cy="1137889"/>
          </a:xfrm>
        </p:spPr>
        <p:txBody>
          <a:bodyPr/>
          <a:p>
            <a:r>
              <a:rPr lang="en-US" altLang="zh-CN">
                <a:sym typeface="+mn-ea"/>
              </a:rPr>
              <a:t>THANKS</a:t>
            </a:r>
            <a:endParaRPr lang="en-US" altLang="zh-CN">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06</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4"/>
          <p:cNvSpPr>
            <a:spLocks noGrp="1"/>
          </p:cNvSpPr>
          <p:nvPr>
            <p:ph type="title"/>
          </p:nvPr>
        </p:nvSpPr>
        <p:spPr>
          <a:xfrm>
            <a:off x="1261110" y="255270"/>
            <a:ext cx="10260965" cy="629920"/>
          </a:xfrm>
        </p:spPr>
        <p:txBody>
          <a:bodyPr wrap="square" lIns="91440" tIns="45720" rIns="91440" bIns="45720" anchor="ctr">
            <a:normAutofit/>
          </a:bodyPr>
          <a:p>
            <a:pPr algn="l">
              <a:buClrTx/>
              <a:buSzTx/>
              <a:buFontTx/>
            </a:pPr>
            <a:r>
              <a:rPr lang="zh-CN" altLang="en-US" sz="2800" spc="0" smtClean="0">
                <a:solidFill>
                  <a:schemeClr val="accent5">
                    <a:lumMod val="75000"/>
                  </a:schemeClr>
                </a:solidFill>
                <a:cs typeface="+mn-cs"/>
              </a:rPr>
              <a:t>因素分解改进模型</a:t>
            </a:r>
            <a:endParaRPr lang="zh-CN" altLang="en-US" sz="2800" spc="0" smtClean="0">
              <a:solidFill>
                <a:schemeClr val="accent5">
                  <a:lumMod val="75000"/>
                </a:schemeClr>
              </a:solidFill>
              <a:cs typeface="+mn-cs"/>
            </a:endParaRPr>
          </a:p>
        </p:txBody>
      </p:sp>
      <p:sp>
        <p:nvSpPr>
          <p:cNvPr id="26626" name="内容占位符 5"/>
          <p:cNvSpPr>
            <a:spLocks noGrp="1"/>
          </p:cNvSpPr>
          <p:nvPr>
            <p:ph idx="1"/>
          </p:nvPr>
        </p:nvSpPr>
        <p:spPr>
          <a:xfrm>
            <a:off x="1154430" y="952500"/>
            <a:ext cx="10589895" cy="5388610"/>
          </a:xfrm>
        </p:spPr>
        <p:txBody>
          <a:bodyPr wrap="square" lIns="91440" tIns="45720" rIns="91440" bIns="45720" anchor="t"/>
          <a:p>
            <a:r>
              <a:rPr lang="zh-CN" altLang="en-US" sz="2000"/>
              <a:t>如果观察时期不是足够长，人们将循环因素（Circle）改为特殊交易日因素（Day）。新的四大因素为：趋势（T），季节（S），交易日（D）和随机波动（I）。</a:t>
            </a:r>
            <a:endParaRPr lang="zh-CN" altLang="en-US"/>
          </a:p>
          <a:p>
            <a:pPr lvl="1"/>
            <a:r>
              <a:rPr lang="zh-CN" altLang="en-US" sz="1800"/>
              <a:t>加法模型：</a:t>
            </a:r>
            <a:endParaRPr lang="zh-CN" altLang="en-US" sz="1800"/>
          </a:p>
          <a:p>
            <a:pPr lvl="1"/>
            <a:endParaRPr lang="zh-CN" altLang="en-US" sz="1800"/>
          </a:p>
          <a:p>
            <a:pPr lvl="1"/>
            <a:r>
              <a:rPr lang="zh-CN" altLang="en-US" sz="1800"/>
              <a:t>乘法模型：</a:t>
            </a:r>
            <a:endParaRPr lang="zh-CN" altLang="en-US" sz="1800"/>
          </a:p>
          <a:p>
            <a:pPr lvl="1"/>
            <a:endParaRPr lang="zh-CN" altLang="en-US" sz="1800"/>
          </a:p>
          <a:p>
            <a:pPr lvl="1"/>
            <a:r>
              <a:rPr lang="zh-CN" altLang="en-US" sz="1800"/>
              <a:t>伪加法模型：</a:t>
            </a:r>
            <a:endParaRPr lang="zh-CN" altLang="en-US" sz="1800"/>
          </a:p>
          <a:p>
            <a:pPr lvl="1"/>
            <a:endParaRPr lang="zh-CN" altLang="en-US" sz="1800"/>
          </a:p>
          <a:p>
            <a:pPr lvl="1"/>
            <a:r>
              <a:rPr lang="zh-CN" altLang="en-US" sz="1800"/>
              <a:t>对数加法模型：</a:t>
            </a:r>
            <a:endParaRPr lang="zh-CN" altLang="en-US" sz="1800"/>
          </a:p>
        </p:txBody>
      </p:sp>
      <p:graphicFrame>
        <p:nvGraphicFramePr>
          <p:cNvPr id="26627" name="图片 11"/>
          <p:cNvGraphicFramePr>
            <a:graphicFrameLocks noChangeAspect="1"/>
          </p:cNvGraphicFramePr>
          <p:nvPr/>
        </p:nvGraphicFramePr>
        <p:xfrm>
          <a:off x="3891280" y="2338070"/>
          <a:ext cx="2120900" cy="403225"/>
        </p:xfrm>
        <a:graphic>
          <a:graphicData uri="http://schemas.openxmlformats.org/presentationml/2006/ole">
            <mc:AlternateContent xmlns:mc="http://schemas.openxmlformats.org/markup-compatibility/2006">
              <mc:Choice xmlns:v="urn:schemas-microsoft-com:vml" Requires="v">
                <p:oleObj spid="_x0000_s3087" name="" r:id="rId1" imgW="1212215" imgH="229870" progId="Equation.DSMT4">
                  <p:embed/>
                </p:oleObj>
              </mc:Choice>
              <mc:Fallback>
                <p:oleObj name="" r:id="rId1" imgW="1212215" imgH="229870" progId="Equation.DSMT4">
                  <p:embed/>
                  <p:pic>
                    <p:nvPicPr>
                      <p:cNvPr id="0" name="图片 3086"/>
                      <p:cNvPicPr/>
                      <p:nvPr/>
                    </p:nvPicPr>
                    <p:blipFill>
                      <a:blip r:embed="rId2"/>
                      <a:stretch>
                        <a:fillRect/>
                      </a:stretch>
                    </p:blipFill>
                    <p:spPr>
                      <a:xfrm>
                        <a:off x="3891280" y="2338070"/>
                        <a:ext cx="2120900" cy="403225"/>
                      </a:xfrm>
                      <a:prstGeom prst="rect">
                        <a:avLst/>
                      </a:prstGeom>
                      <a:noFill/>
                      <a:ln w="38100">
                        <a:noFill/>
                        <a:miter/>
                      </a:ln>
                    </p:spPr>
                  </p:pic>
                </p:oleObj>
              </mc:Fallback>
            </mc:AlternateContent>
          </a:graphicData>
        </a:graphic>
      </p:graphicFrame>
      <p:graphicFrame>
        <p:nvGraphicFramePr>
          <p:cNvPr id="26628" name="图片 11"/>
          <p:cNvGraphicFramePr>
            <a:graphicFrameLocks noChangeAspect="1"/>
          </p:cNvGraphicFramePr>
          <p:nvPr/>
        </p:nvGraphicFramePr>
        <p:xfrm>
          <a:off x="3891280" y="3331845"/>
          <a:ext cx="2252345" cy="442595"/>
        </p:xfrm>
        <a:graphic>
          <a:graphicData uri="http://schemas.openxmlformats.org/presentationml/2006/ole">
            <mc:AlternateContent xmlns:mc="http://schemas.openxmlformats.org/markup-compatibility/2006">
              <mc:Choice xmlns:v="urn:schemas-microsoft-com:vml" Requires="v">
                <p:oleObj spid="_x0000_s3091" name="" r:id="rId3" imgW="1173480" imgH="229870" progId="Equation.DSMT4">
                  <p:embed/>
                </p:oleObj>
              </mc:Choice>
              <mc:Fallback>
                <p:oleObj name="" r:id="rId3" imgW="1173480" imgH="229870" progId="Equation.DSMT4">
                  <p:embed/>
                  <p:pic>
                    <p:nvPicPr>
                      <p:cNvPr id="0" name="图片 3090"/>
                      <p:cNvPicPr/>
                      <p:nvPr/>
                    </p:nvPicPr>
                    <p:blipFill>
                      <a:blip r:embed="rId4"/>
                      <a:stretch>
                        <a:fillRect/>
                      </a:stretch>
                    </p:blipFill>
                    <p:spPr>
                      <a:xfrm>
                        <a:off x="3891280" y="3331845"/>
                        <a:ext cx="2252345" cy="442595"/>
                      </a:xfrm>
                      <a:prstGeom prst="rect">
                        <a:avLst/>
                      </a:prstGeom>
                      <a:noFill/>
                      <a:ln w="38100">
                        <a:noFill/>
                        <a:miter/>
                      </a:ln>
                    </p:spPr>
                  </p:pic>
                </p:oleObj>
              </mc:Fallback>
            </mc:AlternateContent>
          </a:graphicData>
        </a:graphic>
      </p:graphicFrame>
      <p:graphicFrame>
        <p:nvGraphicFramePr>
          <p:cNvPr id="26629" name="图片 11"/>
          <p:cNvGraphicFramePr>
            <a:graphicFrameLocks noChangeAspect="1"/>
          </p:cNvGraphicFramePr>
          <p:nvPr/>
        </p:nvGraphicFramePr>
        <p:xfrm>
          <a:off x="3891280" y="4273233"/>
          <a:ext cx="2822575" cy="474662"/>
        </p:xfrm>
        <a:graphic>
          <a:graphicData uri="http://schemas.openxmlformats.org/presentationml/2006/ole">
            <mc:AlternateContent xmlns:mc="http://schemas.openxmlformats.org/markup-compatibility/2006">
              <mc:Choice xmlns:v="urn:schemas-microsoft-com:vml" Requires="v">
                <p:oleObj spid="_x0000_s3086" name="" r:id="rId5" imgW="1518285" imgH="255270" progId="Equation.DSMT4">
                  <p:embed/>
                </p:oleObj>
              </mc:Choice>
              <mc:Fallback>
                <p:oleObj name="" r:id="rId5" imgW="1518285" imgH="255270" progId="Equation.DSMT4">
                  <p:embed/>
                  <p:pic>
                    <p:nvPicPr>
                      <p:cNvPr id="0" name="图片 3085"/>
                      <p:cNvPicPr/>
                      <p:nvPr/>
                    </p:nvPicPr>
                    <p:blipFill>
                      <a:blip r:embed="rId6"/>
                      <a:stretch>
                        <a:fillRect/>
                      </a:stretch>
                    </p:blipFill>
                    <p:spPr>
                      <a:xfrm>
                        <a:off x="3891280" y="4273233"/>
                        <a:ext cx="2822575" cy="474662"/>
                      </a:xfrm>
                      <a:prstGeom prst="rect">
                        <a:avLst/>
                      </a:prstGeom>
                      <a:noFill/>
                      <a:ln w="38100">
                        <a:noFill/>
                        <a:miter/>
                      </a:ln>
                    </p:spPr>
                  </p:pic>
                </p:oleObj>
              </mc:Fallback>
            </mc:AlternateContent>
          </a:graphicData>
        </a:graphic>
      </p:graphicFrame>
      <p:graphicFrame>
        <p:nvGraphicFramePr>
          <p:cNvPr id="26630" name="图片 11"/>
          <p:cNvGraphicFramePr>
            <a:graphicFrameLocks noChangeAspect="1"/>
          </p:cNvGraphicFramePr>
          <p:nvPr/>
        </p:nvGraphicFramePr>
        <p:xfrm>
          <a:off x="3891280" y="5372735"/>
          <a:ext cx="4465955" cy="447040"/>
        </p:xfrm>
        <a:graphic>
          <a:graphicData uri="http://schemas.openxmlformats.org/presentationml/2006/ole">
            <mc:AlternateContent xmlns:mc="http://schemas.openxmlformats.org/markup-compatibility/2006">
              <mc:Choice xmlns:v="urn:schemas-microsoft-com:vml" Requires="v">
                <p:oleObj spid="_x0000_s3088" name="" r:id="rId7" imgW="2286000" imgH="228600" progId="Equation.DSMT4">
                  <p:embed/>
                </p:oleObj>
              </mc:Choice>
              <mc:Fallback>
                <p:oleObj name="" r:id="rId7" imgW="2286000" imgH="228600" progId="Equation.DSMT4">
                  <p:embed/>
                  <p:pic>
                    <p:nvPicPr>
                      <p:cNvPr id="0" name="图片 3087"/>
                      <p:cNvPicPr/>
                      <p:nvPr/>
                    </p:nvPicPr>
                    <p:blipFill>
                      <a:blip r:embed="rId8"/>
                      <a:stretch>
                        <a:fillRect/>
                      </a:stretch>
                    </p:blipFill>
                    <p:spPr>
                      <a:xfrm>
                        <a:off x="3891280" y="5372735"/>
                        <a:ext cx="4465955" cy="447040"/>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4337"/>
          <p:cNvSpPr>
            <a:spLocks noGrp="1"/>
          </p:cNvSpPr>
          <p:nvPr>
            <p:ph type="title"/>
          </p:nvPr>
        </p:nvSpPr>
        <p:spPr>
          <a:xfrm>
            <a:off x="1279525" y="228600"/>
            <a:ext cx="10242550" cy="656590"/>
          </a:xfrm>
        </p:spPr>
        <p:txBody>
          <a:bodyPr wrap="square" lIns="91440" tIns="45720" rIns="91440" bIns="45720" anchor="ctr">
            <a:normAutofit/>
          </a:bodyPr>
          <a:p>
            <a:pPr algn="l">
              <a:buClrTx/>
              <a:buSzTx/>
              <a:buFontTx/>
            </a:pPr>
            <a:r>
              <a:rPr lang="zh-CN" altLang="en-US" sz="2800" spc="0" smtClean="0">
                <a:solidFill>
                  <a:schemeClr val="accent5">
                    <a:lumMod val="75000"/>
                  </a:schemeClr>
                </a:solidFill>
                <a:cs typeface="+mn-cs"/>
              </a:rPr>
              <a:t>确定性时序分析的目的</a:t>
            </a:r>
            <a:endParaRPr lang="zh-CN" altLang="en-US" sz="2800" spc="0" smtClean="0">
              <a:solidFill>
                <a:schemeClr val="accent5">
                  <a:lumMod val="75000"/>
                </a:schemeClr>
              </a:solidFill>
              <a:cs typeface="+mn-cs"/>
            </a:endParaRPr>
          </a:p>
        </p:txBody>
      </p:sp>
      <p:sp>
        <p:nvSpPr>
          <p:cNvPr id="22530" name="文本占位符 14338"/>
          <p:cNvSpPr>
            <a:spLocks noGrp="1"/>
          </p:cNvSpPr>
          <p:nvPr>
            <p:ph idx="1"/>
          </p:nvPr>
        </p:nvSpPr>
        <p:spPr>
          <a:xfrm>
            <a:off x="1243330" y="952500"/>
            <a:ext cx="10278745" cy="5388610"/>
          </a:xfrm>
        </p:spPr>
        <p:txBody>
          <a:bodyPr wrap="square" lIns="91440" tIns="45720" rIns="91440" bIns="45720" anchor="t"/>
          <a:p>
            <a:r>
              <a:rPr lang="zh-CN" altLang="en-US" sz="2200"/>
              <a:t>我们基于因素分解的思想进行确定性时序分析的目的主要包括以下两个方面：</a:t>
            </a:r>
            <a:endParaRPr lang="zh-CN" altLang="en-US"/>
          </a:p>
          <a:p>
            <a:pPr lvl="1"/>
            <a:endParaRPr lang="zh-CN" altLang="en-US" sz="2000"/>
          </a:p>
          <a:p>
            <a:pPr lvl="1"/>
            <a:r>
              <a:rPr lang="zh-CN" altLang="en-US" sz="2000"/>
              <a:t>一是克服其他因素的干扰，单纯测度出某个确定性因素 （诸如季节、趋势、交易日）对序列的影响。</a:t>
            </a:r>
            <a:endParaRPr lang="zh-CN" altLang="en-US" sz="2000"/>
          </a:p>
          <a:p>
            <a:pPr lvl="1"/>
            <a:endParaRPr lang="zh-CN" altLang="en-US" sz="2000"/>
          </a:p>
          <a:p>
            <a:pPr lvl="1"/>
            <a:r>
              <a:rPr lang="zh-CN" altLang="en-US" sz="2000"/>
              <a:t>二是根据序列呈现的确定性特征选择适当的方法对序列进行综合预测。</a:t>
            </a:r>
            <a:endParaRPr lang="zh-CN" altLang="en-US" sz="2000"/>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因素分解理论</a:t>
            </a:r>
            <a:endParaRPr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latin typeface="微软雅黑" panose="020B0503020204020204" charset="-122"/>
                <a:ea typeface="微软雅黑" panose="020B0503020204020204" charset="-122"/>
                <a:sym typeface="微软雅黑" panose="020B0503020204020204" charset="-122"/>
              </a:rPr>
              <a:t>因素分解</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指数平滑预测模型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dirty="0">
                <a:solidFill>
                  <a:srgbClr val="000000">
                    <a:lumMod val="75000"/>
                    <a:lumOff val="25000"/>
                  </a:srgbClr>
                </a:solidFill>
                <a:latin typeface="微软雅黑" panose="020B0503020204020204" charset="-122"/>
                <a:ea typeface="微软雅黑" panose="020B0503020204020204" charset="-122"/>
              </a:rPr>
              <a:t>ARIMA</a:t>
            </a:r>
            <a:r>
              <a:rPr lang="zh-CN" altLang="en-US" sz="2100" b="1" dirty="0">
                <a:solidFill>
                  <a:srgbClr val="000000">
                    <a:lumMod val="75000"/>
                    <a:lumOff val="25000"/>
                  </a:srgbClr>
                </a:solidFill>
                <a:latin typeface="微软雅黑" panose="020B0503020204020204" charset="-122"/>
                <a:ea typeface="微软雅黑" panose="020B0503020204020204" charset="-122"/>
              </a:rPr>
              <a:t>季节加法模型</a:t>
            </a:r>
            <a:endParaRPr lang="zh-CN" altLang="en-US"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altLang="zh-CN" sz="2100" b="1" dirty="0">
                <a:solidFill>
                  <a:srgbClr val="000000">
                    <a:lumMod val="75000"/>
                    <a:lumOff val="25000"/>
                  </a:srgbClr>
                </a:solidFill>
                <a:latin typeface="微软雅黑" panose="020B0503020204020204" charset="-122"/>
                <a:ea typeface="微软雅黑" panose="020B0503020204020204" charset="-122"/>
                <a:sym typeface="+mn-ea"/>
              </a:rPr>
              <a:t>ARIMA</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季节乘法模型</a:t>
            </a:r>
            <a:endParaRPr lang="zh-CN" altLang="en-US" sz="2100"/>
          </a:p>
        </p:txBody>
      </p:sp>
    </p:spTree>
    <p:custDataLst>
      <p:tags r:id="rId2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 name="KSO_WM_SLIDE_BACKGROUND_TYPE" val="belt"/>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xml><?xml version="1.0" encoding="utf-8"?>
<p:tagLst xmlns:p="http://schemas.openxmlformats.org/presentationml/2006/main">
  <p:tag name="KSO_WM_TAG_VERSION" val="1.0"/>
  <p:tag name="KSO_WM_BEAUTIFY_FLAG" val="#wm#"/>
  <p:tag name="KSO_WM_UNIT_TYPE" val="i"/>
  <p:tag name="KSO_WM_UNIT_ID" val="_3*i*4"/>
  <p:tag name="KSO_WM_UNIT_INDEX" val="4"/>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6.xml><?xml version="1.0" encoding="utf-8"?>
<p:tagLst xmlns:p="http://schemas.openxmlformats.org/presentationml/2006/main">
  <p:tag name="KSO_WM_TEMPLATE_CATEGORY" val="custom"/>
  <p:tag name="KSO_WM_TEMPLATE_INDEX" val="20186795"/>
  <p:tag name="KSO_WM_TAG_VERSION" val="1.0"/>
  <p:tag name="KSO_WM_TEMPLATE_THUMBS_INDEX" val="1、5、6、7、8、9、10、11、12、13、15"/>
  <p:tag name="KSO_WM_BEAUTIFY_FLAG" val="#wm#"/>
  <p:tag name="KSO_WM_TEMPLATE_SUBCATEGORY" val="0"/>
</p:tagLst>
</file>

<file path=ppt/tags/tag167.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168.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169.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171.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2.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3.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4.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5.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6.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7.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8.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9.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81.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2.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3.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4.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5.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6.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7.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8.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9.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19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7.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198.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9.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1.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2.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3.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4.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05.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06.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07.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08.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09.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1.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12.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13.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14.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5.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6.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7.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21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9.xml><?xml version="1.0" encoding="utf-8"?>
<p:tagLst xmlns:p="http://schemas.openxmlformats.org/presentationml/2006/main">
  <p:tag name="KSO_WM_UNIT_TABLE_BEAUTIFY" val="smartTable{0ecad7c6-13da-4a59-8b13-52c0999587e7}"/>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TABLE_BEAUTIFY" val="smartTable{c23ad759-dc6a-4b7a-b9ee-353534734471}"/>
</p:tagLst>
</file>

<file path=ppt/tags/tag23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3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3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3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35.xml><?xml version="1.0" encoding="utf-8"?>
<p:tagLst xmlns:p="http://schemas.openxmlformats.org/presentationml/2006/main">
  <p:tag name="KSO_WM_UNIT_TABLE_BEAUTIFY" val="smartTable{0ecad7c6-13da-4a59-8b13-52c0999587e7}"/>
</p:tagLst>
</file>

<file path=ppt/tags/tag23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3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3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3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8.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49.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1.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2.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3.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4.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5.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56.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57.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58.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59.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1.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2.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63.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64.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65.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6.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7.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8.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26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4.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85.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86.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87.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88.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89.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290.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1.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92.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93.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94.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95.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96.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97.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98.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99.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300.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1.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02.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03.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04.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30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0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0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0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0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310.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311.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12.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13.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14.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15.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16.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17.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18.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19.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21.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22.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3.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4.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25.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26.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27.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8.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9.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33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4.xml><?xml version="1.0" encoding="utf-8"?>
<p:tagLst xmlns:p="http://schemas.openxmlformats.org/presentationml/2006/main">
  <p:tag name="KSO_WM_UNIT_TABLE_BEAUTIFY" val="smartTable{0d0c228f-2860-49d4-b3af-0fb434e0fc63}"/>
</p:tagLst>
</file>

<file path=ppt/tags/tag33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9.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341.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heme/theme1.xml><?xml version="1.0" encoding="utf-8"?>
<a:theme xmlns:a="http://schemas.openxmlformats.org/drawingml/2006/main" name="1_Office 主题​​">
  <a:themeElements>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8842</Words>
  <Application>WPS 演示</Application>
  <PresentationFormat>宽屏</PresentationFormat>
  <Paragraphs>854</Paragraphs>
  <Slides>67</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55</vt:i4>
      </vt:variant>
      <vt:variant>
        <vt:lpstr>幻灯片标题</vt:lpstr>
      </vt:variant>
      <vt:variant>
        <vt:i4>67</vt:i4>
      </vt:variant>
    </vt:vector>
  </HeadingPairs>
  <TitlesOfParts>
    <vt:vector size="132" baseType="lpstr">
      <vt:lpstr>Arial</vt:lpstr>
      <vt:lpstr>宋体</vt:lpstr>
      <vt:lpstr>Wingdings</vt:lpstr>
      <vt:lpstr>微软雅黑</vt:lpstr>
      <vt:lpstr>汉仪旗黑-85S</vt:lpstr>
      <vt:lpstr>黑体</vt:lpstr>
      <vt:lpstr>Arial</vt:lpstr>
      <vt:lpstr>Arial Unicode MS</vt:lpstr>
      <vt:lpstr>Calibri</vt:lpstr>
      <vt:lpstr>1_Office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Equation.KSEE3</vt:lpstr>
      <vt:lpstr>Equation.3</vt:lpstr>
      <vt:lpstr>Equation.3</vt:lpstr>
      <vt:lpstr>Equation.3</vt:lpstr>
      <vt:lpstr>Equation.3</vt:lpstr>
      <vt:lpstr>Equation.DSMT4</vt:lpstr>
      <vt:lpstr>Equation.DSMT4</vt:lpstr>
      <vt:lpstr>Equation.DSMT4</vt:lpstr>
      <vt:lpstr>Equation.DSMT4</vt:lpstr>
      <vt:lpstr>有季节效应的非平稳序列分析</vt:lpstr>
      <vt:lpstr>PowerPoint 演示文稿</vt:lpstr>
      <vt:lpstr>确定性因素分解</vt:lpstr>
      <vt:lpstr>因素分解模型</vt:lpstr>
      <vt:lpstr>因素分解模型遇到的问题</vt:lpstr>
      <vt:lpstr>因素分解遇到的问题</vt:lpstr>
      <vt:lpstr>因素分解改进模型</vt:lpstr>
      <vt:lpstr>确定性时序分析的目的</vt:lpstr>
      <vt:lpstr>PowerPoint 演示文稿</vt:lpstr>
      <vt:lpstr>因素分解模型的选择：加法模型</vt:lpstr>
      <vt:lpstr>因素分解模型的选择：乘法模型</vt:lpstr>
      <vt:lpstr>趋势效应的提取</vt:lpstr>
      <vt:lpstr>中心移动平均</vt:lpstr>
      <vt:lpstr>中心移动平均的良好属性</vt:lpstr>
      <vt:lpstr>例６-1</vt:lpstr>
      <vt:lpstr>例6-1：趋势效应的提取</vt:lpstr>
      <vt:lpstr>例6-1：剔除趋势效应</vt:lpstr>
      <vt:lpstr>例6-2</vt:lpstr>
      <vt:lpstr>例6-2</vt:lpstr>
      <vt:lpstr>加法季节效应的提取</vt:lpstr>
      <vt:lpstr>例6-1：提取澳大利亚政府季度消费支出序列的季节效应</vt:lpstr>
      <vt:lpstr>例6-1：季节效应的提取</vt:lpstr>
      <vt:lpstr>例6-1：随机效应的提取</vt:lpstr>
      <vt:lpstr>乘法季节效应的提取</vt:lpstr>
      <vt:lpstr>例6-2：季节效应提取</vt:lpstr>
      <vt:lpstr>例6-2：随机效应的提取</vt:lpstr>
      <vt:lpstr>Ｘ11季节调节模型</vt:lpstr>
      <vt:lpstr>X12和X13模型</vt:lpstr>
      <vt:lpstr>X11模型的三种移动平均方法</vt:lpstr>
      <vt:lpstr>Henderson加权移动平均</vt:lpstr>
      <vt:lpstr>Musgrave非对称移动平均</vt:lpstr>
      <vt:lpstr>Musgrave非对称移动平均</vt:lpstr>
      <vt:lpstr>X11模型分析步骤：第一阶段迭代</vt:lpstr>
      <vt:lpstr>X11模型分析步骤：第二阶段迭代</vt:lpstr>
      <vt:lpstr>X11模型分析步骤：第三阶段迭代</vt:lpstr>
      <vt:lpstr>例6-2：X11季节模型因素分解</vt:lpstr>
      <vt:lpstr>PowerPoint 演示文稿</vt:lpstr>
      <vt:lpstr>指数平滑预测模型</vt:lpstr>
      <vt:lpstr>简单指数平滑</vt:lpstr>
      <vt:lpstr>简单指数平滑预测模型</vt:lpstr>
      <vt:lpstr>简单指数平滑预测公式</vt:lpstr>
      <vt:lpstr>例6-3</vt:lpstr>
      <vt:lpstr>例6-4</vt:lpstr>
      <vt:lpstr>Holt两参数指数平滑</vt:lpstr>
      <vt:lpstr>Holt两参数指数平滑公式</vt:lpstr>
      <vt:lpstr>例6-5</vt:lpstr>
      <vt:lpstr>Holt-Winters三参数指数平滑（加法模型）</vt:lpstr>
      <vt:lpstr>Holt-Winters三参数指数平滑公式（加法模型）</vt:lpstr>
      <vt:lpstr>例6-1续</vt:lpstr>
      <vt:lpstr>Holt-Winters三参数指数平滑（乘法模型）</vt:lpstr>
      <vt:lpstr>Holt-Winters三参数指数平滑公式（乘法模型）</vt:lpstr>
      <vt:lpstr>例6-2续</vt:lpstr>
      <vt:lpstr>PowerPoint 演示文稿</vt:lpstr>
      <vt:lpstr>ARIMA季节加法模型</vt:lpstr>
      <vt:lpstr>例6-6</vt:lpstr>
      <vt:lpstr>差分后序列自相关图和偏自相关图</vt:lpstr>
      <vt:lpstr>参数估计与模型检验</vt:lpstr>
      <vt:lpstr>模型拟合效果图</vt:lpstr>
      <vt:lpstr>PowerPoint 演示文稿</vt:lpstr>
      <vt:lpstr>季节乘积模型</vt:lpstr>
      <vt:lpstr>例6-7</vt:lpstr>
      <vt:lpstr>差分后序列自相关图和偏自相关图</vt:lpstr>
      <vt:lpstr>简单季节模型拟合结果</vt:lpstr>
      <vt:lpstr>乘法模型定阶</vt:lpstr>
      <vt:lpstr>参数估计与模型检验</vt:lpstr>
      <vt:lpstr>模型拟合效果图</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王燕</cp:lastModifiedBy>
  <cp:revision>19</cp:revision>
  <dcterms:created xsi:type="dcterms:W3CDTF">2019-07-31T02:21:00Z</dcterms:created>
  <dcterms:modified xsi:type="dcterms:W3CDTF">2019-10-16T02:28:29Z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