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78"/>
  </p:handoutMasterIdLst>
  <p:sldIdLst>
    <p:sldId id="257" r:id="rId3"/>
    <p:sldId id="489" r:id="rId5"/>
    <p:sldId id="592" r:id="rId6"/>
    <p:sldId id="593" r:id="rId7"/>
    <p:sldId id="594" r:id="rId8"/>
    <p:sldId id="623" r:id="rId9"/>
    <p:sldId id="595" r:id="rId10"/>
    <p:sldId id="596" r:id="rId11"/>
    <p:sldId id="597" r:id="rId12"/>
    <p:sldId id="625" r:id="rId13"/>
    <p:sldId id="624" r:id="rId14"/>
    <p:sldId id="588" r:id="rId15"/>
    <p:sldId id="626" r:id="rId16"/>
    <p:sldId id="629" r:id="rId17"/>
    <p:sldId id="630" r:id="rId18"/>
    <p:sldId id="598" r:id="rId19"/>
    <p:sldId id="599" r:id="rId20"/>
    <p:sldId id="589" r:id="rId21"/>
    <p:sldId id="631" r:id="rId22"/>
    <p:sldId id="632" r:id="rId23"/>
    <p:sldId id="604" r:id="rId24"/>
    <p:sldId id="605" r:id="rId25"/>
    <p:sldId id="606" r:id="rId26"/>
    <p:sldId id="607" r:id="rId27"/>
    <p:sldId id="608" r:id="rId28"/>
    <p:sldId id="609" r:id="rId29"/>
    <p:sldId id="610" r:id="rId30"/>
    <p:sldId id="590" r:id="rId31"/>
    <p:sldId id="611" r:id="rId32"/>
    <p:sldId id="612" r:id="rId33"/>
    <p:sldId id="613" r:id="rId34"/>
    <p:sldId id="614" r:id="rId35"/>
    <p:sldId id="615" r:id="rId36"/>
    <p:sldId id="634" r:id="rId37"/>
    <p:sldId id="635" r:id="rId38"/>
    <p:sldId id="636" r:id="rId39"/>
    <p:sldId id="637" r:id="rId40"/>
    <p:sldId id="639" r:id="rId41"/>
    <p:sldId id="640" r:id="rId42"/>
    <p:sldId id="638" r:id="rId43"/>
    <p:sldId id="641" r:id="rId44"/>
    <p:sldId id="642" r:id="rId45"/>
    <p:sldId id="643" r:id="rId46"/>
    <p:sldId id="644" r:id="rId47"/>
    <p:sldId id="645" r:id="rId48"/>
    <p:sldId id="646" r:id="rId49"/>
    <p:sldId id="647" r:id="rId50"/>
    <p:sldId id="648" r:id="rId51"/>
    <p:sldId id="649" r:id="rId52"/>
    <p:sldId id="650" r:id="rId53"/>
    <p:sldId id="651" r:id="rId54"/>
    <p:sldId id="652" r:id="rId55"/>
    <p:sldId id="653" r:id="rId56"/>
    <p:sldId id="616" r:id="rId57"/>
    <p:sldId id="591" r:id="rId58"/>
    <p:sldId id="656" r:id="rId59"/>
    <p:sldId id="657" r:id="rId60"/>
    <p:sldId id="659" r:id="rId61"/>
    <p:sldId id="617" r:id="rId62"/>
    <p:sldId id="618" r:id="rId63"/>
    <p:sldId id="619" r:id="rId64"/>
    <p:sldId id="666" r:id="rId65"/>
    <p:sldId id="668" r:id="rId66"/>
    <p:sldId id="667" r:id="rId67"/>
    <p:sldId id="669" r:id="rId68"/>
    <p:sldId id="672" r:id="rId69"/>
    <p:sldId id="620" r:id="rId70"/>
    <p:sldId id="621" r:id="rId71"/>
    <p:sldId id="514" r:id="rId72"/>
    <p:sldId id="660" r:id="rId73"/>
    <p:sldId id="661" r:id="rId74"/>
    <p:sldId id="662" r:id="rId75"/>
    <p:sldId id="665" r:id="rId76"/>
    <p:sldId id="320" r:id="rId77"/>
  </p:sldIdLst>
  <p:sldSz cx="12192000" cy="6858000"/>
  <p:notesSz cx="6858000" cy="9144000"/>
  <p:embeddedFontLst>
    <p:embeddedFont>
      <p:font typeface="微软雅黑" panose="020B0503020204020204" charset="-122"/>
      <p:regular r:id="rId83"/>
    </p:embeddedFont>
    <p:embeddedFont>
      <p:font typeface="Calibri" panose="020F0502020204030204" charset="0"/>
      <p:regular r:id="rId84"/>
      <p:bold r:id="rId85"/>
      <p:italic r:id="rId86"/>
      <p:boldItalic r:id="rId8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font" Target="fonts/font5.fntdata"/><Relationship Id="rId86" Type="http://schemas.openxmlformats.org/officeDocument/2006/relationships/font" Target="fonts/font4.fntdata"/><Relationship Id="rId85" Type="http://schemas.openxmlformats.org/officeDocument/2006/relationships/font" Target="fonts/font3.fntdata"/><Relationship Id="rId84" Type="http://schemas.openxmlformats.org/officeDocument/2006/relationships/font" Target="fonts/font2.fntdata"/><Relationship Id="rId83" Type="http://schemas.openxmlformats.org/officeDocument/2006/relationships/font" Target="fonts/font1.fntdata"/><Relationship Id="rId82" Type="http://schemas.openxmlformats.org/officeDocument/2006/relationships/commentAuthors" Target="commentAuthors.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100.wmf"/><Relationship Id="rId4" Type="http://schemas.openxmlformats.org/officeDocument/2006/relationships/image" Target="../media/image99.wmf"/><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image" Target="../media/image1.jpeg"/><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image" Target="../media/image2.jpeg"/><Relationship Id="rId2" Type="http://schemas.openxmlformats.org/officeDocument/2006/relationships/tags" Target="../tags/tag82.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image" Target="../media/image1.jpeg"/><Relationship Id="rId2" Type="http://schemas.openxmlformats.org/officeDocument/2006/relationships/tags" Target="../tags/tag9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4" Type="http://schemas.openxmlformats.org/officeDocument/2006/relationships/tags" Target="../tags/tag145.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801" name="副标题 2"/>
          <p:cNvSpPr>
            <a:spLocks noGrp="1"/>
          </p:cNvSpPr>
          <p:nvPr>
            <p:ph type="subTitle" idx="1" hasCustomPrompt="1"/>
            <p:custDataLst>
              <p:tags r:id="rId2"/>
            </p:custDataLst>
          </p:nvPr>
        </p:nvSpPr>
        <p:spPr>
          <a:xfrm>
            <a:off x="669925" y="2633595"/>
            <a:ext cx="5411561" cy="558799"/>
          </a:xfrm>
        </p:spPr>
        <p:txBody>
          <a:bodyPr anchor="t">
            <a:normAutofit/>
          </a:bodyPr>
          <a:lstStyle>
            <a:lvl1pPr marL="0" indent="0" algn="l">
              <a:buNone/>
              <a:defRPr sz="200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p:ph type="title" hasCustomPrompt="1"/>
            <p:custDataLst>
              <p:tags r:id="rId3"/>
            </p:custDataLst>
          </p:nvPr>
        </p:nvSpPr>
        <p:spPr>
          <a:xfrm>
            <a:off x="669925" y="1359568"/>
            <a:ext cx="5440590" cy="1167064"/>
          </a:xfrm>
        </p:spPr>
        <p:txBody>
          <a:bodyPr anchor="b" anchorCtr="0">
            <a:normAutofit/>
          </a:bodyPr>
          <a:lstStyle>
            <a:lvl1pPr>
              <a:defRPr sz="4400" baseline="0">
                <a:solidFill>
                  <a:schemeClr val="accent1"/>
                </a:solidFill>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10" name="文本占位符 9"/>
          <p:cNvSpPr>
            <a:spLocks noGrp="1"/>
          </p:cNvSpPr>
          <p:nvPr>
            <p:ph type="body" sz="quarter" idx="10" hasCustomPrompt="1"/>
            <p:custDataLst>
              <p:tags r:id="rId4"/>
            </p:custDataLst>
          </p:nvPr>
        </p:nvSpPr>
        <p:spPr>
          <a:xfrm>
            <a:off x="677863" y="3430512"/>
            <a:ext cx="2700001" cy="441325"/>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12" name="文本占位符 11"/>
          <p:cNvSpPr>
            <a:spLocks noGrp="1"/>
          </p:cNvSpPr>
          <p:nvPr>
            <p:ph type="body" sz="quarter" idx="11" hasCustomPrompt="1"/>
            <p:custDataLst>
              <p:tags r:id="rId5"/>
            </p:custDataLst>
          </p:nvPr>
        </p:nvSpPr>
        <p:spPr>
          <a:xfrm>
            <a:off x="677182" y="3977087"/>
            <a:ext cx="2703613" cy="452438"/>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3" name="日期占位符 2"/>
          <p:cNvSpPr>
            <a:spLocks noGrp="1"/>
          </p:cNvSpPr>
          <p:nvPr>
            <p:ph type="dt" sz="half" idx="12"/>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7"/>
            </p:custDataLst>
          </p:nvPr>
        </p:nvSpPr>
        <p:spPr/>
        <p:txBody>
          <a:bodyPr/>
          <a:lstStyle/>
          <a:p>
            <a:endParaRPr lang="zh-CN" altLang="en-US" dirty="0"/>
          </a:p>
        </p:txBody>
      </p:sp>
      <p:sp>
        <p:nvSpPr>
          <p:cNvPr id="5" name="灯片编号占位符 4"/>
          <p:cNvSpPr>
            <a:spLocks noGrp="1"/>
          </p:cNvSpPr>
          <p:nvPr>
            <p:ph type="sldNum" sz="quarter" idx="14"/>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232358" y="2459662"/>
            <a:ext cx="5844788" cy="1938677"/>
          </a:xfrm>
        </p:spPr>
        <p:txBody>
          <a:bodyPr anchor="ctr" anchorCtr="0">
            <a:normAutofit/>
          </a:bodyPr>
          <a:lstStyle>
            <a:lvl1pPr algn="ctr">
              <a:defRPr sz="8800" b="1" baseline="0">
                <a:solidFill>
                  <a:schemeClr val="accent1"/>
                </a:solidFill>
                <a:latin typeface="微软雅黑" panose="020B0503020204020204" charset="-122"/>
                <a:ea typeface="汉仪旗黑-85S" panose="00020600040101010101" pitchFamily="18" charset="-122"/>
              </a:defRPr>
            </a:lvl1pPr>
          </a:lstStyle>
          <a:p>
            <a:r>
              <a:rPr lang="zh-CN" altLang="en-US" dirty="0"/>
              <a:t>编辑标题</a:t>
            </a:r>
            <a:endParaRPr lang="zh-CN" altLang="en-US" dirty="0"/>
          </a:p>
        </p:txBody>
      </p:sp>
      <p:sp>
        <p:nvSpPr>
          <p:cNvPr id="10" name="矩形 9"/>
          <p:cNvSpPr/>
          <p:nvPr>
            <p:custDataLst>
              <p:tags r:id="rId3"/>
            </p:custDataLst>
          </p:nvPr>
        </p:nvSpPr>
        <p:spPr>
          <a:xfrm>
            <a:off x="452665" y="446315"/>
            <a:ext cx="5617028" cy="5965371"/>
          </a:xfrm>
          <a:prstGeom prst="rect">
            <a:avLst/>
          </a:prstGeom>
          <a:blipFill>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21"/>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22"/>
            <p:custDataLst>
              <p:tags r:id="rId6"/>
            </p:custDataLst>
          </p:nvPr>
        </p:nvSpPr>
        <p:spPr/>
        <p:txBody>
          <a:bodyPr/>
          <a:lstStyle/>
          <a:p>
            <a:endParaRPr lang="zh-CN" altLang="en-US" dirty="0"/>
          </a:p>
        </p:txBody>
      </p:sp>
      <p:sp>
        <p:nvSpPr>
          <p:cNvPr id="7" name="灯片编号占位符 6"/>
          <p:cNvSpPr>
            <a:spLocks noGrp="1"/>
          </p:cNvSpPr>
          <p:nvPr>
            <p:ph type="sldNum" sz="quarter" idx="23"/>
            <p:custDataLst>
              <p:tags r:id="rId7"/>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4406900" cy="6858000"/>
          </a:xfrm>
          <a:prstGeom prst="rect">
            <a:avLst/>
          </a:prstGeom>
          <a:blipFill>
            <a:blip r:embed="rId3" cstate="email"/>
            <a:stretch>
              <a:fillRect b="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7"/>
            </p:custDataLst>
          </p:nvPr>
        </p:nvSpPr>
        <p:spPr>
          <a:xfrm>
            <a:off x="0" y="0"/>
            <a:ext cx="44069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8"/>
            </p:custDataLst>
          </p:nvPr>
        </p:nvSpPr>
        <p:spPr>
          <a:xfrm>
            <a:off x="5594888" y="443230"/>
            <a:ext cx="5927231" cy="441964"/>
          </a:xfrm>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892629"/>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1500485" y="579564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500485" y="6166485"/>
            <a:ext cx="201295" cy="201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100435" y="616648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11782425" y="6048375"/>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3"/>
            </p:custDataLst>
          </p:nvPr>
        </p:nvSpPr>
        <p:spPr>
          <a:xfrm>
            <a:off x="11782425" y="6457950"/>
            <a:ext cx="298450" cy="298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4"/>
            </p:custDataLst>
          </p:nvPr>
        </p:nvSpPr>
        <p:spPr>
          <a:xfrm>
            <a:off x="11347450" y="6457950"/>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flipH="1">
            <a:off x="193675" y="6219824"/>
            <a:ext cx="517525" cy="517525"/>
            <a:chOff x="10985500" y="5651500"/>
            <a:chExt cx="990600" cy="990600"/>
          </a:xfrm>
        </p:grpSpPr>
        <p:sp>
          <p:nvSpPr>
            <p:cNvPr id="12" name="矩形 11"/>
            <p:cNvSpPr/>
            <p:nvPr>
              <p:custDataLst>
                <p:tags r:id="rId3"/>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4"/>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5"/>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6"/>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0" name="组合 9"/>
          <p:cNvGrpSpPr/>
          <p:nvPr>
            <p:custDataLst>
              <p:tags r:id="rId3"/>
            </p:custDataLst>
          </p:nvPr>
        </p:nvGrpSpPr>
        <p:grpSpPr>
          <a:xfrm>
            <a:off x="11401424" y="6067424"/>
            <a:ext cx="574675" cy="574675"/>
            <a:chOff x="10985500" y="5651500"/>
            <a:chExt cx="990600" cy="990600"/>
          </a:xfrm>
        </p:grpSpPr>
        <p:sp>
          <p:nvSpPr>
            <p:cNvPr id="11" name="矩形 10"/>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5"/>
              </p:custDataLst>
            </p:nvPr>
          </p:nvSpPr>
          <p:spPr>
            <a:xfrm>
              <a:off x="11544300" y="6210300"/>
              <a:ext cx="431800" cy="431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grpSp>
        <p:nvGrpSpPr>
          <p:cNvPr id="12" name="组合 11"/>
          <p:cNvGrpSpPr/>
          <p:nvPr>
            <p:custDataLst>
              <p:tags r:id="rId11"/>
            </p:custDataLst>
          </p:nvPr>
        </p:nvGrpSpPr>
        <p:grpSpPr>
          <a:xfrm flipH="1">
            <a:off x="193675" y="6219824"/>
            <a:ext cx="517525" cy="517525"/>
            <a:chOff x="10985500" y="5651500"/>
            <a:chExt cx="990600" cy="990600"/>
          </a:xfrm>
        </p:grpSpPr>
        <p:sp>
          <p:nvSpPr>
            <p:cNvPr id="14" name="矩形 13"/>
            <p:cNvSpPr/>
            <p:nvPr>
              <p:custDataLst>
                <p:tags r:id="rId1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8" name="组合 7"/>
          <p:cNvGrpSpPr/>
          <p:nvPr>
            <p:custDataLst>
              <p:tags r:id="rId3"/>
            </p:custDataLst>
          </p:nvPr>
        </p:nvGrpSpPr>
        <p:grpSpPr>
          <a:xfrm>
            <a:off x="11743353" y="2891632"/>
            <a:ext cx="232746" cy="1074737"/>
            <a:chOff x="11653624" y="2684463"/>
            <a:chExt cx="322475" cy="1489075"/>
          </a:xfrm>
        </p:grpSpPr>
        <p:sp>
          <p:nvSpPr>
            <p:cNvPr id="9" name="矩形 8"/>
            <p:cNvSpPr/>
            <p:nvPr>
              <p:custDataLst>
                <p:tags r:id="rId4"/>
              </p:custDataLst>
            </p:nvPr>
          </p:nvSpPr>
          <p:spPr>
            <a:xfrm>
              <a:off x="1165362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65362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65362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custDataLst>
              <p:tags r:id="rId7"/>
            </p:custDataLst>
          </p:nvPr>
        </p:nvGrpSpPr>
        <p:grpSpPr>
          <a:xfrm>
            <a:off x="332403" y="2891632"/>
            <a:ext cx="232746" cy="1074737"/>
            <a:chOff x="242674" y="2684463"/>
            <a:chExt cx="322475" cy="1489075"/>
          </a:xfrm>
        </p:grpSpPr>
        <p:sp>
          <p:nvSpPr>
            <p:cNvPr id="14" name="矩形 13"/>
            <p:cNvSpPr/>
            <p:nvPr>
              <p:custDataLst>
                <p:tags r:id="rId8"/>
              </p:custDataLst>
            </p:nvPr>
          </p:nvSpPr>
          <p:spPr>
            <a:xfrm>
              <a:off x="24267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9"/>
              </p:custDataLst>
            </p:nvPr>
          </p:nvSpPr>
          <p:spPr>
            <a:xfrm>
              <a:off x="24267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0"/>
              </p:custDataLst>
            </p:nvPr>
          </p:nvSpPr>
          <p:spPr>
            <a:xfrm>
              <a:off x="24267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11"/>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22300" y="1196975"/>
            <a:ext cx="10972800" cy="5105400"/>
          </a:xfrm>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
                <a:schemeClr val="tx2"/>
              </a:buClr>
              <a:buSzTx/>
              <a:buFont typeface="Wingdings" panose="05000000000000000000" pitchFamily="2" charset="2"/>
              <a:buChar char="v"/>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E614C0CC-043A-A140-880E-891CD4BEB2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2"/>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2300" y="1196975"/>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内容占位符 3"/>
          <p:cNvSpPr>
            <a:spLocks noGrp="1"/>
          </p:cNvSpPr>
          <p:nvPr>
            <p:ph sz="quarter" idx="2"/>
          </p:nvPr>
        </p:nvSpPr>
        <p:spPr>
          <a:xfrm>
            <a:off x="6210300" y="1196975"/>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5" name="内容占位符 4"/>
          <p:cNvSpPr>
            <a:spLocks noGrp="1"/>
          </p:cNvSpPr>
          <p:nvPr>
            <p:ph sz="quarter" idx="3"/>
          </p:nvPr>
        </p:nvSpPr>
        <p:spPr>
          <a:xfrm>
            <a:off x="6210300" y="3825875"/>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E614C0CC-043A-A140-880E-891CD4BEB2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30EDD7EA-3931-5847-9B41-A771059EE6D2}"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p:custDataLst>
              <p:tags r:id="rId2"/>
            </p:custDataLst>
          </p:nvPr>
        </p:nvSpPr>
        <p:spPr>
          <a:xfrm>
            <a:off x="9042400" y="2032000"/>
            <a:ext cx="1816100" cy="18161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custDataLst>
              <p:tags r:id="rId3"/>
            </p:custDataLst>
          </p:nvPr>
        </p:nvCxnSpPr>
        <p:spPr>
          <a:xfrm flipH="1" flipV="1">
            <a:off x="800100" y="2933700"/>
            <a:ext cx="8242300" cy="635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占位符 2"/>
          <p:cNvSpPr>
            <a:spLocks noGrp="1"/>
          </p:cNvSpPr>
          <p:nvPr>
            <p:ph type="body" idx="1"/>
            <p:custDataLst>
              <p:tags r:id="rId4"/>
            </p:custDataLst>
          </p:nvPr>
        </p:nvSpPr>
        <p:spPr>
          <a:xfrm>
            <a:off x="669924" y="3005279"/>
            <a:ext cx="6879191" cy="847267"/>
          </a:xfrm>
        </p:spPr>
        <p:txBody>
          <a:bodyPr anchor="t">
            <a:normAutofit/>
          </a:bodyPr>
          <a:lstStyle>
            <a:lvl1pPr marL="0" indent="0" algn="l">
              <a:buNone/>
              <a:defRPr sz="18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5"/>
            </p:custDataLst>
          </p:nvPr>
        </p:nvSpPr>
        <p:spPr>
          <a:xfrm>
            <a:off x="669924" y="1709628"/>
            <a:ext cx="6879192" cy="1137889"/>
          </a:xfrm>
        </p:spPr>
        <p:txBody>
          <a:bodyPr anchor="b" anchorCtr="0">
            <a:normAutofit/>
          </a:bodyPr>
          <a:lstStyle>
            <a:lvl1pPr>
              <a:defRPr sz="4000" baseline="0">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微软雅黑" panose="020B0503020204020204" charset="-122"/>
                <a:ea typeface="微软雅黑" panose="020B0503020204020204" charset="-122"/>
              </a:defRPr>
            </a:lvl1pPr>
            <a:lvl2pPr>
              <a:defRPr sz="1600" baseline="0">
                <a:solidFill>
                  <a:schemeClr val="tx1">
                    <a:lumMod val="85000"/>
                    <a:lumOff val="15000"/>
                  </a:schemeClr>
                </a:solidFill>
                <a:latin typeface="微软雅黑" panose="020B0503020204020204" charset="-122"/>
                <a:ea typeface="微软雅黑" panose="020B0503020204020204" charset="-122"/>
              </a:defRPr>
            </a:lvl2pPr>
            <a:lvl3pPr>
              <a:defRPr sz="1600" baseline="0">
                <a:solidFill>
                  <a:schemeClr val="tx1">
                    <a:lumMod val="85000"/>
                    <a:lumOff val="15000"/>
                  </a:schemeClr>
                </a:solidFill>
                <a:latin typeface="微软雅黑" panose="020B0503020204020204" charset="-122"/>
                <a:ea typeface="微软雅黑" panose="020B0503020204020204" charset="-122"/>
              </a:defRPr>
            </a:lvl3pPr>
            <a:lvl4pPr>
              <a:defRPr sz="1600" baseline="0">
                <a:solidFill>
                  <a:schemeClr val="tx1">
                    <a:lumMod val="85000"/>
                    <a:lumOff val="15000"/>
                  </a:schemeClr>
                </a:solidFill>
                <a:latin typeface="微软雅黑" panose="020B0503020204020204" charset="-122"/>
                <a:ea typeface="微软雅黑" panose="020B0503020204020204" charset="-122"/>
              </a:defRPr>
            </a:lvl4pPr>
            <a:lvl5pPr>
              <a:defRPr sz="1600"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7" name="矩形 6"/>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9" name="矩形 8"/>
          <p:cNvSpPr/>
          <p:nvPr>
            <p:custDataLst>
              <p:tags r:id="rId9"/>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10"/>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8" name="矩形 7"/>
          <p:cNvSpPr/>
          <p:nvPr>
            <p:custDataLst>
              <p:tags r:id="rId5"/>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矩形 6"/>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tags" Target="../tags/tag165.xml"/><Relationship Id="rId26" Type="http://schemas.openxmlformats.org/officeDocument/2006/relationships/tags" Target="../tags/tag164.xml"/><Relationship Id="rId25" Type="http://schemas.openxmlformats.org/officeDocument/2006/relationships/tags" Target="../tags/tag163.xml"/><Relationship Id="rId24" Type="http://schemas.openxmlformats.org/officeDocument/2006/relationships/tags" Target="../tags/tag162.xml"/><Relationship Id="rId23" Type="http://schemas.openxmlformats.org/officeDocument/2006/relationships/tags" Target="../tags/tag161.xml"/><Relationship Id="rId22" Type="http://schemas.openxmlformats.org/officeDocument/2006/relationships/tags" Target="../tags/tag160.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197.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1.xml"/><Relationship Id="rId5" Type="http://schemas.openxmlformats.org/officeDocument/2006/relationships/tags" Target="../tags/tag198.xml"/><Relationship Id="rId4" Type="http://schemas.openxmlformats.org/officeDocument/2006/relationships/image" Target="../media/image21.wmf"/><Relationship Id="rId3" Type="http://schemas.openxmlformats.org/officeDocument/2006/relationships/oleObject" Target="../embeddings/oleObject12.bin"/><Relationship Id="rId2" Type="http://schemas.openxmlformats.org/officeDocument/2006/relationships/image" Target="../media/image20.w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3" Type="http://schemas.openxmlformats.org/officeDocument/2006/relationships/notesSlide" Target="../notesSlides/notesSlide3.xml"/><Relationship Id="rId22" Type="http://schemas.openxmlformats.org/officeDocument/2006/relationships/slideLayout" Target="../slideLayouts/slideLayout7.xml"/><Relationship Id="rId21" Type="http://schemas.openxmlformats.org/officeDocument/2006/relationships/tags" Target="../tags/tag219.xml"/><Relationship Id="rId20" Type="http://schemas.openxmlformats.org/officeDocument/2006/relationships/tags" Target="../tags/tag218.xml"/><Relationship Id="rId2" Type="http://schemas.openxmlformats.org/officeDocument/2006/relationships/tags" Target="../tags/tag200.xml"/><Relationship Id="rId19" Type="http://schemas.openxmlformats.org/officeDocument/2006/relationships/tags" Target="../tags/tag217.xml"/><Relationship Id="rId18" Type="http://schemas.openxmlformats.org/officeDocument/2006/relationships/tags" Target="../tags/tag216.xml"/><Relationship Id="rId17" Type="http://schemas.openxmlformats.org/officeDocument/2006/relationships/tags" Target="../tags/tag215.xml"/><Relationship Id="rId16" Type="http://schemas.openxmlformats.org/officeDocument/2006/relationships/tags" Target="../tags/tag214.xml"/><Relationship Id="rId15" Type="http://schemas.openxmlformats.org/officeDocument/2006/relationships/tags" Target="../tags/tag213.xml"/><Relationship Id="rId14" Type="http://schemas.openxmlformats.org/officeDocument/2006/relationships/tags" Target="../tags/tag212.xml"/><Relationship Id="rId13" Type="http://schemas.openxmlformats.org/officeDocument/2006/relationships/tags" Target="../tags/tag211.xml"/><Relationship Id="rId12" Type="http://schemas.openxmlformats.org/officeDocument/2006/relationships/tags" Target="../tags/tag210.xml"/><Relationship Id="rId11" Type="http://schemas.openxmlformats.org/officeDocument/2006/relationships/tags" Target="../tags/tag209.xml"/><Relationship Id="rId10" Type="http://schemas.openxmlformats.org/officeDocument/2006/relationships/tags" Target="../tags/tag208.xml"/><Relationship Id="rId1" Type="http://schemas.openxmlformats.org/officeDocument/2006/relationships/tags" Target="../tags/tag199.xml"/></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4.xml"/><Relationship Id="rId7" Type="http://schemas.openxmlformats.org/officeDocument/2006/relationships/image" Target="../media/image24.wmf"/><Relationship Id="rId6" Type="http://schemas.openxmlformats.org/officeDocument/2006/relationships/oleObject" Target="../embeddings/oleObject15.bin"/><Relationship Id="rId5" Type="http://schemas.openxmlformats.org/officeDocument/2006/relationships/image" Target="../media/image23.wmf"/><Relationship Id="rId4" Type="http://schemas.openxmlformats.org/officeDocument/2006/relationships/oleObject" Target="../embeddings/oleObject14.bin"/><Relationship Id="rId3" Type="http://schemas.openxmlformats.org/officeDocument/2006/relationships/image" Target="../media/image22.wmf"/><Relationship Id="rId2" Type="http://schemas.openxmlformats.org/officeDocument/2006/relationships/oleObject" Target="../embeddings/oleObject13.bin"/><Relationship Id="rId1" Type="http://schemas.openxmlformats.org/officeDocument/2006/relationships/tags" Target="../tags/tag220.xml"/></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2.xml"/><Relationship Id="rId7" Type="http://schemas.openxmlformats.org/officeDocument/2006/relationships/tags" Target="../tags/tag221.xml"/><Relationship Id="rId6" Type="http://schemas.openxmlformats.org/officeDocument/2006/relationships/image" Target="../media/image27.wmf"/><Relationship Id="rId5" Type="http://schemas.openxmlformats.org/officeDocument/2006/relationships/oleObject" Target="../embeddings/oleObject18.bin"/><Relationship Id="rId4" Type="http://schemas.openxmlformats.org/officeDocument/2006/relationships/image" Target="../media/image26.wmf"/><Relationship Id="rId3" Type="http://schemas.openxmlformats.org/officeDocument/2006/relationships/oleObject" Target="../embeddings/oleObject17.bin"/><Relationship Id="rId2" Type="http://schemas.openxmlformats.org/officeDocument/2006/relationships/image" Target="../media/image25.wmf"/><Relationship Id="rId1"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image" Target="../media/image31.wmf"/><Relationship Id="rId7" Type="http://schemas.openxmlformats.org/officeDocument/2006/relationships/oleObject" Target="../embeddings/oleObject22.bin"/><Relationship Id="rId6" Type="http://schemas.openxmlformats.org/officeDocument/2006/relationships/image" Target="../media/image30.wmf"/><Relationship Id="rId5" Type="http://schemas.openxmlformats.org/officeDocument/2006/relationships/oleObject" Target="../embeddings/oleObject21.bin"/><Relationship Id="rId4" Type="http://schemas.openxmlformats.org/officeDocument/2006/relationships/image" Target="../media/image29.wmf"/><Relationship Id="rId3" Type="http://schemas.openxmlformats.org/officeDocument/2006/relationships/oleObject" Target="../embeddings/oleObject20.bin"/><Relationship Id="rId2" Type="http://schemas.openxmlformats.org/officeDocument/2006/relationships/image" Target="../media/image28.wmf"/><Relationship Id="rId12" Type="http://schemas.openxmlformats.org/officeDocument/2006/relationships/notesSlide" Target="../notesSlides/notesSlide4.xml"/><Relationship Id="rId11" Type="http://schemas.openxmlformats.org/officeDocument/2006/relationships/vmlDrawing" Target="../drawings/vmlDrawing8.vml"/><Relationship Id="rId10" Type="http://schemas.openxmlformats.org/officeDocument/2006/relationships/slideLayout" Target="../slideLayouts/slideLayout2.xml"/><Relationship Id="rId1"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tags" Target="../tags/tag22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24.xml"/></Relationships>
</file>

<file path=ppt/slides/_rels/slide18.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3" Type="http://schemas.openxmlformats.org/officeDocument/2006/relationships/notesSlide" Target="../notesSlides/notesSlide5.xml"/><Relationship Id="rId22" Type="http://schemas.openxmlformats.org/officeDocument/2006/relationships/slideLayout" Target="../slideLayouts/slideLayout7.xml"/><Relationship Id="rId21" Type="http://schemas.openxmlformats.org/officeDocument/2006/relationships/tags" Target="../tags/tag245.xml"/><Relationship Id="rId20" Type="http://schemas.openxmlformats.org/officeDocument/2006/relationships/tags" Target="../tags/tag244.xml"/><Relationship Id="rId2" Type="http://schemas.openxmlformats.org/officeDocument/2006/relationships/tags" Target="../tags/tag226.xml"/><Relationship Id="rId19" Type="http://schemas.openxmlformats.org/officeDocument/2006/relationships/tags" Target="../tags/tag243.xml"/><Relationship Id="rId18" Type="http://schemas.openxmlformats.org/officeDocument/2006/relationships/tags" Target="../tags/tag242.xml"/><Relationship Id="rId17" Type="http://schemas.openxmlformats.org/officeDocument/2006/relationships/tags" Target="../tags/tag241.xml"/><Relationship Id="rId16" Type="http://schemas.openxmlformats.org/officeDocument/2006/relationships/tags" Target="../tags/tag240.xml"/><Relationship Id="rId15" Type="http://schemas.openxmlformats.org/officeDocument/2006/relationships/tags" Target="../tags/tag239.xml"/><Relationship Id="rId14" Type="http://schemas.openxmlformats.org/officeDocument/2006/relationships/tags" Target="../tags/tag238.xml"/><Relationship Id="rId13" Type="http://schemas.openxmlformats.org/officeDocument/2006/relationships/tags" Target="../tags/tag237.xml"/><Relationship Id="rId12" Type="http://schemas.openxmlformats.org/officeDocument/2006/relationships/tags" Target="../tags/tag236.xml"/><Relationship Id="rId11" Type="http://schemas.openxmlformats.org/officeDocument/2006/relationships/tags" Target="../tags/tag235.xml"/><Relationship Id="rId10" Type="http://schemas.openxmlformats.org/officeDocument/2006/relationships/tags" Target="../tags/tag234.xml"/><Relationship Id="rId1" Type="http://schemas.openxmlformats.org/officeDocument/2006/relationships/tags" Target="../tags/tag225.xml"/></Relationships>
</file>

<file path=ppt/slides/_rels/slide19.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tags" Target="../tags/tag246.xml"/><Relationship Id="rId6" Type="http://schemas.openxmlformats.org/officeDocument/2006/relationships/image" Target="../media/image35.wmf"/><Relationship Id="rId5" Type="http://schemas.openxmlformats.org/officeDocument/2006/relationships/oleObject" Target="../embeddings/oleObject25.bin"/><Relationship Id="rId4" Type="http://schemas.openxmlformats.org/officeDocument/2006/relationships/image" Target="../media/image34.wmf"/><Relationship Id="rId3" Type="http://schemas.openxmlformats.org/officeDocument/2006/relationships/oleObject" Target="../embeddings/oleObject24.bin"/><Relationship Id="rId2" Type="http://schemas.openxmlformats.org/officeDocument/2006/relationships/image" Target="../media/image33.wmf"/><Relationship Id="rId1"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3" Type="http://schemas.openxmlformats.org/officeDocument/2006/relationships/notesSlide" Target="../notesSlides/notesSlide2.xml"/><Relationship Id="rId22" Type="http://schemas.openxmlformats.org/officeDocument/2006/relationships/slideLayout" Target="../slideLayouts/slideLayout7.xml"/><Relationship Id="rId21" Type="http://schemas.openxmlformats.org/officeDocument/2006/relationships/tags" Target="../tags/tag189.xml"/><Relationship Id="rId20" Type="http://schemas.openxmlformats.org/officeDocument/2006/relationships/tags" Target="../tags/tag188.xml"/><Relationship Id="rId2" Type="http://schemas.openxmlformats.org/officeDocument/2006/relationships/tags" Target="../tags/tag170.xml"/><Relationship Id="rId19" Type="http://schemas.openxmlformats.org/officeDocument/2006/relationships/tags" Target="../tags/tag187.xml"/><Relationship Id="rId18" Type="http://schemas.openxmlformats.org/officeDocument/2006/relationships/tags" Target="../tags/tag186.xml"/><Relationship Id="rId17" Type="http://schemas.openxmlformats.org/officeDocument/2006/relationships/tags" Target="../tags/tag185.xml"/><Relationship Id="rId16" Type="http://schemas.openxmlformats.org/officeDocument/2006/relationships/tags" Target="../tags/tag184.xml"/><Relationship Id="rId15" Type="http://schemas.openxmlformats.org/officeDocument/2006/relationships/tags" Target="../tags/tag183.xml"/><Relationship Id="rId14" Type="http://schemas.openxmlformats.org/officeDocument/2006/relationships/tags" Target="../tags/tag182.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tags" Target="../tags/tag169.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tags" Target="../tags/tag247.xml"/><Relationship Id="rId2" Type="http://schemas.openxmlformats.org/officeDocument/2006/relationships/image" Target="../media/image36.wmf"/><Relationship Id="rId1"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4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tags" Target="../tags/tag24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tags" Target="../tags/tag250.xml"/></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4.xml"/><Relationship Id="rId3" Type="http://schemas.openxmlformats.org/officeDocument/2006/relationships/image" Target="../media/image39.wmf"/><Relationship Id="rId2" Type="http://schemas.openxmlformats.org/officeDocument/2006/relationships/oleObject" Target="../embeddings/oleObject27.bin"/><Relationship Id="rId1" Type="http://schemas.openxmlformats.org/officeDocument/2006/relationships/tags" Target="../tags/tag251.xml"/></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4.xml"/><Relationship Id="rId5" Type="http://schemas.openxmlformats.org/officeDocument/2006/relationships/image" Target="../media/image41.wmf"/><Relationship Id="rId4" Type="http://schemas.openxmlformats.org/officeDocument/2006/relationships/oleObject" Target="../embeddings/oleObject29.bin"/><Relationship Id="rId3" Type="http://schemas.openxmlformats.org/officeDocument/2006/relationships/image" Target="../media/image40.wmf"/><Relationship Id="rId2" Type="http://schemas.openxmlformats.org/officeDocument/2006/relationships/oleObject" Target="../embeddings/oleObject28.bin"/><Relationship Id="rId1" Type="http://schemas.openxmlformats.org/officeDocument/2006/relationships/tags" Target="../tags/tag25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tags" Target="../tags/tag253.xml"/></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4.xml"/><Relationship Id="rId4" Type="http://schemas.openxmlformats.org/officeDocument/2006/relationships/image" Target="../media/image45.wmf"/><Relationship Id="rId3" Type="http://schemas.openxmlformats.org/officeDocument/2006/relationships/oleObject" Target="../embeddings/oleObject30.bin"/><Relationship Id="rId2" Type="http://schemas.openxmlformats.org/officeDocument/2006/relationships/image" Target="../media/image44.png"/><Relationship Id="rId1" Type="http://schemas.openxmlformats.org/officeDocument/2006/relationships/tags" Target="../tags/tag254.xml"/></Relationships>
</file>

<file path=ppt/slides/_rels/slide28.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tags" Target="../tags/tag257.xml"/><Relationship Id="rId23" Type="http://schemas.openxmlformats.org/officeDocument/2006/relationships/notesSlide" Target="../notesSlides/notesSlide6.xml"/><Relationship Id="rId22" Type="http://schemas.openxmlformats.org/officeDocument/2006/relationships/slideLayout" Target="../slideLayouts/slideLayout7.xml"/><Relationship Id="rId21" Type="http://schemas.openxmlformats.org/officeDocument/2006/relationships/tags" Target="../tags/tag275.xml"/><Relationship Id="rId20" Type="http://schemas.openxmlformats.org/officeDocument/2006/relationships/tags" Target="../tags/tag274.xml"/><Relationship Id="rId2" Type="http://schemas.openxmlformats.org/officeDocument/2006/relationships/tags" Target="../tags/tag256.xml"/><Relationship Id="rId19" Type="http://schemas.openxmlformats.org/officeDocument/2006/relationships/tags" Target="../tags/tag273.xml"/><Relationship Id="rId18" Type="http://schemas.openxmlformats.org/officeDocument/2006/relationships/tags" Target="../tags/tag272.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tags" Target="../tags/tag255.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tags" Target="../tags/tag276.xml"/></Relationships>
</file>

<file path=ppt/slides/_rels/slide3.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image" Target="../media/image4.wmf"/><Relationship Id="rId4" Type="http://schemas.openxmlformats.org/officeDocument/2006/relationships/oleObject" Target="../embeddings/oleObject2.bin"/><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190.xml"/></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4.xml"/><Relationship Id="rId3" Type="http://schemas.openxmlformats.org/officeDocument/2006/relationships/image" Target="../media/image48.wmf"/><Relationship Id="rId2" Type="http://schemas.openxmlformats.org/officeDocument/2006/relationships/oleObject" Target="../embeddings/oleObject31.bin"/><Relationship Id="rId1" Type="http://schemas.openxmlformats.org/officeDocument/2006/relationships/tags" Target="../tags/tag277.xml"/></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oleObject" Target="../embeddings/oleObject35.bin"/><Relationship Id="rId7" Type="http://schemas.openxmlformats.org/officeDocument/2006/relationships/image" Target="../media/image51.wmf"/><Relationship Id="rId6" Type="http://schemas.openxmlformats.org/officeDocument/2006/relationships/oleObject" Target="../embeddings/oleObject34.bin"/><Relationship Id="rId5" Type="http://schemas.openxmlformats.org/officeDocument/2006/relationships/image" Target="../media/image50.wmf"/><Relationship Id="rId4" Type="http://schemas.openxmlformats.org/officeDocument/2006/relationships/oleObject" Target="../embeddings/oleObject33.bin"/><Relationship Id="rId3" Type="http://schemas.openxmlformats.org/officeDocument/2006/relationships/image" Target="../media/image49.wmf"/><Relationship Id="rId2" Type="http://schemas.openxmlformats.org/officeDocument/2006/relationships/oleObject" Target="../embeddings/oleObject32.bin"/><Relationship Id="rId16" Type="http://schemas.openxmlformats.org/officeDocument/2006/relationships/vmlDrawing" Target="../drawings/vmlDrawing15.vml"/><Relationship Id="rId15" Type="http://schemas.openxmlformats.org/officeDocument/2006/relationships/slideLayout" Target="../slideLayouts/slideLayout4.xml"/><Relationship Id="rId14" Type="http://schemas.openxmlformats.org/officeDocument/2006/relationships/oleObject" Target="../embeddings/oleObject39.bin"/><Relationship Id="rId13" Type="http://schemas.openxmlformats.org/officeDocument/2006/relationships/image" Target="../media/image53.wmf"/><Relationship Id="rId12" Type="http://schemas.openxmlformats.org/officeDocument/2006/relationships/oleObject" Target="../embeddings/oleObject38.bin"/><Relationship Id="rId11" Type="http://schemas.openxmlformats.org/officeDocument/2006/relationships/oleObject" Target="../embeddings/oleObject37.bin"/><Relationship Id="rId10" Type="http://schemas.openxmlformats.org/officeDocument/2006/relationships/image" Target="../media/image52.wmf"/><Relationship Id="rId1" Type="http://schemas.openxmlformats.org/officeDocument/2006/relationships/tags" Target="../tags/tag278.xml"/></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4.xml"/><Relationship Id="rId3" Type="http://schemas.openxmlformats.org/officeDocument/2006/relationships/image" Target="../media/image54.wmf"/><Relationship Id="rId2" Type="http://schemas.openxmlformats.org/officeDocument/2006/relationships/oleObject" Target="../embeddings/oleObject40.bin"/><Relationship Id="rId1" Type="http://schemas.openxmlformats.org/officeDocument/2006/relationships/tags" Target="../tags/tag27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0.xml"/></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4.x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image" Target="../media/image56.wmf"/><Relationship Id="rId3" Type="http://schemas.openxmlformats.org/officeDocument/2006/relationships/oleObject" Target="../embeddings/oleObject41.bin"/><Relationship Id="rId2" Type="http://schemas.openxmlformats.org/officeDocument/2006/relationships/image" Target="../media/image55.png"/><Relationship Id="rId1" Type="http://schemas.openxmlformats.org/officeDocument/2006/relationships/tags" Target="../tags/tag281.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7.png"/><Relationship Id="rId2" Type="http://schemas.openxmlformats.org/officeDocument/2006/relationships/image" Target="../media/image37.png"/><Relationship Id="rId1" Type="http://schemas.openxmlformats.org/officeDocument/2006/relationships/tags" Target="../tags/tag28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8.png"/><Relationship Id="rId1" Type="http://schemas.openxmlformats.org/officeDocument/2006/relationships/tags" Target="../tags/tag28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9.png"/><Relationship Id="rId1" Type="http://schemas.openxmlformats.org/officeDocument/2006/relationships/tags" Target="../tags/tag285.xml"/></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4.xml"/><Relationship Id="rId6" Type="http://schemas.openxmlformats.org/officeDocument/2006/relationships/image" Target="../media/image62.wmf"/><Relationship Id="rId5" Type="http://schemas.openxmlformats.org/officeDocument/2006/relationships/oleObject" Target="../embeddings/oleObject45.bin"/><Relationship Id="rId4" Type="http://schemas.openxmlformats.org/officeDocument/2006/relationships/image" Target="../media/image61.wmf"/><Relationship Id="rId3" Type="http://schemas.openxmlformats.org/officeDocument/2006/relationships/oleObject" Target="../embeddings/oleObject44.bin"/><Relationship Id="rId2" Type="http://schemas.openxmlformats.org/officeDocument/2006/relationships/image" Target="../media/image60.png"/><Relationship Id="rId1" Type="http://schemas.openxmlformats.org/officeDocument/2006/relationships/tags" Target="../tags/tag286.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8.wmf"/><Relationship Id="rId7" Type="http://schemas.openxmlformats.org/officeDocument/2006/relationships/oleObject" Target="../embeddings/oleObject5.bin"/><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png"/><Relationship Id="rId12" Type="http://schemas.openxmlformats.org/officeDocument/2006/relationships/vmlDrawing" Target="../drawings/vmlDrawing2.vml"/><Relationship Id="rId11" Type="http://schemas.openxmlformats.org/officeDocument/2006/relationships/slideLayout" Target="../slideLayouts/slideLayout4.xml"/><Relationship Id="rId10" Type="http://schemas.openxmlformats.org/officeDocument/2006/relationships/image" Target="../media/image9.wmf"/><Relationship Id="rId1" Type="http://schemas.openxmlformats.org/officeDocument/2006/relationships/tags" Target="../tags/tag19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7.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4.wmf"/><Relationship Id="rId2" Type="http://schemas.openxmlformats.org/officeDocument/2006/relationships/image" Target="../media/image63.png"/><Relationship Id="rId1" Type="http://schemas.openxmlformats.org/officeDocument/2006/relationships/tags" Target="../tags/tag288.xml"/></Relationships>
</file>

<file path=ppt/slides/_rels/slide42.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4.xml"/><Relationship Id="rId7" Type="http://schemas.openxmlformats.org/officeDocument/2006/relationships/image" Target="../media/image69.png"/><Relationship Id="rId6" Type="http://schemas.openxmlformats.org/officeDocument/2006/relationships/image" Target="../media/image68.wmf"/><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wmf"/><Relationship Id="rId2" Type="http://schemas.openxmlformats.org/officeDocument/2006/relationships/oleObject" Target="../embeddings/oleObject46.bin"/><Relationship Id="rId1" Type="http://schemas.openxmlformats.org/officeDocument/2006/relationships/tags" Target="../tags/tag289.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0.png"/><Relationship Id="rId1" Type="http://schemas.openxmlformats.org/officeDocument/2006/relationships/tags" Target="../tags/tag290.xml"/></Relationships>
</file>

<file path=ppt/slides/_rels/slide44.xml.rels><?xml version="1.0" encoding="UTF-8" standalone="yes"?>
<Relationships xmlns="http://schemas.openxmlformats.org/package/2006/relationships"><Relationship Id="rId7" Type="http://schemas.openxmlformats.org/officeDocument/2006/relationships/vmlDrawing" Target="../drawings/vmlDrawing20.vml"/><Relationship Id="rId6" Type="http://schemas.openxmlformats.org/officeDocument/2006/relationships/slideLayout" Target="../slideLayouts/slideLayout4.xml"/><Relationship Id="rId5" Type="http://schemas.openxmlformats.org/officeDocument/2006/relationships/image" Target="../media/image72.wmf"/><Relationship Id="rId4" Type="http://schemas.openxmlformats.org/officeDocument/2006/relationships/oleObject" Target="../embeddings/oleObject48.bin"/><Relationship Id="rId3" Type="http://schemas.openxmlformats.org/officeDocument/2006/relationships/image" Target="../media/image71.wmf"/><Relationship Id="rId2" Type="http://schemas.openxmlformats.org/officeDocument/2006/relationships/oleObject" Target="../embeddings/oleObject47.bin"/><Relationship Id="rId1" Type="http://schemas.openxmlformats.org/officeDocument/2006/relationships/tags" Target="../tags/tag291.xml"/></Relationships>
</file>

<file path=ppt/slides/_rels/slide45.xml.rels><?xml version="1.0" encoding="UTF-8" standalone="yes"?>
<Relationships xmlns="http://schemas.openxmlformats.org/package/2006/relationships"><Relationship Id="rId7" Type="http://schemas.openxmlformats.org/officeDocument/2006/relationships/vmlDrawing" Target="../drawings/vmlDrawing21.vml"/><Relationship Id="rId6" Type="http://schemas.openxmlformats.org/officeDocument/2006/relationships/slideLayout" Target="../slideLayouts/slideLayout4.xml"/><Relationship Id="rId5" Type="http://schemas.openxmlformats.org/officeDocument/2006/relationships/image" Target="../media/image74.wmf"/><Relationship Id="rId4" Type="http://schemas.openxmlformats.org/officeDocument/2006/relationships/oleObject" Target="../embeddings/oleObject50.bin"/><Relationship Id="rId3" Type="http://schemas.openxmlformats.org/officeDocument/2006/relationships/image" Target="../media/image73.wmf"/><Relationship Id="rId2" Type="http://schemas.openxmlformats.org/officeDocument/2006/relationships/oleObject" Target="../embeddings/oleObject49.bin"/><Relationship Id="rId1" Type="http://schemas.openxmlformats.org/officeDocument/2006/relationships/tags" Target="../tags/tag292.xml"/></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4.xml"/><Relationship Id="rId4" Type="http://schemas.openxmlformats.org/officeDocument/2006/relationships/oleObject" Target="../embeddings/oleObject52.bin"/><Relationship Id="rId3" Type="http://schemas.openxmlformats.org/officeDocument/2006/relationships/image" Target="../media/image75.wmf"/><Relationship Id="rId2" Type="http://schemas.openxmlformats.org/officeDocument/2006/relationships/oleObject" Target="../embeddings/oleObject51.bin"/><Relationship Id="rId1" Type="http://schemas.openxmlformats.org/officeDocument/2006/relationships/tags" Target="../tags/tag293.xml"/></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4.xml"/><Relationship Id="rId3" Type="http://schemas.openxmlformats.org/officeDocument/2006/relationships/image" Target="../media/image76.wmf"/><Relationship Id="rId2" Type="http://schemas.openxmlformats.org/officeDocument/2006/relationships/oleObject" Target="../embeddings/oleObject53.bin"/><Relationship Id="rId1" Type="http://schemas.openxmlformats.org/officeDocument/2006/relationships/tags" Target="../tags/tag29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7.png"/><Relationship Id="rId1" Type="http://schemas.openxmlformats.org/officeDocument/2006/relationships/tags" Target="../tags/tag295.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tags" Target="../tags/tag296.xml"/></Relationships>
</file>

<file path=ppt/slides/_rels/slide5.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4.xml"/><Relationship Id="rId7" Type="http://schemas.openxmlformats.org/officeDocument/2006/relationships/image" Target="../media/image12.wmf"/><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 Id="rId3"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tags" Target="../tags/tag19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tags" Target="../tags/tag297.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tags" Target="../tags/tag298.xml"/></Relationships>
</file>

<file path=ppt/slides/_rels/slide52.xml.rels><?xml version="1.0" encoding="UTF-8" standalone="yes"?>
<Relationships xmlns="http://schemas.openxmlformats.org/package/2006/relationships"><Relationship Id="rId9" Type="http://schemas.openxmlformats.org/officeDocument/2006/relationships/vmlDrawing" Target="../drawings/vmlDrawing24.vml"/><Relationship Id="rId8" Type="http://schemas.openxmlformats.org/officeDocument/2006/relationships/slideLayout" Target="../slideLayouts/slideLayout4.xml"/><Relationship Id="rId7" Type="http://schemas.openxmlformats.org/officeDocument/2006/relationships/image" Target="../media/image86.wmf"/><Relationship Id="rId6" Type="http://schemas.openxmlformats.org/officeDocument/2006/relationships/oleObject" Target="../embeddings/oleObject56.bin"/><Relationship Id="rId5" Type="http://schemas.openxmlformats.org/officeDocument/2006/relationships/image" Target="../media/image85.wmf"/><Relationship Id="rId4" Type="http://schemas.openxmlformats.org/officeDocument/2006/relationships/oleObject" Target="../embeddings/oleObject55.bin"/><Relationship Id="rId3" Type="http://schemas.openxmlformats.org/officeDocument/2006/relationships/image" Target="../media/image84.wmf"/><Relationship Id="rId2" Type="http://schemas.openxmlformats.org/officeDocument/2006/relationships/oleObject" Target="../embeddings/oleObject54.bin"/><Relationship Id="rId1" Type="http://schemas.openxmlformats.org/officeDocument/2006/relationships/tags" Target="../tags/tag299.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tags" Target="../tags/tag300.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9.png"/><Relationship Id="rId1" Type="http://schemas.openxmlformats.org/officeDocument/2006/relationships/tags" Target="../tags/tag301.xml"/></Relationships>
</file>

<file path=ppt/slides/_rels/slide55.xml.rels><?xml version="1.0" encoding="UTF-8" standalone="yes"?>
<Relationships xmlns="http://schemas.openxmlformats.org/package/2006/relationships"><Relationship Id="rId9" Type="http://schemas.openxmlformats.org/officeDocument/2006/relationships/tags" Target="../tags/tag310.xml"/><Relationship Id="rId8" Type="http://schemas.openxmlformats.org/officeDocument/2006/relationships/tags" Target="../tags/tag309.xml"/><Relationship Id="rId7" Type="http://schemas.openxmlformats.org/officeDocument/2006/relationships/tags" Target="../tags/tag308.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 Id="rId3" Type="http://schemas.openxmlformats.org/officeDocument/2006/relationships/tags" Target="../tags/tag304.xml"/><Relationship Id="rId23" Type="http://schemas.openxmlformats.org/officeDocument/2006/relationships/notesSlide" Target="../notesSlides/notesSlide7.xml"/><Relationship Id="rId22" Type="http://schemas.openxmlformats.org/officeDocument/2006/relationships/slideLayout" Target="../slideLayouts/slideLayout7.xml"/><Relationship Id="rId21" Type="http://schemas.openxmlformats.org/officeDocument/2006/relationships/tags" Target="../tags/tag322.xml"/><Relationship Id="rId20" Type="http://schemas.openxmlformats.org/officeDocument/2006/relationships/tags" Target="../tags/tag321.xml"/><Relationship Id="rId2" Type="http://schemas.openxmlformats.org/officeDocument/2006/relationships/tags" Target="../tags/tag303.xml"/><Relationship Id="rId19" Type="http://schemas.openxmlformats.org/officeDocument/2006/relationships/tags" Target="../tags/tag320.xml"/><Relationship Id="rId18" Type="http://schemas.openxmlformats.org/officeDocument/2006/relationships/tags" Target="../tags/tag319.xml"/><Relationship Id="rId17" Type="http://schemas.openxmlformats.org/officeDocument/2006/relationships/tags" Target="../tags/tag318.xml"/><Relationship Id="rId16" Type="http://schemas.openxmlformats.org/officeDocument/2006/relationships/tags" Target="../tags/tag317.xml"/><Relationship Id="rId15" Type="http://schemas.openxmlformats.org/officeDocument/2006/relationships/tags" Target="../tags/tag316.xml"/><Relationship Id="rId14" Type="http://schemas.openxmlformats.org/officeDocument/2006/relationships/tags" Target="../tags/tag315.xml"/><Relationship Id="rId13" Type="http://schemas.openxmlformats.org/officeDocument/2006/relationships/tags" Target="../tags/tag314.xml"/><Relationship Id="rId12" Type="http://schemas.openxmlformats.org/officeDocument/2006/relationships/tags" Target="../tags/tag313.xml"/><Relationship Id="rId11" Type="http://schemas.openxmlformats.org/officeDocument/2006/relationships/tags" Target="../tags/tag312.xml"/><Relationship Id="rId10" Type="http://schemas.openxmlformats.org/officeDocument/2006/relationships/tags" Target="../tags/tag311.xml"/><Relationship Id="rId1" Type="http://schemas.openxmlformats.org/officeDocument/2006/relationships/tags" Target="../tags/tag302.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23.xml"/><Relationship Id="rId2" Type="http://schemas.openxmlformats.org/officeDocument/2006/relationships/image" Target="../media/image91.wmf"/><Relationship Id="rId1" Type="http://schemas.openxmlformats.org/officeDocument/2006/relationships/image" Target="../media/image90.wmf"/></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24.xml"/><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25.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5.png"/><Relationship Id="rId1" Type="http://schemas.openxmlformats.org/officeDocument/2006/relationships/tags" Target="../tags/tag326.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xml"/><Relationship Id="rId3" Type="http://schemas.openxmlformats.org/officeDocument/2006/relationships/tags" Target="../tags/tag193.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61.bin"/><Relationship Id="rId8" Type="http://schemas.openxmlformats.org/officeDocument/2006/relationships/image" Target="../media/image98.wmf"/><Relationship Id="rId7" Type="http://schemas.openxmlformats.org/officeDocument/2006/relationships/oleObject" Target="../embeddings/oleObject60.bin"/><Relationship Id="rId6" Type="http://schemas.openxmlformats.org/officeDocument/2006/relationships/oleObject" Target="../embeddings/oleObject59.bin"/><Relationship Id="rId5" Type="http://schemas.openxmlformats.org/officeDocument/2006/relationships/image" Target="../media/image97.wmf"/><Relationship Id="rId4" Type="http://schemas.openxmlformats.org/officeDocument/2006/relationships/oleObject" Target="../embeddings/oleObject58.bin"/><Relationship Id="rId3" Type="http://schemas.openxmlformats.org/officeDocument/2006/relationships/image" Target="../media/image96.wmf"/><Relationship Id="rId2" Type="http://schemas.openxmlformats.org/officeDocument/2006/relationships/oleObject" Target="../embeddings/oleObject57.bin"/><Relationship Id="rId16" Type="http://schemas.openxmlformats.org/officeDocument/2006/relationships/vmlDrawing" Target="../drawings/vmlDrawing25.vml"/><Relationship Id="rId15" Type="http://schemas.openxmlformats.org/officeDocument/2006/relationships/slideLayout" Target="../slideLayouts/slideLayout4.xml"/><Relationship Id="rId14" Type="http://schemas.openxmlformats.org/officeDocument/2006/relationships/image" Target="../media/image102.png"/><Relationship Id="rId13" Type="http://schemas.openxmlformats.org/officeDocument/2006/relationships/image" Target="../media/image101.png"/><Relationship Id="rId12" Type="http://schemas.openxmlformats.org/officeDocument/2006/relationships/image" Target="../media/image100.wmf"/><Relationship Id="rId11" Type="http://schemas.openxmlformats.org/officeDocument/2006/relationships/oleObject" Target="../embeddings/oleObject62.bin"/><Relationship Id="rId10" Type="http://schemas.openxmlformats.org/officeDocument/2006/relationships/image" Target="../media/image99.wmf"/><Relationship Id="rId1" Type="http://schemas.openxmlformats.org/officeDocument/2006/relationships/tags" Target="../tags/tag32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3.png"/><Relationship Id="rId1" Type="http://schemas.openxmlformats.org/officeDocument/2006/relationships/tags" Target="../tags/tag328.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tags" Target="../tags/tag329.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8.png"/><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tags" Target="../tags/tag330.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9.png"/><Relationship Id="rId1" Type="http://schemas.openxmlformats.org/officeDocument/2006/relationships/tags" Target="../tags/tag331.xml"/></Relationships>
</file>

<file path=ppt/slides/_rels/slide65.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4.xml"/><Relationship Id="rId3" Type="http://schemas.openxmlformats.org/officeDocument/2006/relationships/image" Target="../media/image110.wmf"/><Relationship Id="rId2" Type="http://schemas.openxmlformats.org/officeDocument/2006/relationships/oleObject" Target="../embeddings/oleObject63.bin"/><Relationship Id="rId1" Type="http://schemas.openxmlformats.org/officeDocument/2006/relationships/tags" Target="../tags/tag332.xml"/></Relationships>
</file>

<file path=ppt/slides/_rels/slide66.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4.xml"/><Relationship Id="rId6" Type="http://schemas.openxmlformats.org/officeDocument/2006/relationships/image" Target="../media/image113.wmf"/><Relationship Id="rId5" Type="http://schemas.openxmlformats.org/officeDocument/2006/relationships/oleObject" Target="../embeddings/oleObject65.bin"/><Relationship Id="rId4" Type="http://schemas.openxmlformats.org/officeDocument/2006/relationships/image" Target="../media/image112.wmf"/><Relationship Id="rId3" Type="http://schemas.openxmlformats.org/officeDocument/2006/relationships/oleObject" Target="../embeddings/oleObject64.bin"/><Relationship Id="rId2" Type="http://schemas.openxmlformats.org/officeDocument/2006/relationships/image" Target="../media/image111.png"/><Relationship Id="rId1" Type="http://schemas.openxmlformats.org/officeDocument/2006/relationships/tags" Target="../tags/tag333.xml"/></Relationships>
</file>

<file path=ppt/slides/_rels/slide67.xml.rels><?xml version="1.0" encoding="UTF-8" standalone="yes"?>
<Relationships xmlns="http://schemas.openxmlformats.org/package/2006/relationships"><Relationship Id="rId5" Type="http://schemas.openxmlformats.org/officeDocument/2006/relationships/vmlDrawing" Target="../drawings/vmlDrawing28.vml"/><Relationship Id="rId4" Type="http://schemas.openxmlformats.org/officeDocument/2006/relationships/slideLayout" Target="../slideLayouts/slideLayout4.xml"/><Relationship Id="rId3" Type="http://schemas.openxmlformats.org/officeDocument/2006/relationships/image" Target="../media/image114.wmf"/><Relationship Id="rId2" Type="http://schemas.openxmlformats.org/officeDocument/2006/relationships/oleObject" Target="../embeddings/oleObject66.bin"/><Relationship Id="rId1" Type="http://schemas.openxmlformats.org/officeDocument/2006/relationships/tags" Target="../tags/tag334.xml"/></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4.xml"/><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oleObject" Target="../embeddings/oleObject67.bin"/><Relationship Id="rId1" Type="http://schemas.openxmlformats.org/officeDocument/2006/relationships/tags" Target="../tags/tag335.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7.png"/><Relationship Id="rId1" Type="http://schemas.openxmlformats.org/officeDocument/2006/relationships/tags" Target="../tags/tag33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tags" Target="../tags/tag194.xml"/></Relationships>
</file>

<file path=ppt/slides/_rels/slide70.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4.xml"/><Relationship Id="rId3" Type="http://schemas.openxmlformats.org/officeDocument/2006/relationships/image" Target="../media/image118.wmf"/><Relationship Id="rId2" Type="http://schemas.openxmlformats.org/officeDocument/2006/relationships/oleObject" Target="../embeddings/oleObject68.bin"/><Relationship Id="rId1" Type="http://schemas.openxmlformats.org/officeDocument/2006/relationships/tags" Target="../tags/tag33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38.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9.png"/><Relationship Id="rId1" Type="http://schemas.openxmlformats.org/officeDocument/2006/relationships/tags" Target="../tags/tag339.xml"/></Relationships>
</file>

<file path=ppt/slides/_rels/slide73.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4.xml"/><Relationship Id="rId3" Type="http://schemas.openxmlformats.org/officeDocument/2006/relationships/image" Target="../media/image120.wmf"/><Relationship Id="rId2" Type="http://schemas.openxmlformats.org/officeDocument/2006/relationships/oleObject" Target="../embeddings/oleObject69.bin"/><Relationship Id="rId1" Type="http://schemas.openxmlformats.org/officeDocument/2006/relationships/tags" Target="../tags/tag340.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tags" Target="../tags/tag34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9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tags" Target="../tags/tag1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p>
            <a:r>
              <a:rPr lang="zh-CN" altLang="en-US">
                <a:sym typeface="+mn-ea"/>
              </a:rPr>
              <a:t>条件异方差模型</a:t>
            </a:r>
            <a:endParaRPr lang="zh-CN" altLang="en-US">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07</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方差非齐特征</a:t>
            </a:r>
            <a:endParaRPr lang="zh-CN" altLang="en-US" sz="2800" spc="0" smtClean="0">
              <a:solidFill>
                <a:schemeClr val="accent5">
                  <a:lumMod val="75000"/>
                </a:schemeClr>
              </a:solidFill>
              <a:cs typeface="+mn-cs"/>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279525" y="1275080"/>
            <a:ext cx="4906645" cy="3336290"/>
          </a:xfrm>
          <a:prstGeom prst="rect">
            <a:avLst/>
          </a:prstGeom>
        </p:spPr>
      </p:pic>
      <p:pic>
        <p:nvPicPr>
          <p:cNvPr id="3" name="图片 2"/>
          <p:cNvPicPr>
            <a:picLocks noChangeAspect="1"/>
          </p:cNvPicPr>
          <p:nvPr/>
        </p:nvPicPr>
        <p:blipFill>
          <a:blip r:embed="rId3"/>
          <a:stretch>
            <a:fillRect/>
          </a:stretch>
        </p:blipFill>
        <p:spPr>
          <a:xfrm>
            <a:off x="6595110" y="1353185"/>
            <a:ext cx="4791710" cy="3258185"/>
          </a:xfrm>
          <a:prstGeom prst="rect">
            <a:avLst/>
          </a:prstGeom>
        </p:spPr>
      </p:pic>
      <p:sp>
        <p:nvSpPr>
          <p:cNvPr id="5" name="文本框 4"/>
          <p:cNvSpPr txBox="1"/>
          <p:nvPr/>
        </p:nvSpPr>
        <p:spPr>
          <a:xfrm>
            <a:off x="2318385" y="4799330"/>
            <a:ext cx="3063875" cy="368300"/>
          </a:xfrm>
          <a:prstGeom prst="rect">
            <a:avLst/>
          </a:prstGeom>
          <a:noFill/>
        </p:spPr>
        <p:txBody>
          <a:bodyPr wrap="square" rtlCol="0">
            <a:spAutoFit/>
          </a:bodyPr>
          <a:p>
            <a:r>
              <a:rPr lang="en-US" altLang="zh-CN"/>
              <a:t>1</a:t>
            </a:r>
            <a:r>
              <a:rPr lang="zh-CN" altLang="en-US"/>
              <a:t>阶</a:t>
            </a:r>
            <a:r>
              <a:rPr lang="zh-CN" altLang="en-US"/>
              <a:t>差分后残差序列时序图</a:t>
            </a:r>
            <a:endParaRPr lang="zh-CN" altLang="en-US"/>
          </a:p>
        </p:txBody>
      </p:sp>
      <p:sp>
        <p:nvSpPr>
          <p:cNvPr id="6" name="文本框 5"/>
          <p:cNvSpPr txBox="1"/>
          <p:nvPr/>
        </p:nvSpPr>
        <p:spPr>
          <a:xfrm>
            <a:off x="7684770" y="4799330"/>
            <a:ext cx="3397885" cy="368300"/>
          </a:xfrm>
          <a:prstGeom prst="rect">
            <a:avLst/>
          </a:prstGeom>
          <a:noFill/>
        </p:spPr>
        <p:txBody>
          <a:bodyPr wrap="square" rtlCol="0">
            <a:spAutoFit/>
          </a:bodyPr>
          <a:p>
            <a:r>
              <a:rPr lang="en-US" altLang="zh-CN"/>
              <a:t>1</a:t>
            </a:r>
            <a:r>
              <a:rPr lang="zh-CN" altLang="en-US"/>
              <a:t>阶</a:t>
            </a:r>
            <a:r>
              <a:rPr lang="zh-CN" altLang="en-US"/>
              <a:t>差分后残差平方序列时序图</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ctrTitle"/>
          </p:nvPr>
        </p:nvSpPr>
        <p:spPr>
          <a:xfrm>
            <a:off x="1315720" y="228600"/>
            <a:ext cx="8895080" cy="577850"/>
          </a:xfrm>
        </p:spPr>
        <p:txBody>
          <a:bodyPr wrap="square" anchor="ctr"/>
          <a:p>
            <a:pPr algn="l" defTabSz="914400">
              <a:buClrTx/>
              <a:buSzTx/>
              <a:buFontTx/>
              <a:buNone/>
            </a:pPr>
            <a:r>
              <a:rPr lang="zh-CN" altLang="en-US" sz="2800" kern="1200" spc="0" smtClean="0">
                <a:solidFill>
                  <a:schemeClr val="accent5">
                    <a:lumMod val="75000"/>
                  </a:schemeClr>
                </a:solidFill>
                <a:ea typeface="微软雅黑" panose="020B0503020204020204" charset="-122"/>
                <a:cs typeface="+mn-cs"/>
                <a:sym typeface="Arial" panose="020B0604020202020204" pitchFamily="34" charset="0"/>
              </a:rPr>
              <a:t>异方差处理方法</a:t>
            </a:r>
            <a:endParaRPr lang="zh-CN" altLang="en-US" sz="2800" kern="1200" spc="0" smtClean="0">
              <a:solidFill>
                <a:schemeClr val="accent5">
                  <a:lumMod val="75000"/>
                </a:schemeClr>
              </a:solidFill>
              <a:ea typeface="微软雅黑" panose="020B0503020204020204" charset="-122"/>
              <a:cs typeface="+mn-cs"/>
              <a:sym typeface="Arial" panose="020B0604020202020204" pitchFamily="34" charset="0"/>
            </a:endParaRPr>
          </a:p>
        </p:txBody>
      </p:sp>
      <p:sp>
        <p:nvSpPr>
          <p:cNvPr id="11266" name="内容占位符 2"/>
          <p:cNvSpPr>
            <a:spLocks noGrp="1"/>
          </p:cNvSpPr>
          <p:nvPr>
            <p:ph type="subTitle" idx="1"/>
          </p:nvPr>
        </p:nvSpPr>
        <p:spPr>
          <a:xfrm>
            <a:off x="1257300" y="1138555"/>
            <a:ext cx="10314305" cy="5186045"/>
          </a:xfrm>
        </p:spPr>
        <p:txBody>
          <a:bodyPr wrap="square" anchor="t"/>
          <a:p>
            <a:pPr marL="457200" indent="-457200" algn="l" defTabSz="0">
              <a:buClr>
                <a:schemeClr val="folHlink"/>
              </a:buClr>
              <a:buFont typeface="Arial" panose="020B0604020202020204" pitchFamily="34" charset="0"/>
              <a:buChar char="•"/>
            </a:pPr>
            <a:r>
              <a:rPr lang="zh-CN" altLang="en-US" sz="2200" kern="1200" dirty="0">
                <a:latin typeface="+mn-lt"/>
                <a:ea typeface="+mn-ea"/>
                <a:cs typeface="+mn-cs"/>
                <a:sym typeface="Arial" panose="020B0604020202020204" pitchFamily="34" charset="0"/>
              </a:rPr>
              <a:t>目前主要有两种异方差的处理方法：</a:t>
            </a:r>
            <a:endParaRPr lang="zh-CN" altLang="en-US" sz="2400" kern="1200" dirty="0">
              <a:latin typeface="+mn-lt"/>
              <a:ea typeface="+mn-ea"/>
              <a:cs typeface="+mn-cs"/>
              <a:sym typeface="Arial" panose="020B0604020202020204" pitchFamily="34" charset="0"/>
            </a:endParaRPr>
          </a:p>
          <a:p>
            <a:pPr marL="800100" lvl="1" indent="-342900" algn="l" defTabSz="0">
              <a:buClr>
                <a:schemeClr val="folHlink"/>
              </a:buClr>
              <a:buFont typeface="Arial" panose="020B0604020202020204" pitchFamily="34" charset="0"/>
              <a:buChar char="•"/>
            </a:pPr>
            <a:r>
              <a:rPr lang="zh-CN" altLang="en-US" sz="2000" kern="1200" dirty="0">
                <a:latin typeface="+mn-lt"/>
                <a:ea typeface="+mn-ea"/>
                <a:cs typeface="+mn-cs"/>
                <a:sym typeface="Arial" panose="020B0604020202020204" pitchFamily="34" charset="0"/>
              </a:rPr>
              <a:t>方法一：假如已知异方差函数的具体形式，找到它的转换函数，进行方差齐性变换</a:t>
            </a:r>
            <a:endParaRPr lang="zh-CN" altLang="en-US" sz="2000" kern="1200" dirty="0">
              <a:latin typeface="+mn-lt"/>
              <a:ea typeface="+mn-ea"/>
              <a:cs typeface="+mn-cs"/>
              <a:sym typeface="Arial" panose="020B0604020202020204" pitchFamily="34" charset="0"/>
            </a:endParaRPr>
          </a:p>
          <a:p>
            <a:pPr marL="457200" lvl="1" algn="l" defTabSz="0">
              <a:buClr>
                <a:schemeClr val="folHlink"/>
              </a:buClr>
            </a:pPr>
            <a:endParaRPr lang="zh-CN" altLang="en-US" sz="2000" kern="1200" dirty="0">
              <a:latin typeface="+mn-lt"/>
              <a:ea typeface="+mn-ea"/>
              <a:cs typeface="+mn-cs"/>
              <a:sym typeface="Arial" panose="020B0604020202020204" pitchFamily="34" charset="0"/>
            </a:endParaRPr>
          </a:p>
          <a:p>
            <a:pPr marL="457200" lvl="1" algn="l" defTabSz="0">
              <a:buClr>
                <a:schemeClr val="folHlink"/>
              </a:buClr>
            </a:pPr>
            <a:endParaRPr lang="zh-CN" altLang="en-US" sz="2000" kern="1200" dirty="0">
              <a:latin typeface="+mn-lt"/>
              <a:ea typeface="+mn-ea"/>
              <a:cs typeface="+mn-cs"/>
              <a:sym typeface="Arial" panose="020B0604020202020204" pitchFamily="34" charset="0"/>
            </a:endParaRPr>
          </a:p>
          <a:p>
            <a:pPr marL="457200" lvl="1" algn="l" defTabSz="0">
              <a:buClr>
                <a:schemeClr val="folHlink"/>
              </a:buClr>
            </a:pPr>
            <a:endParaRPr lang="zh-CN" altLang="en-US" sz="2000" kern="1200" dirty="0">
              <a:latin typeface="+mn-lt"/>
              <a:ea typeface="+mn-ea"/>
              <a:cs typeface="+mn-cs"/>
              <a:sym typeface="Arial" panose="020B0604020202020204" pitchFamily="34" charset="0"/>
            </a:endParaRPr>
          </a:p>
          <a:p>
            <a:pPr marL="457200" lvl="1" algn="l" defTabSz="0">
              <a:buClr>
                <a:schemeClr val="folHlink"/>
              </a:buClr>
            </a:pPr>
            <a:r>
              <a:rPr lang="zh-CN" altLang="en-US" sz="2000" kern="1200" dirty="0">
                <a:latin typeface="+mn-lt"/>
                <a:ea typeface="+mn-ea"/>
                <a:cs typeface="+mn-cs"/>
                <a:sym typeface="Arial" panose="020B0604020202020204" pitchFamily="34" charset="0"/>
              </a:rPr>
              <a:t>方法二：假如异方差显示出集群效应，拟合条件异方差模型</a:t>
            </a:r>
            <a:endParaRPr lang="zh-CN" altLang="en-US" sz="2000" kern="1200" dirty="0">
              <a:latin typeface="+mn-lt"/>
              <a:ea typeface="+mn-ea"/>
              <a:cs typeface="+mn-cs"/>
              <a:sym typeface="Arial" panose="020B0604020202020204" pitchFamily="34" charset="0"/>
            </a:endParaRPr>
          </a:p>
          <a:p>
            <a:pPr marL="342900" lvl="0" indent="-342900" algn="l" defTabSz="0">
              <a:buClr>
                <a:schemeClr val="folHlink"/>
              </a:buClr>
              <a:buFont typeface="Arial" panose="020B0604020202020204" pitchFamily="34" charset="0"/>
              <a:buChar char="•"/>
            </a:pPr>
            <a:endParaRPr lang="zh-CN" altLang="en-US" sz="2400" kern="1200" dirty="0">
              <a:latin typeface="+mn-lt"/>
              <a:ea typeface="+mn-ea"/>
              <a:cs typeface="+mn-cs"/>
              <a:sym typeface="Arial" panose="020B0604020202020204" pitchFamily="34" charset="0"/>
            </a:endParaRPr>
          </a:p>
        </p:txBody>
      </p:sp>
      <p:graphicFrame>
        <p:nvGraphicFramePr>
          <p:cNvPr id="9" name="对象 8">
            <a:hlinkClick r:id="" action="ppaction://ole?verb="/>
          </p:cNvPr>
          <p:cNvGraphicFramePr>
            <a:graphicFrameLocks noChangeAspect="1"/>
          </p:cNvGraphicFramePr>
          <p:nvPr/>
        </p:nvGraphicFramePr>
        <p:xfrm>
          <a:off x="5307013" y="2593975"/>
          <a:ext cx="1898015" cy="1361440"/>
        </p:xfrm>
        <a:graphic>
          <a:graphicData uri="http://schemas.openxmlformats.org/presentationml/2006/ole">
            <mc:AlternateContent xmlns:mc="http://schemas.openxmlformats.org/markup-compatibility/2006">
              <mc:Choice xmlns:v="urn:schemas-microsoft-com:vml" Requires="v">
                <p:oleObj spid="_x0000_s10" name="" r:id="rId1" imgW="1079500" imgH="774065" progId="Equation.DSMT4">
                  <p:embed/>
                </p:oleObj>
              </mc:Choice>
              <mc:Fallback>
                <p:oleObj name="" r:id="rId1" imgW="1079500" imgH="774065" progId="Equation.DSMT4">
                  <p:embed/>
                  <p:pic>
                    <p:nvPicPr>
                      <p:cNvPr id="0" name="图片 3072"/>
                      <p:cNvPicPr/>
                      <p:nvPr/>
                    </p:nvPicPr>
                    <p:blipFill>
                      <a:blip r:embed="rId2"/>
                      <a:stretch>
                        <a:fillRect/>
                      </a:stretch>
                    </p:blipFill>
                    <p:spPr>
                      <a:xfrm>
                        <a:off x="5307013" y="2593975"/>
                        <a:ext cx="1898015" cy="136144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5013325" y="4947285"/>
          <a:ext cx="2655570" cy="424180"/>
        </p:xfrm>
        <a:graphic>
          <a:graphicData uri="http://schemas.openxmlformats.org/presentationml/2006/ole">
            <mc:AlternateContent xmlns:mc="http://schemas.openxmlformats.org/markup-compatibility/2006">
              <mc:Choice xmlns:v="urn:schemas-microsoft-com:vml" Requires="v">
                <p:oleObj spid="_x0000_s12" name="" r:id="rId3" imgW="1511300" imgH="241300" progId="Equation.DSMT4">
                  <p:embed/>
                </p:oleObj>
              </mc:Choice>
              <mc:Fallback>
                <p:oleObj name="" r:id="rId3" imgW="1511300" imgH="241300" progId="Equation.DSMT4">
                  <p:embed/>
                  <p:pic>
                    <p:nvPicPr>
                      <p:cNvPr id="0" name="图片 3072"/>
                      <p:cNvPicPr/>
                      <p:nvPr/>
                    </p:nvPicPr>
                    <p:blipFill>
                      <a:blip r:embed="rId4"/>
                      <a:stretch>
                        <a:fillRect/>
                      </a:stretch>
                    </p:blipFill>
                    <p:spPr>
                      <a:xfrm>
                        <a:off x="5013325" y="4947285"/>
                        <a:ext cx="2655570" cy="424180"/>
                      </a:xfrm>
                      <a:prstGeom prst="rect">
                        <a:avLst/>
                      </a:prstGeom>
                    </p:spPr>
                  </p:pic>
                </p:oleObj>
              </mc:Fallback>
            </mc:AlternateContent>
          </a:graphicData>
        </a:graphic>
      </p:graphicFrame>
      <p:cxnSp>
        <p:nvCxnSpPr>
          <p:cNvPr id="4" name="直接连接符 3"/>
          <p:cNvCxnSpPr/>
          <p:nvPr>
            <p:custDataLst>
              <p:tags r:id="rId5"/>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chemeClr val="bg2">
              <a:lumMod val="85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异方差的问题</a:t>
            </a:r>
            <a:endPar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方差齐性变换</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ARCH</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rPr>
              <a:t>GARCH</a:t>
            </a:r>
            <a:r>
              <a:rPr lang="zh-CN" altLang="en-US" sz="2100" b="1" dirty="0">
                <a:solidFill>
                  <a:srgbClr val="000000">
                    <a:lumMod val="75000"/>
                    <a:lumOff val="25000"/>
                  </a:srgbClr>
                </a:solidFill>
                <a:latin typeface="微软雅黑" panose="020B0503020204020204" charset="-122"/>
                <a:ea typeface="微软雅黑" panose="020B0503020204020204" charset="-122"/>
              </a:rPr>
              <a:t>模型</a:t>
            </a:r>
            <a:endParaRPr lang="zh-CN" altLang="en-US"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sym typeface="+mn-ea"/>
              </a:rPr>
              <a:t>GARCH</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衍生模型</a:t>
            </a:r>
            <a:endParaRPr lang="zh-CN" altLang="en-US" sz="2100" b="1" dirty="0">
              <a:solidFill>
                <a:srgbClr val="000000">
                  <a:lumMod val="75000"/>
                  <a:lumOff val="25000"/>
                </a:srgbClr>
              </a:solidFill>
              <a:latin typeface="微软雅黑" panose="020B0503020204020204" charset="-122"/>
              <a:ea typeface="微软雅黑" panose="020B0503020204020204" charset="-122"/>
              <a:sym typeface="+mn-ea"/>
            </a:endParaRPr>
          </a:p>
        </p:txBody>
      </p:sp>
    </p:spTree>
    <p:custDataLst>
      <p:tags r:id="rId2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方差齐性变换思想</a:t>
            </a:r>
            <a:endParaRPr lang="en-US" altLang="zh-CN"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cs typeface="微软雅黑" panose="020B0503020204020204" charset="-122"/>
              </a:rPr>
              <a:t>使用场合：假设序列显示出显著的异方差性，且方差与均值之间具有某种明确的函数关系</a:t>
            </a:r>
            <a:endParaRPr sz="2200">
              <a:cs typeface="微软雅黑" panose="020B0503020204020204" charset="-122"/>
            </a:endParaRPr>
          </a:p>
          <a:p>
            <a:pPr algn="l">
              <a:buClrTx/>
              <a:buSzTx/>
            </a:pPr>
            <a:endParaRPr sz="2200">
              <a:cs typeface="微软雅黑" panose="020B0503020204020204" charset="-122"/>
            </a:endParaRPr>
          </a:p>
          <a:p>
            <a:pPr marL="0" indent="0" algn="l">
              <a:buClrTx/>
              <a:buSzTx/>
              <a:buNone/>
            </a:pPr>
            <a:r>
              <a:rPr sz="2200">
                <a:cs typeface="微软雅黑" panose="020B0503020204020204" charset="-122"/>
              </a:rPr>
              <a:t>  其中，    是某个已知函数。</a:t>
            </a:r>
            <a:endParaRPr sz="2200">
              <a:cs typeface="微软雅黑" panose="020B0503020204020204" charset="-122"/>
            </a:endParaRPr>
          </a:p>
          <a:p>
            <a:pPr algn="l">
              <a:buClrTx/>
              <a:buSzTx/>
            </a:pPr>
            <a:r>
              <a:rPr sz="2200">
                <a:cs typeface="微软雅黑" panose="020B0503020204020204" charset="-122"/>
              </a:rPr>
              <a:t>在这种场合下，我们的处理思路是尝试寻找一个转换函数ｇ</a:t>
            </a:r>
            <a:r>
              <a:rPr lang="en-US" altLang="zh-CN" sz="2200">
                <a:cs typeface="微软雅黑" panose="020B0503020204020204" charset="-122"/>
              </a:rPr>
              <a:t>(</a:t>
            </a:r>
            <a:r>
              <a:rPr sz="2200">
                <a:cs typeface="微软雅黑" panose="020B0503020204020204" charset="-122"/>
              </a:rPr>
              <a:t>·），使得经转换后的变量满足方差齐性</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对象 4">
            <a:hlinkClick r:id="" action="ppaction://ole?verb="/>
          </p:cNvPr>
          <p:cNvGraphicFramePr>
            <a:graphicFrameLocks noChangeAspect="1"/>
          </p:cNvGraphicFramePr>
          <p:nvPr/>
        </p:nvGraphicFramePr>
        <p:xfrm>
          <a:off x="5407660" y="1958975"/>
          <a:ext cx="1376680" cy="475615"/>
        </p:xfrm>
        <a:graphic>
          <a:graphicData uri="http://schemas.openxmlformats.org/presentationml/2006/ole">
            <mc:AlternateContent xmlns:mc="http://schemas.openxmlformats.org/markup-compatibility/2006">
              <mc:Choice xmlns:v="urn:schemas-microsoft-com:vml" Requires="v">
                <p:oleObj spid="_x0000_s2049" name="" r:id="rId2" imgW="698500" imgH="241300" progId="Equation.DSMT4">
                  <p:embed/>
                </p:oleObj>
              </mc:Choice>
              <mc:Fallback>
                <p:oleObj name="" r:id="rId2" imgW="698500" imgH="241300" progId="Equation.DSMT4">
                  <p:embed/>
                  <p:pic>
                    <p:nvPicPr>
                      <p:cNvPr id="0" name="图片 2048"/>
                      <p:cNvPicPr/>
                      <p:nvPr/>
                    </p:nvPicPr>
                    <p:blipFill>
                      <a:blip r:embed="rId3"/>
                      <a:stretch>
                        <a:fillRect/>
                      </a:stretch>
                    </p:blipFill>
                    <p:spPr>
                      <a:xfrm>
                        <a:off x="5407660" y="1958975"/>
                        <a:ext cx="1376680" cy="47561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039995" y="4309110"/>
          <a:ext cx="2112010" cy="514985"/>
        </p:xfrm>
        <a:graphic>
          <a:graphicData uri="http://schemas.openxmlformats.org/presentationml/2006/ole">
            <mc:AlternateContent xmlns:mc="http://schemas.openxmlformats.org/markup-compatibility/2006">
              <mc:Choice xmlns:v="urn:schemas-microsoft-com:vml" Requires="v">
                <p:oleObj spid="_x0000_s2049" name="" r:id="rId4" imgW="990600" imgH="241300" progId="Equation.DSMT4">
                  <p:embed/>
                </p:oleObj>
              </mc:Choice>
              <mc:Fallback>
                <p:oleObj name="" r:id="rId4" imgW="990600" imgH="241300" progId="Equation.DSMT4">
                  <p:embed/>
                  <p:pic>
                    <p:nvPicPr>
                      <p:cNvPr id="0" name="图片 2048"/>
                      <p:cNvPicPr/>
                      <p:nvPr/>
                    </p:nvPicPr>
                    <p:blipFill>
                      <a:blip r:embed="rId5"/>
                      <a:stretch>
                        <a:fillRect/>
                      </a:stretch>
                    </p:blipFill>
                    <p:spPr>
                      <a:xfrm>
                        <a:off x="5039995" y="4309110"/>
                        <a:ext cx="2112010" cy="5149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349183" y="2652395"/>
          <a:ext cx="501015" cy="400685"/>
        </p:xfrm>
        <a:graphic>
          <a:graphicData uri="http://schemas.openxmlformats.org/presentationml/2006/ole">
            <mc:AlternateContent xmlns:mc="http://schemas.openxmlformats.org/markup-compatibility/2006">
              <mc:Choice xmlns:v="urn:schemas-microsoft-com:vml" Requires="v">
                <p:oleObj spid="_x0000_s8" name="" r:id="rId6" imgW="254000" imgH="203200" progId="Equation.DSMT4">
                  <p:embed/>
                </p:oleObj>
              </mc:Choice>
              <mc:Fallback>
                <p:oleObj name="" r:id="rId6" imgW="254000" imgH="203200" progId="Equation.DSMT4">
                  <p:embed/>
                  <p:pic>
                    <p:nvPicPr>
                      <p:cNvPr id="0" name="图片 2048"/>
                      <p:cNvPicPr/>
                      <p:nvPr/>
                    </p:nvPicPr>
                    <p:blipFill>
                      <a:blip r:embed="rId7"/>
                      <a:stretch>
                        <a:fillRect/>
                      </a:stretch>
                    </p:blipFill>
                    <p:spPr>
                      <a:xfrm>
                        <a:off x="2349183" y="2652395"/>
                        <a:ext cx="501015" cy="40068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25880" y="295910"/>
            <a:ext cx="10196195" cy="589280"/>
          </a:xfrm>
        </p:spPr>
        <p:txBody>
          <a:bodyPr>
            <a:normAutofit/>
          </a:bodyPr>
          <a:p>
            <a:pPr algn="l">
              <a:buClrTx/>
              <a:buSzTx/>
              <a:buFontTx/>
            </a:pPr>
            <a:r>
              <a:rPr sz="2800" spc="0" smtClean="0">
                <a:solidFill>
                  <a:schemeClr val="accent5">
                    <a:lumMod val="75000"/>
                  </a:schemeClr>
                </a:solidFill>
                <a:cs typeface="+mn-cs"/>
                <a:sym typeface="+mn-ea"/>
              </a:rPr>
              <a:t>常用的异方差变换</a:t>
            </a:r>
            <a:endParaRPr lang="zh-CN" altLang="en-US" sz="2800" spc="0" smtClean="0">
              <a:solidFill>
                <a:schemeClr val="accent5">
                  <a:lumMod val="75000"/>
                </a:schemeClr>
              </a:solidFill>
              <a:cs typeface="+mn-cs"/>
            </a:endParaRPr>
          </a:p>
        </p:txBody>
      </p:sp>
      <p:sp>
        <p:nvSpPr>
          <p:cNvPr id="3" name="内容占位符 2"/>
          <p:cNvSpPr>
            <a:spLocks noGrp="1"/>
          </p:cNvSpPr>
          <p:nvPr>
            <p:ph idx="1"/>
          </p:nvPr>
        </p:nvSpPr>
        <p:spPr>
          <a:xfrm>
            <a:off x="1286510" y="952500"/>
            <a:ext cx="10235565" cy="5388610"/>
          </a:xfrm>
        </p:spPr>
        <p:txBody>
          <a:bodyPr/>
          <a:p>
            <a:r>
              <a:rPr lang="zh-CN" altLang="en-US" sz="2000"/>
              <a:t>在实践中，许多金融时间序列都呈现出异方差的性质，而且通常序列的标准差与其水平均值之间具有某种正比关系，即序列的水平均值小时，序列的波动范围小，序列的水平均值大时，序列的波动范围大。对于这种异方差性质，最简单的假定为</a:t>
            </a:r>
            <a:endParaRPr lang="zh-CN" altLang="en-US" sz="2000"/>
          </a:p>
          <a:p>
            <a:endParaRPr lang="zh-CN" altLang="en-US" sz="2000"/>
          </a:p>
          <a:p>
            <a:r>
              <a:rPr lang="zh-CN" altLang="en-US" sz="2000"/>
              <a:t>等价于</a:t>
            </a:r>
            <a:endParaRPr lang="zh-CN" altLang="en-US" sz="2000"/>
          </a:p>
          <a:p>
            <a:endParaRPr lang="zh-CN" altLang="en-US" sz="2000"/>
          </a:p>
          <a:p>
            <a:r>
              <a:rPr lang="zh-CN" altLang="en-US" sz="2000"/>
              <a:t>寻找转换函数</a:t>
            </a:r>
            <a:r>
              <a:rPr lang="en-US" altLang="zh-CN" sz="2000"/>
              <a:t>g()</a:t>
            </a:r>
            <a:r>
              <a:rPr lang="zh-CN" altLang="en-US" sz="2000"/>
              <a:t>，使得转换后函数满足方差齐性</a:t>
            </a:r>
            <a:endParaRPr lang="zh-CN" altLang="en-US" sz="2000"/>
          </a:p>
        </p:txBody>
      </p:sp>
      <p:graphicFrame>
        <p:nvGraphicFramePr>
          <p:cNvPr id="7" name="对象 6">
            <a:hlinkClick r:id="" action="ppaction://ole?verb="/>
          </p:cNvPr>
          <p:cNvGraphicFramePr>
            <a:graphicFrameLocks noChangeAspect="1"/>
          </p:cNvGraphicFramePr>
          <p:nvPr/>
        </p:nvGraphicFramePr>
        <p:xfrm>
          <a:off x="5420360" y="2677160"/>
          <a:ext cx="1061720" cy="473075"/>
        </p:xfrm>
        <a:graphic>
          <a:graphicData uri="http://schemas.openxmlformats.org/presentationml/2006/ole">
            <mc:AlternateContent xmlns:mc="http://schemas.openxmlformats.org/markup-compatibility/2006">
              <mc:Choice xmlns:v="urn:schemas-microsoft-com:vml" Requires="v">
                <p:oleObj spid="_x0000_s8" name="" r:id="rId1" imgW="482600" imgH="241300" progId="Equation.DSMT4">
                  <p:embed/>
                </p:oleObj>
              </mc:Choice>
              <mc:Fallback>
                <p:oleObj name="" r:id="rId1" imgW="482600" imgH="241300" progId="Equation.DSMT4">
                  <p:embed/>
                  <p:pic>
                    <p:nvPicPr>
                      <p:cNvPr id="0" name="图片 3072"/>
                      <p:cNvPicPr/>
                      <p:nvPr/>
                    </p:nvPicPr>
                    <p:blipFill>
                      <a:blip r:embed="rId2"/>
                      <a:stretch>
                        <a:fillRect/>
                      </a:stretch>
                    </p:blipFill>
                    <p:spPr>
                      <a:xfrm>
                        <a:off x="5420360" y="2677160"/>
                        <a:ext cx="1061720" cy="47307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114290" y="3663315"/>
          <a:ext cx="1963420" cy="472440"/>
        </p:xfrm>
        <a:graphic>
          <a:graphicData uri="http://schemas.openxmlformats.org/presentationml/2006/ole">
            <mc:AlternateContent xmlns:mc="http://schemas.openxmlformats.org/markup-compatibility/2006">
              <mc:Choice xmlns:v="urn:schemas-microsoft-com:vml" Requires="v">
                <p:oleObj spid="_x0000_s5" name="" r:id="rId3" imgW="1002665" imgH="241300" progId="Equation.DSMT4">
                  <p:embed/>
                </p:oleObj>
              </mc:Choice>
              <mc:Fallback>
                <p:oleObj name="" r:id="rId3" imgW="1002665" imgH="241300" progId="Equation.DSMT4">
                  <p:embed/>
                  <p:pic>
                    <p:nvPicPr>
                      <p:cNvPr id="0" name="图片 3072"/>
                      <p:cNvPicPr/>
                      <p:nvPr/>
                    </p:nvPicPr>
                    <p:blipFill>
                      <a:blip r:embed="rId4"/>
                      <a:stretch>
                        <a:fillRect/>
                      </a:stretch>
                    </p:blipFill>
                    <p:spPr>
                      <a:xfrm>
                        <a:off x="5114290" y="3663315"/>
                        <a:ext cx="1963420" cy="47244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5180330" y="4923155"/>
          <a:ext cx="1897380" cy="474345"/>
        </p:xfrm>
        <a:graphic>
          <a:graphicData uri="http://schemas.openxmlformats.org/presentationml/2006/ole">
            <mc:AlternateContent xmlns:mc="http://schemas.openxmlformats.org/markup-compatibility/2006">
              <mc:Choice xmlns:v="urn:schemas-microsoft-com:vml" Requires="v">
                <p:oleObj spid="_x0000_s1025" name="" r:id="rId5" imgW="1016000" imgH="254000" progId="Equation.DSMT4">
                  <p:embed/>
                </p:oleObj>
              </mc:Choice>
              <mc:Fallback>
                <p:oleObj name="" r:id="rId5" imgW="1016000" imgH="254000" progId="Equation.DSMT4">
                  <p:embed/>
                  <p:pic>
                    <p:nvPicPr>
                      <p:cNvPr id="0" name="图片 1024"/>
                      <p:cNvPicPr/>
                      <p:nvPr/>
                    </p:nvPicPr>
                    <p:blipFill>
                      <a:blip r:embed="rId6"/>
                      <a:stretch>
                        <a:fillRect/>
                      </a:stretch>
                    </p:blipFill>
                    <p:spPr>
                      <a:xfrm>
                        <a:off x="5180330" y="4923155"/>
                        <a:ext cx="1897380" cy="474345"/>
                      </a:xfrm>
                      <a:prstGeom prst="rect">
                        <a:avLst/>
                      </a:prstGeom>
                    </p:spPr>
                  </p:pic>
                </p:oleObj>
              </mc:Fallback>
            </mc:AlternateContent>
          </a:graphicData>
        </a:graphic>
      </p:graphicFrame>
      <p:cxnSp>
        <p:nvCxnSpPr>
          <p:cNvPr id="6" name="直接连接符 5"/>
          <p:cNvCxnSpPr/>
          <p:nvPr>
            <p:custDataLst>
              <p:tags r:id="rId7"/>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17930" y="266700"/>
            <a:ext cx="10304145" cy="539115"/>
          </a:xfrm>
        </p:spPr>
        <p:txBody>
          <a:bodyPr>
            <a:normAutofit fontScale="90000"/>
          </a:bodyPr>
          <a:p>
            <a:pPr algn="l">
              <a:buClrTx/>
              <a:buSzTx/>
              <a:buFontTx/>
            </a:pPr>
            <a:r>
              <a:rPr sz="2800" spc="0" smtClean="0">
                <a:solidFill>
                  <a:schemeClr val="accent5">
                    <a:lumMod val="75000"/>
                  </a:schemeClr>
                </a:solidFill>
                <a:cs typeface="+mn-cs"/>
                <a:sym typeface="+mn-ea"/>
              </a:rPr>
              <a:t>转换函数的确定</a:t>
            </a:r>
            <a:endParaRPr lang="zh-CN" altLang="en-US" sz="2800" spc="0" smtClean="0">
              <a:solidFill>
                <a:schemeClr val="accent5">
                  <a:lumMod val="75000"/>
                </a:schemeClr>
              </a:solidFill>
              <a:cs typeface="+mn-cs"/>
            </a:endParaRPr>
          </a:p>
        </p:txBody>
      </p:sp>
      <p:sp>
        <p:nvSpPr>
          <p:cNvPr id="3" name="内容占位符 2"/>
          <p:cNvSpPr>
            <a:spLocks noGrp="1"/>
          </p:cNvSpPr>
          <p:nvPr>
            <p:ph idx="1"/>
          </p:nvPr>
        </p:nvSpPr>
        <p:spPr>
          <a:xfrm>
            <a:off x="1188085" y="952500"/>
            <a:ext cx="10333990" cy="5388610"/>
          </a:xfrm>
        </p:spPr>
        <p:txBody>
          <a:bodyPr>
            <a:normAutofit/>
          </a:bodyPr>
          <a:p>
            <a:r>
              <a:rPr lang="zh-CN" altLang="en-US" sz="2000">
                <a:sym typeface="+mn-ea"/>
              </a:rPr>
              <a:t>将      在    附近做</a:t>
            </a:r>
            <a:r>
              <a:rPr lang="en-US" altLang="zh-CN" sz="2000">
                <a:sym typeface="+mn-ea"/>
              </a:rPr>
              <a:t>1</a:t>
            </a:r>
            <a:r>
              <a:rPr lang="zh-CN" altLang="en-US" sz="2000">
                <a:sym typeface="+mn-ea"/>
              </a:rPr>
              <a:t>阶泰勒展开</a:t>
            </a:r>
            <a:endParaRPr lang="zh-CN" altLang="en-US" sz="2000">
              <a:sym typeface="+mn-ea"/>
            </a:endParaRPr>
          </a:p>
          <a:p>
            <a:endParaRPr lang="zh-CN" altLang="en-US" sz="2000">
              <a:sym typeface="+mn-ea"/>
            </a:endParaRPr>
          </a:p>
          <a:p>
            <a:endParaRPr lang="zh-CN" altLang="en-US" sz="2000">
              <a:sym typeface="+mn-ea"/>
            </a:endParaRPr>
          </a:p>
          <a:p>
            <a:endParaRPr lang="zh-CN" altLang="en-US" sz="2000">
              <a:sym typeface="+mn-ea"/>
            </a:endParaRPr>
          </a:p>
          <a:p>
            <a:endParaRPr lang="zh-CN" altLang="en-US" sz="2000">
              <a:sym typeface="+mn-ea"/>
            </a:endParaRPr>
          </a:p>
          <a:p>
            <a:r>
              <a:rPr lang="zh-CN" altLang="en-US" sz="2000">
                <a:sym typeface="+mn-ea"/>
              </a:rPr>
              <a:t>这时方差齐性的变换函数为</a:t>
            </a:r>
            <a:endParaRPr lang="zh-CN" altLang="en-US" sz="2000">
              <a:sym typeface="+mn-ea"/>
            </a:endParaRPr>
          </a:p>
          <a:p>
            <a:endParaRPr lang="zh-CN" altLang="en-US" sz="2000">
              <a:sym typeface="+mn-ea"/>
            </a:endParaRPr>
          </a:p>
          <a:p>
            <a:endParaRPr lang="zh-CN" altLang="en-US" sz="2000">
              <a:sym typeface="+mn-ea"/>
            </a:endParaRPr>
          </a:p>
          <a:p>
            <a:r>
              <a:rPr lang="zh-CN" altLang="en-US" sz="2000">
                <a:sym typeface="+mn-ea"/>
              </a:rPr>
              <a:t>这意味着对于标准差与水平均值成线性正比关系时的异方差序列，对数变换可以实现方差齐性变换。</a:t>
            </a:r>
            <a:endParaRPr lang="zh-CN" altLang="en-US" sz="2000"/>
          </a:p>
          <a:p>
            <a:endParaRPr lang="zh-CN" altLang="en-US" sz="2000"/>
          </a:p>
        </p:txBody>
      </p:sp>
      <p:graphicFrame>
        <p:nvGraphicFramePr>
          <p:cNvPr id="6" name="对象 5">
            <a:hlinkClick r:id="" action="ppaction://ole?verb="/>
          </p:cNvPr>
          <p:cNvGraphicFramePr>
            <a:graphicFrameLocks noChangeAspect="1"/>
          </p:cNvGraphicFramePr>
          <p:nvPr/>
        </p:nvGraphicFramePr>
        <p:xfrm>
          <a:off x="3512503" y="4145280"/>
          <a:ext cx="4802505" cy="803910"/>
        </p:xfrm>
        <a:graphic>
          <a:graphicData uri="http://schemas.openxmlformats.org/presentationml/2006/ole">
            <mc:AlternateContent xmlns:mc="http://schemas.openxmlformats.org/markup-compatibility/2006">
              <mc:Choice xmlns:v="urn:schemas-microsoft-com:vml" Requires="v">
                <p:oleObj spid="_x0000_s9" name="" r:id="rId1" imgW="2730500" imgH="457200" progId="Equation.DSMT4">
                  <p:embed/>
                </p:oleObj>
              </mc:Choice>
              <mc:Fallback>
                <p:oleObj name="" r:id="rId1" imgW="2730500" imgH="457200" progId="Equation.DSMT4">
                  <p:embed/>
                  <p:pic>
                    <p:nvPicPr>
                      <p:cNvPr id="0" name="图片 3072"/>
                      <p:cNvPicPr/>
                      <p:nvPr/>
                    </p:nvPicPr>
                    <p:blipFill>
                      <a:blip r:embed="rId2"/>
                      <a:stretch>
                        <a:fillRect/>
                      </a:stretch>
                    </p:blipFill>
                    <p:spPr>
                      <a:xfrm>
                        <a:off x="3512503" y="4145280"/>
                        <a:ext cx="4802505" cy="80391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770380" y="1090295"/>
          <a:ext cx="563880" cy="349885"/>
        </p:xfrm>
        <a:graphic>
          <a:graphicData uri="http://schemas.openxmlformats.org/presentationml/2006/ole">
            <mc:AlternateContent xmlns:mc="http://schemas.openxmlformats.org/markup-compatibility/2006">
              <mc:Choice xmlns:v="urn:schemas-microsoft-com:vml" Requires="v">
                <p:oleObj spid="_x0000_s2049" name="" r:id="rId3" imgW="368300" imgH="228600" progId="Equation.DSMT4">
                  <p:embed/>
                </p:oleObj>
              </mc:Choice>
              <mc:Fallback>
                <p:oleObj name="" r:id="rId3" imgW="368300" imgH="228600" progId="Equation.DSMT4">
                  <p:embed/>
                  <p:pic>
                    <p:nvPicPr>
                      <p:cNvPr id="0" name="图片 2048"/>
                      <p:cNvPicPr/>
                      <p:nvPr/>
                    </p:nvPicPr>
                    <p:blipFill>
                      <a:blip r:embed="rId4"/>
                      <a:stretch>
                        <a:fillRect/>
                      </a:stretch>
                    </p:blipFill>
                    <p:spPr>
                      <a:xfrm>
                        <a:off x="1770380" y="1090295"/>
                        <a:ext cx="563880" cy="34988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656840" y="1031875"/>
          <a:ext cx="271780" cy="349885"/>
        </p:xfrm>
        <a:graphic>
          <a:graphicData uri="http://schemas.openxmlformats.org/presentationml/2006/ole">
            <mc:AlternateContent xmlns:mc="http://schemas.openxmlformats.org/markup-compatibility/2006">
              <mc:Choice xmlns:v="urn:schemas-microsoft-com:vml" Requires="v">
                <p:oleObj spid="_x0000_s7" name="" r:id="rId5" imgW="177165" imgH="228600" progId="Equation.DSMT4">
                  <p:embed/>
                </p:oleObj>
              </mc:Choice>
              <mc:Fallback>
                <p:oleObj name="" r:id="rId5" imgW="177165" imgH="228600" progId="Equation.DSMT4">
                  <p:embed/>
                  <p:pic>
                    <p:nvPicPr>
                      <p:cNvPr id="0" name="图片 2048"/>
                      <p:cNvPicPr/>
                      <p:nvPr/>
                    </p:nvPicPr>
                    <p:blipFill>
                      <a:blip r:embed="rId6"/>
                      <a:stretch>
                        <a:fillRect/>
                      </a:stretch>
                    </p:blipFill>
                    <p:spPr>
                      <a:xfrm>
                        <a:off x="2656840" y="1031875"/>
                        <a:ext cx="271780" cy="34988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720783" y="1586548"/>
          <a:ext cx="4385945" cy="1730375"/>
        </p:xfrm>
        <a:graphic>
          <a:graphicData uri="http://schemas.openxmlformats.org/presentationml/2006/ole">
            <mc:AlternateContent xmlns:mc="http://schemas.openxmlformats.org/markup-compatibility/2006">
              <mc:Choice xmlns:v="urn:schemas-microsoft-com:vml" Requires="v">
                <p:oleObj spid="_x0000_s10" name="" r:id="rId7" imgW="2070100" imgH="787400" progId="Equation.DSMT4">
                  <p:embed/>
                </p:oleObj>
              </mc:Choice>
              <mc:Fallback>
                <p:oleObj name="" r:id="rId7" imgW="2070100" imgH="787400" progId="Equation.DSMT4">
                  <p:embed/>
                  <p:pic>
                    <p:nvPicPr>
                      <p:cNvPr id="0" name="图片 2048"/>
                      <p:cNvPicPr/>
                      <p:nvPr/>
                    </p:nvPicPr>
                    <p:blipFill>
                      <a:blip r:embed="rId8"/>
                      <a:stretch>
                        <a:fillRect/>
                      </a:stretch>
                    </p:blipFill>
                    <p:spPr>
                      <a:xfrm>
                        <a:off x="3720783" y="1586548"/>
                        <a:ext cx="4385945" cy="1730375"/>
                      </a:xfrm>
                      <a:prstGeom prst="rect">
                        <a:avLst/>
                      </a:prstGeom>
                    </p:spPr>
                  </p:pic>
                </p:oleObj>
              </mc:Fallback>
            </mc:AlternateContent>
          </a:graphicData>
        </a:graphic>
      </p:graphicFrame>
      <p:cxnSp>
        <p:nvCxnSpPr>
          <p:cNvPr id="11" name="直接连接符 10"/>
          <p:cNvCxnSpPr/>
          <p:nvPr>
            <p:custDataLst>
              <p:tags r:id="rId9"/>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5-2</a:t>
            </a:r>
            <a:r>
              <a:rPr lang="zh-CN" altLang="en-US" sz="2800" spc="0" smtClean="0">
                <a:solidFill>
                  <a:schemeClr val="accent5">
                    <a:lumMod val="75000"/>
                  </a:schemeClr>
                </a:solidFill>
                <a:cs typeface="+mn-cs"/>
              </a:rPr>
              <a:t>续</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对1950-1999年北京市民用车辆拥有量序列的异方差性进行考察</a:t>
            </a:r>
            <a:r>
              <a:rPr sz="1800">
                <a:cs typeface="微软雅黑" panose="020B0503020204020204" charset="-122"/>
              </a:rPr>
              <a:t>，</a:t>
            </a:r>
            <a:r>
              <a:rPr lang="en-US" altLang="zh-CN" sz="1800">
                <a:cs typeface="微软雅黑" panose="020B0503020204020204" charset="-122"/>
              </a:rPr>
              <a:t>并进行方差齐性变换 </a:t>
            </a: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stretch>
            <a:fillRect/>
          </a:stretch>
        </p:blipFill>
        <p:spPr>
          <a:xfrm>
            <a:off x="1868170" y="1459230"/>
            <a:ext cx="8835390" cy="5189855"/>
          </a:xfrm>
          <a:prstGeom prst="rect">
            <a:avLst/>
          </a:prstGeom>
        </p:spPr>
      </p:pic>
      <p:sp>
        <p:nvSpPr>
          <p:cNvPr id="2" name="文本框 1"/>
          <p:cNvSpPr txBox="1"/>
          <p:nvPr/>
        </p:nvSpPr>
        <p:spPr>
          <a:xfrm>
            <a:off x="3211195" y="1684655"/>
            <a:ext cx="1684655" cy="368300"/>
          </a:xfrm>
          <a:prstGeom prst="rect">
            <a:avLst/>
          </a:prstGeom>
          <a:noFill/>
        </p:spPr>
        <p:txBody>
          <a:bodyPr wrap="square" rtlCol="0">
            <a:spAutoFit/>
          </a:bodyPr>
          <a:p>
            <a:r>
              <a:rPr lang="zh-CN" altLang="en-US"/>
              <a:t>原序列时序图</a:t>
            </a:r>
            <a:endParaRPr lang="zh-CN" altLang="en-US"/>
          </a:p>
        </p:txBody>
      </p:sp>
      <p:sp>
        <p:nvSpPr>
          <p:cNvPr id="3" name="文本框 2"/>
          <p:cNvSpPr txBox="1"/>
          <p:nvPr/>
        </p:nvSpPr>
        <p:spPr>
          <a:xfrm>
            <a:off x="3211195" y="4250055"/>
            <a:ext cx="2095500" cy="368300"/>
          </a:xfrm>
          <a:prstGeom prst="rect">
            <a:avLst/>
          </a:prstGeom>
          <a:noFill/>
        </p:spPr>
        <p:txBody>
          <a:bodyPr wrap="square" rtlCol="0">
            <a:spAutoFit/>
          </a:bodyPr>
          <a:p>
            <a:r>
              <a:rPr lang="zh-CN" altLang="en-US"/>
              <a:t>对数序列时序图</a:t>
            </a:r>
            <a:endParaRPr lang="zh-CN" altLang="en-US"/>
          </a:p>
        </p:txBody>
      </p:sp>
      <p:sp>
        <p:nvSpPr>
          <p:cNvPr id="5" name="文本框 4"/>
          <p:cNvSpPr txBox="1"/>
          <p:nvPr/>
        </p:nvSpPr>
        <p:spPr>
          <a:xfrm>
            <a:off x="7099300" y="1752600"/>
            <a:ext cx="2907030" cy="368300"/>
          </a:xfrm>
          <a:prstGeom prst="rect">
            <a:avLst/>
          </a:prstGeom>
          <a:noFill/>
        </p:spPr>
        <p:txBody>
          <a:bodyPr wrap="square" rtlCol="0">
            <a:spAutoFit/>
          </a:bodyPr>
          <a:p>
            <a:r>
              <a:rPr lang="zh-CN" altLang="en-US"/>
              <a:t>原序列</a:t>
            </a:r>
            <a:r>
              <a:rPr lang="en-US" altLang="zh-CN"/>
              <a:t>2</a:t>
            </a:r>
            <a:r>
              <a:rPr lang="zh-CN" altLang="en-US"/>
              <a:t>阶差分后</a:t>
            </a:r>
            <a:r>
              <a:rPr lang="zh-CN" altLang="en-US"/>
              <a:t>时序图</a:t>
            </a:r>
            <a:endParaRPr lang="zh-CN" altLang="en-US"/>
          </a:p>
        </p:txBody>
      </p:sp>
      <p:sp>
        <p:nvSpPr>
          <p:cNvPr id="6" name="文本框 5"/>
          <p:cNvSpPr txBox="1"/>
          <p:nvPr/>
        </p:nvSpPr>
        <p:spPr>
          <a:xfrm>
            <a:off x="7172960" y="4250055"/>
            <a:ext cx="2945765" cy="368300"/>
          </a:xfrm>
          <a:prstGeom prst="rect">
            <a:avLst/>
          </a:prstGeom>
          <a:noFill/>
        </p:spPr>
        <p:txBody>
          <a:bodyPr wrap="square" rtlCol="0">
            <a:spAutoFit/>
          </a:bodyPr>
          <a:p>
            <a:r>
              <a:rPr lang="zh-CN" altLang="en-US"/>
              <a:t>对数序列</a:t>
            </a:r>
            <a:r>
              <a:rPr lang="en-US" altLang="zh-CN"/>
              <a:t>1</a:t>
            </a:r>
            <a:r>
              <a:rPr lang="zh-CN" altLang="en-US"/>
              <a:t>阶差分后</a:t>
            </a:r>
            <a:r>
              <a:rPr lang="zh-CN" altLang="en-US"/>
              <a:t>时序图</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sym typeface="+mn-ea"/>
              </a:rPr>
              <a:t>异方差变换的普适性和局限性</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sym typeface="+mn-ea"/>
              </a:rPr>
              <a:t>普适性</a:t>
            </a:r>
            <a:endParaRPr sz="2200">
              <a:sym typeface="+mn-ea"/>
            </a:endParaRPr>
          </a:p>
          <a:p>
            <a:pPr lvl="1" algn="l">
              <a:buClrTx/>
              <a:buSzTx/>
            </a:pPr>
            <a:r>
              <a:rPr sz="1800">
                <a:sym typeface="+mn-ea"/>
              </a:rPr>
              <a:t>由于很多经济和金融变量都具有方差随着均值递增而递增的特点，所以在实务领域，经济学家和金融研究人员都会在建模之前先对序列进行对数变换，希望能消除方差非齐。</a:t>
            </a:r>
            <a:endParaRPr sz="2200">
              <a:sym typeface="+mn-ea"/>
            </a:endParaRPr>
          </a:p>
          <a:p>
            <a:pPr algn="l">
              <a:buClrTx/>
              <a:buSzTx/>
            </a:pPr>
            <a:r>
              <a:rPr sz="2200">
                <a:sym typeface="+mn-ea"/>
              </a:rPr>
              <a:t>局限性</a:t>
            </a:r>
            <a:endParaRPr sz="2200">
              <a:sym typeface="+mn-ea"/>
            </a:endParaRPr>
          </a:p>
          <a:p>
            <a:pPr lvl="1" algn="l">
              <a:buClrTx/>
              <a:buSzTx/>
            </a:pPr>
            <a:r>
              <a:rPr sz="1800">
                <a:sym typeface="+mn-ea"/>
              </a:rPr>
              <a:t>残差序列的方差与原序列均值之间的关系非有各种可能，不一定就是线性递增关系。所以并不是所有序列都能使用对数变换进行异方差信息提取。</a:t>
            </a:r>
            <a:endParaRPr lang="zh-CN" altLang="en-US" sz="1800"/>
          </a:p>
          <a:p>
            <a:pPr lvl="1" algn="l">
              <a:buClrTx/>
              <a:buSzTx/>
            </a:pPr>
            <a:r>
              <a:rPr sz="1800">
                <a:sym typeface="+mn-ea"/>
              </a:rPr>
              <a:t>没有办法确定序列的方差函数与均值函数之间的函数关系。所以异方差变换通常只能是明显的线性递增型异方差的预处理手段，并不是一种精准科学的建模方法。</a:t>
            </a:r>
            <a:endParaRPr lang="zh-CN" altLang="en-US" sz="1800"/>
          </a:p>
          <a:p>
            <a:pPr lvl="1" algn="l">
              <a:buClrTx/>
              <a:buSzTx/>
            </a:pPr>
            <a:r>
              <a:rPr sz="1800">
                <a:sym typeface="+mn-ea"/>
              </a:rPr>
              <a:t>异方差变换不是提取波动性信息的主流方法。</a:t>
            </a: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chemeClr val="bg2">
              <a:lumMod val="85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异方差的问题</a:t>
            </a:r>
            <a:endPar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方差齐性变换</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ARCH</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rPr>
              <a:t>GARCH</a:t>
            </a:r>
            <a:r>
              <a:rPr lang="zh-CN" altLang="en-US" sz="2100" b="1" dirty="0">
                <a:solidFill>
                  <a:srgbClr val="000000">
                    <a:lumMod val="75000"/>
                    <a:lumOff val="25000"/>
                  </a:srgbClr>
                </a:solidFill>
                <a:latin typeface="微软雅黑" panose="020B0503020204020204" charset="-122"/>
                <a:ea typeface="微软雅黑" panose="020B0503020204020204" charset="-122"/>
              </a:rPr>
              <a:t>模型</a:t>
            </a:r>
            <a:endParaRPr lang="zh-CN" altLang="en-US"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sym typeface="+mn-ea"/>
              </a:rPr>
              <a:t>GARCH</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衍生模型</a:t>
            </a:r>
            <a:endParaRPr lang="zh-CN" altLang="en-US" sz="2100" b="1" dirty="0">
              <a:solidFill>
                <a:srgbClr val="000000">
                  <a:lumMod val="75000"/>
                  <a:lumOff val="25000"/>
                </a:srgbClr>
              </a:solidFill>
              <a:latin typeface="微软雅黑" panose="020B0503020204020204" charset="-122"/>
              <a:ea typeface="微软雅黑" panose="020B0503020204020204" charset="-122"/>
              <a:sym typeface="+mn-ea"/>
            </a:endParaRPr>
          </a:p>
        </p:txBody>
      </p:sp>
    </p:spTree>
    <p:custDataLst>
      <p:tags r:id="rId2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238250" y="306705"/>
            <a:ext cx="10283825" cy="578485"/>
          </a:xfrm>
        </p:spPr>
        <p:txBody>
          <a:bodyPr>
            <a:normAutofit/>
          </a:bodyPr>
          <a:p>
            <a:pPr algn="l">
              <a:buClrTx/>
              <a:buSzTx/>
              <a:buFontTx/>
            </a:pPr>
            <a:r>
              <a:rPr lang="zh-CN" altLang="en-US" sz="2800" i="0" spc="0" smtClean="0">
                <a:solidFill>
                  <a:schemeClr val="accent5">
                    <a:lumMod val="75000"/>
                  </a:schemeClr>
                </a:solidFill>
                <a:cs typeface="+mn-cs"/>
                <a:sym typeface="Arial" panose="020B0604020202020204" pitchFamily="34" charset="0"/>
              </a:rPr>
              <a:t>波动性分析产生的背景</a:t>
            </a:r>
            <a:endParaRPr lang="zh-CN" altLang="en-US" sz="2800" spc="0" smtClean="0">
              <a:solidFill>
                <a:schemeClr val="accent5">
                  <a:lumMod val="75000"/>
                </a:schemeClr>
              </a:solidFill>
              <a:cs typeface="+mn-cs"/>
            </a:endParaRPr>
          </a:p>
        </p:txBody>
      </p:sp>
      <p:sp>
        <p:nvSpPr>
          <p:cNvPr id="7" name="内容占位符 6"/>
          <p:cNvSpPr>
            <a:spLocks noGrp="1"/>
          </p:cNvSpPr>
          <p:nvPr>
            <p:ph idx="1"/>
          </p:nvPr>
        </p:nvSpPr>
        <p:spPr>
          <a:xfrm>
            <a:off x="1315085" y="991870"/>
            <a:ext cx="10310495" cy="5332730"/>
          </a:xfrm>
        </p:spPr>
        <p:txBody>
          <a:bodyPr/>
          <a:p>
            <a:r>
              <a:rPr lang="zh-CN" altLang="en-US" sz="2000"/>
              <a:t>1982年，Engle根据1958年2季度至1977年2季度的数据，研究英国因工资上涨导致通货膨胀问题时，对物价指数序列构建了一个</a:t>
            </a:r>
            <a:r>
              <a:rPr lang="en-US" altLang="zh-CN" sz="2000"/>
              <a:t>AR(4)</a:t>
            </a:r>
            <a:r>
              <a:rPr lang="zh-CN" altLang="en-US" sz="2000"/>
              <a:t>自回归模型</a:t>
            </a:r>
            <a:endParaRPr lang="zh-CN" altLang="en-US" sz="2000"/>
          </a:p>
          <a:p>
            <a:endParaRPr lang="zh-CN" altLang="en-US" sz="2000"/>
          </a:p>
          <a:p>
            <a:endParaRPr lang="zh-CN" altLang="en-US" sz="2000"/>
          </a:p>
          <a:p>
            <a:pPr marL="0" indent="0">
              <a:buNone/>
            </a:pPr>
            <a:r>
              <a:rPr lang="zh-CN" altLang="en-US" sz="2000"/>
              <a:t>  其中：</a:t>
            </a:r>
            <a:r>
              <a:rPr lang="en-US" altLang="zh-CN" sz="2000"/>
              <a:t>P</a:t>
            </a:r>
            <a:r>
              <a:rPr lang="zh-CN" altLang="en-US" sz="2000"/>
              <a:t>是物价指数，</a:t>
            </a:r>
            <a:r>
              <a:rPr lang="en-US" altLang="zh-CN" sz="2000"/>
              <a:t>W</a:t>
            </a:r>
            <a:r>
              <a:rPr lang="zh-CN" altLang="en-US" sz="2000"/>
              <a:t>是工资水平，</a:t>
            </a:r>
            <a:endParaRPr lang="zh-CN" altLang="en-US" sz="2000"/>
          </a:p>
          <a:p>
            <a:r>
              <a:rPr lang="zh-CN" altLang="en-US" sz="2000"/>
              <a:t>在方差齐性的假定下，向前做</a:t>
            </a:r>
            <a:r>
              <a:rPr lang="en-US" altLang="zh-CN" sz="2000"/>
              <a:t>1</a:t>
            </a:r>
            <a:r>
              <a:rPr lang="zh-CN" altLang="en-US" sz="2000"/>
              <a:t>期预测，很容易预测出197</a:t>
            </a:r>
            <a:r>
              <a:rPr lang="en-US" altLang="zh-CN" sz="2000"/>
              <a:t>7</a:t>
            </a:r>
            <a:r>
              <a:rPr lang="zh-CN" altLang="en-US" sz="2000"/>
              <a:t>年3季度物价指数的95%的波动范围为</a:t>
            </a:r>
            <a:endParaRPr lang="zh-CN" altLang="en-US" sz="2000"/>
          </a:p>
        </p:txBody>
      </p:sp>
      <p:graphicFrame>
        <p:nvGraphicFramePr>
          <p:cNvPr id="2" name="对象 -2147482333"/>
          <p:cNvGraphicFramePr>
            <a:graphicFrameLocks noChangeAspect="1"/>
          </p:cNvGraphicFramePr>
          <p:nvPr/>
        </p:nvGraphicFramePr>
        <p:xfrm>
          <a:off x="3500438" y="2005330"/>
          <a:ext cx="5758815" cy="942340"/>
        </p:xfrm>
        <a:graphic>
          <a:graphicData uri="http://schemas.openxmlformats.org/presentationml/2006/ole">
            <mc:AlternateContent xmlns:mc="http://schemas.openxmlformats.org/markup-compatibility/2006">
              <mc:Choice xmlns:v="urn:schemas-microsoft-com:vml" Requires="v">
                <p:oleObj spid="_x0000_s3076" name="" r:id="rId1" imgW="2794000" imgH="457200" progId="Equation.DSMT4">
                  <p:embed/>
                </p:oleObj>
              </mc:Choice>
              <mc:Fallback>
                <p:oleObj name="" r:id="rId1" imgW="2794000" imgH="457200" progId="Equation.DSMT4">
                  <p:embed/>
                  <p:pic>
                    <p:nvPicPr>
                      <p:cNvPr id="0" name="图片 3075"/>
                      <p:cNvPicPr/>
                      <p:nvPr/>
                    </p:nvPicPr>
                    <p:blipFill>
                      <a:blip r:embed="rId2"/>
                      <a:stretch>
                        <a:fillRect/>
                      </a:stretch>
                    </p:blipFill>
                    <p:spPr>
                      <a:xfrm>
                        <a:off x="3500438" y="2005330"/>
                        <a:ext cx="5758815" cy="942340"/>
                      </a:xfrm>
                      <a:prstGeom prst="rect">
                        <a:avLst/>
                      </a:prstGeom>
                      <a:noFill/>
                      <a:ln w="38100">
                        <a:noFill/>
                        <a:miter/>
                      </a:ln>
                    </p:spPr>
                  </p:pic>
                </p:oleObj>
              </mc:Fallback>
            </mc:AlternateContent>
          </a:graphicData>
        </a:graphic>
      </p:graphicFrame>
      <p:graphicFrame>
        <p:nvGraphicFramePr>
          <p:cNvPr id="3" name="对象 -2147482332"/>
          <p:cNvGraphicFramePr>
            <a:graphicFrameLocks noChangeAspect="1"/>
          </p:cNvGraphicFramePr>
          <p:nvPr/>
        </p:nvGraphicFramePr>
        <p:xfrm>
          <a:off x="6225540" y="3014345"/>
          <a:ext cx="2279015" cy="481330"/>
        </p:xfrm>
        <a:graphic>
          <a:graphicData uri="http://schemas.openxmlformats.org/presentationml/2006/ole">
            <mc:AlternateContent xmlns:mc="http://schemas.openxmlformats.org/markup-compatibility/2006">
              <mc:Choice xmlns:v="urn:schemas-microsoft-com:vml" Requires="v">
                <p:oleObj spid="_x0000_s8" name="" r:id="rId3" imgW="1143000" imgH="241300" progId="Equation.DSMT4">
                  <p:embed/>
                </p:oleObj>
              </mc:Choice>
              <mc:Fallback>
                <p:oleObj name="" r:id="rId3" imgW="1143000" imgH="241300" progId="Equation.DSMT4">
                  <p:embed/>
                  <p:pic>
                    <p:nvPicPr>
                      <p:cNvPr id="0" name="图片 7"/>
                      <p:cNvPicPr/>
                      <p:nvPr/>
                    </p:nvPicPr>
                    <p:blipFill>
                      <a:blip r:embed="rId4"/>
                      <a:stretch>
                        <a:fillRect/>
                      </a:stretch>
                    </p:blipFill>
                    <p:spPr>
                      <a:xfrm>
                        <a:off x="6225540" y="3014345"/>
                        <a:ext cx="2279015" cy="481330"/>
                      </a:xfrm>
                      <a:prstGeom prst="rect">
                        <a:avLst/>
                      </a:prstGeom>
                      <a:noFill/>
                      <a:ln w="38100">
                        <a:noFill/>
                        <a:miter/>
                      </a:ln>
                    </p:spPr>
                  </p:pic>
                </p:oleObj>
              </mc:Fallback>
            </mc:AlternateContent>
          </a:graphicData>
        </a:graphic>
      </p:graphicFrame>
      <p:graphicFrame>
        <p:nvGraphicFramePr>
          <p:cNvPr id="4" name="对象 -2147482159"/>
          <p:cNvGraphicFramePr>
            <a:graphicFrameLocks noChangeAspect="1"/>
          </p:cNvGraphicFramePr>
          <p:nvPr/>
        </p:nvGraphicFramePr>
        <p:xfrm>
          <a:off x="3500755" y="4617720"/>
          <a:ext cx="5549265" cy="584200"/>
        </p:xfrm>
        <a:graphic>
          <a:graphicData uri="http://schemas.openxmlformats.org/presentationml/2006/ole">
            <mc:AlternateContent xmlns:mc="http://schemas.openxmlformats.org/markup-compatibility/2006">
              <mc:Choice xmlns:v="urn:schemas-microsoft-com:vml" Requires="v">
                <p:oleObj spid="_x0000_s9" name="" r:id="rId5" imgW="2654300" imgH="279400" progId="Equation.DSMT4">
                  <p:embed/>
                </p:oleObj>
              </mc:Choice>
              <mc:Fallback>
                <p:oleObj name="" r:id="rId5" imgW="2654300" imgH="279400" progId="Equation.DSMT4">
                  <p:embed/>
                  <p:pic>
                    <p:nvPicPr>
                      <p:cNvPr id="0" name="图片 8"/>
                      <p:cNvPicPr/>
                      <p:nvPr/>
                    </p:nvPicPr>
                    <p:blipFill>
                      <a:blip r:embed="rId6"/>
                      <a:stretch>
                        <a:fillRect/>
                      </a:stretch>
                    </p:blipFill>
                    <p:spPr>
                      <a:xfrm>
                        <a:off x="3500755" y="4617720"/>
                        <a:ext cx="5549265" cy="584200"/>
                      </a:xfrm>
                      <a:prstGeom prst="rect">
                        <a:avLst/>
                      </a:prstGeom>
                      <a:noFill/>
                      <a:ln w="38100">
                        <a:noFill/>
                        <a:miter/>
                      </a:ln>
                    </p:spPr>
                  </p:pic>
                </p:oleObj>
              </mc:Fallback>
            </mc:AlternateContent>
          </a:graphicData>
        </a:graphic>
      </p:graphicFrame>
      <p:cxnSp>
        <p:nvCxnSpPr>
          <p:cNvPr id="5" name="直接连接符 4"/>
          <p:cNvCxnSpPr/>
          <p:nvPr>
            <p:custDataLst>
              <p:tags r:id="rId7"/>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异方差的问题</a:t>
            </a:r>
            <a:endPar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方差齐性变换</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ARCH</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rPr>
              <a:t>GARCH</a:t>
            </a:r>
            <a:r>
              <a:rPr lang="zh-CN" altLang="en-US" sz="2100" b="1" dirty="0">
                <a:solidFill>
                  <a:srgbClr val="000000">
                    <a:lumMod val="75000"/>
                    <a:lumOff val="25000"/>
                  </a:srgbClr>
                </a:solidFill>
                <a:latin typeface="微软雅黑" panose="020B0503020204020204" charset="-122"/>
                <a:ea typeface="微软雅黑" panose="020B0503020204020204" charset="-122"/>
              </a:rPr>
              <a:t>模型</a:t>
            </a:r>
            <a:endParaRPr lang="zh-CN" altLang="en-US"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sym typeface="+mn-ea"/>
              </a:rPr>
              <a:t>GARCH</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衍生模型</a:t>
            </a:r>
            <a:endParaRPr lang="zh-CN" altLang="en-US" sz="2100" b="1" dirty="0">
              <a:solidFill>
                <a:srgbClr val="000000">
                  <a:lumMod val="75000"/>
                  <a:lumOff val="25000"/>
                </a:srgbClr>
              </a:solidFill>
              <a:latin typeface="微软雅黑" panose="020B0503020204020204" charset="-122"/>
              <a:ea typeface="微软雅黑" panose="020B0503020204020204" charset="-122"/>
              <a:sym typeface="+mn-ea"/>
            </a:endParaRPr>
          </a:p>
        </p:txBody>
      </p:sp>
    </p:spTree>
    <p:custDataLst>
      <p:tags r:id="rId2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76350" y="315595"/>
            <a:ext cx="10245725" cy="569595"/>
          </a:xfrm>
        </p:spPr>
        <p:txBody>
          <a:bodyPr>
            <a:normAutofit/>
          </a:bodyPr>
          <a:p>
            <a:pPr algn="l">
              <a:buClrTx/>
              <a:buSzTx/>
              <a:buFontTx/>
            </a:pPr>
            <a:r>
              <a:rPr lang="zh-CN" altLang="en-US" sz="2800" i="0" spc="0" smtClean="0">
                <a:solidFill>
                  <a:schemeClr val="accent5">
                    <a:lumMod val="75000"/>
                  </a:schemeClr>
                </a:solidFill>
                <a:cs typeface="+mn-cs"/>
                <a:sym typeface="Arial" panose="020B0604020202020204" pitchFamily="34" charset="0"/>
              </a:rPr>
              <a:t>波动性分析产生的背景</a:t>
            </a:r>
            <a:endParaRPr lang="zh-CN" altLang="en-US" sz="2800" spc="0" smtClean="0">
              <a:solidFill>
                <a:schemeClr val="accent5">
                  <a:lumMod val="75000"/>
                </a:schemeClr>
              </a:solidFill>
              <a:cs typeface="+mn-cs"/>
            </a:endParaRPr>
          </a:p>
        </p:txBody>
      </p:sp>
      <p:sp>
        <p:nvSpPr>
          <p:cNvPr id="3" name="内容占位符 2"/>
          <p:cNvSpPr>
            <a:spLocks noGrp="1"/>
          </p:cNvSpPr>
          <p:nvPr>
            <p:ph idx="1"/>
          </p:nvPr>
        </p:nvSpPr>
        <p:spPr>
          <a:xfrm>
            <a:off x="1316355" y="1031240"/>
            <a:ext cx="10205085" cy="5293360"/>
          </a:xfrm>
        </p:spPr>
        <p:txBody>
          <a:bodyPr>
            <a:normAutofit/>
          </a:bodyPr>
          <a:p>
            <a:r>
              <a:rPr lang="zh-CN" altLang="en-US" sz="2000"/>
              <a:t>但是Engle以经济学家的经验，认为这个预测的置信区间偏小，与实际情况严重不符。因为从1974年开始物价指数的平均波动等于               </a:t>
            </a:r>
            <a:endParaRPr lang="zh-CN" altLang="en-US" sz="2000"/>
          </a:p>
          <a:p>
            <a:endParaRPr lang="zh-CN" altLang="en-US" sz="2000"/>
          </a:p>
          <a:p>
            <a:r>
              <a:rPr lang="zh-CN" altLang="en-US" sz="2000"/>
              <a:t>也就是说物价指数最近4年的方差是过去20年方差的10倍。近期没有任何宏观政策公布以压制物价波动，物价指数序列也没有任何波动减缓的趋势。按照正常的经济运行惯性，下一季度（1977年3季度）的物价指数波动不可能突然下降</a:t>
            </a:r>
            <a:r>
              <a:rPr lang="en-US" altLang="zh-CN" sz="2000"/>
              <a:t>10</a:t>
            </a:r>
            <a:r>
              <a:rPr lang="zh-CN" altLang="en-US" sz="2000"/>
              <a:t>倍。</a:t>
            </a:r>
            <a:endParaRPr lang="zh-CN" altLang="en-US" sz="2000"/>
          </a:p>
          <a:p>
            <a:r>
              <a:rPr lang="zh-CN" altLang="en-US" sz="2000">
                <a:sym typeface="+mn-ea"/>
              </a:rPr>
              <a:t>Engle认为，</a:t>
            </a:r>
            <a:r>
              <a:rPr lang="zh-CN" altLang="en-US" sz="2000"/>
              <a:t>按照方差齐性假定求出的</a:t>
            </a:r>
            <a:r>
              <a:rPr lang="en-US" altLang="zh-CN" sz="2000"/>
              <a:t>1977</a:t>
            </a:r>
            <a:r>
              <a:rPr sz="2000"/>
              <a:t>年</a:t>
            </a:r>
            <a:r>
              <a:rPr lang="en-US" altLang="zh-CN" sz="2000"/>
              <a:t>3</a:t>
            </a:r>
            <a:r>
              <a:rPr sz="2000"/>
              <a:t>季度物价指数波动的</a:t>
            </a:r>
            <a:r>
              <a:rPr lang="en-US" altLang="zh-CN" sz="2000"/>
              <a:t>95%</a:t>
            </a:r>
            <a:r>
              <a:rPr sz="2000"/>
              <a:t>置信区间，</a:t>
            </a:r>
            <a:r>
              <a:rPr lang="zh-CN" altLang="en-US" sz="2000"/>
              <a:t>一定没有达到</a:t>
            </a:r>
            <a:r>
              <a:rPr lang="en-US" altLang="zh-CN" sz="2000"/>
              <a:t>95%</a:t>
            </a:r>
            <a:r>
              <a:rPr lang="zh-CN" altLang="en-US" sz="2000"/>
              <a:t>的置信程度。</a:t>
            </a:r>
            <a:endParaRPr lang="zh-CN" altLang="en-US" sz="2000"/>
          </a:p>
          <a:p>
            <a:r>
              <a:rPr lang="zh-CN" altLang="en-US" sz="2000"/>
              <a:t>那真实的波动信息蕴含在哪呢？</a:t>
            </a:r>
            <a:r>
              <a:rPr sz="2000">
                <a:sym typeface="+mn-ea"/>
              </a:rPr>
              <a:t>更准确的置信区间该怎么求呢？基于</a:t>
            </a:r>
            <a:r>
              <a:rPr lang="en-US" altLang="zh-CN" sz="2000">
                <a:sym typeface="+mn-ea"/>
              </a:rPr>
              <a:t>Engle</a:t>
            </a:r>
            <a:r>
              <a:rPr sz="2000">
                <a:sym typeface="+mn-ea"/>
              </a:rPr>
              <a:t>的研究，如果残差序列具有集群效应，我们可以使用</a:t>
            </a:r>
            <a:r>
              <a:rPr lang="en-US" altLang="zh-CN" sz="2000">
                <a:sym typeface="+mn-ea"/>
              </a:rPr>
              <a:t>ARCH</a:t>
            </a:r>
            <a:r>
              <a:rPr sz="2000">
                <a:sym typeface="+mn-ea"/>
              </a:rPr>
              <a:t>模型得到更准确的置信区间。</a:t>
            </a:r>
            <a:endParaRPr lang="zh-CN" altLang="en-US" sz="2000"/>
          </a:p>
          <a:p>
            <a:endParaRPr lang="zh-CN" altLang="en-US" sz="2400"/>
          </a:p>
          <a:p>
            <a:pPr marL="457200" indent="-457200" algn="l" defTabSz="0">
              <a:buClr>
                <a:schemeClr val="folHlink"/>
              </a:buClr>
              <a:buFont typeface="Arial" panose="020B0604020202020204" pitchFamily="34" charset="0"/>
              <a:buChar char="•"/>
            </a:pPr>
            <a:endParaRPr lang="zh-CN" altLang="en-US" sz="2400"/>
          </a:p>
        </p:txBody>
      </p:sp>
      <p:graphicFrame>
        <p:nvGraphicFramePr>
          <p:cNvPr id="4" name="对象 -2147482330"/>
          <p:cNvGraphicFramePr>
            <a:graphicFrameLocks noChangeAspect="1"/>
          </p:cNvGraphicFramePr>
          <p:nvPr/>
        </p:nvGraphicFramePr>
        <p:xfrm>
          <a:off x="5793105" y="1990725"/>
          <a:ext cx="1442085" cy="411480"/>
        </p:xfrm>
        <a:graphic>
          <a:graphicData uri="http://schemas.openxmlformats.org/presentationml/2006/ole">
            <mc:AlternateContent xmlns:mc="http://schemas.openxmlformats.org/markup-compatibility/2006">
              <mc:Choice xmlns:v="urn:schemas-microsoft-com:vml" Requires="v">
                <p:oleObj spid="_x0000_s3076" name="" r:id="rId1" imgW="634365" imgH="203200" progId="Equation.DSMT4">
                  <p:embed/>
                </p:oleObj>
              </mc:Choice>
              <mc:Fallback>
                <p:oleObj name="" r:id="rId1" imgW="634365" imgH="203200" progId="Equation.DSMT4">
                  <p:embed/>
                  <p:pic>
                    <p:nvPicPr>
                      <p:cNvPr id="0" name="图片 3075"/>
                      <p:cNvPicPr/>
                      <p:nvPr/>
                    </p:nvPicPr>
                    <p:blipFill>
                      <a:blip r:embed="rId2"/>
                      <a:stretch>
                        <a:fillRect/>
                      </a:stretch>
                    </p:blipFill>
                    <p:spPr>
                      <a:xfrm>
                        <a:off x="5793105" y="1990725"/>
                        <a:ext cx="1442085" cy="411480"/>
                      </a:xfrm>
                      <a:prstGeom prst="rect">
                        <a:avLst/>
                      </a:prstGeom>
                      <a:noFill/>
                      <a:ln w="38100">
                        <a:noFill/>
                        <a:miter/>
                      </a:ln>
                    </p:spPr>
                  </p:pic>
                </p:oleObj>
              </mc:Fallback>
            </mc:AlternateContent>
          </a:graphicData>
        </a:graphic>
      </p:graphicFrame>
      <p:cxnSp>
        <p:nvCxnSpPr>
          <p:cNvPr id="5" name="直接连接符 4"/>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集群效应</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marL="457200" indent="-457200" algn="l" defTabSz="0">
              <a:buClr>
                <a:schemeClr val="folHlink"/>
              </a:buClr>
              <a:buFont typeface="Arial" panose="020B0604020202020204" pitchFamily="34" charset="0"/>
              <a:buChar char="•"/>
            </a:pPr>
            <a:r>
              <a:rPr sz="1800">
                <a:cs typeface="微软雅黑" panose="020B0503020204020204" charset="-122"/>
                <a:sym typeface="Arial" panose="020B0604020202020204" pitchFamily="34" charset="0"/>
              </a:rPr>
              <a:t>所谓集群效应（</a:t>
            </a:r>
            <a:r>
              <a:rPr lang="en-US" altLang="x-none" sz="1800">
                <a:cs typeface="微软雅黑" panose="020B0503020204020204" charset="-122"/>
                <a:sym typeface="Arial" panose="020B0604020202020204" pitchFamily="34" charset="0"/>
              </a:rPr>
              <a:t>volatility cluster</a:t>
            </a:r>
            <a:r>
              <a:rPr sz="1800">
                <a:cs typeface="微软雅黑" panose="020B0503020204020204" charset="-122"/>
                <a:sym typeface="Arial" panose="020B0604020202020204" pitchFamily="34" charset="0"/>
              </a:rPr>
              <a:t>）是指在消除确定性非平稳因素的影响后，残差序列在大部分时段小幅波动，但是会在某些时段出现持续大幅波动。于是序列的波动就呈现出一段持续时间的小幅波动和一段持续时间的大幅波动交替出现的特征。</a:t>
            </a:r>
            <a:endParaRPr sz="1800">
              <a:cs typeface="微软雅黑" panose="020B0503020204020204" charset="-122"/>
              <a:sym typeface="Arial" panose="020B0604020202020204" pitchFamily="34" charset="0"/>
            </a:endParaRPr>
          </a:p>
          <a:p>
            <a:pPr marL="457200" indent="-457200" algn="l" defTabSz="0">
              <a:buClr>
                <a:schemeClr val="folHlink"/>
              </a:buClr>
              <a:buFont typeface="Arial" panose="020B0604020202020204" pitchFamily="34" charset="0"/>
              <a:buChar char="•"/>
            </a:pPr>
            <a:r>
              <a:rPr sz="1800">
                <a:cs typeface="微软雅黑" panose="020B0503020204020204" charset="-122"/>
                <a:sym typeface="Arial" panose="020B0604020202020204" pitchFamily="34" charset="0"/>
              </a:rPr>
              <a:t>集群效应是很多经济和金融序列都具有的波动特征。</a:t>
            </a:r>
            <a:r>
              <a:rPr lang="en-US" altLang="zh-CN" sz="1800">
                <a:cs typeface="微软雅黑" panose="020B0503020204020204" charset="-122"/>
                <a:sym typeface="Arial" panose="020B0604020202020204" pitchFamily="34" charset="0"/>
              </a:rPr>
              <a:t>1963</a:t>
            </a:r>
            <a:r>
              <a:rPr sz="1800">
                <a:cs typeface="微软雅黑" panose="020B0503020204020204" charset="-122"/>
                <a:sym typeface="Arial" panose="020B0604020202020204" pitchFamily="34" charset="0"/>
              </a:rPr>
              <a:t>年，</a:t>
            </a:r>
            <a:r>
              <a:rPr lang="en-US" altLang="zh-CN" sz="1800">
                <a:cs typeface="微软雅黑" panose="020B0503020204020204" charset="-122"/>
                <a:sym typeface="Arial" panose="020B0604020202020204" pitchFamily="34" charset="0"/>
              </a:rPr>
              <a:t>Benoit Mandelbrot</a:t>
            </a:r>
            <a:r>
              <a:rPr sz="1800">
                <a:cs typeface="微软雅黑" panose="020B0503020204020204" charset="-122"/>
                <a:sym typeface="Arial" panose="020B0604020202020204" pitchFamily="34" charset="0"/>
              </a:rPr>
              <a:t>就指出</a:t>
            </a:r>
            <a:r>
              <a:rPr lang="en-US" altLang="zh-CN" sz="1800">
                <a:cs typeface="微软雅黑" panose="020B0503020204020204" charset="-122"/>
                <a:sym typeface="Arial" panose="020B0604020202020204" pitchFamily="34" charset="0"/>
              </a:rPr>
              <a:t>: </a:t>
            </a:r>
            <a:r>
              <a:rPr sz="1800">
                <a:cs typeface="微软雅黑" panose="020B0503020204020204" charset="-122"/>
                <a:sym typeface="Arial" panose="020B0604020202020204" pitchFamily="34" charset="0"/>
              </a:rPr>
              <a:t>在金融市场中数据通常比正态分布存在更多异常值，且具有集群效应。</a:t>
            </a:r>
            <a:endParaRPr sz="1800">
              <a:cs typeface="微软雅黑" panose="020B0503020204020204" charset="-122"/>
              <a:sym typeface="Arial" panose="020B0604020202020204" pitchFamily="34" charset="0"/>
            </a:endParaRPr>
          </a:p>
          <a:p>
            <a:pPr marL="457200" indent="-457200" algn="l" defTabSz="0">
              <a:buClr>
                <a:schemeClr val="folHlink"/>
              </a:buClr>
              <a:buFont typeface="Arial" panose="020B0604020202020204" pitchFamily="34" charset="0"/>
              <a:buChar char="•"/>
            </a:pPr>
            <a:r>
              <a:rPr sz="1800">
                <a:cs typeface="微软雅黑" panose="020B0503020204020204" charset="-122"/>
              </a:rPr>
              <a:t>集群效应的产生原因，通常认为是经济市场和</a:t>
            </a:r>
            <a:r>
              <a:rPr sz="1800">
                <a:latin typeface="+mn-lt"/>
                <a:ea typeface="+mn-ea"/>
                <a:sym typeface="Arial" panose="020B0604020202020204" pitchFamily="34" charset="0"/>
              </a:rPr>
              <a:t>金融市场的波动易受谣言、政局变动、政府货币与财政政策变化等诸多因素的影响</a:t>
            </a:r>
            <a:endParaRPr sz="1800">
              <a:latin typeface="+mn-lt"/>
              <a:ea typeface="+mn-ea"/>
              <a:sym typeface="Arial" panose="020B0604020202020204" pitchFamily="34" charset="0"/>
            </a:endParaRPr>
          </a:p>
          <a:p>
            <a:pPr marL="914400" lvl="1" indent="-457200" algn="l" defTabSz="0">
              <a:buClr>
                <a:schemeClr val="folHlink"/>
              </a:buClr>
              <a:buFont typeface="Arial" panose="020B0604020202020204" pitchFamily="34" charset="0"/>
              <a:buChar char="•"/>
            </a:pPr>
            <a:r>
              <a:rPr sz="1800">
                <a:latin typeface="+mn-lt"/>
                <a:ea typeface="+mn-ea"/>
                <a:sym typeface="Arial" panose="020B0604020202020204" pitchFamily="34" charset="0"/>
              </a:rPr>
              <a:t>一旦某个影响因素出现，市场会大幅波动，以消化这个影响，这就出现密集的大幅波动。</a:t>
            </a:r>
            <a:endParaRPr sz="1800">
              <a:latin typeface="+mn-lt"/>
              <a:ea typeface="+mn-ea"/>
              <a:sym typeface="Arial" panose="020B0604020202020204" pitchFamily="34" charset="0"/>
            </a:endParaRPr>
          </a:p>
          <a:p>
            <a:pPr marL="914400" lvl="1" indent="-457200" algn="l" defTabSz="0">
              <a:buClr>
                <a:schemeClr val="folHlink"/>
              </a:buClr>
              <a:buFont typeface="Arial" panose="020B0604020202020204" pitchFamily="34" charset="0"/>
              <a:buChar char="•"/>
            </a:pPr>
            <a:r>
              <a:rPr sz="1800">
                <a:latin typeface="+mn-lt"/>
                <a:ea typeface="+mn-ea"/>
                <a:sym typeface="Arial" panose="020B0604020202020204" pitchFamily="34" charset="0"/>
              </a:rPr>
              <a:t>波动到位实现新的稳定之后，在下一个影响因素到来之前，序列会维持一段时间的小幅波动</a:t>
            </a:r>
            <a:endParaRPr sz="1800">
              <a:latin typeface="+mn-lt"/>
              <a:ea typeface="+mn-ea"/>
              <a:sym typeface="Arial" panose="020B0604020202020204" pitchFamily="34" charset="0"/>
            </a:endParaRPr>
          </a:p>
          <a:p>
            <a:pPr marL="0" indent="0" algn="l" defTabSz="0">
              <a:buClr>
                <a:schemeClr val="folHlink"/>
              </a:buClr>
              <a:buFont typeface="Arial" panose="020B0604020202020204" pitchFamily="34" charset="0"/>
              <a:buNone/>
            </a:pPr>
            <a:endParaRPr sz="22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7-2</a:t>
            </a:r>
            <a:endParaRPr lang="en-US" altLang="zh-CN"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2000">
                <a:cs typeface="微软雅黑" panose="020B0503020204020204" charset="-122"/>
              </a:rPr>
              <a:t>考察2013年１月４日至2017年8月25日上证指数每日收盘价序列的集群效应特征</a:t>
            </a:r>
            <a:r>
              <a:rPr sz="2000">
                <a:cs typeface="微软雅黑" panose="020B0503020204020204" charset="-122"/>
              </a:rPr>
              <a:t>。</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3441065" y="1523365"/>
            <a:ext cx="6424930" cy="43681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一阶差分后序列具有显著的集群效应特征</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1567180"/>
            <a:ext cx="4812665" cy="4860925"/>
          </a:xfrm>
        </p:spPr>
        <p:txBody>
          <a:bodyPr wrap="square" lIns="91440" tIns="45720" rIns="91440" bIns="45720" anchor="t"/>
          <a:p>
            <a:pPr algn="l">
              <a:buClrTx/>
              <a:buSzTx/>
            </a:pPr>
            <a:r>
              <a:rPr lang="en-US" altLang="zh-CN" sz="1800">
                <a:cs typeface="微软雅黑" panose="020B0503020204020204" charset="-122"/>
              </a:rPr>
              <a:t>右</a:t>
            </a:r>
            <a:r>
              <a:rPr sz="1800">
                <a:cs typeface="微软雅黑" panose="020B0503020204020204" charset="-122"/>
              </a:rPr>
              <a:t>图显示</a:t>
            </a:r>
            <a:r>
              <a:rPr sz="1800">
                <a:cs typeface="微软雅黑" panose="020B0503020204020204" charset="-122"/>
              </a:rPr>
              <a:t>上证指数</a:t>
            </a:r>
            <a:r>
              <a:rPr lang="en-US" altLang="zh-CN" sz="1800">
                <a:cs typeface="微软雅黑" panose="020B0503020204020204" charset="-122"/>
              </a:rPr>
              <a:t>1</a:t>
            </a:r>
            <a:r>
              <a:rPr sz="1800">
                <a:cs typeface="微软雅黑" panose="020B0503020204020204" charset="-122"/>
              </a:rPr>
              <a:t>阶差分后残差序列在</a:t>
            </a:r>
            <a:r>
              <a:rPr lang="en-US" altLang="zh-CN" sz="1800">
                <a:cs typeface="微软雅黑" panose="020B0503020204020204" charset="-122"/>
              </a:rPr>
              <a:t>2015年之前序列持续小幅波动，2015-2016年序列持续大幅波动，2016年之后又持续小幅波动，这就是显著的集群效应特征</a:t>
            </a:r>
            <a:r>
              <a:rPr sz="1800">
                <a:cs typeface="微软雅黑" panose="020B0503020204020204" charset="-122"/>
              </a:rPr>
              <a:t>。</a:t>
            </a:r>
            <a:endParaRPr sz="1800">
              <a:cs typeface="微软雅黑" panose="020B0503020204020204" charset="-122"/>
            </a:endParaRPr>
          </a:p>
          <a:p>
            <a:pPr algn="l">
              <a:buClrTx/>
              <a:buSzTx/>
            </a:pPr>
            <a:r>
              <a:rPr sz="1800">
                <a:cs typeface="微软雅黑" panose="020B0503020204020204" charset="-122"/>
              </a:rPr>
              <a:t>集群效应的存在意味着在序列持续大幅波动的时期，基于方差齐性假定得到的</a:t>
            </a:r>
            <a:r>
              <a:rPr lang="en-US" altLang="zh-CN" sz="1800">
                <a:cs typeface="微软雅黑" panose="020B0503020204020204" charset="-122"/>
              </a:rPr>
              <a:t>95%</a:t>
            </a:r>
            <a:r>
              <a:rPr sz="1800">
                <a:cs typeface="微软雅黑" panose="020B0503020204020204" charset="-122"/>
              </a:rPr>
              <a:t>置信区间会显著小于序列的真实波动范围。所谓</a:t>
            </a:r>
            <a:r>
              <a:rPr lang="en-US" altLang="zh-CN" sz="1800">
                <a:cs typeface="微软雅黑" panose="020B0503020204020204" charset="-122"/>
              </a:rPr>
              <a:t>95%</a:t>
            </a:r>
            <a:r>
              <a:rPr sz="1800">
                <a:cs typeface="微软雅黑" panose="020B0503020204020204" charset="-122"/>
              </a:rPr>
              <a:t>的置信区间，在</a:t>
            </a:r>
            <a:r>
              <a:rPr lang="en-US" altLang="zh-CN" sz="1800">
                <a:cs typeface="微软雅黑" panose="020B0503020204020204" charset="-122"/>
              </a:rPr>
              <a:t>2015-2016</a:t>
            </a:r>
            <a:r>
              <a:rPr sz="1800">
                <a:cs typeface="微软雅黑" panose="020B0503020204020204" charset="-122"/>
              </a:rPr>
              <a:t>年根本达不到</a:t>
            </a:r>
            <a:r>
              <a:rPr lang="en-US" altLang="zh-CN" sz="1800">
                <a:cs typeface="微软雅黑" panose="020B0503020204020204" charset="-122"/>
              </a:rPr>
              <a:t>95%</a:t>
            </a:r>
            <a:r>
              <a:rPr sz="1800">
                <a:cs typeface="微软雅黑" panose="020B0503020204020204" charset="-122"/>
              </a:rPr>
              <a:t>的置信水平。</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6506210" y="1489710"/>
            <a:ext cx="4925695" cy="3496310"/>
          </a:xfrm>
          <a:prstGeom prst="rect">
            <a:avLst/>
          </a:prstGeom>
        </p:spPr>
      </p:pic>
      <p:sp>
        <p:nvSpPr>
          <p:cNvPr id="5" name="文本框 4"/>
          <p:cNvSpPr txBox="1"/>
          <p:nvPr/>
        </p:nvSpPr>
        <p:spPr>
          <a:xfrm>
            <a:off x="6864350" y="5240020"/>
            <a:ext cx="4397375" cy="645160"/>
          </a:xfrm>
          <a:prstGeom prst="rect">
            <a:avLst/>
          </a:prstGeom>
          <a:noFill/>
        </p:spPr>
        <p:txBody>
          <a:bodyPr wrap="square" rtlCol="0">
            <a:spAutoFit/>
          </a:bodyPr>
          <a:p>
            <a:pPr algn="ctr"/>
            <a:r>
              <a:rPr lang="zh-CN" altLang="en-US"/>
              <a:t>上证指数</a:t>
            </a:r>
            <a:r>
              <a:rPr lang="en-US" altLang="zh-CN"/>
              <a:t>1</a:t>
            </a:r>
            <a:r>
              <a:rPr lang="zh-CN" altLang="en-US"/>
              <a:t>阶差分后序列时序图</a:t>
            </a:r>
            <a:endParaRPr lang="zh-CN" altLang="en-US"/>
          </a:p>
          <a:p>
            <a:pPr algn="ctr"/>
            <a:r>
              <a:t>图中虚线为</a:t>
            </a:r>
            <a:r>
              <a:rPr lang="zh-CN"/>
              <a:t>方差齐性假定下</a:t>
            </a:r>
            <a:r>
              <a:rPr lang="en-US" altLang="zh-CN"/>
              <a:t>95%</a:t>
            </a:r>
            <a:r>
              <a:rPr lang="zh-CN" altLang="en-US"/>
              <a:t>置信区间</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ARCH</a:t>
            </a:r>
            <a:r>
              <a:rPr sz="2800" spc="0" smtClean="0">
                <a:solidFill>
                  <a:schemeClr val="accent5">
                    <a:lumMod val="75000"/>
                  </a:schemeClr>
                </a:solidFill>
                <a:cs typeface="+mn-cs"/>
              </a:rPr>
              <a:t>模型的构造思想</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ARCH</a:t>
            </a:r>
            <a:r>
              <a:rPr sz="1800">
                <a:cs typeface="微软雅黑" panose="020B0503020204020204" charset="-122"/>
              </a:rPr>
              <a:t>模型的构造思想</a:t>
            </a:r>
            <a:endParaRPr sz="1800">
              <a:cs typeface="微软雅黑" panose="020B0503020204020204" charset="-122"/>
            </a:endParaRPr>
          </a:p>
          <a:p>
            <a:pPr lvl="1" algn="l">
              <a:buClrTx/>
              <a:buSzTx/>
            </a:pPr>
            <a:r>
              <a:rPr lang="en-US" altLang="zh-CN" sz="1800">
                <a:cs typeface="微软雅黑" panose="020B0503020204020204" charset="-122"/>
              </a:rPr>
              <a:t>Engle</a:t>
            </a:r>
            <a:r>
              <a:rPr sz="1800">
                <a:cs typeface="微软雅黑" panose="020B0503020204020204" charset="-122"/>
              </a:rPr>
              <a:t>认为</a:t>
            </a:r>
            <a:r>
              <a:rPr lang="en-US" altLang="zh-CN" sz="1800">
                <a:cs typeface="微软雅黑" panose="020B0503020204020204" charset="-122"/>
              </a:rPr>
              <a:t>集群效应的特征是一段时间小幅波动，再一段时间大幅波动，这意味着序列的波动存在相关性。因为如果序列的波动不存在相关性的话，就不会产生小幅波动和大幅波动集中交替出现，而是呈现出大幅波动和小幅波动完全无规律。</a:t>
            </a:r>
            <a:endParaRPr lang="en-US" altLang="zh-CN" sz="1800">
              <a:cs typeface="微软雅黑" panose="020B0503020204020204" charset="-122"/>
            </a:endParaRPr>
          </a:p>
          <a:p>
            <a:pPr lvl="1" algn="l">
              <a:buClrTx/>
              <a:buSzTx/>
            </a:pPr>
            <a:r>
              <a:rPr sz="1800">
                <a:cs typeface="微软雅黑" panose="020B0503020204020204" charset="-122"/>
              </a:rPr>
              <a:t>基于这个思想，</a:t>
            </a:r>
            <a:r>
              <a:rPr lang="en-US" altLang="zh-CN" sz="1800">
                <a:cs typeface="微软雅黑" panose="020B0503020204020204" charset="-122"/>
              </a:rPr>
              <a:t>Engle</a:t>
            </a:r>
            <a:r>
              <a:rPr sz="1800">
                <a:cs typeface="微软雅黑" panose="020B0503020204020204" charset="-122"/>
              </a:rPr>
              <a:t>构造了自回归条件异方差模型（</a:t>
            </a:r>
            <a:r>
              <a:rPr lang="en-US" altLang="zh-CN" sz="1800">
                <a:cs typeface="微软雅黑" panose="020B0503020204020204" charset="-122"/>
              </a:rPr>
              <a:t>autoregressive conditional heteroskedastic model </a:t>
            </a:r>
            <a:r>
              <a:rPr sz="1800">
                <a:cs typeface="微软雅黑" panose="020B0503020204020204" charset="-122"/>
              </a:rPr>
              <a:t>，简记为</a:t>
            </a:r>
            <a:r>
              <a:rPr lang="en-US" altLang="zh-CN" sz="1800">
                <a:cs typeface="微软雅黑" panose="020B0503020204020204" charset="-122"/>
              </a:rPr>
              <a:t>ARCH</a:t>
            </a:r>
            <a:r>
              <a:rPr sz="1800">
                <a:cs typeface="微软雅黑" panose="020B0503020204020204" charset="-122"/>
              </a:rPr>
              <a:t>模型</a:t>
            </a:r>
            <a:r>
              <a:rPr sz="1800">
                <a:cs typeface="微软雅黑" panose="020B0503020204020204" charset="-122"/>
              </a:rPr>
              <a:t>）</a:t>
            </a:r>
            <a:endParaRPr lang="en-US" altLang="zh-CN" sz="1800">
              <a:cs typeface="微软雅黑" panose="020B0503020204020204" charset="-122"/>
            </a:endParaRPr>
          </a:p>
          <a:p>
            <a:pPr algn="l">
              <a:buClrTx/>
              <a:buSzTx/>
            </a:pPr>
            <a:r>
              <a:rPr sz="1800">
                <a:cs typeface="微软雅黑" panose="020B0503020204020204" charset="-122"/>
              </a:rPr>
              <a:t>最早的</a:t>
            </a:r>
            <a:r>
              <a:rPr lang="en-US" altLang="zh-CN" sz="1800">
                <a:cs typeface="微软雅黑" panose="020B0503020204020204" charset="-122"/>
              </a:rPr>
              <a:t>ARCH</a:t>
            </a:r>
            <a:r>
              <a:rPr sz="1800">
                <a:cs typeface="微软雅黑" panose="020B0503020204020204" charset="-122"/>
              </a:rPr>
              <a:t>模型</a:t>
            </a:r>
            <a:endParaRPr sz="1800">
              <a:cs typeface="微软雅黑" panose="020B0503020204020204" charset="-122"/>
            </a:endParaRPr>
          </a:p>
          <a:p>
            <a:pPr lvl="1" algn="l">
              <a:buClrTx/>
              <a:buSzTx/>
            </a:pPr>
            <a:r>
              <a:rPr lang="en-US" altLang="zh-CN" sz="1800">
                <a:cs typeface="微软雅黑" panose="020B0503020204020204" charset="-122"/>
              </a:rPr>
              <a:t>Engle</a:t>
            </a:r>
            <a:r>
              <a:rPr sz="1800">
                <a:cs typeface="微软雅黑" panose="020B0503020204020204" charset="-122"/>
              </a:rPr>
              <a:t>重新拟合</a:t>
            </a:r>
            <a:r>
              <a:rPr lang="en-US" altLang="zh-CN" sz="1800">
                <a:cs typeface="微软雅黑" panose="020B0503020204020204" charset="-122"/>
              </a:rPr>
              <a:t>1958</a:t>
            </a:r>
            <a:r>
              <a:rPr sz="1800">
                <a:cs typeface="微软雅黑" panose="020B0503020204020204" charset="-122"/>
              </a:rPr>
              <a:t>年２季度至</a:t>
            </a:r>
            <a:r>
              <a:rPr lang="en-US" altLang="zh-CN" sz="1800">
                <a:cs typeface="微软雅黑" panose="020B0503020204020204" charset="-122"/>
              </a:rPr>
              <a:t>1997</a:t>
            </a:r>
            <a:r>
              <a:rPr sz="1800">
                <a:cs typeface="微软雅黑" panose="020B0503020204020204" charset="-122"/>
              </a:rPr>
              <a:t>年２季度英国物价指数序列</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328" name="对象 -2147482329"/>
          <p:cNvGraphicFramePr>
            <a:graphicFrameLocks noChangeAspect="1"/>
          </p:cNvGraphicFramePr>
          <p:nvPr/>
        </p:nvGraphicFramePr>
        <p:xfrm>
          <a:off x="2538730" y="4725670"/>
          <a:ext cx="7115175" cy="1273810"/>
        </p:xfrm>
        <a:graphic>
          <a:graphicData uri="http://schemas.openxmlformats.org/presentationml/2006/ole">
            <mc:AlternateContent xmlns:mc="http://schemas.openxmlformats.org/markup-compatibility/2006">
              <mc:Choice xmlns:v="urn:schemas-microsoft-com:vml" Requires="v">
                <p:oleObj spid="_x0000_s3076" name="" r:id="rId2" imgW="4114800" imgH="736600" progId="Equation.DSMT4">
                  <p:embed/>
                </p:oleObj>
              </mc:Choice>
              <mc:Fallback>
                <p:oleObj name="" r:id="rId2" imgW="4114800" imgH="736600" progId="Equation.DSMT4">
                  <p:embed/>
                  <p:pic>
                    <p:nvPicPr>
                      <p:cNvPr id="0" name="图片 3075"/>
                      <p:cNvPicPr/>
                      <p:nvPr/>
                    </p:nvPicPr>
                    <p:blipFill>
                      <a:blip r:embed="rId3"/>
                      <a:stretch>
                        <a:fillRect/>
                      </a:stretch>
                    </p:blipFill>
                    <p:spPr>
                      <a:xfrm>
                        <a:off x="2538730" y="4725670"/>
                        <a:ext cx="7115175" cy="1273810"/>
                      </a:xfrm>
                      <a:prstGeom prst="rect">
                        <a:avLst/>
                      </a:prstGeom>
                      <a:noFill/>
                      <a:ln w="38100">
                        <a:noFill/>
                        <a:miter/>
                      </a:ln>
                    </p:spPr>
                  </p:pic>
                </p:oleObj>
              </mc:Fallback>
            </mc:AlternateContent>
          </a:graphicData>
        </a:graphic>
      </p:graphicFrame>
      <p:cxnSp>
        <p:nvCxnSpPr>
          <p:cNvPr id="2" name="直接连接符 1"/>
          <p:cNvCxnSpPr>
            <a:endCxn id="3" idx="1"/>
          </p:cNvCxnSpPr>
          <p:nvPr/>
        </p:nvCxnSpPr>
        <p:spPr>
          <a:xfrm flipV="1">
            <a:off x="4709795" y="5352415"/>
            <a:ext cx="5768340" cy="5080"/>
          </a:xfrm>
          <a:prstGeom prst="line">
            <a:avLst/>
          </a:prstGeom>
          <a:ln w="12700"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478135" y="5168265"/>
            <a:ext cx="1259205" cy="368300"/>
          </a:xfrm>
          <a:prstGeom prst="rect">
            <a:avLst/>
          </a:prstGeom>
          <a:noFill/>
        </p:spPr>
        <p:txBody>
          <a:bodyPr wrap="square" rtlCol="0">
            <a:spAutoFit/>
          </a:bodyPr>
          <a:p>
            <a:r>
              <a:rPr lang="zh-CN" altLang="en-US">
                <a:solidFill>
                  <a:srgbClr val="FF0000"/>
                </a:solidFill>
              </a:rPr>
              <a:t>方差非齐</a:t>
            </a:r>
            <a:endParaRPr lang="zh-CN" altLang="en-US">
              <a:solidFill>
                <a:srgbClr val="FF0000"/>
              </a:solidFill>
            </a:endParaRPr>
          </a:p>
        </p:txBody>
      </p:sp>
      <p:cxnSp>
        <p:nvCxnSpPr>
          <p:cNvPr id="5" name="直接连接符 4"/>
          <p:cNvCxnSpPr/>
          <p:nvPr/>
        </p:nvCxnSpPr>
        <p:spPr>
          <a:xfrm>
            <a:off x="8578215" y="5798185"/>
            <a:ext cx="1899920" cy="0"/>
          </a:xfrm>
          <a:prstGeom prst="line">
            <a:avLst/>
          </a:prstGeom>
          <a:ln w="12700"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605135" y="5614035"/>
            <a:ext cx="1259205" cy="368300"/>
          </a:xfrm>
          <a:prstGeom prst="rect">
            <a:avLst/>
          </a:prstGeom>
          <a:noFill/>
        </p:spPr>
        <p:txBody>
          <a:bodyPr wrap="square" rtlCol="0">
            <a:spAutoFit/>
          </a:bodyPr>
          <a:p>
            <a:r>
              <a:rPr lang="en-US" altLang="zh-CN">
                <a:solidFill>
                  <a:srgbClr val="FF0000"/>
                </a:solidFill>
              </a:rPr>
              <a:t>ARCH(4)</a:t>
            </a:r>
            <a:endParaRPr lang="en-US" altLang="zh-CN">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ARCH</a:t>
            </a:r>
            <a:r>
              <a:rPr sz="2800" spc="0" smtClean="0">
                <a:solidFill>
                  <a:schemeClr val="accent5">
                    <a:lumMod val="75000"/>
                  </a:schemeClr>
                </a:solidFill>
                <a:cs typeface="+mn-cs"/>
              </a:rPr>
              <a:t>模型的结构</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2000">
                <a:cs typeface="微软雅黑" panose="020B0503020204020204" charset="-122"/>
              </a:rPr>
              <a:t>零均值残差序列具有异方差</a:t>
            </a:r>
            <a:r>
              <a:rPr sz="2000">
                <a:cs typeface="微软雅黑" panose="020B0503020204020204" charset="-122"/>
              </a:rPr>
              <a:t>属性</a:t>
            </a:r>
            <a:endParaRPr lang="en-US" altLang="zh-CN" sz="2000">
              <a:cs typeface="微软雅黑" panose="020B0503020204020204" charset="-122"/>
            </a:endParaRPr>
          </a:p>
          <a:p>
            <a:pPr algn="l">
              <a:buClrTx/>
              <a:buSzTx/>
            </a:pPr>
            <a:endParaRPr lang="en-US" altLang="zh-CN" sz="2000">
              <a:cs typeface="微软雅黑" panose="020B0503020204020204" charset="-122"/>
            </a:endParaRPr>
          </a:p>
          <a:p>
            <a:pPr algn="l">
              <a:buClrTx/>
              <a:buSzTx/>
            </a:pPr>
            <a:endParaRPr lang="en-US" altLang="zh-CN" sz="2000">
              <a:cs typeface="微软雅黑" panose="020B0503020204020204" charset="-122"/>
            </a:endParaRPr>
          </a:p>
          <a:p>
            <a:pPr algn="l">
              <a:buClrTx/>
              <a:buSzTx/>
            </a:pPr>
            <a:r>
              <a:rPr sz="2000">
                <a:sym typeface="+mn-ea"/>
              </a:rPr>
              <a:t>条件方差具有短期线性相关性，于是可以将历史波动信息作为条件，采用线性回归的方式估计序列的当期波动</a:t>
            </a:r>
            <a:endParaRPr lang="en-US" altLang="zh-CN" sz="2000">
              <a:cs typeface="微软雅黑" panose="020B0503020204020204" charset="-122"/>
            </a:endParaRPr>
          </a:p>
          <a:p>
            <a:pPr algn="l">
              <a:buClrTx/>
              <a:buSzTx/>
            </a:pPr>
            <a:endParaRPr lang="en-US" altLang="zh-CN" sz="2000">
              <a:cs typeface="微软雅黑" panose="020B0503020204020204" charset="-122"/>
            </a:endParaRPr>
          </a:p>
          <a:p>
            <a:pPr algn="l">
              <a:buClrTx/>
              <a:buSzTx/>
            </a:pPr>
            <a:endParaRPr lang="en-US" altLang="zh-CN" sz="2000">
              <a:cs typeface="微软雅黑" panose="020B0503020204020204" charset="-122"/>
            </a:endParaRPr>
          </a:p>
          <a:p>
            <a:pPr marL="0" indent="0" algn="l">
              <a:buClrTx/>
              <a:buSzTx/>
              <a:buNone/>
            </a:pPr>
            <a:r>
              <a:rPr sz="2000">
                <a:cs typeface="微软雅黑" panose="020B0503020204020204" charset="-122"/>
              </a:rPr>
              <a:t>  </a:t>
            </a:r>
            <a:r>
              <a:rPr sz="2000">
                <a:sym typeface="+mn-ea"/>
              </a:rPr>
              <a:t>具有上面结构的模型</a:t>
            </a:r>
            <a:r>
              <a:rPr sz="2000">
                <a:cs typeface="微软雅黑" panose="020B0503020204020204" charset="-122"/>
              </a:rPr>
              <a:t>称为q阶自回归条件异方差模型，简记为</a:t>
            </a:r>
            <a:r>
              <a:rPr lang="en-US" altLang="zh-CN" sz="2000">
                <a:cs typeface="微软雅黑" panose="020B0503020204020204" charset="-122"/>
              </a:rPr>
              <a:t>ARCH(q)</a:t>
            </a:r>
            <a:r>
              <a:rPr sz="2000">
                <a:cs typeface="微软雅黑" panose="020B0503020204020204" charset="-122"/>
              </a:rPr>
              <a:t>。</a:t>
            </a:r>
            <a:endParaRPr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324" name="对象 -2147482325"/>
          <p:cNvGraphicFramePr/>
          <p:nvPr/>
        </p:nvGraphicFramePr>
        <p:xfrm>
          <a:off x="3991293" y="1818323"/>
          <a:ext cx="4210050" cy="538480"/>
        </p:xfrm>
        <a:graphic>
          <a:graphicData uri="http://schemas.openxmlformats.org/presentationml/2006/ole">
            <mc:AlternateContent xmlns:mc="http://schemas.openxmlformats.org/markup-compatibility/2006">
              <mc:Choice xmlns:v="urn:schemas-microsoft-com:vml" Requires="v">
                <p:oleObj spid="_x0000_s3076" name="" r:id="rId2" imgW="2159000" imgH="254000" progId="Equation.DSMT4">
                  <p:embed/>
                </p:oleObj>
              </mc:Choice>
              <mc:Fallback>
                <p:oleObj name="" r:id="rId2" imgW="2159000" imgH="254000" progId="Equation.DSMT4">
                  <p:embed/>
                  <p:pic>
                    <p:nvPicPr>
                      <p:cNvPr id="0" name="图片 3075"/>
                      <p:cNvPicPr/>
                      <p:nvPr/>
                    </p:nvPicPr>
                    <p:blipFill>
                      <a:blip r:embed="rId3"/>
                      <a:stretch>
                        <a:fillRect/>
                      </a:stretch>
                    </p:blipFill>
                    <p:spPr>
                      <a:xfrm>
                        <a:off x="3991293" y="1818323"/>
                        <a:ext cx="4210050" cy="538480"/>
                      </a:xfrm>
                      <a:prstGeom prst="rect">
                        <a:avLst/>
                      </a:prstGeom>
                      <a:noFill/>
                      <a:ln w="38100">
                        <a:noFill/>
                        <a:miter/>
                      </a:ln>
                    </p:spPr>
                  </p:pic>
                </p:oleObj>
              </mc:Fallback>
            </mc:AlternateContent>
          </a:graphicData>
        </a:graphic>
      </p:graphicFrame>
      <p:graphicFrame>
        <p:nvGraphicFramePr>
          <p:cNvPr id="-2147482153" name="对象 -2147482154"/>
          <p:cNvGraphicFramePr/>
          <p:nvPr/>
        </p:nvGraphicFramePr>
        <p:xfrm>
          <a:off x="4740275" y="3496945"/>
          <a:ext cx="3168650" cy="1007745"/>
        </p:xfrm>
        <a:graphic>
          <a:graphicData uri="http://schemas.openxmlformats.org/presentationml/2006/ole">
            <mc:AlternateContent xmlns:mc="http://schemas.openxmlformats.org/markup-compatibility/2006">
              <mc:Choice xmlns:v="urn:schemas-microsoft-com:vml" Requires="v">
                <p:oleObj spid="_x0000_s3" name="" r:id="rId4" imgW="1079500" imgH="431800" progId="Equation.DSMT4">
                  <p:embed/>
                </p:oleObj>
              </mc:Choice>
              <mc:Fallback>
                <p:oleObj name="" r:id="rId4" imgW="1079500" imgH="431800" progId="Equation.DSMT4">
                  <p:embed/>
                  <p:pic>
                    <p:nvPicPr>
                      <p:cNvPr id="0" name="图片 2"/>
                      <p:cNvPicPr/>
                      <p:nvPr/>
                    </p:nvPicPr>
                    <p:blipFill>
                      <a:blip r:embed="rId5"/>
                      <a:stretch>
                        <a:fillRect/>
                      </a:stretch>
                    </p:blipFill>
                    <p:spPr>
                      <a:xfrm>
                        <a:off x="4740275" y="3496945"/>
                        <a:ext cx="3168650" cy="1007745"/>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ARCH</a:t>
            </a:r>
            <a:r>
              <a:rPr sz="2800" spc="0" smtClean="0">
                <a:solidFill>
                  <a:schemeClr val="accent5">
                    <a:lumMod val="75000"/>
                  </a:schemeClr>
                </a:solidFill>
                <a:cs typeface="+mn-cs"/>
              </a:rPr>
              <a:t>模型的参数约束条件</a:t>
            </a:r>
            <a:endParaRPr sz="2800" spc="0" smtClean="0">
              <a:solidFill>
                <a:schemeClr val="accent5">
                  <a:lumMod val="75000"/>
                </a:schemeClr>
              </a:solidFill>
              <a:cs typeface="+mn-cs"/>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stretch>
            <a:fillRect/>
          </a:stretch>
        </p:blipFill>
        <p:spPr>
          <a:xfrm>
            <a:off x="1279525" y="1064895"/>
            <a:ext cx="8221980" cy="1965960"/>
          </a:xfrm>
          <a:prstGeom prst="rect">
            <a:avLst/>
          </a:prstGeom>
        </p:spPr>
      </p:pic>
      <p:pic>
        <p:nvPicPr>
          <p:cNvPr id="8" name="图片 7"/>
          <p:cNvPicPr>
            <a:picLocks noChangeAspect="1"/>
          </p:cNvPicPr>
          <p:nvPr/>
        </p:nvPicPr>
        <p:blipFill>
          <a:blip r:embed="rId3"/>
          <a:stretch>
            <a:fillRect/>
          </a:stretch>
        </p:blipFill>
        <p:spPr>
          <a:xfrm>
            <a:off x="1315720" y="3089910"/>
            <a:ext cx="8564880" cy="34671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7-2</a:t>
            </a:r>
            <a:r>
              <a:rPr lang="zh-CN" altLang="en-US" sz="2800" spc="0" smtClean="0">
                <a:solidFill>
                  <a:schemeClr val="accent5">
                    <a:lumMod val="75000"/>
                  </a:schemeClr>
                </a:solidFill>
                <a:cs typeface="+mn-cs"/>
              </a:rPr>
              <a:t>续</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对2013年1月4日至2017年8月25日上证指数每日收盘价序列拟合 ARCH 模型，并考察条件异方差和无条件方差的差别</a:t>
            </a:r>
            <a:r>
              <a:rPr sz="1800">
                <a:cs typeface="微软雅黑" panose="020B0503020204020204" charset="-122"/>
              </a:rPr>
              <a:t>。</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图片 335" descr="IMG_256"/>
          <p:cNvPicPr>
            <a:picLocks noChangeAspect="1"/>
          </p:cNvPicPr>
          <p:nvPr/>
        </p:nvPicPr>
        <p:blipFill>
          <a:blip r:embed="rId2"/>
          <a:stretch>
            <a:fillRect/>
          </a:stretch>
        </p:blipFill>
        <p:spPr>
          <a:xfrm>
            <a:off x="2737485" y="1898015"/>
            <a:ext cx="7120255" cy="4530090"/>
          </a:xfrm>
          <a:prstGeom prst="rect">
            <a:avLst/>
          </a:prstGeom>
          <a:noFill/>
          <a:ln w="9525">
            <a:noFill/>
          </a:ln>
        </p:spPr>
      </p:pic>
      <p:graphicFrame>
        <p:nvGraphicFramePr>
          <p:cNvPr id="2" name="对象 1"/>
          <p:cNvGraphicFramePr/>
          <p:nvPr/>
        </p:nvGraphicFramePr>
        <p:xfrm>
          <a:off x="5631180" y="1579880"/>
          <a:ext cx="5973445" cy="831850"/>
        </p:xfrm>
        <a:graphic>
          <a:graphicData uri="http://schemas.openxmlformats.org/presentationml/2006/ole">
            <mc:AlternateContent xmlns:mc="http://schemas.openxmlformats.org/markup-compatibility/2006">
              <mc:Choice xmlns:v="urn:schemas-microsoft-com:vml" Requires="v">
                <p:oleObj spid="_x0000_s3" name="" r:id="rId3" imgW="5088255" imgH="750570" progId="Equation.DSMT4">
                  <p:embed/>
                </p:oleObj>
              </mc:Choice>
              <mc:Fallback>
                <p:oleObj name="" r:id="rId3" imgW="5088255" imgH="750570" progId="Equation.DSMT4">
                  <p:embed/>
                  <p:pic>
                    <p:nvPicPr>
                      <p:cNvPr id="0" name="图片 2"/>
                      <p:cNvPicPr/>
                      <p:nvPr/>
                    </p:nvPicPr>
                    <p:blipFill>
                      <a:blip r:embed="rId4"/>
                      <a:stretch>
                        <a:fillRect/>
                      </a:stretch>
                    </p:blipFill>
                    <p:spPr>
                      <a:xfrm>
                        <a:off x="5631180" y="1579880"/>
                        <a:ext cx="5973445" cy="831850"/>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chemeClr val="bg2">
              <a:lumMod val="85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异方差的问题</a:t>
            </a:r>
            <a:endPar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方差齐性变换</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ARCH</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rPr>
              <a:t>GARCH</a:t>
            </a:r>
            <a:r>
              <a:rPr lang="zh-CN" altLang="en-US" sz="2100" b="1" dirty="0">
                <a:solidFill>
                  <a:srgbClr val="000000">
                    <a:lumMod val="75000"/>
                    <a:lumOff val="25000"/>
                  </a:srgbClr>
                </a:solidFill>
                <a:latin typeface="微软雅黑" panose="020B0503020204020204" charset="-122"/>
                <a:ea typeface="微软雅黑" panose="020B0503020204020204" charset="-122"/>
              </a:rPr>
              <a:t>模型</a:t>
            </a:r>
            <a:endParaRPr lang="zh-CN" altLang="en-US"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sym typeface="+mn-ea"/>
              </a:rPr>
              <a:t>GARCH</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衍生模型</a:t>
            </a:r>
            <a:endParaRPr lang="zh-CN" altLang="en-US" sz="2100" b="1" dirty="0">
              <a:solidFill>
                <a:srgbClr val="000000">
                  <a:lumMod val="75000"/>
                  <a:lumOff val="25000"/>
                </a:srgbClr>
              </a:solidFill>
              <a:latin typeface="微软雅黑" panose="020B0503020204020204" charset="-122"/>
              <a:ea typeface="微软雅黑" panose="020B0503020204020204" charset="-122"/>
              <a:sym typeface="+mn-ea"/>
            </a:endParaRPr>
          </a:p>
        </p:txBody>
      </p:sp>
    </p:spTree>
    <p:custDataLst>
      <p:tags r:id="rId2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GARCH</a:t>
            </a:r>
            <a:r>
              <a:rPr sz="2800" spc="0" smtClean="0">
                <a:solidFill>
                  <a:schemeClr val="accent5">
                    <a:lumMod val="75000"/>
                  </a:schemeClr>
                </a:solidFill>
                <a:cs typeface="+mn-cs"/>
              </a:rPr>
              <a:t>模型的产生背景</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x-none" sz="1800">
                <a:latin typeface="+mn-lt"/>
                <a:ea typeface="+mn-ea"/>
                <a:sym typeface="Arial" panose="020B0604020202020204" pitchFamily="34" charset="0"/>
              </a:rPr>
              <a:t>Engle</a:t>
            </a:r>
            <a:r>
              <a:rPr sz="1800">
                <a:latin typeface="+mn-lt"/>
                <a:ea typeface="+mn-ea"/>
                <a:sym typeface="Arial" panose="020B0604020202020204" pitchFamily="34" charset="0"/>
              </a:rPr>
              <a:t>的学生</a:t>
            </a:r>
            <a:r>
              <a:rPr lang="en-US" altLang="x-none" sz="1800">
                <a:latin typeface="+mn-lt"/>
                <a:ea typeface="+mn-ea"/>
                <a:sym typeface="Arial" panose="020B0604020202020204" pitchFamily="34" charset="0"/>
              </a:rPr>
              <a:t>Tim Bollerslev</a:t>
            </a:r>
            <a:r>
              <a:rPr sz="1800">
                <a:latin typeface="+mn-lt"/>
                <a:ea typeface="+mn-ea"/>
                <a:sym typeface="Arial" panose="020B0604020202020204" pitchFamily="34" charset="0"/>
              </a:rPr>
              <a:t>（</a:t>
            </a:r>
            <a:r>
              <a:rPr lang="en-US" altLang="x-none" sz="1800">
                <a:latin typeface="+mn-lt"/>
                <a:ea typeface="+mn-ea"/>
                <a:sym typeface="Arial" panose="020B0604020202020204" pitchFamily="34" charset="0"/>
              </a:rPr>
              <a:t>1986</a:t>
            </a:r>
            <a:r>
              <a:rPr sz="1800">
                <a:latin typeface="+mn-lt"/>
                <a:ea typeface="+mn-ea"/>
                <a:sym typeface="Arial" panose="020B0604020202020204" pitchFamily="34" charset="0"/>
              </a:rPr>
              <a:t>）对美国</a:t>
            </a:r>
            <a:r>
              <a:rPr lang="en-US" altLang="x-none" sz="1800">
                <a:latin typeface="+mn-lt"/>
                <a:ea typeface="+mn-ea"/>
                <a:sym typeface="Arial" panose="020B0604020202020204" pitchFamily="34" charset="0"/>
              </a:rPr>
              <a:t>1948</a:t>
            </a:r>
            <a:r>
              <a:rPr sz="1800">
                <a:latin typeface="+mn-lt"/>
                <a:ea typeface="+mn-ea"/>
                <a:sym typeface="Arial" panose="020B0604020202020204" pitchFamily="34" charset="0"/>
              </a:rPr>
              <a:t>年</a:t>
            </a:r>
            <a:r>
              <a:rPr lang="en-US" altLang="zh-CN" sz="1800">
                <a:latin typeface="+mn-lt"/>
                <a:ea typeface="+mn-ea"/>
                <a:sym typeface="Arial" panose="020B0604020202020204" pitchFamily="34" charset="0"/>
              </a:rPr>
              <a:t>2</a:t>
            </a:r>
            <a:r>
              <a:rPr sz="1800">
                <a:latin typeface="+mn-lt"/>
                <a:ea typeface="+mn-ea"/>
                <a:sym typeface="Arial" panose="020B0604020202020204" pitchFamily="34" charset="0"/>
              </a:rPr>
              <a:t>季度</a:t>
            </a:r>
            <a:r>
              <a:rPr lang="en-US" altLang="x-none" sz="1800">
                <a:latin typeface="+mn-lt"/>
                <a:ea typeface="+mn-ea"/>
                <a:sym typeface="Arial" panose="020B0604020202020204" pitchFamily="34" charset="0"/>
              </a:rPr>
              <a:t>-1983</a:t>
            </a:r>
            <a:r>
              <a:rPr sz="1800">
                <a:latin typeface="+mn-lt"/>
                <a:ea typeface="+mn-ea"/>
                <a:sym typeface="Arial" panose="020B0604020202020204" pitchFamily="34" charset="0"/>
              </a:rPr>
              <a:t>年</a:t>
            </a:r>
            <a:r>
              <a:rPr lang="en-US" altLang="zh-CN" sz="1800">
                <a:latin typeface="+mn-lt"/>
                <a:ea typeface="+mn-ea"/>
                <a:sym typeface="Arial" panose="020B0604020202020204" pitchFamily="34" charset="0"/>
              </a:rPr>
              <a:t>4</a:t>
            </a:r>
            <a:r>
              <a:rPr sz="1800">
                <a:latin typeface="+mn-lt"/>
                <a:ea typeface="+mn-ea"/>
                <a:sym typeface="Arial" panose="020B0604020202020204" pitchFamily="34" charset="0"/>
              </a:rPr>
              <a:t>季度</a:t>
            </a:r>
            <a:r>
              <a:rPr lang="en-US" altLang="x-none" sz="1800">
                <a:latin typeface="+mn-lt"/>
                <a:ea typeface="+mn-ea"/>
                <a:cs typeface="Arial" panose="020B0604020202020204" pitchFamily="34" charset="0"/>
                <a:sym typeface="Arial" panose="020B0604020202020204" pitchFamily="34" charset="0"/>
              </a:rPr>
              <a:t>GNP</a:t>
            </a:r>
            <a:r>
              <a:rPr sz="1800">
                <a:latin typeface="+mn-lt"/>
                <a:ea typeface="+mn-ea"/>
                <a:cs typeface="Arial" panose="020B0604020202020204" pitchFamily="34" charset="0"/>
                <a:sym typeface="Arial" panose="020B0604020202020204" pitchFamily="34" charset="0"/>
              </a:rPr>
              <a:t>平减指数（</a:t>
            </a:r>
            <a:r>
              <a:rPr lang="en-US" altLang="x-none" sz="1800">
                <a:latin typeface="+mn-lt"/>
                <a:ea typeface="+mn-ea"/>
                <a:cs typeface="Arial" panose="020B0604020202020204" pitchFamily="34" charset="0"/>
                <a:sym typeface="Arial" panose="020B0604020202020204" pitchFamily="34" charset="0"/>
              </a:rPr>
              <a:t>GNP Deflator)</a:t>
            </a:r>
            <a:r>
              <a:rPr sz="1800">
                <a:latin typeface="+mn-lt"/>
                <a:ea typeface="+mn-ea"/>
                <a:cs typeface="Arial" panose="020B0604020202020204" pitchFamily="34" charset="0"/>
                <a:sym typeface="Arial" panose="020B0604020202020204" pitchFamily="34" charset="0"/>
              </a:rPr>
              <a:t>的对数序列建模，他拟合了如下两个模型</a:t>
            </a:r>
            <a:endParaRPr sz="1800">
              <a:latin typeface="+mn-lt"/>
              <a:ea typeface="+mn-ea"/>
              <a:cs typeface="Arial" panose="020B0604020202020204" pitchFamily="34" charset="0"/>
              <a:sym typeface="Arial" panose="020B0604020202020204" pitchFamily="34" charset="0"/>
            </a:endParaRPr>
          </a:p>
          <a:p>
            <a:pPr algn="l">
              <a:buClrTx/>
              <a:buSzTx/>
            </a:pPr>
            <a:r>
              <a:rPr sz="1800">
                <a:latin typeface="+mn-lt"/>
                <a:ea typeface="+mn-ea"/>
                <a:cs typeface="Arial" panose="020B0604020202020204" pitchFamily="34" charset="0"/>
                <a:sym typeface="Arial" panose="020B0604020202020204" pitchFamily="34" charset="0"/>
              </a:rPr>
              <a:t>模型一：方差齐性模型</a:t>
            </a:r>
            <a:endParaRPr sz="1800">
              <a:latin typeface="+mn-lt"/>
              <a:ea typeface="+mn-ea"/>
              <a:cs typeface="Arial" panose="020B0604020202020204" pitchFamily="34" charset="0"/>
              <a:sym typeface="Arial" panose="020B0604020202020204" pitchFamily="34" charset="0"/>
            </a:endParaRPr>
          </a:p>
          <a:p>
            <a:pPr algn="l">
              <a:buClrTx/>
              <a:buSzTx/>
            </a:pPr>
            <a:endParaRPr lang="en-US" altLang="x-none" sz="1800" kern="1200" dirty="0">
              <a:latin typeface="+mn-lt"/>
              <a:ea typeface="+mn-ea"/>
              <a:cs typeface="Arial" panose="020B0604020202020204" pitchFamily="34" charset="0"/>
              <a:sym typeface="Arial" panose="020B0604020202020204" pitchFamily="34" charset="0"/>
            </a:endParaRPr>
          </a:p>
          <a:p>
            <a:pPr algn="l">
              <a:buClrTx/>
              <a:buSzTx/>
            </a:pPr>
            <a:endParaRPr lang="en-US" altLang="x-none" sz="1800" kern="1200" dirty="0">
              <a:latin typeface="+mn-lt"/>
              <a:ea typeface="+mn-ea"/>
              <a:cs typeface="Arial" panose="020B0604020202020204" pitchFamily="34" charset="0"/>
              <a:sym typeface="Arial" panose="020B0604020202020204" pitchFamily="34" charset="0"/>
            </a:endParaRPr>
          </a:p>
          <a:p>
            <a:pPr algn="l">
              <a:buClrTx/>
              <a:buSzTx/>
            </a:pPr>
            <a:r>
              <a:rPr sz="1800">
                <a:latin typeface="+mn-lt"/>
                <a:ea typeface="+mn-ea"/>
                <a:cs typeface="Arial" panose="020B0604020202020204" pitchFamily="34" charset="0"/>
                <a:sym typeface="Arial" panose="020B0604020202020204" pitchFamily="34" charset="0"/>
              </a:rPr>
              <a:t>模型二：条件异方差模型</a:t>
            </a:r>
            <a:endParaRPr sz="1800">
              <a:latin typeface="+mn-lt"/>
              <a:ea typeface="+mn-ea"/>
              <a:cs typeface="Arial" panose="020B0604020202020204" pitchFamily="34" charset="0"/>
              <a:sym typeface="Arial" panose="020B0604020202020204" pitchFamily="34" charset="0"/>
            </a:endParaRPr>
          </a:p>
          <a:p>
            <a:pPr algn="l">
              <a:buClrTx/>
              <a:buSzTx/>
            </a:pPr>
            <a:endParaRPr lang="en-US" altLang="x-none" sz="1800" kern="1200" dirty="0">
              <a:latin typeface="+mn-lt"/>
              <a:ea typeface="+mn-ea"/>
              <a:cs typeface="Arial" panose="020B0604020202020204" pitchFamily="34" charset="0"/>
              <a:sym typeface="Arial" panose="020B0604020202020204" pitchFamily="34" charset="0"/>
            </a:endParaRPr>
          </a:p>
          <a:p>
            <a:pPr algn="l">
              <a:buClrTx/>
              <a:buSzTx/>
            </a:pPr>
            <a:endParaRPr lang="en-US" altLang="x-none" sz="1800" kern="1200" dirty="0">
              <a:latin typeface="+mn-lt"/>
              <a:ea typeface="+mn-ea"/>
              <a:cs typeface="Arial" panose="020B0604020202020204" pitchFamily="34" charset="0"/>
              <a:sym typeface="Arial" panose="020B0604020202020204" pitchFamily="34" charset="0"/>
            </a:endParaRPr>
          </a:p>
          <a:p>
            <a:pPr algn="l">
              <a:buClrTx/>
              <a:buSzTx/>
            </a:pPr>
            <a:endParaRPr lang="en-US" altLang="x-none" sz="1800" kern="1200" dirty="0">
              <a:latin typeface="+mn-lt"/>
              <a:ea typeface="+mn-ea"/>
              <a:cs typeface="Arial" panose="020B0604020202020204" pitchFamily="34" charset="0"/>
              <a:sym typeface="Arial" panose="020B0604020202020204" pitchFamily="34" charset="0"/>
            </a:endParaRPr>
          </a:p>
          <a:p>
            <a:pPr algn="l">
              <a:buClrTx/>
              <a:buSzTx/>
            </a:pPr>
            <a:endParaRPr lang="en-US" altLang="x-none" sz="1800" kern="1200" dirty="0">
              <a:latin typeface="+mn-lt"/>
              <a:ea typeface="+mn-ea"/>
              <a:cs typeface="Arial" panose="020B0604020202020204" pitchFamily="34" charset="0"/>
              <a:sym typeface="Arial" panose="020B0604020202020204" pitchFamily="34" charset="0"/>
            </a:endParaRPr>
          </a:p>
          <a:p>
            <a:pPr algn="l">
              <a:buClrTx/>
              <a:buSzTx/>
            </a:pPr>
            <a:r>
              <a:rPr sz="1800">
                <a:latin typeface="+mn-lt"/>
                <a:ea typeface="+mn-ea"/>
                <a:cs typeface="Arial" panose="020B0604020202020204" pitchFamily="34" charset="0"/>
                <a:sym typeface="Arial" panose="020B0604020202020204" pitchFamily="34" charset="0"/>
              </a:rPr>
              <a:t>美国</a:t>
            </a:r>
            <a:r>
              <a:rPr lang="en-US" altLang="zh-CN" sz="1800">
                <a:latin typeface="+mn-lt"/>
                <a:ea typeface="+mn-ea"/>
                <a:cs typeface="Arial" panose="020B0604020202020204" pitchFamily="34" charset="0"/>
                <a:sym typeface="Arial" panose="020B0604020202020204" pitchFamily="34" charset="0"/>
              </a:rPr>
              <a:t>GNP</a:t>
            </a:r>
            <a:r>
              <a:rPr sz="1800">
                <a:latin typeface="+mn-lt"/>
                <a:ea typeface="+mn-ea"/>
                <a:cs typeface="Arial" panose="020B0604020202020204" pitchFamily="34" charset="0"/>
                <a:sym typeface="Arial" panose="020B0604020202020204" pitchFamily="34" charset="0"/>
              </a:rPr>
              <a:t>平减指数误差平方序列具有长期相关，上述</a:t>
            </a:r>
            <a:r>
              <a:rPr lang="en-US" altLang="zh-CN" sz="1800">
                <a:latin typeface="+mn-lt"/>
                <a:ea typeface="+mn-ea"/>
                <a:cs typeface="Arial" panose="020B0604020202020204" pitchFamily="34" charset="0"/>
                <a:sym typeface="Arial" panose="020B0604020202020204" pitchFamily="34" charset="0"/>
              </a:rPr>
              <a:t>ARCH(8)</a:t>
            </a:r>
            <a:r>
              <a:rPr sz="1800">
                <a:latin typeface="+mn-lt"/>
                <a:ea typeface="+mn-ea"/>
                <a:cs typeface="Arial" panose="020B0604020202020204" pitchFamily="34" charset="0"/>
                <a:sym typeface="Arial" panose="020B0604020202020204" pitchFamily="34" charset="0"/>
              </a:rPr>
              <a:t>模型都不能将波动信息提取充分</a:t>
            </a: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41987" name="Object 2"/>
          <p:cNvPicPr>
            <a:picLocks noChangeAspect="1"/>
          </p:cNvPicPr>
          <p:nvPr/>
        </p:nvPicPr>
        <p:blipFill>
          <a:blip r:embed="rId2"/>
          <a:stretch>
            <a:fillRect/>
          </a:stretch>
        </p:blipFill>
        <p:spPr>
          <a:xfrm>
            <a:off x="3134995" y="2332355"/>
            <a:ext cx="7608888" cy="968375"/>
          </a:xfrm>
          <a:prstGeom prst="rect">
            <a:avLst/>
          </a:prstGeom>
          <a:noFill/>
          <a:ln w="9525">
            <a:noFill/>
          </a:ln>
        </p:spPr>
      </p:pic>
      <p:pic>
        <p:nvPicPr>
          <p:cNvPr id="41988" name="Object 2"/>
          <p:cNvPicPr>
            <a:picLocks noChangeAspect="1"/>
          </p:cNvPicPr>
          <p:nvPr/>
        </p:nvPicPr>
        <p:blipFill>
          <a:blip r:embed="rId3"/>
          <a:stretch>
            <a:fillRect/>
          </a:stretch>
        </p:blipFill>
        <p:spPr>
          <a:xfrm>
            <a:off x="2880678" y="3923348"/>
            <a:ext cx="7745412" cy="1909762"/>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方差齐性假定的重要性</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我们在</a:t>
            </a:r>
            <a:r>
              <a:rPr lang="en-US" altLang="zh-CN" sz="2000">
                <a:cs typeface="微软雅黑" panose="020B0503020204020204" charset="-122"/>
              </a:rPr>
              <a:t>前面介绍的</a:t>
            </a:r>
            <a:r>
              <a:rPr sz="2000">
                <a:cs typeface="微软雅黑" panose="020B0503020204020204" charset="-122"/>
              </a:rPr>
              <a:t>模型拟合</a:t>
            </a:r>
            <a:r>
              <a:rPr lang="en-US" altLang="zh-CN" sz="2000">
                <a:cs typeface="微软雅黑" panose="020B0503020204020204" charset="-122"/>
              </a:rPr>
              <a:t>方法</a:t>
            </a:r>
            <a:r>
              <a:rPr sz="2000">
                <a:cs typeface="微软雅黑" panose="020B0503020204020204" charset="-122"/>
              </a:rPr>
              <a:t>（</a:t>
            </a:r>
            <a:r>
              <a:rPr lang="en-US" altLang="zh-CN" sz="2000">
                <a:cs typeface="微软雅黑" panose="020B0503020204020204" charset="-122"/>
              </a:rPr>
              <a:t>ARIMA</a:t>
            </a:r>
            <a:r>
              <a:rPr sz="2000">
                <a:cs typeface="微软雅黑" panose="020B0503020204020204" charset="-122"/>
              </a:rPr>
              <a:t>模型，因素分解模型）</a:t>
            </a:r>
            <a:r>
              <a:rPr lang="en-US" altLang="zh-CN" sz="2000">
                <a:cs typeface="微软雅黑" panose="020B0503020204020204" charset="-122"/>
              </a:rPr>
              <a:t>都属于对序列均值的拟合方法</a:t>
            </a:r>
            <a:endParaRPr lang="en-US" altLang="zh-CN" sz="2000">
              <a:cs typeface="微软雅黑" panose="020B0503020204020204" charset="-122"/>
            </a:endParaRPr>
          </a:p>
          <a:p>
            <a:pPr algn="l">
              <a:buClrTx/>
              <a:buSzTx/>
            </a:pPr>
            <a:endParaRPr sz="2000">
              <a:cs typeface="微软雅黑" panose="020B0503020204020204" charset="-122"/>
            </a:endParaRPr>
          </a:p>
          <a:p>
            <a:pPr algn="l">
              <a:buClrTx/>
              <a:buSzTx/>
            </a:pPr>
            <a:r>
              <a:rPr sz="2000">
                <a:cs typeface="微软雅黑" panose="020B0503020204020204" charset="-122"/>
              </a:rPr>
              <a:t>但均值的估计值只是一个点估计。对于预测而言，只知道一个点估计没有意义，因为未来真实值恰好等于点估计值的概率近似为０。真正有意义的是预测值的置信区间。所以序列预测时，我们更在意预测值的置信区间。之前求的置信区间都基于一个默认的假定</a:t>
            </a:r>
            <a:r>
              <a:rPr lang="en-US" altLang="zh-CN" sz="2000">
                <a:cs typeface="微软雅黑" panose="020B0503020204020204" charset="-122"/>
              </a:rPr>
              <a:t>——</a:t>
            </a:r>
            <a:r>
              <a:rPr sz="2000">
                <a:cs typeface="微软雅黑" panose="020B0503020204020204" charset="-122"/>
              </a:rPr>
              <a:t>残差序列方差齐性。</a:t>
            </a:r>
            <a:endParaRPr sz="20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r>
              <a:rPr sz="1800">
                <a:cs typeface="微软雅黑" panose="020B0503020204020204" charset="-122"/>
                <a:sym typeface="+mn-ea"/>
              </a:rPr>
              <a:t>如果残差序列不满足方差齐性假定，那么置信区间的真实置信度将受到影响。</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p:nvPr/>
        </p:nvGraphicFramePr>
        <p:xfrm>
          <a:off x="5089843" y="1961515"/>
          <a:ext cx="1366520" cy="407670"/>
        </p:xfrm>
        <a:graphic>
          <a:graphicData uri="http://schemas.openxmlformats.org/presentationml/2006/ole">
            <mc:AlternateContent xmlns:mc="http://schemas.openxmlformats.org/markup-compatibility/2006">
              <mc:Choice xmlns:v="urn:schemas-microsoft-com:vml" Requires="v">
                <p:oleObj spid="_x0000_s8" name="" r:id="rId2" imgW="749300" imgH="228600" progId="Equation.DSMT4">
                  <p:embed/>
                </p:oleObj>
              </mc:Choice>
              <mc:Fallback>
                <p:oleObj name="" r:id="rId2" imgW="749300" imgH="228600" progId="Equation.DSMT4">
                  <p:embed/>
                  <p:pic>
                    <p:nvPicPr>
                      <p:cNvPr id="0" name="图片 7"/>
                      <p:cNvPicPr/>
                      <p:nvPr/>
                    </p:nvPicPr>
                    <p:blipFill>
                      <a:blip r:embed="rId3"/>
                      <a:stretch>
                        <a:fillRect/>
                      </a:stretch>
                    </p:blipFill>
                    <p:spPr>
                      <a:xfrm>
                        <a:off x="5089843" y="1961515"/>
                        <a:ext cx="1366520" cy="407670"/>
                      </a:xfrm>
                      <a:prstGeom prst="rect">
                        <a:avLst/>
                      </a:prstGeom>
                    </p:spPr>
                  </p:pic>
                </p:oleObj>
              </mc:Fallback>
            </mc:AlternateContent>
          </a:graphicData>
        </a:graphic>
      </p:graphicFrame>
      <p:graphicFrame>
        <p:nvGraphicFramePr>
          <p:cNvPr id="15" name="对象 14"/>
          <p:cNvGraphicFramePr/>
          <p:nvPr/>
        </p:nvGraphicFramePr>
        <p:xfrm>
          <a:off x="3562985" y="4401820"/>
          <a:ext cx="5675630" cy="397510"/>
        </p:xfrm>
        <a:graphic>
          <a:graphicData uri="http://schemas.openxmlformats.org/presentationml/2006/ole">
            <mc:AlternateContent xmlns:mc="http://schemas.openxmlformats.org/markup-compatibility/2006">
              <mc:Choice xmlns:v="urn:schemas-microsoft-com:vml" Requires="v">
                <p:oleObj spid="_x0000_s16" name="" r:id="rId4" imgW="3810000" imgH="241300" progId="Equation.DSMT4">
                  <p:embed/>
                </p:oleObj>
              </mc:Choice>
              <mc:Fallback>
                <p:oleObj name="" r:id="rId4" imgW="3810000" imgH="241300" progId="Equation.DSMT4">
                  <p:embed/>
                  <p:pic>
                    <p:nvPicPr>
                      <p:cNvPr id="0" name="图片 15"/>
                      <p:cNvPicPr/>
                      <p:nvPr/>
                    </p:nvPicPr>
                    <p:blipFill>
                      <a:blip r:embed="rId5"/>
                      <a:stretch>
                        <a:fillRect/>
                      </a:stretch>
                    </p:blipFill>
                    <p:spPr>
                      <a:xfrm>
                        <a:off x="3562985" y="4401820"/>
                        <a:ext cx="5675630" cy="397510"/>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ARCH</a:t>
            </a:r>
            <a:r>
              <a:rPr sz="2800" spc="0" smtClean="0">
                <a:solidFill>
                  <a:schemeClr val="accent5">
                    <a:lumMod val="75000"/>
                  </a:schemeClr>
                </a:solidFill>
                <a:cs typeface="+mn-cs"/>
              </a:rPr>
              <a:t>模型的短期相关属性</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900">
                <a:cs typeface="微软雅黑" panose="020B0503020204020204" charset="-122"/>
                <a:sym typeface="+mn-ea"/>
              </a:rPr>
              <a:t>ARCH </a:t>
            </a:r>
            <a:r>
              <a:rPr lang="en-US" altLang="zh-CN" sz="1900">
                <a:cs typeface="微软雅黑" panose="020B0503020204020204" charset="-122"/>
              </a:rPr>
              <a:t>模型的实质是使用残差平方序列的ｑ阶移动平均拟合当期异方差函数值</a:t>
            </a:r>
            <a:endParaRPr lang="en-US" altLang="zh-CN" sz="1900">
              <a:cs typeface="微软雅黑" panose="020B0503020204020204" charset="-122"/>
            </a:endParaRPr>
          </a:p>
          <a:p>
            <a:pPr algn="l">
              <a:buClrTx/>
              <a:buSzTx/>
            </a:pPr>
            <a:endParaRPr sz="1900">
              <a:cs typeface="微软雅黑" panose="020B0503020204020204" charset="-122"/>
            </a:endParaRPr>
          </a:p>
          <a:p>
            <a:pPr algn="l">
              <a:buClrTx/>
              <a:buSzTx/>
            </a:pPr>
            <a:endParaRPr sz="1900">
              <a:cs typeface="微软雅黑" panose="020B0503020204020204" charset="-122"/>
            </a:endParaRPr>
          </a:p>
          <a:p>
            <a:pPr algn="l">
              <a:buClrTx/>
              <a:buSzTx/>
            </a:pPr>
            <a:r>
              <a:rPr sz="1900">
                <a:cs typeface="微软雅黑" panose="020B0503020204020204" charset="-122"/>
              </a:rPr>
              <a:t>由于移动平均模型具有自相关系数q阶截尾性，所以ARCH模型实际上只适用于异方差函数短期自相关过程。</a:t>
            </a:r>
            <a:endParaRPr sz="1900">
              <a:cs typeface="微软雅黑" panose="020B0503020204020204" charset="-122"/>
            </a:endParaRPr>
          </a:p>
          <a:p>
            <a:pPr algn="l">
              <a:buClrTx/>
              <a:buSzTx/>
            </a:pPr>
            <a:r>
              <a:rPr sz="1900">
                <a:cs typeface="微软雅黑" panose="020B0503020204020204" charset="-122"/>
              </a:rPr>
              <a:t>但是在实践中，有些残差序列的异方差函数是具有长期自相关性的，这时如果使用ARCH模型拟合异方差函数，将会产生很高的移动平均阶数。这会增加参数估计的难度并最终影响ARCH模型的拟合精度。</a:t>
            </a:r>
            <a:endParaRPr sz="1900">
              <a:cs typeface="微软雅黑" panose="020B0503020204020204" charset="-122"/>
            </a:endParaRPr>
          </a:p>
          <a:p>
            <a:pPr algn="l">
              <a:buClrTx/>
              <a:buSzTx/>
            </a:pPr>
            <a:r>
              <a:rPr lang="en-US" altLang="x-none" sz="1900">
                <a:latin typeface="+mn-lt"/>
                <a:ea typeface="+mn-ea"/>
                <a:sym typeface="Arial" panose="020B0604020202020204" pitchFamily="34" charset="0"/>
              </a:rPr>
              <a:t>Bollerslev</a:t>
            </a:r>
            <a:r>
              <a:rPr sz="1900">
                <a:latin typeface="+mn-lt"/>
                <a:ea typeface="+mn-ea"/>
                <a:sym typeface="Arial" panose="020B0604020202020204" pitchFamily="34" charset="0"/>
              </a:rPr>
              <a:t>基于这种考虑，提出了广义自回归条件异方差模型（generalized autoregressive conditional heteroskedastic model），简记为GARCH（1，1）模型</a:t>
            </a:r>
            <a:endParaRPr sz="1900">
              <a:latin typeface="+mn-lt"/>
              <a:ea typeface="+mn-ea"/>
              <a:sym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308" name="对象 -2147482309"/>
          <p:cNvGraphicFramePr/>
          <p:nvPr/>
        </p:nvGraphicFramePr>
        <p:xfrm>
          <a:off x="4979670" y="1646555"/>
          <a:ext cx="2352040" cy="840740"/>
        </p:xfrm>
        <a:graphic>
          <a:graphicData uri="http://schemas.openxmlformats.org/presentationml/2006/ole">
            <mc:AlternateContent xmlns:mc="http://schemas.openxmlformats.org/markup-compatibility/2006">
              <mc:Choice xmlns:v="urn:schemas-microsoft-com:vml" Requires="v">
                <p:oleObj spid="_x0000_s3076" name="" r:id="rId2" imgW="1079500" imgH="431800" progId="Equation.DSMT4">
                  <p:embed/>
                </p:oleObj>
              </mc:Choice>
              <mc:Fallback>
                <p:oleObj name="" r:id="rId2" imgW="1079500" imgH="431800" progId="Equation.DSMT4">
                  <p:embed/>
                  <p:pic>
                    <p:nvPicPr>
                      <p:cNvPr id="0" name="图片 3075"/>
                      <p:cNvPicPr/>
                      <p:nvPr/>
                    </p:nvPicPr>
                    <p:blipFill>
                      <a:blip r:embed="rId3"/>
                      <a:stretch>
                        <a:fillRect/>
                      </a:stretch>
                    </p:blipFill>
                    <p:spPr>
                      <a:xfrm>
                        <a:off x="4979670" y="1646555"/>
                        <a:ext cx="2352040" cy="840740"/>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最早的</a:t>
            </a:r>
            <a:r>
              <a:rPr lang="en-US" altLang="zh-CN" sz="2800" spc="0" smtClean="0">
                <a:solidFill>
                  <a:schemeClr val="accent5">
                    <a:lumMod val="75000"/>
                  </a:schemeClr>
                </a:solidFill>
                <a:cs typeface="+mn-cs"/>
              </a:rPr>
              <a:t>GARCH</a:t>
            </a:r>
            <a:r>
              <a:rPr sz="2800" spc="0" smtClean="0">
                <a:solidFill>
                  <a:schemeClr val="accent5">
                    <a:lumMod val="75000"/>
                  </a:schemeClr>
                </a:solidFill>
                <a:cs typeface="+mn-cs"/>
              </a:rPr>
              <a:t>模型</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x-none" sz="1800">
                <a:latin typeface="+mn-lt"/>
                <a:ea typeface="+mn-ea"/>
                <a:sym typeface="Arial" panose="020B0604020202020204" pitchFamily="34" charset="0"/>
              </a:rPr>
              <a:t>Bollerslev</a:t>
            </a:r>
            <a:r>
              <a:rPr sz="1800">
                <a:latin typeface="+mn-lt"/>
                <a:ea typeface="+mn-ea"/>
                <a:sym typeface="Arial" panose="020B0604020202020204" pitchFamily="34" charset="0"/>
              </a:rPr>
              <a:t>（</a:t>
            </a:r>
            <a:r>
              <a:rPr lang="en-US" altLang="x-none" sz="1800">
                <a:latin typeface="+mn-lt"/>
                <a:ea typeface="+mn-ea"/>
                <a:sym typeface="Arial" panose="020B0604020202020204" pitchFamily="34" charset="0"/>
              </a:rPr>
              <a:t>1986</a:t>
            </a:r>
            <a:r>
              <a:rPr sz="1800">
                <a:latin typeface="+mn-lt"/>
                <a:ea typeface="+mn-ea"/>
                <a:sym typeface="Arial" panose="020B0604020202020204" pitchFamily="34" charset="0"/>
              </a:rPr>
              <a:t>）</a:t>
            </a:r>
            <a:r>
              <a:rPr sz="1800">
                <a:latin typeface="+mn-lt"/>
                <a:ea typeface="+mn-ea"/>
                <a:cs typeface="Arial" panose="020B0604020202020204" pitchFamily="34" charset="0"/>
                <a:sym typeface="Arial" panose="020B0604020202020204" pitchFamily="34" charset="0"/>
              </a:rPr>
              <a:t>对ARCH模型进行改进，引入异方差的历史信息，拟合了如下形式的条件异方差模型</a:t>
            </a:r>
            <a:endParaRPr sz="1800">
              <a:latin typeface="+mn-lt"/>
              <a:ea typeface="+mn-ea"/>
              <a:cs typeface="Arial" panose="020B0604020202020204" pitchFamily="34" charset="0"/>
              <a:sym typeface="Arial" panose="020B0604020202020204" pitchFamily="34" charset="0"/>
            </a:endParaRPr>
          </a:p>
          <a:p>
            <a:pPr algn="l">
              <a:buClrTx/>
              <a:buSzTx/>
            </a:pPr>
            <a:endParaRPr sz="1800">
              <a:latin typeface="+mn-lt"/>
              <a:ea typeface="+mn-ea"/>
              <a:cs typeface="Arial" panose="020B0604020202020204" pitchFamily="34" charset="0"/>
              <a:sym typeface="Arial" panose="020B0604020202020204" pitchFamily="34" charset="0"/>
            </a:endParaRPr>
          </a:p>
          <a:p>
            <a:pPr algn="l">
              <a:buClrTx/>
              <a:buSzTx/>
            </a:pPr>
            <a:endParaRPr sz="1800">
              <a:latin typeface="+mn-lt"/>
              <a:ea typeface="+mn-ea"/>
              <a:cs typeface="Arial" panose="020B0604020202020204" pitchFamily="34" charset="0"/>
              <a:sym typeface="Arial" panose="020B0604020202020204" pitchFamily="34" charset="0"/>
            </a:endParaRPr>
          </a:p>
          <a:p>
            <a:pPr algn="l">
              <a:buClrTx/>
              <a:buSzTx/>
            </a:pPr>
            <a:endParaRPr sz="1800">
              <a:latin typeface="+mn-lt"/>
              <a:ea typeface="+mn-ea"/>
              <a:cs typeface="Arial" panose="020B0604020202020204" pitchFamily="34" charset="0"/>
              <a:sym typeface="Arial" panose="020B0604020202020204" pitchFamily="34" charset="0"/>
            </a:endParaRPr>
          </a:p>
          <a:p>
            <a:pPr algn="l">
              <a:buClrTx/>
              <a:buSzTx/>
            </a:pPr>
            <a:endParaRPr sz="1800">
              <a:latin typeface="+mn-lt"/>
              <a:ea typeface="+mn-ea"/>
              <a:cs typeface="Arial" panose="020B0604020202020204" pitchFamily="34" charset="0"/>
              <a:sym typeface="Arial" panose="020B0604020202020204" pitchFamily="34" charset="0"/>
            </a:endParaRPr>
          </a:p>
          <a:p>
            <a:pPr algn="l">
              <a:buClrTx/>
              <a:buSzTx/>
            </a:pPr>
            <a:r>
              <a:rPr sz="1800">
                <a:latin typeface="+mn-lt"/>
                <a:ea typeface="+mn-ea"/>
                <a:cs typeface="Arial" panose="020B0604020202020204" pitchFamily="34" charset="0"/>
                <a:sym typeface="Arial" panose="020B0604020202020204" pitchFamily="34" charset="0"/>
              </a:rPr>
              <a:t>为了更清楚地理解GARCH模型的实质，把异方差序列     视作为响应序列，把残差平方序列      视作为随机扰动项序列，那么ARCH模型实际上就是      关于                          的q阶移动平均的模型。而GARCH模型实际上就是     关于                  的p阶自相关，关于                     的q阶移动平均的模型。</a:t>
            </a:r>
            <a:endParaRPr sz="1800">
              <a:latin typeface="+mn-lt"/>
              <a:ea typeface="+mn-ea"/>
              <a:cs typeface="Arial" panose="020B0604020202020204" pitchFamily="34" charset="0"/>
              <a:sym typeface="Arial" panose="020B0604020202020204" pitchFamily="34" charset="0"/>
            </a:endParaRPr>
          </a:p>
          <a:p>
            <a:pPr algn="l">
              <a:buClrTx/>
              <a:buSzTx/>
            </a:pPr>
            <a:r>
              <a:rPr sz="1800">
                <a:latin typeface="+mn-lt"/>
                <a:ea typeface="+mn-ea"/>
                <a:cs typeface="Arial" panose="020B0604020202020204" pitchFamily="34" charset="0"/>
                <a:sym typeface="Arial" panose="020B0604020202020204" pitchFamily="34" charset="0"/>
              </a:rPr>
              <a:t>显然ARCH模型是GARCH模型的一个特例。</a:t>
            </a:r>
            <a:endParaRPr sz="1800">
              <a:latin typeface="+mn-lt"/>
              <a:ea typeface="+mn-ea"/>
              <a:cs typeface="Arial" panose="020B0604020202020204" pitchFamily="34" charset="0"/>
              <a:sym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305" name="对象 -2147482306"/>
          <p:cNvGraphicFramePr>
            <a:graphicFrameLocks noChangeAspect="1"/>
          </p:cNvGraphicFramePr>
          <p:nvPr/>
        </p:nvGraphicFramePr>
        <p:xfrm>
          <a:off x="3208655" y="2037080"/>
          <a:ext cx="6384290" cy="1355725"/>
        </p:xfrm>
        <a:graphic>
          <a:graphicData uri="http://schemas.openxmlformats.org/presentationml/2006/ole">
            <mc:AlternateContent xmlns:mc="http://schemas.openxmlformats.org/markup-compatibility/2006">
              <mc:Choice xmlns:v="urn:schemas-microsoft-com:vml" Requires="v">
                <p:oleObj spid="_x0000_s3076" name="" r:id="rId2" imgW="3708400" imgH="787400" progId="Equation.DSMT4">
                  <p:embed/>
                </p:oleObj>
              </mc:Choice>
              <mc:Fallback>
                <p:oleObj name="" r:id="rId2" imgW="3708400" imgH="787400" progId="Equation.DSMT4">
                  <p:embed/>
                  <p:pic>
                    <p:nvPicPr>
                      <p:cNvPr id="0" name="图片 3075"/>
                      <p:cNvPicPr/>
                      <p:nvPr/>
                    </p:nvPicPr>
                    <p:blipFill>
                      <a:blip r:embed="rId3"/>
                      <a:stretch>
                        <a:fillRect/>
                      </a:stretch>
                    </p:blipFill>
                    <p:spPr>
                      <a:xfrm>
                        <a:off x="3208655" y="2037080"/>
                        <a:ext cx="6384290" cy="1355725"/>
                      </a:xfrm>
                      <a:prstGeom prst="rect">
                        <a:avLst/>
                      </a:prstGeom>
                      <a:noFill/>
                      <a:ln w="38100">
                        <a:noFill/>
                        <a:miter/>
                      </a:ln>
                    </p:spPr>
                  </p:pic>
                </p:oleObj>
              </mc:Fallback>
            </mc:AlternateContent>
          </a:graphicData>
        </a:graphic>
      </p:graphicFrame>
      <p:graphicFrame>
        <p:nvGraphicFramePr>
          <p:cNvPr id="-2147482304" name="对象 -2147482305"/>
          <p:cNvGraphicFramePr>
            <a:graphicFrameLocks noChangeAspect="1"/>
          </p:cNvGraphicFramePr>
          <p:nvPr/>
        </p:nvGraphicFramePr>
        <p:xfrm>
          <a:off x="7443470" y="3804285"/>
          <a:ext cx="460375" cy="394970"/>
        </p:xfrm>
        <a:graphic>
          <a:graphicData uri="http://schemas.openxmlformats.org/presentationml/2006/ole">
            <mc:AlternateContent xmlns:mc="http://schemas.openxmlformats.org/markup-compatibility/2006">
              <mc:Choice xmlns:v="urn:schemas-microsoft-com:vml" Requires="v">
                <p:oleObj spid="_x0000_s2" name="" r:id="rId4" imgW="266700" imgH="228600" progId="Equation.DSMT4">
                  <p:embed/>
                </p:oleObj>
              </mc:Choice>
              <mc:Fallback>
                <p:oleObj name="" r:id="rId4" imgW="266700" imgH="228600" progId="Equation.DSMT4">
                  <p:embed/>
                  <p:pic>
                    <p:nvPicPr>
                      <p:cNvPr id="0" name="图片 1"/>
                      <p:cNvPicPr/>
                      <p:nvPr/>
                    </p:nvPicPr>
                    <p:blipFill>
                      <a:blip r:embed="rId5"/>
                      <a:stretch>
                        <a:fillRect/>
                      </a:stretch>
                    </p:blipFill>
                    <p:spPr>
                      <a:xfrm>
                        <a:off x="7443470" y="3804285"/>
                        <a:ext cx="460375" cy="394970"/>
                      </a:xfrm>
                      <a:prstGeom prst="rect">
                        <a:avLst/>
                      </a:prstGeom>
                      <a:noFill/>
                      <a:ln w="38100">
                        <a:noFill/>
                        <a:miter/>
                      </a:ln>
                    </p:spPr>
                  </p:pic>
                </p:oleObj>
              </mc:Fallback>
            </mc:AlternateContent>
          </a:graphicData>
        </a:graphic>
      </p:graphicFrame>
      <p:graphicFrame>
        <p:nvGraphicFramePr>
          <p:cNvPr id="3" name="对象 2"/>
          <p:cNvGraphicFramePr>
            <a:graphicFrameLocks noChangeAspect="1"/>
          </p:cNvGraphicFramePr>
          <p:nvPr/>
        </p:nvGraphicFramePr>
        <p:xfrm>
          <a:off x="1806575" y="4120198"/>
          <a:ext cx="575945" cy="494030"/>
        </p:xfrm>
        <a:graphic>
          <a:graphicData uri="http://schemas.openxmlformats.org/presentationml/2006/ole">
            <mc:AlternateContent xmlns:mc="http://schemas.openxmlformats.org/markup-compatibility/2006">
              <mc:Choice xmlns:v="urn:schemas-microsoft-com:vml" Requires="v">
                <p:oleObj spid="_x0000_s5" name="" r:id="rId6" imgW="391795" imgH="335915" progId="Equation.DSMT4">
                  <p:embed/>
                </p:oleObj>
              </mc:Choice>
              <mc:Fallback>
                <p:oleObj name="" r:id="rId6" imgW="391795" imgH="335915" progId="Equation.DSMT4">
                  <p:embed/>
                  <p:pic>
                    <p:nvPicPr>
                      <p:cNvPr id="0" name="图片 4"/>
                      <p:cNvPicPr/>
                      <p:nvPr/>
                    </p:nvPicPr>
                    <p:blipFill>
                      <a:blip r:embed="rId7"/>
                      <a:stretch>
                        <a:fillRect/>
                      </a:stretch>
                    </p:blipFill>
                    <p:spPr>
                      <a:xfrm>
                        <a:off x="1806575" y="4120198"/>
                        <a:ext cx="575945" cy="494030"/>
                      </a:xfrm>
                      <a:prstGeom prst="rect">
                        <a:avLst/>
                      </a:prstGeom>
                      <a:noFill/>
                      <a:ln w="38100">
                        <a:noFill/>
                        <a:miter/>
                      </a:ln>
                    </p:spPr>
                  </p:pic>
                </p:oleObj>
              </mc:Fallback>
            </mc:AlternateContent>
          </a:graphicData>
        </a:graphic>
      </p:graphicFrame>
      <p:graphicFrame>
        <p:nvGraphicFramePr>
          <p:cNvPr id="6" name="对象 -2147482305"/>
          <p:cNvGraphicFramePr>
            <a:graphicFrameLocks noChangeAspect="1"/>
          </p:cNvGraphicFramePr>
          <p:nvPr/>
        </p:nvGraphicFramePr>
        <p:xfrm>
          <a:off x="8060055" y="4199255"/>
          <a:ext cx="460375" cy="394970"/>
        </p:xfrm>
        <a:graphic>
          <a:graphicData uri="http://schemas.openxmlformats.org/presentationml/2006/ole">
            <mc:AlternateContent xmlns:mc="http://schemas.openxmlformats.org/markup-compatibility/2006">
              <mc:Choice xmlns:v="urn:schemas-microsoft-com:vml" Requires="v">
                <p:oleObj spid="_x0000_s7" name="" r:id="rId8" imgW="266700" imgH="228600" progId="Equation.DSMT4">
                  <p:embed/>
                </p:oleObj>
              </mc:Choice>
              <mc:Fallback>
                <p:oleObj name="" r:id="rId8" imgW="266700" imgH="228600" progId="Equation.DSMT4">
                  <p:embed/>
                  <p:pic>
                    <p:nvPicPr>
                      <p:cNvPr id="0" name="图片 1"/>
                      <p:cNvPicPr/>
                      <p:nvPr/>
                    </p:nvPicPr>
                    <p:blipFill>
                      <a:blip r:embed="rId5"/>
                      <a:stretch>
                        <a:fillRect/>
                      </a:stretch>
                    </p:blipFill>
                    <p:spPr>
                      <a:xfrm>
                        <a:off x="8060055" y="4199255"/>
                        <a:ext cx="460375" cy="394970"/>
                      </a:xfrm>
                      <a:prstGeom prst="rect">
                        <a:avLst/>
                      </a:prstGeom>
                      <a:noFill/>
                      <a:ln w="38100">
                        <a:noFill/>
                        <a:miter/>
                      </a:ln>
                    </p:spPr>
                  </p:pic>
                </p:oleObj>
              </mc:Fallback>
            </mc:AlternateContent>
          </a:graphicData>
        </a:graphic>
      </p:graphicFrame>
      <p:graphicFrame>
        <p:nvGraphicFramePr>
          <p:cNvPr id="-2147482301" name="对象 -2147482302"/>
          <p:cNvGraphicFramePr>
            <a:graphicFrameLocks noChangeAspect="1"/>
          </p:cNvGraphicFramePr>
          <p:nvPr/>
        </p:nvGraphicFramePr>
        <p:xfrm>
          <a:off x="9269095" y="4142740"/>
          <a:ext cx="1887220" cy="471805"/>
        </p:xfrm>
        <a:graphic>
          <a:graphicData uri="http://schemas.openxmlformats.org/presentationml/2006/ole">
            <mc:AlternateContent xmlns:mc="http://schemas.openxmlformats.org/markup-compatibility/2006">
              <mc:Choice xmlns:v="urn:schemas-microsoft-com:vml" Requires="v">
                <p:oleObj spid="_x0000_s8" name="" r:id="rId9" imgW="1117600" imgH="279400" progId="Equation.DSMT4">
                  <p:embed/>
                </p:oleObj>
              </mc:Choice>
              <mc:Fallback>
                <p:oleObj name="" r:id="rId9" imgW="1117600" imgH="279400" progId="Equation.DSMT4">
                  <p:embed/>
                  <p:pic>
                    <p:nvPicPr>
                      <p:cNvPr id="0" name="图片 7"/>
                      <p:cNvPicPr/>
                      <p:nvPr/>
                    </p:nvPicPr>
                    <p:blipFill>
                      <a:blip r:embed="rId10"/>
                      <a:stretch>
                        <a:fillRect/>
                      </a:stretch>
                    </p:blipFill>
                    <p:spPr>
                      <a:xfrm>
                        <a:off x="9269095" y="4142740"/>
                        <a:ext cx="1887220" cy="471805"/>
                      </a:xfrm>
                      <a:prstGeom prst="rect">
                        <a:avLst/>
                      </a:prstGeom>
                      <a:noFill/>
                      <a:ln w="38100">
                        <a:noFill/>
                        <a:miter/>
                      </a:ln>
                    </p:spPr>
                  </p:pic>
                </p:oleObj>
              </mc:Fallback>
            </mc:AlternateContent>
          </a:graphicData>
        </a:graphic>
      </p:graphicFrame>
      <p:graphicFrame>
        <p:nvGraphicFramePr>
          <p:cNvPr id="9" name="对象 -2147482305"/>
          <p:cNvGraphicFramePr>
            <a:graphicFrameLocks noChangeAspect="1"/>
          </p:cNvGraphicFramePr>
          <p:nvPr/>
        </p:nvGraphicFramePr>
        <p:xfrm>
          <a:off x="7129145" y="4521200"/>
          <a:ext cx="460375" cy="394970"/>
        </p:xfrm>
        <a:graphic>
          <a:graphicData uri="http://schemas.openxmlformats.org/presentationml/2006/ole">
            <mc:AlternateContent xmlns:mc="http://schemas.openxmlformats.org/markup-compatibility/2006">
              <mc:Choice xmlns:v="urn:schemas-microsoft-com:vml" Requires="v">
                <p:oleObj spid="_x0000_s10" name="" r:id="rId11" imgW="266700" imgH="228600" progId="Equation.DSMT4">
                  <p:embed/>
                </p:oleObj>
              </mc:Choice>
              <mc:Fallback>
                <p:oleObj name="" r:id="rId11" imgW="266700" imgH="228600" progId="Equation.DSMT4">
                  <p:embed/>
                  <p:pic>
                    <p:nvPicPr>
                      <p:cNvPr id="0" name="图片 1"/>
                      <p:cNvPicPr/>
                      <p:nvPr/>
                    </p:nvPicPr>
                    <p:blipFill>
                      <a:blip r:embed="rId5"/>
                      <a:stretch>
                        <a:fillRect/>
                      </a:stretch>
                    </p:blipFill>
                    <p:spPr>
                      <a:xfrm>
                        <a:off x="7129145" y="4521200"/>
                        <a:ext cx="460375" cy="394970"/>
                      </a:xfrm>
                      <a:prstGeom prst="rect">
                        <a:avLst/>
                      </a:prstGeom>
                      <a:noFill/>
                      <a:ln w="38100">
                        <a:noFill/>
                        <a:miter/>
                      </a:ln>
                    </p:spPr>
                  </p:pic>
                </p:oleObj>
              </mc:Fallback>
            </mc:AlternateContent>
          </a:graphicData>
        </a:graphic>
      </p:graphicFrame>
      <p:graphicFrame>
        <p:nvGraphicFramePr>
          <p:cNvPr id="11" name="对象 -2147482302"/>
          <p:cNvGraphicFramePr>
            <a:graphicFrameLocks noChangeAspect="1"/>
          </p:cNvGraphicFramePr>
          <p:nvPr/>
        </p:nvGraphicFramePr>
        <p:xfrm>
          <a:off x="8059738" y="4482465"/>
          <a:ext cx="1437005" cy="471805"/>
        </p:xfrm>
        <a:graphic>
          <a:graphicData uri="http://schemas.openxmlformats.org/presentationml/2006/ole">
            <mc:AlternateContent xmlns:mc="http://schemas.openxmlformats.org/markup-compatibility/2006">
              <mc:Choice xmlns:v="urn:schemas-microsoft-com:vml" Requires="v">
                <p:oleObj spid="_x0000_s12" name="" r:id="rId12" imgW="850900" imgH="279400" progId="Equation.DSMT4">
                  <p:embed/>
                </p:oleObj>
              </mc:Choice>
              <mc:Fallback>
                <p:oleObj name="" r:id="rId12" imgW="850900" imgH="279400" progId="Equation.DSMT4">
                  <p:embed/>
                  <p:pic>
                    <p:nvPicPr>
                      <p:cNvPr id="0" name="图片 7"/>
                      <p:cNvPicPr/>
                      <p:nvPr/>
                    </p:nvPicPr>
                    <p:blipFill>
                      <a:blip r:embed="rId13"/>
                      <a:stretch>
                        <a:fillRect/>
                      </a:stretch>
                    </p:blipFill>
                    <p:spPr>
                      <a:xfrm>
                        <a:off x="8059738" y="4482465"/>
                        <a:ext cx="1437005" cy="471805"/>
                      </a:xfrm>
                      <a:prstGeom prst="rect">
                        <a:avLst/>
                      </a:prstGeom>
                      <a:noFill/>
                      <a:ln w="38100">
                        <a:noFill/>
                        <a:miter/>
                      </a:ln>
                    </p:spPr>
                  </p:pic>
                </p:oleObj>
              </mc:Fallback>
            </mc:AlternateContent>
          </a:graphicData>
        </a:graphic>
      </p:graphicFrame>
      <p:graphicFrame>
        <p:nvGraphicFramePr>
          <p:cNvPr id="13" name="对象 -2147482302"/>
          <p:cNvGraphicFramePr>
            <a:graphicFrameLocks noChangeAspect="1"/>
          </p:cNvGraphicFramePr>
          <p:nvPr/>
        </p:nvGraphicFramePr>
        <p:xfrm>
          <a:off x="2090420" y="4847590"/>
          <a:ext cx="1887220" cy="471805"/>
        </p:xfrm>
        <a:graphic>
          <a:graphicData uri="http://schemas.openxmlformats.org/presentationml/2006/ole">
            <mc:AlternateContent xmlns:mc="http://schemas.openxmlformats.org/markup-compatibility/2006">
              <mc:Choice xmlns:v="urn:schemas-microsoft-com:vml" Requires="v">
                <p:oleObj spid="_x0000_s14" name="" r:id="rId14" imgW="1117600" imgH="279400" progId="Equation.DSMT4">
                  <p:embed/>
                </p:oleObj>
              </mc:Choice>
              <mc:Fallback>
                <p:oleObj name="" r:id="rId14" imgW="1117600" imgH="279400" progId="Equation.DSMT4">
                  <p:embed/>
                  <p:pic>
                    <p:nvPicPr>
                      <p:cNvPr id="0" name="图片 7"/>
                      <p:cNvPicPr/>
                      <p:nvPr/>
                    </p:nvPicPr>
                    <p:blipFill>
                      <a:blip r:embed="rId10"/>
                      <a:stretch>
                        <a:fillRect/>
                      </a:stretch>
                    </p:blipFill>
                    <p:spPr>
                      <a:xfrm>
                        <a:off x="2090420" y="4847590"/>
                        <a:ext cx="1887220" cy="471805"/>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具有条件异方差属性的单变量序列完整的分析结构</a:t>
            </a:r>
            <a:endParaRPr lang="zh-CN" altLang="en-US" sz="2800" spc="0" smtClean="0">
              <a:solidFill>
                <a:schemeClr val="accent5">
                  <a:lumMod val="75000"/>
                </a:schemeClr>
              </a:solidFill>
              <a:cs typeface="+mn-cs"/>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294" name="对象 -2147482295"/>
          <p:cNvGraphicFramePr>
            <a:graphicFrameLocks noChangeAspect="1"/>
          </p:cNvGraphicFramePr>
          <p:nvPr/>
        </p:nvGraphicFramePr>
        <p:xfrm>
          <a:off x="2110105" y="1434465"/>
          <a:ext cx="5153025" cy="3410585"/>
        </p:xfrm>
        <a:graphic>
          <a:graphicData uri="http://schemas.openxmlformats.org/presentationml/2006/ole">
            <mc:AlternateContent xmlns:mc="http://schemas.openxmlformats.org/markup-compatibility/2006">
              <mc:Choice xmlns:v="urn:schemas-microsoft-com:vml" Requires="v">
                <p:oleObj spid="_x0000_s3076" name="" r:id="rId2" imgW="1765300" imgH="1168400" progId="Equation.DSMT4">
                  <p:embed/>
                </p:oleObj>
              </mc:Choice>
              <mc:Fallback>
                <p:oleObj name="" r:id="rId2" imgW="1765300" imgH="1168400" progId="Equation.DSMT4">
                  <p:embed/>
                  <p:pic>
                    <p:nvPicPr>
                      <p:cNvPr id="0" name="图片 3075"/>
                      <p:cNvPicPr/>
                      <p:nvPr/>
                    </p:nvPicPr>
                    <p:blipFill>
                      <a:blip r:embed="rId3"/>
                      <a:stretch>
                        <a:fillRect/>
                      </a:stretch>
                    </p:blipFill>
                    <p:spPr>
                      <a:xfrm>
                        <a:off x="2110105" y="1434465"/>
                        <a:ext cx="5153025" cy="3410585"/>
                      </a:xfrm>
                      <a:prstGeom prst="rect">
                        <a:avLst/>
                      </a:prstGeom>
                      <a:noFill/>
                      <a:ln w="38100">
                        <a:noFill/>
                        <a:miter/>
                      </a:ln>
                    </p:spPr>
                  </p:pic>
                </p:oleObj>
              </mc:Fallback>
            </mc:AlternateContent>
          </a:graphicData>
        </a:graphic>
      </p:graphicFrame>
      <p:cxnSp>
        <p:nvCxnSpPr>
          <p:cNvPr id="2" name="直接连接符 1"/>
          <p:cNvCxnSpPr>
            <a:endCxn id="3" idx="1"/>
          </p:cNvCxnSpPr>
          <p:nvPr/>
        </p:nvCxnSpPr>
        <p:spPr>
          <a:xfrm>
            <a:off x="6922770" y="2380615"/>
            <a:ext cx="2007235" cy="4445"/>
          </a:xfrm>
          <a:prstGeom prst="line">
            <a:avLst/>
          </a:prstGeom>
          <a:ln w="127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930005" y="2200910"/>
            <a:ext cx="1547495" cy="368300"/>
          </a:xfrm>
          <a:prstGeom prst="rect">
            <a:avLst/>
          </a:prstGeom>
          <a:noFill/>
        </p:spPr>
        <p:txBody>
          <a:bodyPr wrap="square" rtlCol="0">
            <a:spAutoFit/>
          </a:bodyPr>
          <a:p>
            <a:r>
              <a:rPr lang="zh-CN" altLang="en-US">
                <a:solidFill>
                  <a:srgbClr val="FF0000"/>
                </a:solidFill>
              </a:rPr>
              <a:t>均值模型</a:t>
            </a:r>
            <a:endParaRPr lang="zh-CN" altLang="en-US">
              <a:solidFill>
                <a:srgbClr val="FF0000"/>
              </a:solidFill>
            </a:endParaRPr>
          </a:p>
        </p:txBody>
      </p:sp>
      <p:cxnSp>
        <p:nvCxnSpPr>
          <p:cNvPr id="5" name="直接连接符 4"/>
          <p:cNvCxnSpPr/>
          <p:nvPr/>
        </p:nvCxnSpPr>
        <p:spPr>
          <a:xfrm>
            <a:off x="7402830" y="4231005"/>
            <a:ext cx="1792605" cy="9525"/>
          </a:xfrm>
          <a:prstGeom prst="line">
            <a:avLst/>
          </a:prstGeom>
          <a:ln w="12700"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195435" y="3992880"/>
            <a:ext cx="1899285" cy="368300"/>
          </a:xfrm>
          <a:prstGeom prst="rect">
            <a:avLst/>
          </a:prstGeom>
          <a:noFill/>
        </p:spPr>
        <p:txBody>
          <a:bodyPr wrap="square" rtlCol="0">
            <a:spAutoFit/>
          </a:bodyPr>
          <a:p>
            <a:r>
              <a:rPr lang="zh-CN" altLang="en-US">
                <a:solidFill>
                  <a:srgbClr val="FF0000"/>
                </a:solidFill>
              </a:rPr>
              <a:t>条件异方差模型</a:t>
            </a:r>
            <a:endParaRPr lang="zh-CN" altLang="en-US">
              <a:solidFill>
                <a:srgbClr val="FF0000"/>
              </a:solidFill>
            </a:endParaRPr>
          </a:p>
        </p:txBody>
      </p:sp>
      <p:sp>
        <p:nvSpPr>
          <p:cNvPr id="7" name="文本框 6"/>
          <p:cNvSpPr txBox="1"/>
          <p:nvPr/>
        </p:nvSpPr>
        <p:spPr>
          <a:xfrm>
            <a:off x="9008745" y="3096895"/>
            <a:ext cx="2574925" cy="368300"/>
          </a:xfrm>
          <a:prstGeom prst="rect">
            <a:avLst/>
          </a:prstGeom>
          <a:noFill/>
        </p:spPr>
        <p:txBody>
          <a:bodyPr wrap="square" rtlCol="0">
            <a:spAutoFit/>
          </a:bodyPr>
          <a:p>
            <a:r>
              <a:rPr lang="zh-CN" altLang="en-US">
                <a:solidFill>
                  <a:srgbClr val="FF0000"/>
                </a:solidFill>
              </a:rPr>
              <a:t>异方差属性，分布假定</a:t>
            </a:r>
            <a:endParaRPr lang="zh-CN" altLang="en-US">
              <a:solidFill>
                <a:srgbClr val="FF0000"/>
              </a:solidFill>
            </a:endParaRPr>
          </a:p>
        </p:txBody>
      </p:sp>
      <p:cxnSp>
        <p:nvCxnSpPr>
          <p:cNvPr id="8" name="直接连接符 7"/>
          <p:cNvCxnSpPr/>
          <p:nvPr/>
        </p:nvCxnSpPr>
        <p:spPr>
          <a:xfrm>
            <a:off x="6981825" y="3232785"/>
            <a:ext cx="2026920" cy="19050"/>
          </a:xfrm>
          <a:prstGeom prst="line">
            <a:avLst/>
          </a:prstGeom>
          <a:ln w="12700"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85595" y="5359400"/>
            <a:ext cx="9784080" cy="368300"/>
          </a:xfrm>
          <a:prstGeom prst="rect">
            <a:avLst/>
          </a:prstGeom>
          <a:noFill/>
        </p:spPr>
        <p:txBody>
          <a:bodyPr wrap="none" rtlCol="0" anchor="t">
            <a:spAutoFit/>
          </a:bodyPr>
          <a:p>
            <a:r>
              <a:rPr lang="en-US" altLang="zh-CN">
                <a:cs typeface="微软雅黑" panose="020B0503020204020204" charset="-122"/>
                <a:sym typeface="+mn-ea"/>
              </a:rPr>
              <a:t>一个完整的条件异方差模型，就是由这三部分：均值模型，条件异方差模型和分布假定构成的。</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sym typeface="+mn-ea"/>
              </a:rPr>
              <a:t>拟合GARCH模型的步骤</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2000">
                <a:cs typeface="微软雅黑" panose="020B0503020204020204" charset="-122"/>
              </a:rPr>
              <a:t>拟合GARCH模型的步骤如下：</a:t>
            </a:r>
            <a:endParaRPr lang="en-US" altLang="zh-CN" sz="1800">
              <a:cs typeface="微软雅黑" panose="020B0503020204020204" charset="-122"/>
            </a:endParaRPr>
          </a:p>
          <a:p>
            <a:pPr marL="457200" lvl="1" indent="0" algn="l">
              <a:buClrTx/>
              <a:buSzTx/>
              <a:buNone/>
            </a:pPr>
            <a:r>
              <a:rPr lang="en-US" altLang="zh-CN" sz="1800">
                <a:cs typeface="微软雅黑" panose="020B0503020204020204" charset="-122"/>
              </a:rPr>
              <a:t>第一步：构建水平模型，提取序列均值中蕴涵的相关信息。</a:t>
            </a:r>
            <a:endParaRPr lang="en-US" altLang="zh-CN" sz="1800">
              <a:cs typeface="微软雅黑" panose="020B0503020204020204" charset="-122"/>
            </a:endParaRPr>
          </a:p>
          <a:p>
            <a:pPr marL="457200" lvl="1" indent="0" algn="l">
              <a:buClrTx/>
              <a:buSzTx/>
              <a:buNone/>
            </a:pPr>
            <a:r>
              <a:rPr lang="en-US" altLang="zh-CN" sz="1800">
                <a:cs typeface="微软雅黑" panose="020B0503020204020204" charset="-122"/>
              </a:rPr>
              <a:t>第二步：检验残差序列是否具有条件异方差特征。</a:t>
            </a:r>
            <a:endParaRPr lang="en-US" altLang="zh-CN" sz="1800">
              <a:cs typeface="微软雅黑" panose="020B0503020204020204" charset="-122"/>
            </a:endParaRPr>
          </a:p>
          <a:p>
            <a:pPr marL="457200" lvl="1" indent="0" algn="l">
              <a:buClrTx/>
              <a:buSzTx/>
              <a:buNone/>
            </a:pPr>
            <a:r>
              <a:rPr lang="en-US" altLang="zh-CN" sz="1800">
                <a:cs typeface="微软雅黑" panose="020B0503020204020204" charset="-122"/>
              </a:rPr>
              <a:t>第三步：对具有条件异方差特征的序列拟合GARCH模型。</a:t>
            </a:r>
            <a:endParaRPr lang="en-US" altLang="zh-CN" sz="1800">
              <a:cs typeface="微软雅黑" panose="020B0503020204020204" charset="-122"/>
            </a:endParaRPr>
          </a:p>
          <a:p>
            <a:pPr marL="457200" lvl="1" indent="0" algn="l">
              <a:buClrTx/>
              <a:buSzTx/>
              <a:buNone/>
            </a:pPr>
            <a:r>
              <a:rPr lang="en-US" altLang="zh-CN" sz="1800">
                <a:cs typeface="微软雅黑" panose="020B0503020204020204" charset="-122"/>
              </a:rPr>
              <a:t>第四步：检验拟合模型的优劣，优化模型。</a:t>
            </a:r>
            <a:endParaRPr lang="en-US" altLang="zh-CN" sz="1800">
              <a:cs typeface="微软雅黑" panose="020B0503020204020204" charset="-122"/>
            </a:endParaRPr>
          </a:p>
          <a:p>
            <a:pPr marL="457200" lvl="1" indent="0" algn="l">
              <a:buClrTx/>
              <a:buSzTx/>
              <a:buNone/>
            </a:pPr>
            <a:r>
              <a:rPr lang="en-US" altLang="zh-CN" sz="1800">
                <a:cs typeface="微软雅黑" panose="020B0503020204020204" charset="-122"/>
              </a:rPr>
              <a:t>第五步：使用拟合模型进行预测。</a:t>
            </a: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PP</a:t>
            </a:r>
            <a:r>
              <a:rPr sz="2800" spc="0" smtClean="0">
                <a:solidFill>
                  <a:schemeClr val="accent5">
                    <a:lumMod val="75000"/>
                  </a:schemeClr>
                </a:solidFill>
                <a:cs typeface="+mn-cs"/>
              </a:rPr>
              <a:t>检验</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建立条件异方差模型，首先需要提取序列的均值 （确定性）信息，而最常使用的均值模型是 ARIMA模型。要建立 ARIMA模型，必须首先对序列的平稳性进行判断。 </a:t>
            </a:r>
            <a:r>
              <a:rPr sz="1800">
                <a:cs typeface="微软雅黑" panose="020B0503020204020204" charset="-122"/>
              </a:rPr>
              <a:t>而</a:t>
            </a:r>
            <a:r>
              <a:rPr lang="en-US" altLang="zh-CN" sz="1800">
                <a:cs typeface="微软雅黑" panose="020B0503020204020204" charset="-122"/>
              </a:rPr>
              <a:t>ADF检验</a:t>
            </a:r>
            <a:r>
              <a:rPr sz="1800">
                <a:cs typeface="微软雅黑" panose="020B0503020204020204" charset="-122"/>
              </a:rPr>
              <a:t>是在方差齐性假定下构造的平稳性检验统计量。它对异方差序列的平稳性检验可能会有偏差。</a:t>
            </a:r>
            <a:endParaRPr sz="1800">
              <a:cs typeface="微软雅黑" panose="020B0503020204020204" charset="-122"/>
            </a:endParaRPr>
          </a:p>
          <a:p>
            <a:pPr algn="l">
              <a:buClrTx/>
              <a:buSzTx/>
            </a:pPr>
            <a:r>
              <a:rPr lang="en-US" altLang="zh-CN" sz="1800">
                <a:cs typeface="微软雅黑" panose="020B0503020204020204" charset="-122"/>
              </a:rPr>
              <a:t>Phillips</a:t>
            </a:r>
            <a:r>
              <a:rPr sz="1800">
                <a:cs typeface="微软雅黑" panose="020B0503020204020204" charset="-122"/>
              </a:rPr>
              <a:t>和 </a:t>
            </a:r>
            <a:r>
              <a:rPr lang="en-US" altLang="zh-CN" sz="1800">
                <a:cs typeface="微软雅黑" panose="020B0503020204020204" charset="-122"/>
              </a:rPr>
              <a:t>Perron</a:t>
            </a:r>
            <a:r>
              <a:rPr sz="1800">
                <a:cs typeface="微软雅黑" panose="020B0503020204020204" charset="-122"/>
              </a:rPr>
              <a:t>在</a:t>
            </a:r>
            <a:r>
              <a:rPr lang="en-US" altLang="zh-CN" sz="1800">
                <a:cs typeface="微软雅黑" panose="020B0503020204020204" charset="-122"/>
              </a:rPr>
              <a:t>1988</a:t>
            </a:r>
            <a:r>
              <a:rPr sz="1800">
                <a:cs typeface="微软雅黑" panose="020B0503020204020204" charset="-122"/>
              </a:rPr>
              <a:t>年对 </a:t>
            </a:r>
            <a:r>
              <a:rPr lang="en-US" altLang="zh-CN" sz="1800">
                <a:cs typeface="微软雅黑" panose="020B0503020204020204" charset="-122"/>
              </a:rPr>
              <a:t>ADF</a:t>
            </a:r>
            <a:r>
              <a:rPr sz="1800">
                <a:cs typeface="微软雅黑" panose="020B0503020204020204" charset="-122"/>
              </a:rPr>
              <a:t>检验进行了非参数修正，提出了</a:t>
            </a:r>
            <a:r>
              <a:rPr lang="en-US" altLang="zh-CN" sz="1800">
                <a:cs typeface="微软雅黑" panose="020B0503020204020204" charset="-122"/>
                <a:sym typeface="+mn-ea"/>
              </a:rPr>
              <a:t>Phillips-Perron</a:t>
            </a:r>
            <a:r>
              <a:rPr sz="1800">
                <a:cs typeface="微软雅黑" panose="020B0503020204020204" charset="-122"/>
              </a:rPr>
              <a:t>检验统计量，简称为</a:t>
            </a:r>
            <a:r>
              <a:rPr lang="en-US" altLang="zh-CN" sz="1800">
                <a:cs typeface="微软雅黑" panose="020B0503020204020204" charset="-122"/>
              </a:rPr>
              <a:t>PP</a:t>
            </a:r>
            <a:r>
              <a:rPr sz="1800">
                <a:cs typeface="微软雅黑" panose="020B0503020204020204" charset="-122"/>
              </a:rPr>
              <a:t>检验</a:t>
            </a:r>
            <a:r>
              <a:rPr sz="1800">
                <a:cs typeface="微软雅黑" panose="020B0503020204020204" charset="-122"/>
              </a:rPr>
              <a:t>。该检验统计量适用于异方差场合的平稳性检验。</a:t>
            </a:r>
            <a:endParaRPr sz="1800">
              <a:cs typeface="微软雅黑" panose="020B0503020204020204" charset="-122"/>
            </a:endParaRPr>
          </a:p>
          <a:p>
            <a:pPr algn="l">
              <a:buClrTx/>
              <a:buSzTx/>
            </a:pPr>
            <a:r>
              <a:rPr lang="en-US" altLang="zh-CN" sz="1800">
                <a:cs typeface="微软雅黑" panose="020B0503020204020204" charset="-122"/>
              </a:rPr>
              <a:t>PP</a:t>
            </a:r>
            <a:r>
              <a:rPr sz="1800">
                <a:cs typeface="微软雅黑" panose="020B0503020204020204" charset="-122"/>
              </a:rPr>
              <a:t>统计量的构造</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r>
              <a:rPr sz="1800">
                <a:cs typeface="微软雅黑" panose="020B0503020204020204" charset="-122"/>
              </a:rPr>
              <a:t>修正后的        统计量和τ统计量具有相同的极限分布。这就意味着对于异方差序列只需要在原来τ统计量的基础上进行一定的修正，构造出        统计量。      统计量不仅考虑到自相关误差所产生的影响，还可以继续使用τ统计量的临界值表进行检验，而不需要拟合新的临界值表。</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3028315" y="3453130"/>
            <a:ext cx="7451090" cy="1038860"/>
          </a:xfrm>
          <a:prstGeom prst="rect">
            <a:avLst/>
          </a:prstGeom>
        </p:spPr>
      </p:pic>
      <p:graphicFrame>
        <p:nvGraphicFramePr>
          <p:cNvPr id="6" name="对象 -2147482305"/>
          <p:cNvGraphicFramePr>
            <a:graphicFrameLocks noChangeAspect="1"/>
          </p:cNvGraphicFramePr>
          <p:nvPr/>
        </p:nvGraphicFramePr>
        <p:xfrm>
          <a:off x="2650808" y="4592003"/>
          <a:ext cx="570230" cy="351155"/>
        </p:xfrm>
        <a:graphic>
          <a:graphicData uri="http://schemas.openxmlformats.org/presentationml/2006/ole">
            <mc:AlternateContent xmlns:mc="http://schemas.openxmlformats.org/markup-compatibility/2006">
              <mc:Choice xmlns:v="urn:schemas-microsoft-com:vml" Requires="v">
                <p:oleObj spid="_x0000_s7" name="" r:id="rId3" imgW="330200" imgH="203200" progId="Equation.DSMT4">
                  <p:embed/>
                </p:oleObj>
              </mc:Choice>
              <mc:Fallback>
                <p:oleObj name="" r:id="rId3" imgW="330200" imgH="203200" progId="Equation.DSMT4">
                  <p:embed/>
                  <p:pic>
                    <p:nvPicPr>
                      <p:cNvPr id="0" name="图片 1"/>
                      <p:cNvPicPr/>
                      <p:nvPr/>
                    </p:nvPicPr>
                    <p:blipFill>
                      <a:blip r:embed="rId4"/>
                      <a:stretch>
                        <a:fillRect/>
                      </a:stretch>
                    </p:blipFill>
                    <p:spPr>
                      <a:xfrm>
                        <a:off x="2650808" y="4592003"/>
                        <a:ext cx="570230" cy="351155"/>
                      </a:xfrm>
                      <a:prstGeom prst="rect">
                        <a:avLst/>
                      </a:prstGeom>
                      <a:noFill/>
                      <a:ln w="38100">
                        <a:noFill/>
                        <a:miter/>
                      </a:ln>
                    </p:spPr>
                  </p:pic>
                </p:oleObj>
              </mc:Fallback>
            </mc:AlternateContent>
          </a:graphicData>
        </a:graphic>
      </p:graphicFrame>
      <p:graphicFrame>
        <p:nvGraphicFramePr>
          <p:cNvPr id="5" name="对象 -2147482305"/>
          <p:cNvGraphicFramePr>
            <a:graphicFrameLocks noChangeAspect="1"/>
          </p:cNvGraphicFramePr>
          <p:nvPr/>
        </p:nvGraphicFramePr>
        <p:xfrm>
          <a:off x="6949758" y="4943158"/>
          <a:ext cx="570230" cy="351155"/>
        </p:xfrm>
        <a:graphic>
          <a:graphicData uri="http://schemas.openxmlformats.org/presentationml/2006/ole">
            <mc:AlternateContent xmlns:mc="http://schemas.openxmlformats.org/markup-compatibility/2006">
              <mc:Choice xmlns:v="urn:schemas-microsoft-com:vml" Requires="v">
                <p:oleObj spid="_x0000_s8" name="" r:id="rId5" imgW="330200" imgH="203200" progId="Equation.DSMT4">
                  <p:embed/>
                </p:oleObj>
              </mc:Choice>
              <mc:Fallback>
                <p:oleObj name="" r:id="rId5" imgW="330200" imgH="203200" progId="Equation.DSMT4">
                  <p:embed/>
                  <p:pic>
                    <p:nvPicPr>
                      <p:cNvPr id="0" name="图片 1"/>
                      <p:cNvPicPr/>
                      <p:nvPr/>
                    </p:nvPicPr>
                    <p:blipFill>
                      <a:blip r:embed="rId4"/>
                      <a:stretch>
                        <a:fillRect/>
                      </a:stretch>
                    </p:blipFill>
                    <p:spPr>
                      <a:xfrm>
                        <a:off x="6949758" y="4943158"/>
                        <a:ext cx="570230" cy="351155"/>
                      </a:xfrm>
                      <a:prstGeom prst="rect">
                        <a:avLst/>
                      </a:prstGeom>
                      <a:noFill/>
                      <a:ln w="38100">
                        <a:noFill/>
                        <a:miter/>
                      </a:ln>
                    </p:spPr>
                  </p:pic>
                </p:oleObj>
              </mc:Fallback>
            </mc:AlternateContent>
          </a:graphicData>
        </a:graphic>
      </p:graphicFrame>
      <p:graphicFrame>
        <p:nvGraphicFramePr>
          <p:cNvPr id="9" name="对象 -2147482305"/>
          <p:cNvGraphicFramePr>
            <a:graphicFrameLocks noChangeAspect="1"/>
          </p:cNvGraphicFramePr>
          <p:nvPr/>
        </p:nvGraphicFramePr>
        <p:xfrm>
          <a:off x="8525828" y="4943158"/>
          <a:ext cx="570230" cy="351155"/>
        </p:xfrm>
        <a:graphic>
          <a:graphicData uri="http://schemas.openxmlformats.org/presentationml/2006/ole">
            <mc:AlternateContent xmlns:mc="http://schemas.openxmlformats.org/markup-compatibility/2006">
              <mc:Choice xmlns:v="urn:schemas-microsoft-com:vml" Requires="v">
                <p:oleObj spid="_x0000_s10" name="" r:id="rId6" imgW="330200" imgH="203200" progId="Equation.DSMT4">
                  <p:embed/>
                </p:oleObj>
              </mc:Choice>
              <mc:Fallback>
                <p:oleObj name="" r:id="rId6" imgW="330200" imgH="203200" progId="Equation.DSMT4">
                  <p:embed/>
                  <p:pic>
                    <p:nvPicPr>
                      <p:cNvPr id="0" name="图片 1"/>
                      <p:cNvPicPr/>
                      <p:nvPr/>
                    </p:nvPicPr>
                    <p:blipFill>
                      <a:blip r:embed="rId4"/>
                      <a:stretch>
                        <a:fillRect/>
                      </a:stretch>
                    </p:blipFill>
                    <p:spPr>
                      <a:xfrm>
                        <a:off x="8525828" y="4943158"/>
                        <a:ext cx="570230" cy="351155"/>
                      </a:xfrm>
                      <a:prstGeom prst="rect">
                        <a:avLst/>
                      </a:prstGeom>
                      <a:no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7-2</a:t>
            </a:r>
            <a:r>
              <a:rPr sz="2800" spc="0" smtClean="0">
                <a:solidFill>
                  <a:schemeClr val="accent5">
                    <a:lumMod val="75000"/>
                  </a:schemeClr>
                </a:solidFill>
                <a:cs typeface="+mn-cs"/>
              </a:rPr>
              <a:t>续</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对2013年１月４日至2017年８月25日上证指数每日收盘价序列提取均值信息.</a:t>
            </a: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541780" y="1470660"/>
            <a:ext cx="4041140" cy="2747645"/>
          </a:xfrm>
          <a:prstGeom prst="rect">
            <a:avLst/>
          </a:prstGeom>
        </p:spPr>
      </p:pic>
      <p:pic>
        <p:nvPicPr>
          <p:cNvPr id="3" name="图片 2"/>
          <p:cNvPicPr>
            <a:picLocks noChangeAspect="1"/>
          </p:cNvPicPr>
          <p:nvPr/>
        </p:nvPicPr>
        <p:blipFill>
          <a:blip r:embed="rId3"/>
          <a:stretch>
            <a:fillRect/>
          </a:stretch>
        </p:blipFill>
        <p:spPr>
          <a:xfrm>
            <a:off x="6433820" y="1470660"/>
            <a:ext cx="4041140" cy="2748280"/>
          </a:xfrm>
          <a:prstGeom prst="rect">
            <a:avLst/>
          </a:prstGeom>
        </p:spPr>
      </p:pic>
      <p:sp>
        <p:nvSpPr>
          <p:cNvPr id="5" name="文本框 4"/>
          <p:cNvSpPr txBox="1"/>
          <p:nvPr/>
        </p:nvSpPr>
        <p:spPr>
          <a:xfrm>
            <a:off x="1480820" y="5196205"/>
            <a:ext cx="9113520" cy="922020"/>
          </a:xfrm>
          <a:prstGeom prst="rect">
            <a:avLst/>
          </a:prstGeom>
          <a:noFill/>
        </p:spPr>
        <p:txBody>
          <a:bodyPr wrap="square" rtlCol="0" anchor="t">
            <a:spAutoFit/>
          </a:bodyPr>
          <a:p>
            <a:r>
              <a:rPr lang="zh-CN" altLang="en-US"/>
              <a:t>该序列时序图呈现出典型的先递增后递减的非平稳趋势特征。使用１阶差分运算提取该序列的确定性趋势信息。差分后序列呈现出典型的集群效应。考虑方差非齐的影响，对差分后序列平稳性的检验，最好使用</a:t>
            </a:r>
            <a:r>
              <a:rPr lang="en-US" altLang="zh-CN"/>
              <a:t>PP</a:t>
            </a:r>
            <a:r>
              <a:rPr lang="zh-CN" altLang="en-US"/>
              <a:t>检验。</a:t>
            </a:r>
            <a:endParaRPr lang="zh-CN" altLang="en-US"/>
          </a:p>
        </p:txBody>
      </p:sp>
      <p:sp>
        <p:nvSpPr>
          <p:cNvPr id="6" name="文本框 5"/>
          <p:cNvSpPr txBox="1"/>
          <p:nvPr/>
        </p:nvSpPr>
        <p:spPr>
          <a:xfrm>
            <a:off x="2682875" y="4296410"/>
            <a:ext cx="2418715" cy="337185"/>
          </a:xfrm>
          <a:prstGeom prst="rect">
            <a:avLst/>
          </a:prstGeom>
          <a:noFill/>
        </p:spPr>
        <p:txBody>
          <a:bodyPr wrap="square" rtlCol="0">
            <a:spAutoFit/>
          </a:bodyPr>
          <a:p>
            <a:r>
              <a:rPr lang="zh-CN" altLang="en-US" sz="1600"/>
              <a:t>上证指数序列时序图</a:t>
            </a:r>
            <a:endParaRPr lang="zh-CN" altLang="en-US" sz="1600"/>
          </a:p>
        </p:txBody>
      </p:sp>
      <p:sp>
        <p:nvSpPr>
          <p:cNvPr id="7" name="文本框 6"/>
          <p:cNvSpPr txBox="1"/>
          <p:nvPr/>
        </p:nvSpPr>
        <p:spPr>
          <a:xfrm>
            <a:off x="7127240" y="4296410"/>
            <a:ext cx="2947035" cy="337185"/>
          </a:xfrm>
          <a:prstGeom prst="rect">
            <a:avLst/>
          </a:prstGeom>
          <a:noFill/>
        </p:spPr>
        <p:txBody>
          <a:bodyPr wrap="square" rtlCol="0">
            <a:spAutoFit/>
          </a:bodyPr>
          <a:p>
            <a:r>
              <a:rPr lang="zh-CN" altLang="en-US" sz="1600"/>
              <a:t>上证指数</a:t>
            </a:r>
            <a:r>
              <a:rPr lang="en-US" altLang="zh-CN" sz="1600"/>
              <a:t>1</a:t>
            </a:r>
            <a:r>
              <a:rPr lang="zh-CN" altLang="en-US" sz="1600"/>
              <a:t>阶差分后</a:t>
            </a:r>
            <a:r>
              <a:rPr lang="zh-CN" altLang="en-US" sz="1600"/>
              <a:t>序列时序图</a:t>
            </a:r>
            <a:endParaRPr lang="zh-CN" altLang="en-US"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差分后序列</a:t>
            </a:r>
            <a:r>
              <a:rPr lang="en-US" altLang="zh-CN" sz="2800" spc="0" smtClean="0">
                <a:solidFill>
                  <a:schemeClr val="accent5">
                    <a:lumMod val="75000"/>
                  </a:schemeClr>
                </a:solidFill>
                <a:cs typeface="+mn-cs"/>
              </a:rPr>
              <a:t>PP</a:t>
            </a:r>
            <a:r>
              <a:rPr sz="2800" spc="0" smtClean="0">
                <a:solidFill>
                  <a:schemeClr val="accent5">
                    <a:lumMod val="75000"/>
                  </a:schemeClr>
                </a:solidFill>
                <a:cs typeface="+mn-cs"/>
              </a:rPr>
              <a:t>检验</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上证指数</a:t>
            </a:r>
            <a:r>
              <a:rPr lang="en-US" altLang="zh-CN" sz="1800">
                <a:cs typeface="微软雅黑" panose="020B0503020204020204" charset="-122"/>
              </a:rPr>
              <a:t>1</a:t>
            </a:r>
            <a:r>
              <a:rPr sz="1800">
                <a:cs typeface="微软雅黑" panose="020B0503020204020204" charset="-122"/>
              </a:rPr>
              <a:t>阶差分后序列</a:t>
            </a:r>
            <a:r>
              <a:rPr lang="en-US" altLang="zh-CN" sz="1800">
                <a:cs typeface="微软雅黑" panose="020B0503020204020204" charset="-122"/>
              </a:rPr>
              <a:t>PP</a:t>
            </a:r>
            <a:r>
              <a:rPr sz="1800">
                <a:cs typeface="微软雅黑" panose="020B0503020204020204" charset="-122"/>
              </a:rPr>
              <a:t>检验</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r>
              <a:rPr lang="en-US" altLang="zh-CN" sz="1800">
                <a:cs typeface="微软雅黑" panose="020B0503020204020204" charset="-122"/>
              </a:rPr>
              <a:t>PP</a:t>
            </a:r>
            <a:r>
              <a:rPr sz="1800">
                <a:cs typeface="微软雅黑" panose="020B0503020204020204" charset="-122"/>
              </a:rPr>
              <a:t>检验结果：</a:t>
            </a:r>
            <a:r>
              <a:rPr lang="en-US" altLang="zh-CN" sz="1800">
                <a:cs typeface="微软雅黑" panose="020B0503020204020204" charset="-122"/>
              </a:rPr>
              <a:t>1</a:t>
            </a:r>
            <a:r>
              <a:rPr sz="1800">
                <a:cs typeface="微软雅黑" panose="020B0503020204020204" charset="-122"/>
              </a:rPr>
              <a:t>阶差分后序列平稳。</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807210" y="1548765"/>
            <a:ext cx="9468485" cy="356933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异方差序列纯随机性检验</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2000">
                <a:cs typeface="微软雅黑" panose="020B0503020204020204" charset="-122"/>
              </a:rPr>
              <a:t>传统的纯随机性检验都是借助LB检验统计量进行的，而LB检验统计量是在序列满足方差齐性的假定下构造的。当序列存在异方差属性时，LB统计量不再近似服从卡方分布。也就是说，在条件异方差存在的场合，白噪声检验结果可能不再准确。</a:t>
            </a:r>
            <a:endParaRPr lang="en-US" altLang="zh-CN" sz="2000">
              <a:cs typeface="微软雅黑" panose="020B0503020204020204" charset="-122"/>
            </a:endParaRPr>
          </a:p>
          <a:p>
            <a:pPr algn="l">
              <a:buClrTx/>
              <a:buSzTx/>
            </a:pPr>
            <a:r>
              <a:rPr lang="en-US" altLang="zh-CN" sz="2000">
                <a:cs typeface="微软雅黑" panose="020B0503020204020204" charset="-122"/>
              </a:rPr>
              <a:t>通常出现的问题就是残差序列之间的相关系数已经很小，近似白噪声序列，但是白噪声检验结果却显示LB检验统计量的Ｐ值很小。这时不能单纯依据LB检验统计量的结果做出判断。</a:t>
            </a:r>
            <a:endParaRPr lang="en-US" altLang="zh-CN" sz="2000">
              <a:cs typeface="微软雅黑" panose="020B0503020204020204" charset="-122"/>
            </a:endParaRPr>
          </a:p>
          <a:p>
            <a:pPr algn="l">
              <a:buClrTx/>
              <a:buSzTx/>
            </a:pPr>
            <a:r>
              <a:rPr lang="en-US" altLang="zh-CN" sz="2000">
                <a:cs typeface="微软雅黑" panose="020B0503020204020204" charset="-122"/>
              </a:rPr>
              <a:t>在异方差可能存在的场合，LB检验结果只能作为参考信息之一，同时还要参考自相关系数的大小，如果自相关系数都很小 （比如都小于０.２），可以认为序列近似白噪声序列。</a:t>
            </a:r>
            <a:endParaRPr lang="en-US" altLang="zh-CN" sz="1800">
              <a:cs typeface="微软雅黑" panose="020B0503020204020204" charset="-122"/>
            </a:endParaRPr>
          </a:p>
          <a:p>
            <a:pPr marL="0" indent="0" algn="l">
              <a:buClrTx/>
              <a:buSzTx/>
              <a:buNone/>
            </a:pP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7-2</a:t>
            </a:r>
            <a:r>
              <a:rPr sz="2800" spc="0" smtClean="0">
                <a:solidFill>
                  <a:schemeClr val="accent5">
                    <a:lumMod val="75000"/>
                  </a:schemeClr>
                </a:solidFill>
                <a:cs typeface="+mn-cs"/>
              </a:rPr>
              <a:t>续</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上证指数每日收盘价1</a:t>
            </a:r>
            <a:r>
              <a:rPr sz="1800">
                <a:cs typeface="微软雅黑" panose="020B0503020204020204" charset="-122"/>
              </a:rPr>
              <a:t>阶差分序列，进行纯随机性检验。</a:t>
            </a:r>
            <a:endParaRPr sz="1800">
              <a:cs typeface="微软雅黑" panose="020B0503020204020204" charset="-122"/>
            </a:endParaRPr>
          </a:p>
          <a:p>
            <a:pPr algn="l">
              <a:buClrTx/>
              <a:buSzTx/>
            </a:pPr>
            <a:r>
              <a:rPr sz="1800">
                <a:cs typeface="微软雅黑" panose="020B0503020204020204" charset="-122"/>
              </a:rPr>
              <a:t>白噪声检验结果</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r>
              <a:rPr sz="1800">
                <a:cs typeface="微软雅黑" panose="020B0503020204020204" charset="-122"/>
              </a:rPr>
              <a:t>白噪声检验结果：</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748790" y="2118360"/>
            <a:ext cx="9211945" cy="277749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7-2</a:t>
            </a:r>
            <a:r>
              <a:rPr sz="2800" spc="0" smtClean="0">
                <a:solidFill>
                  <a:schemeClr val="accent5">
                    <a:lumMod val="75000"/>
                  </a:schemeClr>
                </a:solidFill>
                <a:cs typeface="+mn-cs"/>
              </a:rPr>
              <a:t>续：</a:t>
            </a:r>
            <a:r>
              <a:rPr sz="2800" spc="0" smtClean="0">
                <a:solidFill>
                  <a:schemeClr val="accent5">
                    <a:lumMod val="75000"/>
                  </a:schemeClr>
                </a:solidFill>
                <a:cs typeface="+mn-cs"/>
              </a:rPr>
              <a:t>差分后序列纯随机性检验</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上证指数</a:t>
            </a:r>
            <a:r>
              <a:rPr lang="en-US" altLang="zh-CN" sz="1800">
                <a:cs typeface="微软雅黑" panose="020B0503020204020204" charset="-122"/>
              </a:rPr>
              <a:t>1</a:t>
            </a:r>
            <a:r>
              <a:rPr sz="1800">
                <a:cs typeface="微软雅黑" panose="020B0503020204020204" charset="-122"/>
              </a:rPr>
              <a:t>阶差分后序列纯随机性检验</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r>
              <a:rPr sz="1800">
                <a:cs typeface="微软雅黑" panose="020B0503020204020204" charset="-122"/>
              </a:rPr>
              <a:t>白噪声检验结果：LB检验的P值都极小，方差齐性假定下的判断是该序列为非白噪声序列。但本例可能方差非齐，且延迟各阶的自相关系数都很小，最大的            。所以综合考虑，可以认为差分后序列近似为白噪声序列。</a:t>
            </a:r>
            <a:endParaRPr sz="1800">
              <a:cs typeface="微软雅黑" panose="020B0503020204020204" charset="-122"/>
            </a:endParaRPr>
          </a:p>
          <a:p>
            <a:pPr algn="l">
              <a:buClrTx/>
              <a:buSzTx/>
            </a:pPr>
            <a:r>
              <a:rPr sz="1800">
                <a:cs typeface="微软雅黑" panose="020B0503020204020204" charset="-122"/>
              </a:rPr>
              <a:t>所以上证指数的均值模型为</a:t>
            </a:r>
            <a:r>
              <a:rPr lang="en-US" altLang="zh-CN" sz="1800">
                <a:cs typeface="微软雅黑" panose="020B0503020204020204" charset="-122"/>
              </a:rPr>
              <a:t>ARIMA(0,1,0)</a:t>
            </a:r>
            <a:r>
              <a:rPr sz="1800">
                <a:cs typeface="微软雅黑" panose="020B0503020204020204" charset="-122"/>
              </a:rPr>
              <a:t>模型：</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1875790" y="1550670"/>
            <a:ext cx="8694420" cy="2587625"/>
          </a:xfrm>
          <a:prstGeom prst="rect">
            <a:avLst/>
          </a:prstGeom>
        </p:spPr>
      </p:pic>
      <p:graphicFrame>
        <p:nvGraphicFramePr>
          <p:cNvPr id="-2147482273" name="对象 -2147482274"/>
          <p:cNvGraphicFramePr>
            <a:graphicFrameLocks noChangeAspect="1"/>
          </p:cNvGraphicFramePr>
          <p:nvPr/>
        </p:nvGraphicFramePr>
        <p:xfrm>
          <a:off x="8524875" y="4832350"/>
          <a:ext cx="1035050" cy="345440"/>
        </p:xfrm>
        <a:graphic>
          <a:graphicData uri="http://schemas.openxmlformats.org/presentationml/2006/ole">
            <mc:AlternateContent xmlns:mc="http://schemas.openxmlformats.org/markup-compatibility/2006">
              <mc:Choice xmlns:v="urn:schemas-microsoft-com:vml" Requires="v">
                <p:oleObj spid="_x0000_s3076" name="" r:id="rId3" imgW="685800" imgH="228600" progId="Equation.DSMT4">
                  <p:embed/>
                </p:oleObj>
              </mc:Choice>
              <mc:Fallback>
                <p:oleObj name="" r:id="rId3" imgW="685800" imgH="228600" progId="Equation.DSMT4">
                  <p:embed/>
                  <p:pic>
                    <p:nvPicPr>
                      <p:cNvPr id="0" name="图片 3075"/>
                      <p:cNvPicPr/>
                      <p:nvPr/>
                    </p:nvPicPr>
                    <p:blipFill>
                      <a:blip r:embed="rId4"/>
                      <a:stretch>
                        <a:fillRect/>
                      </a:stretch>
                    </p:blipFill>
                    <p:spPr>
                      <a:xfrm>
                        <a:off x="8524875" y="4832350"/>
                        <a:ext cx="1035050" cy="345440"/>
                      </a:xfrm>
                      <a:prstGeom prst="rect">
                        <a:avLst/>
                      </a:prstGeom>
                      <a:noFill/>
                      <a:ln w="38100">
                        <a:noFill/>
                        <a:miter/>
                      </a:ln>
                    </p:spPr>
                  </p:pic>
                </p:oleObj>
              </mc:Fallback>
            </mc:AlternateContent>
          </a:graphicData>
        </a:graphic>
      </p:graphicFrame>
      <p:graphicFrame>
        <p:nvGraphicFramePr>
          <p:cNvPr id="-2147482271" name="对象 -2147482272"/>
          <p:cNvGraphicFramePr>
            <a:graphicFrameLocks noChangeAspect="1"/>
          </p:cNvGraphicFramePr>
          <p:nvPr/>
        </p:nvGraphicFramePr>
        <p:xfrm>
          <a:off x="6978650" y="5623560"/>
          <a:ext cx="1474470" cy="442595"/>
        </p:xfrm>
        <a:graphic>
          <a:graphicData uri="http://schemas.openxmlformats.org/presentationml/2006/ole">
            <mc:AlternateContent xmlns:mc="http://schemas.openxmlformats.org/markup-compatibility/2006">
              <mc:Choice xmlns:v="urn:schemas-microsoft-com:vml" Requires="v">
                <p:oleObj spid="_x0000_s5" name="" r:id="rId5" imgW="762000" imgH="228600" progId="Equation.DSMT4">
                  <p:embed/>
                </p:oleObj>
              </mc:Choice>
              <mc:Fallback>
                <p:oleObj name="" r:id="rId5" imgW="762000" imgH="228600" progId="Equation.DSMT4">
                  <p:embed/>
                  <p:pic>
                    <p:nvPicPr>
                      <p:cNvPr id="0" name="图片 4"/>
                      <p:cNvPicPr/>
                      <p:nvPr/>
                    </p:nvPicPr>
                    <p:blipFill>
                      <a:blip r:embed="rId6"/>
                      <a:stretch>
                        <a:fillRect/>
                      </a:stretch>
                    </p:blipFill>
                    <p:spPr>
                      <a:xfrm>
                        <a:off x="6978650" y="5623560"/>
                        <a:ext cx="1474470" cy="442595"/>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案例回顾</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例５</a:t>
            </a:r>
            <a:r>
              <a:rPr lang="en-US" altLang="zh-CN" sz="1800">
                <a:cs typeface="微软雅黑" panose="020B0503020204020204" charset="-122"/>
              </a:rPr>
              <a:t>-</a:t>
            </a:r>
            <a:r>
              <a:rPr sz="1800">
                <a:cs typeface="微软雅黑" panose="020B0503020204020204" charset="-122"/>
              </a:rPr>
              <a:t>６中我们对</a:t>
            </a:r>
            <a:r>
              <a:rPr lang="en-US" altLang="zh-CN" sz="1800">
                <a:cs typeface="微软雅黑" panose="020B0503020204020204" charset="-122"/>
              </a:rPr>
              <a:t>1889-1970</a:t>
            </a:r>
            <a:r>
              <a:rPr sz="1800">
                <a:cs typeface="微软雅黑" panose="020B0503020204020204" charset="-122"/>
              </a:rPr>
              <a:t>年美国</a:t>
            </a:r>
            <a:r>
              <a:rPr lang="en-US" altLang="zh-CN" sz="1800">
                <a:cs typeface="微软雅黑" panose="020B0503020204020204" charset="-122"/>
              </a:rPr>
              <a:t>GNP</a:t>
            </a:r>
            <a:r>
              <a:rPr sz="1800">
                <a:cs typeface="微软雅黑" panose="020B0503020204020204" charset="-122"/>
              </a:rPr>
              <a:t>平减指数序列进行拟合和预测，得到的拟合模型是：</a:t>
            </a:r>
            <a:endParaRPr sz="1800">
              <a:cs typeface="微软雅黑" panose="020B0503020204020204" charset="-122"/>
            </a:endParaRPr>
          </a:p>
          <a:p>
            <a:pPr algn="l">
              <a:buClrTx/>
              <a:buSzTx/>
            </a:pPr>
            <a:endParaRPr sz="1800">
              <a:cs typeface="微软雅黑" panose="020B0503020204020204" charset="-122"/>
            </a:endParaRPr>
          </a:p>
          <a:p>
            <a:pPr algn="l">
              <a:buClrTx/>
              <a:buSzTx/>
            </a:pPr>
            <a:r>
              <a:rPr sz="1800">
                <a:cs typeface="微软雅黑" panose="020B0503020204020204" charset="-122"/>
              </a:rPr>
              <a:t>我们很容易预测出</a:t>
            </a:r>
            <a:r>
              <a:rPr lang="en-US" altLang="zh-CN" sz="1800">
                <a:cs typeface="微软雅黑" panose="020B0503020204020204" charset="-122"/>
              </a:rPr>
              <a:t>1971</a:t>
            </a:r>
            <a:r>
              <a:rPr sz="1800">
                <a:cs typeface="微软雅黑" panose="020B0503020204020204" charset="-122"/>
              </a:rPr>
              <a:t>年美国</a:t>
            </a:r>
            <a:r>
              <a:rPr lang="en-US" altLang="zh-CN" sz="1800">
                <a:cs typeface="微软雅黑" panose="020B0503020204020204" charset="-122"/>
              </a:rPr>
              <a:t>GNP</a:t>
            </a:r>
            <a:r>
              <a:rPr sz="1800">
                <a:cs typeface="微软雅黑" panose="020B0503020204020204" charset="-122"/>
              </a:rPr>
              <a:t>平减指数的</a:t>
            </a:r>
            <a:r>
              <a:rPr lang="en-US" altLang="zh-CN" sz="1800">
                <a:cs typeface="微软雅黑" panose="020B0503020204020204" charset="-122"/>
              </a:rPr>
              <a:t>点</a:t>
            </a:r>
            <a:r>
              <a:rPr sz="1800">
                <a:cs typeface="微软雅黑" panose="020B0503020204020204" charset="-122"/>
              </a:rPr>
              <a:t>估计为</a:t>
            </a:r>
            <a:endParaRPr sz="1800">
              <a:cs typeface="微软雅黑" panose="020B0503020204020204" charset="-122"/>
            </a:endParaRPr>
          </a:p>
          <a:p>
            <a:pPr algn="l">
              <a:buClrTx/>
              <a:buSzTx/>
            </a:pPr>
            <a:endParaRPr sz="1800">
              <a:cs typeface="微软雅黑" panose="020B0503020204020204" charset="-122"/>
            </a:endParaRPr>
          </a:p>
          <a:p>
            <a:pPr algn="l">
              <a:buClrTx/>
              <a:buSzTx/>
            </a:pPr>
            <a:r>
              <a:rPr sz="1800">
                <a:cs typeface="微软雅黑" panose="020B0503020204020204" charset="-122"/>
              </a:rPr>
              <a:t>我们用如下方式计算它的</a:t>
            </a:r>
            <a:r>
              <a:rPr lang="en-US" altLang="zh-CN" sz="1800">
                <a:cs typeface="微软雅黑" panose="020B0503020204020204" charset="-122"/>
              </a:rPr>
              <a:t>95%</a:t>
            </a:r>
            <a:r>
              <a:rPr sz="1800">
                <a:cs typeface="微软雅黑" panose="020B0503020204020204" charset="-122"/>
              </a:rPr>
              <a:t>置信区间</a:t>
            </a:r>
            <a:endParaRPr sz="1800">
              <a:cs typeface="微软雅黑" panose="020B0503020204020204" charset="-122"/>
            </a:endParaRPr>
          </a:p>
          <a:p>
            <a:pPr algn="l">
              <a:buClrTx/>
              <a:buSzTx/>
            </a:pPr>
            <a:endParaRPr sz="1800">
              <a:cs typeface="微软雅黑" panose="020B0503020204020204" charset="-122"/>
            </a:endParaRPr>
          </a:p>
          <a:p>
            <a:pPr algn="l">
              <a:buClrTx/>
              <a:buSzTx/>
            </a:pPr>
            <a:r>
              <a:rPr sz="1800">
                <a:cs typeface="微软雅黑" panose="020B0503020204020204" charset="-122"/>
              </a:rPr>
              <a:t>这个</a:t>
            </a:r>
            <a:r>
              <a:rPr lang="en-US" altLang="zh-CN" sz="1800">
                <a:cs typeface="微软雅黑" panose="020B0503020204020204" charset="-122"/>
              </a:rPr>
              <a:t>95</a:t>
            </a:r>
            <a:r>
              <a:rPr sz="1800">
                <a:cs typeface="微软雅黑" panose="020B0503020204020204" charset="-122"/>
              </a:rPr>
              <a:t>％的置信区间一定有</a:t>
            </a:r>
            <a:r>
              <a:rPr lang="en-US" altLang="zh-CN" sz="1800">
                <a:cs typeface="微软雅黑" panose="020B0503020204020204" charset="-122"/>
              </a:rPr>
              <a:t>95</a:t>
            </a:r>
            <a:r>
              <a:rPr sz="1800">
                <a:cs typeface="微软雅黑" panose="020B0503020204020204" charset="-122"/>
              </a:rPr>
              <a:t>％的置信水平吗？不一定，它的准确性取决于它是否满足如下假定</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743835" y="1811655"/>
            <a:ext cx="5575300" cy="369570"/>
          </a:xfrm>
          <a:prstGeom prst="rect">
            <a:avLst/>
          </a:prstGeom>
        </p:spPr>
      </p:pic>
      <p:graphicFrame>
        <p:nvGraphicFramePr>
          <p:cNvPr id="7" name="对象 6"/>
          <p:cNvGraphicFramePr/>
          <p:nvPr/>
        </p:nvGraphicFramePr>
        <p:xfrm>
          <a:off x="5278755" y="2861945"/>
          <a:ext cx="1458595" cy="407670"/>
        </p:xfrm>
        <a:graphic>
          <a:graphicData uri="http://schemas.openxmlformats.org/presentationml/2006/ole">
            <mc:AlternateContent xmlns:mc="http://schemas.openxmlformats.org/markup-compatibility/2006">
              <mc:Choice xmlns:v="urn:schemas-microsoft-com:vml" Requires="v">
                <p:oleObj spid="_x0000_s8" name="" r:id="rId3" imgW="800100" imgH="228600" progId="Equation.DSMT4">
                  <p:embed/>
                </p:oleObj>
              </mc:Choice>
              <mc:Fallback>
                <p:oleObj name="" r:id="rId3" imgW="800100" imgH="228600" progId="Equation.DSMT4">
                  <p:embed/>
                  <p:pic>
                    <p:nvPicPr>
                      <p:cNvPr id="0" name="图片 7"/>
                      <p:cNvPicPr/>
                      <p:nvPr/>
                    </p:nvPicPr>
                    <p:blipFill>
                      <a:blip r:embed="rId4"/>
                      <a:stretch>
                        <a:fillRect/>
                      </a:stretch>
                    </p:blipFill>
                    <p:spPr>
                      <a:xfrm>
                        <a:off x="5278755" y="2861945"/>
                        <a:ext cx="1458595" cy="407670"/>
                      </a:xfrm>
                      <a:prstGeom prst="rect">
                        <a:avLst/>
                      </a:prstGeom>
                    </p:spPr>
                  </p:pic>
                </p:oleObj>
              </mc:Fallback>
            </mc:AlternateContent>
          </a:graphicData>
        </a:graphic>
      </p:graphicFrame>
      <p:graphicFrame>
        <p:nvGraphicFramePr>
          <p:cNvPr id="9" name="对象 8"/>
          <p:cNvGraphicFramePr/>
          <p:nvPr/>
        </p:nvGraphicFramePr>
        <p:xfrm>
          <a:off x="8479155" y="1784350"/>
          <a:ext cx="1550035" cy="424180"/>
        </p:xfrm>
        <a:graphic>
          <a:graphicData uri="http://schemas.openxmlformats.org/presentationml/2006/ole">
            <mc:AlternateContent xmlns:mc="http://schemas.openxmlformats.org/markup-compatibility/2006">
              <mc:Choice xmlns:v="urn:schemas-microsoft-com:vml" Requires="v">
                <p:oleObj spid="_x0000_s10" name="" r:id="rId5" imgW="1307465" imgH="426085" progId="Equation.DSMT4">
                  <p:embed/>
                </p:oleObj>
              </mc:Choice>
              <mc:Fallback>
                <p:oleObj name="" r:id="rId5" imgW="1307465" imgH="426085" progId="Equation.DSMT4">
                  <p:embed/>
                  <p:pic>
                    <p:nvPicPr>
                      <p:cNvPr id="0" name="图片 9"/>
                      <p:cNvPicPr/>
                      <p:nvPr/>
                    </p:nvPicPr>
                    <p:blipFill>
                      <a:blip r:embed="rId6"/>
                      <a:stretch>
                        <a:fillRect/>
                      </a:stretch>
                    </p:blipFill>
                    <p:spPr>
                      <a:xfrm>
                        <a:off x="8479155" y="1784350"/>
                        <a:ext cx="1550035" cy="424180"/>
                      </a:xfrm>
                      <a:prstGeom prst="rect">
                        <a:avLst/>
                      </a:prstGeom>
                    </p:spPr>
                  </p:pic>
                </p:oleObj>
              </mc:Fallback>
            </mc:AlternateContent>
          </a:graphicData>
        </a:graphic>
      </p:graphicFrame>
      <p:graphicFrame>
        <p:nvGraphicFramePr>
          <p:cNvPr id="13" name="对象 12"/>
          <p:cNvGraphicFramePr/>
          <p:nvPr/>
        </p:nvGraphicFramePr>
        <p:xfrm>
          <a:off x="5539105" y="5210493"/>
          <a:ext cx="1198245" cy="481965"/>
        </p:xfrm>
        <a:graphic>
          <a:graphicData uri="http://schemas.openxmlformats.org/presentationml/2006/ole">
            <mc:AlternateContent xmlns:mc="http://schemas.openxmlformats.org/markup-compatibility/2006">
              <mc:Choice xmlns:v="urn:schemas-microsoft-com:vml" Requires="v">
                <p:oleObj spid="_x0000_s14" name="" r:id="rId7" imgW="622300" imgH="254000" progId="Equation.DSMT4">
                  <p:embed/>
                </p:oleObj>
              </mc:Choice>
              <mc:Fallback>
                <p:oleObj name="" r:id="rId7" imgW="622300" imgH="254000" progId="Equation.DSMT4">
                  <p:embed/>
                  <p:pic>
                    <p:nvPicPr>
                      <p:cNvPr id="0" name="图片 11"/>
                      <p:cNvPicPr/>
                      <p:nvPr/>
                    </p:nvPicPr>
                    <p:blipFill>
                      <a:blip r:embed="rId8"/>
                      <a:stretch>
                        <a:fillRect/>
                      </a:stretch>
                    </p:blipFill>
                    <p:spPr>
                      <a:xfrm>
                        <a:off x="5539105" y="5210493"/>
                        <a:ext cx="1198245" cy="481965"/>
                      </a:xfrm>
                      <a:prstGeom prst="rect">
                        <a:avLst/>
                      </a:prstGeom>
                    </p:spPr>
                  </p:pic>
                </p:oleObj>
              </mc:Fallback>
            </mc:AlternateContent>
          </a:graphicData>
        </a:graphic>
      </p:graphicFrame>
      <p:graphicFrame>
        <p:nvGraphicFramePr>
          <p:cNvPr id="15" name="对象 14"/>
          <p:cNvGraphicFramePr/>
          <p:nvPr/>
        </p:nvGraphicFramePr>
        <p:xfrm>
          <a:off x="3694430" y="3790315"/>
          <a:ext cx="6000750" cy="447040"/>
        </p:xfrm>
        <a:graphic>
          <a:graphicData uri="http://schemas.openxmlformats.org/presentationml/2006/ole">
            <mc:AlternateContent xmlns:mc="http://schemas.openxmlformats.org/markup-compatibility/2006">
              <mc:Choice xmlns:v="urn:schemas-microsoft-com:vml" Requires="v">
                <p:oleObj spid="_x0000_s16" name="" r:id="rId9" imgW="4982210" imgH="447040" progId="Equation.DSMT4">
                  <p:embed/>
                </p:oleObj>
              </mc:Choice>
              <mc:Fallback>
                <p:oleObj name="" r:id="rId9" imgW="4982210" imgH="447040" progId="Equation.DSMT4">
                  <p:embed/>
                  <p:pic>
                    <p:nvPicPr>
                      <p:cNvPr id="0" name="图片 15"/>
                      <p:cNvPicPr/>
                      <p:nvPr/>
                    </p:nvPicPr>
                    <p:blipFill>
                      <a:blip r:embed="rId10"/>
                      <a:stretch>
                        <a:fillRect/>
                      </a:stretch>
                    </p:blipFill>
                    <p:spPr>
                      <a:xfrm>
                        <a:off x="3694430" y="3790315"/>
                        <a:ext cx="6000750" cy="447040"/>
                      </a:xfrm>
                      <a:prstGeom prst="rect">
                        <a:avLst/>
                      </a:prstGeom>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条件异方差检验</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2000">
                <a:cs typeface="微软雅黑" panose="020B0503020204020204" charset="-122"/>
              </a:rPr>
              <a:t>提取了均值信息后，需要对</a:t>
            </a:r>
            <a:r>
              <a:rPr sz="2000">
                <a:cs typeface="微软雅黑" panose="020B0503020204020204" charset="-122"/>
              </a:rPr>
              <a:t>残差</a:t>
            </a:r>
            <a:r>
              <a:rPr lang="en-US" altLang="zh-CN" sz="2000">
                <a:cs typeface="微软雅黑" panose="020B0503020204020204" charset="-122"/>
              </a:rPr>
              <a:t>序列进行条件异方差检验</a:t>
            </a:r>
            <a:r>
              <a:rPr sz="2000">
                <a:cs typeface="微软雅黑" panose="020B0503020204020204" charset="-122"/>
              </a:rPr>
              <a:t>，判断是否需要进一步拟合条件异方差模型</a:t>
            </a:r>
            <a:endParaRPr sz="2000">
              <a:cs typeface="微软雅黑" panose="020B0503020204020204" charset="-122"/>
            </a:endParaRPr>
          </a:p>
          <a:p>
            <a:pPr algn="l">
              <a:buClrTx/>
              <a:buSzTx/>
            </a:pPr>
            <a:r>
              <a:rPr lang="en-US" altLang="zh-CN" sz="2000">
                <a:cs typeface="微软雅黑" panose="020B0503020204020204" charset="-122"/>
              </a:rPr>
              <a:t>条件异方差检验，也称为 ARCH 检验。ARCH 检验是一种特殊的异方差检验，它不仅要求序列具有异方差性，而且要求这种异方差性是由某种自相关关系造成的，这种自相关关系可以用残差序列的自回归模型进行拟合。</a:t>
            </a:r>
            <a:endParaRPr lang="en-US" altLang="zh-CN" sz="2000">
              <a:cs typeface="微软雅黑" panose="020B0503020204020204" charset="-122"/>
            </a:endParaRPr>
          </a:p>
          <a:p>
            <a:pPr algn="l">
              <a:buClrTx/>
              <a:buSzTx/>
            </a:pPr>
            <a:r>
              <a:rPr lang="en-US" altLang="zh-CN" sz="2000">
                <a:cs typeface="微软雅黑" panose="020B0503020204020204" charset="-122"/>
              </a:rPr>
              <a:t>常用的两种 ARCH 检验统计量</a:t>
            </a:r>
            <a:endParaRPr lang="en-US" altLang="zh-CN" sz="1800">
              <a:cs typeface="微软雅黑" panose="020B0503020204020204" charset="-122"/>
            </a:endParaRPr>
          </a:p>
          <a:p>
            <a:pPr lvl="1" algn="l">
              <a:buClrTx/>
              <a:buSzTx/>
            </a:pPr>
            <a:r>
              <a:rPr lang="en-US" altLang="zh-CN" sz="1800">
                <a:cs typeface="微软雅黑" panose="020B0503020204020204" charset="-122"/>
              </a:rPr>
              <a:t>1983年 Mcleod和Li提出了Portmanteau Q</a:t>
            </a:r>
            <a:r>
              <a:rPr sz="1800">
                <a:cs typeface="微软雅黑" panose="020B0503020204020204" charset="-122"/>
              </a:rPr>
              <a:t>统计量</a:t>
            </a:r>
            <a:endParaRPr lang="en-US" altLang="zh-CN" sz="1800">
              <a:cs typeface="微软雅黑" panose="020B0503020204020204" charset="-122"/>
            </a:endParaRPr>
          </a:p>
          <a:p>
            <a:pPr lvl="1" algn="l">
              <a:buClrTx/>
              <a:buSzTx/>
            </a:pPr>
            <a:r>
              <a:rPr lang="en-US" altLang="zh-CN" sz="1800">
                <a:cs typeface="微软雅黑" panose="020B0503020204020204" charset="-122"/>
              </a:rPr>
              <a:t>1982</a:t>
            </a:r>
            <a:r>
              <a:rPr sz="1800">
                <a:cs typeface="微软雅黑" panose="020B0503020204020204" charset="-122"/>
              </a:rPr>
              <a:t>年</a:t>
            </a:r>
            <a:r>
              <a:rPr lang="en-US" altLang="zh-CN" sz="1800">
                <a:cs typeface="微软雅黑" panose="020B0503020204020204" charset="-122"/>
              </a:rPr>
              <a:t>Engle</a:t>
            </a:r>
            <a:r>
              <a:rPr sz="1800">
                <a:cs typeface="微软雅黑" panose="020B0503020204020204" charset="-122"/>
              </a:rPr>
              <a:t>提出的拉格朗日乘子检验，简记为</a:t>
            </a:r>
            <a:r>
              <a:rPr lang="en-US" altLang="zh-CN" sz="1800">
                <a:cs typeface="微软雅黑" panose="020B0503020204020204" charset="-122"/>
              </a:rPr>
              <a:t>LM</a:t>
            </a:r>
            <a:r>
              <a:rPr lang="en-US" altLang="zh-CN" sz="1800">
                <a:cs typeface="微软雅黑" panose="020B0503020204020204" charset="-122"/>
              </a:rPr>
              <a:t> 统计量</a:t>
            </a: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sym typeface="+mn-ea"/>
              </a:rPr>
              <a:t>Portmanteau Q检验</a:t>
            </a:r>
            <a:endParaRPr sz="2800" spc="0" smtClean="0">
              <a:solidFill>
                <a:schemeClr val="accent5">
                  <a:lumMod val="75000"/>
                </a:schemeClr>
              </a:solidFill>
              <a:cs typeface="+mn-cs"/>
              <a:sym typeface="+mn-ea"/>
            </a:endParaRPr>
          </a:p>
        </p:txBody>
      </p:sp>
      <p:sp>
        <p:nvSpPr>
          <p:cNvPr id="21506" name="文本占位符 1"/>
          <p:cNvSpPr>
            <a:spLocks noGrp="1"/>
          </p:cNvSpPr>
          <p:nvPr>
            <p:ph sz="half" idx="1"/>
          </p:nvPr>
        </p:nvSpPr>
        <p:spPr>
          <a:xfrm>
            <a:off x="1279525" y="986155"/>
            <a:ext cx="10520045" cy="5441950"/>
          </a:xfrm>
        </p:spPr>
        <p:txBody>
          <a:bodyPr wrap="square" lIns="91440" tIns="45720" rIns="91440" bIns="45720" anchor="t"/>
          <a:p>
            <a:pPr algn="l">
              <a:buClrTx/>
              <a:buSzTx/>
            </a:pPr>
            <a:r>
              <a:rPr lang="en-US" altLang="zh-CN" sz="1800">
                <a:cs typeface="微软雅黑" panose="020B0503020204020204" charset="-122"/>
              </a:rPr>
              <a:t>构造思想</a:t>
            </a:r>
            <a:endParaRPr lang="en-US" altLang="zh-CN" sz="1800">
              <a:cs typeface="微软雅黑" panose="020B0503020204020204" charset="-122"/>
            </a:endParaRPr>
          </a:p>
          <a:p>
            <a:pPr lvl="1" algn="l">
              <a:buClrTx/>
              <a:buSzTx/>
            </a:pPr>
            <a:r>
              <a:rPr lang="en-US" altLang="zh-CN">
                <a:cs typeface="微软雅黑" panose="020B0503020204020204" charset="-122"/>
              </a:rPr>
              <a:t>如果残差序列方差非齐，且具有集群效应，那么残差平方序列通常具有自相关性。</a:t>
            </a:r>
            <a:r>
              <a:rPr>
                <a:cs typeface="微软雅黑" panose="020B0503020204020204" charset="-122"/>
              </a:rPr>
              <a:t>所以</a:t>
            </a:r>
            <a:r>
              <a:rPr lang="en-US" altLang="zh-CN">
                <a:cs typeface="微软雅黑" panose="020B0503020204020204" charset="-122"/>
              </a:rPr>
              <a:t>方差非齐检验可以转化为残差平方序列的自相关性检验</a:t>
            </a:r>
            <a:r>
              <a:rPr>
                <a:cs typeface="微软雅黑" panose="020B0503020204020204" charset="-122"/>
              </a:rPr>
              <a:t>。</a:t>
            </a:r>
            <a:endParaRPr>
              <a:cs typeface="微软雅黑" panose="020B0503020204020204" charset="-122"/>
            </a:endParaRPr>
          </a:p>
          <a:p>
            <a:pPr algn="l">
              <a:buClrTx/>
              <a:buSzTx/>
            </a:pPr>
            <a:r>
              <a:rPr sz="1800">
                <a:cs typeface="微软雅黑" panose="020B0503020204020204" charset="-122"/>
              </a:rPr>
              <a:t>假设条件：</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r>
              <a:rPr sz="1800">
                <a:cs typeface="微软雅黑" panose="020B0503020204020204" charset="-122"/>
              </a:rPr>
              <a:t>检验统计量</a:t>
            </a:r>
            <a:endParaRPr sz="1800">
              <a:cs typeface="微软雅黑" panose="020B0503020204020204" charset="-122"/>
            </a:endParaRPr>
          </a:p>
          <a:p>
            <a:pPr algn="l">
              <a:buClrTx/>
              <a:buSzTx/>
            </a:pPr>
            <a:endParaRPr sz="1800">
              <a:cs typeface="微软雅黑" panose="020B0503020204020204" charset="-122"/>
            </a:endParaRPr>
          </a:p>
          <a:p>
            <a:pPr marL="0" indent="0" algn="l">
              <a:buClrTx/>
              <a:buSzTx/>
              <a:buNone/>
            </a:pPr>
            <a:endParaRPr>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550795" y="2796540"/>
            <a:ext cx="8812530" cy="1625600"/>
          </a:xfrm>
          <a:prstGeom prst="rect">
            <a:avLst/>
          </a:prstGeom>
        </p:spPr>
      </p:pic>
      <p:pic>
        <p:nvPicPr>
          <p:cNvPr id="27654" name="Object 3"/>
          <p:cNvPicPr>
            <a:picLocks noChangeAspect="1"/>
          </p:cNvPicPr>
          <p:nvPr/>
        </p:nvPicPr>
        <p:blipFill>
          <a:blip r:embed="rId3"/>
          <a:stretch>
            <a:fillRect/>
          </a:stretch>
        </p:blipFill>
        <p:spPr>
          <a:xfrm>
            <a:off x="4533900" y="5066983"/>
            <a:ext cx="3733800" cy="785812"/>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LM</a:t>
            </a:r>
            <a:r>
              <a:rPr sz="2800" spc="0" smtClean="0">
                <a:solidFill>
                  <a:schemeClr val="accent5">
                    <a:lumMod val="75000"/>
                  </a:schemeClr>
                </a:solidFill>
                <a:cs typeface="+mn-cs"/>
              </a:rPr>
              <a:t>检验</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构造思想</a:t>
            </a:r>
            <a:endParaRPr sz="1800">
              <a:cs typeface="微软雅黑" panose="020B0503020204020204" charset="-122"/>
            </a:endParaRPr>
          </a:p>
          <a:p>
            <a:pPr lvl="1" algn="l">
              <a:buClrTx/>
              <a:buSzTx/>
            </a:pPr>
            <a:r>
              <a:rPr>
                <a:latin typeface="+mn-lt"/>
                <a:ea typeface="+mn-ea"/>
                <a:sym typeface="Arial" panose="020B0604020202020204" pitchFamily="34" charset="0"/>
              </a:rPr>
              <a:t>假如残差序列方差非齐，且具有集群效应，残差平方序列通常具有自相关性。那么我们就可以尝试使用自回归模型拟合残差平方序列，于是方差齐性检验就可以转化为这个方程是否显著成立的检验</a:t>
            </a:r>
            <a:endParaRPr>
              <a:latin typeface="+mn-lt"/>
              <a:ea typeface="+mn-ea"/>
              <a:sym typeface="Arial" panose="020B0604020202020204" pitchFamily="34" charset="0"/>
            </a:endParaRPr>
          </a:p>
          <a:p>
            <a:pPr lvl="0" algn="l">
              <a:buClrTx/>
              <a:buSzTx/>
            </a:pPr>
            <a:endParaRPr>
              <a:cs typeface="微软雅黑" panose="020B0503020204020204" charset="-122"/>
            </a:endParaRPr>
          </a:p>
          <a:p>
            <a:pPr lvl="0" algn="l">
              <a:buClrTx/>
              <a:buSzTx/>
            </a:pPr>
            <a:r>
              <a:rPr sz="1800">
                <a:cs typeface="微软雅黑" panose="020B0503020204020204" charset="-122"/>
              </a:rPr>
              <a:t>假设条件</a:t>
            </a:r>
            <a:endParaRPr sz="1800">
              <a:cs typeface="微软雅黑" panose="020B0503020204020204" charset="-122"/>
            </a:endParaRPr>
          </a:p>
          <a:p>
            <a:pPr lvl="0" algn="l">
              <a:buClrTx/>
              <a:buSzTx/>
            </a:pPr>
            <a:endParaRPr sz="1800">
              <a:cs typeface="微软雅黑" panose="020B0503020204020204" charset="-122"/>
            </a:endParaRPr>
          </a:p>
          <a:p>
            <a:pPr lvl="0" algn="l">
              <a:buClrTx/>
              <a:buSzTx/>
            </a:pPr>
            <a:endParaRPr sz="1800">
              <a:cs typeface="微软雅黑" panose="020B0503020204020204" charset="-122"/>
            </a:endParaRPr>
          </a:p>
          <a:p>
            <a:pPr lvl="0" algn="l">
              <a:buClrTx/>
              <a:buSzTx/>
            </a:pPr>
            <a:endParaRPr sz="1800">
              <a:cs typeface="微软雅黑" panose="020B0503020204020204" charset="-122"/>
            </a:endParaRPr>
          </a:p>
          <a:p>
            <a:pPr lvl="0" algn="l">
              <a:buClrTx/>
              <a:buSzTx/>
            </a:pPr>
            <a:r>
              <a:rPr sz="1800">
                <a:cs typeface="微软雅黑" panose="020B0503020204020204" charset="-122"/>
              </a:rPr>
              <a:t>检验统计量</a:t>
            </a:r>
            <a:endParaRPr sz="1800">
              <a:cs typeface="微软雅黑" panose="020B0503020204020204" charset="-122"/>
            </a:endParaRPr>
          </a:p>
          <a:p>
            <a:pPr lvl="0" algn="l">
              <a:buClrTx/>
              <a:buSzTx/>
            </a:pPr>
            <a:endParaRPr sz="1800">
              <a:cs typeface="微软雅黑" panose="020B0503020204020204" charset="-122"/>
            </a:endParaRPr>
          </a:p>
          <a:p>
            <a:pPr marL="0" lvl="0" indent="0" algn="l">
              <a:buClrTx/>
              <a:buSzTx/>
              <a:buNone/>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309"/>
          <p:cNvGraphicFramePr/>
          <p:nvPr/>
        </p:nvGraphicFramePr>
        <p:xfrm>
          <a:off x="4558983" y="2205355"/>
          <a:ext cx="2822575" cy="840740"/>
        </p:xfrm>
        <a:graphic>
          <a:graphicData uri="http://schemas.openxmlformats.org/presentationml/2006/ole">
            <mc:AlternateContent xmlns:mc="http://schemas.openxmlformats.org/markup-compatibility/2006">
              <mc:Choice xmlns:v="urn:schemas-microsoft-com:vml" Requires="v">
                <p:oleObj spid="_x0000_s3076" name="" r:id="rId2" imgW="1295400" imgH="431800" progId="Equation.DSMT4">
                  <p:embed/>
                </p:oleObj>
              </mc:Choice>
              <mc:Fallback>
                <p:oleObj name="" r:id="rId2" imgW="1295400" imgH="431800" progId="Equation.DSMT4">
                  <p:embed/>
                  <p:pic>
                    <p:nvPicPr>
                      <p:cNvPr id="0" name="图片 3075"/>
                      <p:cNvPicPr/>
                      <p:nvPr/>
                    </p:nvPicPr>
                    <p:blipFill>
                      <a:blip r:embed="rId3"/>
                      <a:stretch>
                        <a:fillRect/>
                      </a:stretch>
                    </p:blipFill>
                    <p:spPr>
                      <a:xfrm>
                        <a:off x="4558983" y="2205355"/>
                        <a:ext cx="2822575" cy="840740"/>
                      </a:xfrm>
                      <a:prstGeom prst="rect">
                        <a:avLst/>
                      </a:prstGeom>
                      <a:noFill/>
                      <a:ln w="38100">
                        <a:noFill/>
                        <a:miter/>
                      </a:ln>
                    </p:spPr>
                  </p:pic>
                </p:oleObj>
              </mc:Fallback>
            </mc:AlternateContent>
          </a:graphicData>
        </a:graphic>
      </p:graphicFrame>
      <p:grpSp>
        <p:nvGrpSpPr>
          <p:cNvPr id="9" name="组合 8"/>
          <p:cNvGrpSpPr/>
          <p:nvPr/>
        </p:nvGrpSpPr>
        <p:grpSpPr>
          <a:xfrm>
            <a:off x="2861310" y="3446145"/>
            <a:ext cx="6955790" cy="1305560"/>
            <a:chOff x="4382" y="4841"/>
            <a:chExt cx="10954" cy="1994"/>
          </a:xfrm>
        </p:grpSpPr>
        <p:pic>
          <p:nvPicPr>
            <p:cNvPr id="3" name="图片 2"/>
            <p:cNvPicPr>
              <a:picLocks noChangeAspect="1"/>
            </p:cNvPicPr>
            <p:nvPr/>
          </p:nvPicPr>
          <p:blipFill>
            <a:blip r:embed="rId4"/>
            <a:stretch>
              <a:fillRect/>
            </a:stretch>
          </p:blipFill>
          <p:spPr>
            <a:xfrm>
              <a:off x="4382" y="4841"/>
              <a:ext cx="10955" cy="1995"/>
            </a:xfrm>
            <a:prstGeom prst="rect">
              <a:avLst/>
            </a:prstGeom>
          </p:spPr>
        </p:pic>
        <p:sp>
          <p:nvSpPr>
            <p:cNvPr id="5" name="矩形 4"/>
            <p:cNvSpPr/>
            <p:nvPr/>
          </p:nvSpPr>
          <p:spPr>
            <a:xfrm>
              <a:off x="4431" y="5553"/>
              <a:ext cx="6924" cy="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5915" y="5492"/>
              <a:ext cx="8337" cy="586"/>
              <a:chOff x="6026" y="5507"/>
              <a:chExt cx="8459" cy="646"/>
            </a:xfrm>
          </p:grpSpPr>
          <p:pic>
            <p:nvPicPr>
              <p:cNvPr id="6" name="图片 5"/>
              <p:cNvPicPr>
                <a:picLocks noChangeAspect="1"/>
              </p:cNvPicPr>
              <p:nvPr/>
            </p:nvPicPr>
            <p:blipFill>
              <a:blip r:embed="rId5"/>
              <a:stretch>
                <a:fillRect/>
              </a:stretch>
            </p:blipFill>
            <p:spPr>
              <a:xfrm>
                <a:off x="6026" y="5553"/>
                <a:ext cx="2955" cy="600"/>
              </a:xfrm>
              <a:prstGeom prst="rect">
                <a:avLst/>
              </a:prstGeom>
            </p:spPr>
          </p:pic>
          <p:sp>
            <p:nvSpPr>
              <p:cNvPr id="7" name="矩形 6"/>
              <p:cNvSpPr/>
              <p:nvPr/>
            </p:nvSpPr>
            <p:spPr>
              <a:xfrm>
                <a:off x="11247" y="5507"/>
                <a:ext cx="3238" cy="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11" name="组合 10"/>
          <p:cNvGrpSpPr/>
          <p:nvPr/>
        </p:nvGrpSpPr>
        <p:grpSpPr>
          <a:xfrm>
            <a:off x="4451350" y="5417185"/>
            <a:ext cx="3801745" cy="654685"/>
            <a:chOff x="6197" y="7144"/>
            <a:chExt cx="6835" cy="1248"/>
          </a:xfrm>
        </p:grpSpPr>
        <p:pic>
          <p:nvPicPr>
            <p:cNvPr id="29707" name="Object 9"/>
            <p:cNvPicPr>
              <a:picLocks noChangeAspect="1"/>
            </p:cNvPicPr>
            <p:nvPr/>
          </p:nvPicPr>
          <p:blipFill>
            <a:blip r:embed="rId6"/>
            <a:stretch>
              <a:fillRect/>
            </a:stretch>
          </p:blipFill>
          <p:spPr>
            <a:xfrm>
              <a:off x="6197" y="7144"/>
              <a:ext cx="4545" cy="1248"/>
            </a:xfrm>
            <a:prstGeom prst="rect">
              <a:avLst/>
            </a:prstGeom>
            <a:noFill/>
            <a:ln w="9525">
              <a:noFill/>
            </a:ln>
          </p:spPr>
        </p:pic>
        <p:pic>
          <p:nvPicPr>
            <p:cNvPr id="10" name="图片 9"/>
            <p:cNvPicPr>
              <a:picLocks noChangeAspect="1"/>
            </p:cNvPicPr>
            <p:nvPr/>
          </p:nvPicPr>
          <p:blipFill>
            <a:blip r:embed="rId7"/>
            <a:stretch>
              <a:fillRect/>
            </a:stretch>
          </p:blipFill>
          <p:spPr>
            <a:xfrm>
              <a:off x="10914" y="7298"/>
              <a:ext cx="2118" cy="781"/>
            </a:xfrm>
            <a:prstGeom prst="rect">
              <a:avLst/>
            </a:prstGeom>
          </p:spPr>
        </p:pic>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7-2</a:t>
            </a:r>
            <a:r>
              <a:rPr sz="2800" spc="0" smtClean="0">
                <a:solidFill>
                  <a:schemeClr val="accent5">
                    <a:lumMod val="75000"/>
                  </a:schemeClr>
                </a:solidFill>
                <a:cs typeface="+mn-cs"/>
              </a:rPr>
              <a:t>续</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对2013年１月４日至2017年８月25日上证指数每日收盘价序列进行ARCH检验</a:t>
            </a:r>
            <a:r>
              <a:rPr sz="1800">
                <a:cs typeface="微软雅黑" panose="020B0503020204020204" charset="-122"/>
              </a:rPr>
              <a:t>。</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299335" y="1525270"/>
            <a:ext cx="7418705" cy="4187825"/>
          </a:xfrm>
          <a:prstGeom prst="rect">
            <a:avLst/>
          </a:prstGeom>
        </p:spPr>
      </p:pic>
      <p:sp>
        <p:nvSpPr>
          <p:cNvPr id="3" name="文本框 2"/>
          <p:cNvSpPr txBox="1"/>
          <p:nvPr/>
        </p:nvSpPr>
        <p:spPr>
          <a:xfrm>
            <a:off x="1445260" y="5844540"/>
            <a:ext cx="9911715" cy="583565"/>
          </a:xfrm>
          <a:prstGeom prst="rect">
            <a:avLst/>
          </a:prstGeom>
          <a:noFill/>
        </p:spPr>
        <p:txBody>
          <a:bodyPr wrap="square" rtlCol="0" anchor="t">
            <a:spAutoFit/>
          </a:bodyPr>
          <a:p>
            <a:r>
              <a:rPr lang="zh-CN" altLang="en-US" sz="1600"/>
              <a:t>Ｑ 检验和</a:t>
            </a:r>
            <a:r>
              <a:rPr lang="en-US" altLang="zh-CN" sz="1600"/>
              <a:t>LM</a:t>
            </a:r>
            <a:r>
              <a:rPr lang="zh-CN" altLang="en-US" sz="1600"/>
              <a:t> 检验</a:t>
            </a:r>
            <a:r>
              <a:rPr lang="en-US" altLang="zh-CN" sz="1600"/>
              <a:t>12</a:t>
            </a:r>
            <a:r>
              <a:rPr lang="zh-CN" altLang="en-US" sz="1600"/>
              <a:t>阶延迟都显示该序列显著方差非齐，这说明残差平方序列中存在长期的相关关系。这种情况下，通常可以用高阶 </a:t>
            </a:r>
            <a:r>
              <a:rPr lang="en-US" altLang="zh-CN" sz="1600"/>
              <a:t>ARCH</a:t>
            </a:r>
            <a:r>
              <a:rPr lang="zh-CN" altLang="en-US" sz="1600"/>
              <a:t> 模型或者低阶</a:t>
            </a:r>
            <a:r>
              <a:rPr lang="en-US" altLang="zh-CN" sz="1600"/>
              <a:t>GARCH</a:t>
            </a:r>
            <a:r>
              <a:rPr lang="zh-CN" altLang="en-US" sz="1600"/>
              <a:t> 模型提取残差平方序列中蕴涵的相关关系。</a:t>
            </a:r>
            <a:endParaRPr lang="zh-CN" altLang="en-US" sz="1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GARCH</a:t>
            </a:r>
            <a:r>
              <a:rPr sz="2800" spc="0" smtClean="0">
                <a:solidFill>
                  <a:schemeClr val="accent5">
                    <a:lumMod val="75000"/>
                  </a:schemeClr>
                </a:solidFill>
                <a:cs typeface="+mn-cs"/>
              </a:rPr>
              <a:t>模型的</a:t>
            </a:r>
            <a:r>
              <a:rPr lang="zh-CN" altLang="en-US" sz="2800" spc="0" smtClean="0">
                <a:solidFill>
                  <a:schemeClr val="accent5">
                    <a:lumMod val="75000"/>
                  </a:schemeClr>
                </a:solidFill>
                <a:cs typeface="+mn-cs"/>
              </a:rPr>
              <a:t>参数估计</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条件最小二乘估计方法</a:t>
            </a:r>
            <a:endParaRPr sz="1800">
              <a:cs typeface="微软雅黑" panose="020B0503020204020204" charset="-122"/>
            </a:endParaRPr>
          </a:p>
          <a:p>
            <a:pPr lvl="1" algn="l">
              <a:buClrTx/>
              <a:buSzTx/>
            </a:pPr>
            <a:r>
              <a:rPr sz="1800">
                <a:cs typeface="微软雅黑" panose="020B0503020204020204" charset="-122"/>
              </a:rPr>
              <a:t>GARCH(p,q)模型的误差平方和为</a:t>
            </a:r>
            <a:endParaRPr sz="1800">
              <a:cs typeface="微软雅黑" panose="020B0503020204020204" charset="-122"/>
            </a:endParaRPr>
          </a:p>
          <a:p>
            <a:pPr lvl="1" algn="l">
              <a:buClrTx/>
              <a:buSzTx/>
            </a:pPr>
            <a:endParaRPr sz="1800">
              <a:cs typeface="微软雅黑" panose="020B0503020204020204" charset="-122"/>
            </a:endParaRPr>
          </a:p>
          <a:p>
            <a:pPr lvl="1" algn="l">
              <a:buClrTx/>
              <a:buSzTx/>
            </a:pPr>
            <a:endParaRPr sz="1800">
              <a:cs typeface="微软雅黑" panose="020B0503020204020204" charset="-122"/>
            </a:endParaRPr>
          </a:p>
          <a:p>
            <a:pPr lvl="1" algn="l">
              <a:buClrTx/>
              <a:buSzTx/>
            </a:pPr>
            <a:r>
              <a:rPr sz="1800">
                <a:cs typeface="微软雅黑" panose="020B0503020204020204" charset="-122"/>
              </a:rPr>
              <a:t>使得</a:t>
            </a:r>
            <a:r>
              <a:rPr lang="en-US" altLang="zh-CN" sz="1800">
                <a:cs typeface="微软雅黑" panose="020B0503020204020204" charset="-122"/>
              </a:rPr>
              <a:t>Q</a:t>
            </a:r>
            <a:r>
              <a:rPr sz="1800">
                <a:cs typeface="微软雅黑" panose="020B0503020204020204" charset="-122"/>
              </a:rPr>
              <a:t> 达到最小的参数值即该</a:t>
            </a:r>
            <a:r>
              <a:rPr lang="en-US" altLang="zh-CN" sz="1800">
                <a:cs typeface="微软雅黑" panose="020B0503020204020204" charset="-122"/>
              </a:rPr>
              <a:t>GARCH</a:t>
            </a:r>
            <a:r>
              <a:rPr sz="1800">
                <a:cs typeface="微软雅黑" panose="020B0503020204020204" charset="-122"/>
              </a:rPr>
              <a:t>模型的条件最小二乘估计值</a:t>
            </a:r>
            <a:endParaRPr sz="1800">
              <a:cs typeface="微软雅黑" panose="020B0503020204020204" charset="-122"/>
            </a:endParaRPr>
          </a:p>
          <a:p>
            <a:pPr lvl="0" algn="l">
              <a:buClrTx/>
              <a:buSzTx/>
            </a:pPr>
            <a:r>
              <a:rPr sz="2000">
                <a:cs typeface="微软雅黑" panose="020B0503020204020204" charset="-122"/>
              </a:rPr>
              <a:t>极大似然估计方法</a:t>
            </a:r>
            <a:endParaRPr sz="2000">
              <a:cs typeface="微软雅黑" panose="020B0503020204020204" charset="-122"/>
            </a:endParaRPr>
          </a:p>
          <a:p>
            <a:pPr lvl="1" algn="l">
              <a:buClrTx/>
              <a:buSzTx/>
            </a:pPr>
            <a:r>
              <a:rPr sz="1800">
                <a:cs typeface="微软雅黑" panose="020B0503020204020204" charset="-122"/>
                <a:sym typeface="+mn-ea"/>
              </a:rPr>
              <a:t>GARCH(p,q)模型的</a:t>
            </a:r>
            <a:r>
              <a:rPr sz="1800">
                <a:cs typeface="微软雅黑" panose="020B0503020204020204" charset="-122"/>
              </a:rPr>
              <a:t>对数似然函数为</a:t>
            </a:r>
            <a:endParaRPr sz="1800">
              <a:cs typeface="微软雅黑" panose="020B0503020204020204" charset="-122"/>
            </a:endParaRPr>
          </a:p>
          <a:p>
            <a:pPr lvl="1" algn="l">
              <a:buClrTx/>
              <a:buSzTx/>
            </a:pPr>
            <a:endParaRPr sz="1800">
              <a:cs typeface="微软雅黑" panose="020B0503020204020204" charset="-122"/>
            </a:endParaRPr>
          </a:p>
          <a:p>
            <a:pPr lvl="1" algn="l">
              <a:buClrTx/>
              <a:buSzTx/>
            </a:pPr>
            <a:endParaRPr sz="1800">
              <a:cs typeface="微软雅黑" panose="020B0503020204020204" charset="-122"/>
            </a:endParaRPr>
          </a:p>
          <a:p>
            <a:pPr lvl="1" algn="l">
              <a:buClrTx/>
              <a:buSzTx/>
            </a:pPr>
            <a:endParaRPr sz="1800">
              <a:cs typeface="微软雅黑" panose="020B0503020204020204" charset="-122"/>
            </a:endParaRPr>
          </a:p>
          <a:p>
            <a:pPr lvl="1" algn="l">
              <a:buClrTx/>
              <a:buSzTx/>
            </a:pPr>
            <a:r>
              <a:rPr sz="1800">
                <a:cs typeface="微软雅黑" panose="020B0503020204020204" charset="-122"/>
              </a:rPr>
              <a:t>使得似然函数最大的参数值即为该</a:t>
            </a:r>
            <a:r>
              <a:rPr lang="en-US" altLang="zh-CN" sz="1800">
                <a:cs typeface="微软雅黑" panose="020B0503020204020204" charset="-122"/>
              </a:rPr>
              <a:t>GARCH</a:t>
            </a:r>
            <a:r>
              <a:rPr sz="1800">
                <a:cs typeface="微软雅黑" panose="020B0503020204020204" charset="-122"/>
              </a:rPr>
              <a:t>模型的极大似然估计值</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270" name="对象 -2147482271"/>
          <p:cNvGraphicFramePr>
            <a:graphicFrameLocks noChangeAspect="1"/>
          </p:cNvGraphicFramePr>
          <p:nvPr/>
        </p:nvGraphicFramePr>
        <p:xfrm>
          <a:off x="3827145" y="1927860"/>
          <a:ext cx="6209030" cy="876300"/>
        </p:xfrm>
        <a:graphic>
          <a:graphicData uri="http://schemas.openxmlformats.org/presentationml/2006/ole">
            <mc:AlternateContent xmlns:mc="http://schemas.openxmlformats.org/markup-compatibility/2006">
              <mc:Choice xmlns:v="urn:schemas-microsoft-com:vml" Requires="v">
                <p:oleObj spid="_x0000_s3076" name="" r:id="rId2" imgW="3632200" imgH="495300" progId="Equation.DSMT4">
                  <p:embed/>
                </p:oleObj>
              </mc:Choice>
              <mc:Fallback>
                <p:oleObj name="" r:id="rId2" imgW="3632200" imgH="495300" progId="Equation.DSMT4">
                  <p:embed/>
                  <p:pic>
                    <p:nvPicPr>
                      <p:cNvPr id="0" name="图片 3075"/>
                      <p:cNvPicPr/>
                      <p:nvPr/>
                    </p:nvPicPr>
                    <p:blipFill>
                      <a:blip r:embed="rId3"/>
                      <a:stretch>
                        <a:fillRect/>
                      </a:stretch>
                    </p:blipFill>
                    <p:spPr>
                      <a:xfrm>
                        <a:off x="3827145" y="1927860"/>
                        <a:ext cx="6209030" cy="876300"/>
                      </a:xfrm>
                      <a:prstGeom prst="rect">
                        <a:avLst/>
                      </a:prstGeom>
                      <a:noFill/>
                      <a:ln w="38100">
                        <a:noFill/>
                        <a:miter/>
                      </a:ln>
                    </p:spPr>
                  </p:pic>
                </p:oleObj>
              </mc:Fallback>
            </mc:AlternateContent>
          </a:graphicData>
        </a:graphic>
      </p:graphicFrame>
      <p:graphicFrame>
        <p:nvGraphicFramePr>
          <p:cNvPr id="2" name="对象 1"/>
          <p:cNvGraphicFramePr/>
          <p:nvPr/>
        </p:nvGraphicFramePr>
        <p:xfrm>
          <a:off x="1863090" y="4563110"/>
          <a:ext cx="8818245" cy="1238250"/>
        </p:xfrm>
        <a:graphic>
          <a:graphicData uri="http://schemas.openxmlformats.org/presentationml/2006/ole">
            <mc:AlternateContent xmlns:mc="http://schemas.openxmlformats.org/markup-compatibility/2006">
              <mc:Choice xmlns:v="urn:schemas-microsoft-com:vml" Requires="v">
                <p:oleObj spid="_x0000_s3" name="" r:id="rId4" imgW="8971280" imgH="1297940" progId="Equation.DSMT4">
                  <p:embed/>
                </p:oleObj>
              </mc:Choice>
              <mc:Fallback>
                <p:oleObj name="" r:id="rId4" imgW="8971280" imgH="1297940" progId="Equation.DSMT4">
                  <p:embed/>
                  <p:pic>
                    <p:nvPicPr>
                      <p:cNvPr id="0" name="图片 2"/>
                      <p:cNvPicPr/>
                      <p:nvPr/>
                    </p:nvPicPr>
                    <p:blipFill>
                      <a:blip r:embed="rId5"/>
                      <a:stretch>
                        <a:fillRect/>
                      </a:stretch>
                    </p:blipFill>
                    <p:spPr>
                      <a:xfrm>
                        <a:off x="1863090" y="4563110"/>
                        <a:ext cx="8818245" cy="1238250"/>
                      </a:xfrm>
                      <a:prstGeom prst="rect">
                        <a:avLst/>
                      </a:prstGeom>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7-2</a:t>
            </a:r>
            <a:r>
              <a:rPr sz="2800" spc="0" smtClean="0">
                <a:solidFill>
                  <a:schemeClr val="accent5">
                    <a:lumMod val="75000"/>
                  </a:schemeClr>
                </a:solidFill>
                <a:cs typeface="+mn-cs"/>
              </a:rPr>
              <a:t>续</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对2013年1月4日至2017年8月25日上证指数每日收盘价序列拟合GARCH模型，并估计模型的未知参数</a:t>
            </a:r>
            <a:r>
              <a:rPr sz="1800">
                <a:cs typeface="微软雅黑" panose="020B0503020204020204" charset="-122"/>
              </a:rPr>
              <a:t>。</a:t>
            </a:r>
            <a:endParaRPr sz="1800">
              <a:cs typeface="微软雅黑" panose="020B0503020204020204" charset="-122"/>
            </a:endParaRPr>
          </a:p>
          <a:p>
            <a:pPr lvl="1" algn="l">
              <a:buClrTx/>
              <a:buSzTx/>
            </a:pPr>
            <a:r>
              <a:rPr>
                <a:cs typeface="微软雅黑" panose="020B0503020204020204" charset="-122"/>
              </a:rPr>
              <a:t>要拟合GARCH模型首先需要对模型定阶。Q检验和LM检验结果显示残差平方序列具有长期相关。这种情况下，通常是尝试拟合高阶ARCH模型或低阶GARCH模型。</a:t>
            </a:r>
            <a:endParaRPr>
              <a:cs typeface="微软雅黑" panose="020B0503020204020204" charset="-122"/>
            </a:endParaRPr>
          </a:p>
          <a:p>
            <a:pPr lvl="1" algn="l">
              <a:buClrTx/>
              <a:buSzTx/>
            </a:pPr>
            <a:r>
              <a:rPr>
                <a:cs typeface="微软雅黑" panose="020B0503020204020204" charset="-122"/>
              </a:rPr>
              <a:t>拟合模型一：</a:t>
            </a:r>
            <a:r>
              <a:rPr>
                <a:cs typeface="微软雅黑" panose="020B0503020204020204" charset="-122"/>
              </a:rPr>
              <a:t>ARCH（4）模型。基于极大似然估计得到的拟合模型为</a:t>
            </a:r>
            <a:endParaRPr>
              <a:cs typeface="微软雅黑" panose="020B0503020204020204" charset="-122"/>
            </a:endParaRPr>
          </a:p>
          <a:p>
            <a:pPr lvl="1" algn="l">
              <a:buClrTx/>
              <a:buSzTx/>
            </a:pPr>
            <a:endParaRPr>
              <a:cs typeface="微软雅黑" panose="020B0503020204020204" charset="-122"/>
            </a:endParaRPr>
          </a:p>
          <a:p>
            <a:pPr lvl="1" algn="l">
              <a:buClrTx/>
              <a:buSzTx/>
            </a:pPr>
            <a:endParaRPr>
              <a:cs typeface="微软雅黑" panose="020B0503020204020204" charset="-122"/>
            </a:endParaRPr>
          </a:p>
          <a:p>
            <a:pPr lvl="1" algn="l">
              <a:buClrTx/>
              <a:buSzTx/>
            </a:pPr>
            <a:endParaRPr>
              <a:cs typeface="微软雅黑" panose="020B0503020204020204" charset="-122"/>
            </a:endParaRPr>
          </a:p>
          <a:p>
            <a:pPr lvl="1" algn="l">
              <a:buClrTx/>
              <a:buSzTx/>
            </a:pPr>
            <a:r>
              <a:rPr>
                <a:cs typeface="微软雅黑" panose="020B0503020204020204" charset="-122"/>
              </a:rPr>
              <a:t>拟合模型二：</a:t>
            </a:r>
            <a:r>
              <a:rPr lang="en-US" altLang="zh-CN">
                <a:cs typeface="微软雅黑" panose="020B0503020204020204" charset="-122"/>
              </a:rPr>
              <a:t>GARCH(1,1)</a:t>
            </a:r>
            <a:r>
              <a:rPr>
                <a:cs typeface="微软雅黑" panose="020B0503020204020204" charset="-122"/>
              </a:rPr>
              <a:t>模型。基于条件最小二乘估计得到的拟合模型为</a:t>
            </a:r>
            <a:endParaRPr>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264" name="对象 -2147482265"/>
          <p:cNvGraphicFramePr/>
          <p:nvPr/>
        </p:nvGraphicFramePr>
        <p:xfrm>
          <a:off x="3936365" y="3049270"/>
          <a:ext cx="5759450" cy="1316355"/>
        </p:xfrm>
        <a:graphic>
          <a:graphicData uri="http://schemas.openxmlformats.org/presentationml/2006/ole">
            <mc:AlternateContent xmlns:mc="http://schemas.openxmlformats.org/markup-compatibility/2006">
              <mc:Choice xmlns:v="urn:schemas-microsoft-com:vml" Requires="v">
                <p:oleObj spid="_x0000_s3076" name="" r:id="rId2" imgW="3987800" imgH="787400" progId="Equation.DSMT4">
                  <p:embed/>
                </p:oleObj>
              </mc:Choice>
              <mc:Fallback>
                <p:oleObj name="" r:id="rId2" imgW="3987800" imgH="787400" progId="Equation.DSMT4">
                  <p:embed/>
                  <p:pic>
                    <p:nvPicPr>
                      <p:cNvPr id="0" name="图片 3075"/>
                      <p:cNvPicPr/>
                      <p:nvPr/>
                    </p:nvPicPr>
                    <p:blipFill>
                      <a:blip r:embed="rId3"/>
                      <a:stretch>
                        <a:fillRect/>
                      </a:stretch>
                    </p:blipFill>
                    <p:spPr>
                      <a:xfrm>
                        <a:off x="3936365" y="3049270"/>
                        <a:ext cx="5759450" cy="1316355"/>
                      </a:xfrm>
                      <a:prstGeom prst="rect">
                        <a:avLst/>
                      </a:prstGeom>
                      <a:noFill/>
                      <a:ln w="38100">
                        <a:noFill/>
                        <a:miter/>
                      </a:ln>
                    </p:spPr>
                  </p:pic>
                </p:oleObj>
              </mc:Fallback>
            </mc:AlternateContent>
          </a:graphicData>
        </a:graphic>
      </p:graphicFrame>
      <p:graphicFrame>
        <p:nvGraphicFramePr>
          <p:cNvPr id="-2147482263" name="对象 -2147482264"/>
          <p:cNvGraphicFramePr/>
          <p:nvPr/>
        </p:nvGraphicFramePr>
        <p:xfrm>
          <a:off x="3936365" y="4885690"/>
          <a:ext cx="3681730" cy="1414145"/>
        </p:xfrm>
        <a:graphic>
          <a:graphicData uri="http://schemas.openxmlformats.org/presentationml/2006/ole">
            <mc:AlternateContent xmlns:mc="http://schemas.openxmlformats.org/markup-compatibility/2006">
              <mc:Choice xmlns:v="urn:schemas-microsoft-com:vml" Requires="v">
                <p:oleObj spid="_x0000_s2" name="" r:id="rId4" imgW="2311400" imgH="787400" progId="Equation.DSMT4">
                  <p:embed/>
                </p:oleObj>
              </mc:Choice>
              <mc:Fallback>
                <p:oleObj name="" r:id="rId4" imgW="2311400" imgH="787400" progId="Equation.DSMT4">
                  <p:embed/>
                  <p:pic>
                    <p:nvPicPr>
                      <p:cNvPr id="0" name="图片 1"/>
                      <p:cNvPicPr/>
                      <p:nvPr/>
                    </p:nvPicPr>
                    <p:blipFill>
                      <a:blip r:embed="rId5"/>
                      <a:stretch>
                        <a:fillRect/>
                      </a:stretch>
                    </p:blipFill>
                    <p:spPr>
                      <a:xfrm>
                        <a:off x="3936365" y="4885690"/>
                        <a:ext cx="3681730" cy="1414145"/>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拟合检验</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2200">
                <a:cs typeface="微软雅黑" panose="020B0503020204020204" charset="-122"/>
              </a:rPr>
              <a:t>GARCH模型拟合出来之后，我们需要对它进行拟合检验。检验内容主要包括如下三个方面</a:t>
            </a:r>
            <a:endParaRPr lang="en-US" altLang="zh-CN" sz="1800">
              <a:cs typeface="微软雅黑" panose="020B0503020204020204" charset="-122"/>
            </a:endParaRPr>
          </a:p>
          <a:p>
            <a:pPr lvl="1" algn="l">
              <a:buClrTx/>
              <a:buSzTx/>
            </a:pPr>
            <a:r>
              <a:rPr lang="en-US" altLang="zh-CN" sz="2000">
                <a:cs typeface="微软雅黑" panose="020B0503020204020204" charset="-122"/>
              </a:rPr>
              <a:t>参数显著性检验</a:t>
            </a:r>
            <a:endParaRPr lang="en-US" altLang="zh-CN" sz="2000">
              <a:cs typeface="微软雅黑" panose="020B0503020204020204" charset="-122"/>
            </a:endParaRPr>
          </a:p>
          <a:p>
            <a:pPr lvl="2" algn="l">
              <a:buClrTx/>
              <a:buSzTx/>
            </a:pPr>
            <a:r>
              <a:rPr lang="en-US" altLang="zh-CN">
                <a:cs typeface="微软雅黑" panose="020B0503020204020204" charset="-122"/>
                <a:sym typeface="+mn-ea"/>
              </a:rPr>
              <a:t>参数显著性检验和ARIMA模型的参数显著性检验一样，构造t分布检验统计量</a:t>
            </a:r>
            <a:endParaRPr lang="en-US" altLang="zh-CN">
              <a:cs typeface="微软雅黑" panose="020B0503020204020204" charset="-122"/>
            </a:endParaRPr>
          </a:p>
          <a:p>
            <a:pPr lvl="2" algn="l">
              <a:buClrTx/>
              <a:buSzTx/>
            </a:pPr>
            <a:r>
              <a:rPr lang="en-US" altLang="zh-CN">
                <a:cs typeface="微软雅黑" panose="020B0503020204020204" charset="-122"/>
                <a:sym typeface="+mn-ea"/>
              </a:rPr>
              <a:t>在显著性水平取为    时，</a:t>
            </a:r>
            <a:r>
              <a:rPr>
                <a:cs typeface="微软雅黑" panose="020B0503020204020204" charset="-122"/>
                <a:sym typeface="+mn-ea"/>
              </a:rPr>
              <a:t>如果</a:t>
            </a:r>
            <a:r>
              <a:rPr lang="en-US" altLang="zh-CN">
                <a:cs typeface="微软雅黑" panose="020B0503020204020204" charset="-122"/>
                <a:sym typeface="+mn-ea"/>
              </a:rPr>
              <a:t>t统计量的P值小于   </a:t>
            </a:r>
            <a:r>
              <a:rPr>
                <a:cs typeface="微软雅黑" panose="020B0503020204020204" charset="-122"/>
                <a:sym typeface="+mn-ea"/>
              </a:rPr>
              <a:t>，</a:t>
            </a:r>
            <a:r>
              <a:rPr lang="en-US" altLang="zh-CN">
                <a:cs typeface="微软雅黑" panose="020B0503020204020204" charset="-122"/>
                <a:sym typeface="+mn-ea"/>
              </a:rPr>
              <a:t>认为该参数显著非零</a:t>
            </a:r>
            <a:r>
              <a:rPr>
                <a:cs typeface="微软雅黑" panose="020B0503020204020204" charset="-122"/>
                <a:sym typeface="+mn-ea"/>
              </a:rPr>
              <a:t>。</a:t>
            </a:r>
            <a:r>
              <a:rPr lang="en-US" altLang="zh-CN">
                <a:cs typeface="微软雅黑" panose="020B0503020204020204" charset="-122"/>
                <a:sym typeface="+mn-ea"/>
              </a:rPr>
              <a:t>反之，参数不显著</a:t>
            </a:r>
            <a:r>
              <a:rPr>
                <a:cs typeface="微软雅黑" panose="020B0503020204020204" charset="-122"/>
                <a:sym typeface="+mn-ea"/>
              </a:rPr>
              <a:t>非零</a:t>
            </a:r>
            <a:r>
              <a:rPr lang="en-US" altLang="zh-CN">
                <a:cs typeface="微软雅黑" panose="020B0503020204020204" charset="-122"/>
                <a:sym typeface="+mn-ea"/>
              </a:rPr>
              <a:t>，可以删除该参数。</a:t>
            </a:r>
            <a:endParaRPr lang="en-US" altLang="zh-CN" sz="2000">
              <a:cs typeface="微软雅黑" panose="020B0503020204020204" charset="-122"/>
            </a:endParaRPr>
          </a:p>
          <a:p>
            <a:pPr lvl="1" algn="l">
              <a:buClrTx/>
              <a:buSzTx/>
            </a:pPr>
            <a:r>
              <a:rPr lang="en-US" altLang="zh-CN" sz="2000">
                <a:cs typeface="微软雅黑" panose="020B0503020204020204" charset="-122"/>
              </a:rPr>
              <a:t>模型显著性检验</a:t>
            </a:r>
            <a:endParaRPr lang="en-US" altLang="zh-CN" sz="2000">
              <a:cs typeface="微软雅黑" panose="020B0503020204020204" charset="-122"/>
            </a:endParaRPr>
          </a:p>
          <a:p>
            <a:pPr lvl="1" algn="l">
              <a:buClrTx/>
              <a:buSzTx/>
            </a:pPr>
            <a:r>
              <a:rPr lang="en-US" altLang="zh-CN" sz="2000">
                <a:cs typeface="微软雅黑" panose="020B0503020204020204" charset="-122"/>
              </a:rPr>
              <a:t>分布检验</a:t>
            </a:r>
            <a:endParaRPr lang="en-US" altLang="zh-CN" sz="2000">
              <a:cs typeface="微软雅黑" panose="020B0503020204020204" charset="-122"/>
            </a:endParaRPr>
          </a:p>
          <a:p>
            <a:pPr lvl="2" algn="l">
              <a:buClrTx/>
              <a:buSzTx/>
            </a:pPr>
            <a:endParaRPr lang="en-US" altLang="zh-CN" sz="2000">
              <a:cs typeface="微软雅黑" panose="020B0503020204020204" charset="-122"/>
            </a:endParaRPr>
          </a:p>
          <a:p>
            <a:pPr lvl="2" algn="l">
              <a:buClrTx/>
              <a:buSzTx/>
            </a:pPr>
            <a:endParaRPr lang="en-US" altLang="zh-CN"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对象 -2147482262"/>
          <p:cNvGraphicFramePr>
            <a:graphicFrameLocks noChangeAspect="1"/>
          </p:cNvGraphicFramePr>
          <p:nvPr/>
        </p:nvGraphicFramePr>
        <p:xfrm>
          <a:off x="4297680" y="3058795"/>
          <a:ext cx="256540" cy="254635"/>
        </p:xfrm>
        <a:graphic>
          <a:graphicData uri="http://schemas.openxmlformats.org/presentationml/2006/ole">
            <mc:AlternateContent xmlns:mc="http://schemas.openxmlformats.org/markup-compatibility/2006">
              <mc:Choice xmlns:v="urn:schemas-microsoft-com:vml" Requires="v">
                <p:oleObj spid="_x0000_s8" name="" r:id="rId2" imgW="152400" imgH="139700" progId="Equation.DSMT4">
                  <p:embed/>
                </p:oleObj>
              </mc:Choice>
              <mc:Fallback>
                <p:oleObj name="" r:id="rId2" imgW="152400" imgH="139700" progId="Equation.DSMT4">
                  <p:embed/>
                  <p:pic>
                    <p:nvPicPr>
                      <p:cNvPr id="0" name="图片 3075"/>
                      <p:cNvPicPr/>
                      <p:nvPr/>
                    </p:nvPicPr>
                    <p:blipFill>
                      <a:blip r:embed="rId3"/>
                      <a:stretch>
                        <a:fillRect/>
                      </a:stretch>
                    </p:blipFill>
                    <p:spPr>
                      <a:xfrm>
                        <a:off x="4297680" y="3058795"/>
                        <a:ext cx="256540" cy="254635"/>
                      </a:xfrm>
                      <a:prstGeom prst="rect">
                        <a:avLst/>
                      </a:prstGeom>
                      <a:noFill/>
                      <a:ln w="38100">
                        <a:noFill/>
                        <a:miter/>
                      </a:ln>
                    </p:spPr>
                  </p:pic>
                </p:oleObj>
              </mc:Fallback>
            </mc:AlternateContent>
          </a:graphicData>
        </a:graphic>
      </p:graphicFrame>
      <p:graphicFrame>
        <p:nvGraphicFramePr>
          <p:cNvPr id="11" name="对象 -2147482262"/>
          <p:cNvGraphicFramePr>
            <a:graphicFrameLocks noChangeAspect="1"/>
          </p:cNvGraphicFramePr>
          <p:nvPr/>
        </p:nvGraphicFramePr>
        <p:xfrm>
          <a:off x="7254875" y="3058795"/>
          <a:ext cx="256540" cy="254635"/>
        </p:xfrm>
        <a:graphic>
          <a:graphicData uri="http://schemas.openxmlformats.org/presentationml/2006/ole">
            <mc:AlternateContent xmlns:mc="http://schemas.openxmlformats.org/markup-compatibility/2006">
              <mc:Choice xmlns:v="urn:schemas-microsoft-com:vml" Requires="v">
                <p:oleObj spid="_x0000_s12" name="" r:id="rId4" imgW="152400" imgH="139700" progId="Equation.DSMT4">
                  <p:embed/>
                </p:oleObj>
              </mc:Choice>
              <mc:Fallback>
                <p:oleObj name="" r:id="rId4" imgW="152400" imgH="139700" progId="Equation.DSMT4">
                  <p:embed/>
                  <p:pic>
                    <p:nvPicPr>
                      <p:cNvPr id="0" name="图片 3075"/>
                      <p:cNvPicPr/>
                      <p:nvPr/>
                    </p:nvPicPr>
                    <p:blipFill>
                      <a:blip r:embed="rId3"/>
                      <a:stretch>
                        <a:fillRect/>
                      </a:stretch>
                    </p:blipFill>
                    <p:spPr>
                      <a:xfrm>
                        <a:off x="7254875" y="3058795"/>
                        <a:ext cx="256540" cy="254635"/>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模型</a:t>
            </a:r>
            <a:r>
              <a:rPr lang="zh-CN" altLang="en-US" sz="2800" spc="0" smtClean="0">
                <a:solidFill>
                  <a:schemeClr val="accent5">
                    <a:lumMod val="75000"/>
                  </a:schemeClr>
                </a:solidFill>
                <a:cs typeface="+mn-cs"/>
              </a:rPr>
              <a:t>显著性检验</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残差序列标准化，残差平方序列</a:t>
            </a:r>
            <a:r>
              <a:rPr sz="2000">
                <a:cs typeface="微软雅黑" panose="020B0503020204020204" charset="-122"/>
              </a:rPr>
              <a:t>标准化</a:t>
            </a: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r>
              <a:rPr sz="2000">
                <a:cs typeface="微软雅黑" panose="020B0503020204020204" charset="-122"/>
              </a:rPr>
              <a:t>模型显著成立的要求：</a:t>
            </a:r>
            <a:endParaRPr sz="2000">
              <a:cs typeface="微软雅黑" panose="020B0503020204020204" charset="-122"/>
            </a:endParaRPr>
          </a:p>
          <a:p>
            <a:pPr lvl="1" algn="l">
              <a:buClrTx/>
              <a:buSzTx/>
            </a:pPr>
            <a:r>
              <a:rPr sz="2000">
                <a:cs typeface="微软雅黑" panose="020B0503020204020204" charset="-122"/>
              </a:rPr>
              <a:t>均值模型中相关信息提取充分</a:t>
            </a:r>
            <a:r>
              <a:rPr lang="en-US" altLang="zh-CN" sz="2000">
                <a:cs typeface="微软雅黑" panose="020B0503020204020204" charset="-122"/>
              </a:rPr>
              <a:t>——</a:t>
            </a:r>
            <a:r>
              <a:rPr sz="2000">
                <a:cs typeface="微软雅黑" panose="020B0503020204020204" charset="-122"/>
              </a:rPr>
              <a:t>标准化</a:t>
            </a:r>
            <a:r>
              <a:rPr sz="2000">
                <a:cs typeface="微软雅黑" panose="020B0503020204020204" charset="-122"/>
              </a:rPr>
              <a:t>残差序列为</a:t>
            </a:r>
            <a:r>
              <a:rPr sz="2000">
                <a:cs typeface="微软雅黑" panose="020B0503020204020204" charset="-122"/>
              </a:rPr>
              <a:t>白噪声序列</a:t>
            </a:r>
            <a:endParaRPr sz="2000">
              <a:cs typeface="微软雅黑" panose="020B0503020204020204" charset="-122"/>
            </a:endParaRPr>
          </a:p>
          <a:p>
            <a:pPr lvl="1" algn="l">
              <a:buClrTx/>
              <a:buSzTx/>
            </a:pPr>
            <a:r>
              <a:rPr sz="2000">
                <a:cs typeface="微软雅黑" panose="020B0503020204020204" charset="-122"/>
              </a:rPr>
              <a:t>方差模型中相关信息提取充分</a:t>
            </a:r>
            <a:r>
              <a:rPr lang="en-US" altLang="zh-CN" sz="2000">
                <a:cs typeface="微软雅黑" panose="020B0503020204020204" charset="-122"/>
              </a:rPr>
              <a:t>——</a:t>
            </a:r>
            <a:r>
              <a:rPr sz="2000">
                <a:cs typeface="微软雅黑" panose="020B0503020204020204" charset="-122"/>
              </a:rPr>
              <a:t>标准化残差平方序列为</a:t>
            </a:r>
            <a:r>
              <a:rPr sz="2000">
                <a:cs typeface="微软雅黑" panose="020B0503020204020204" charset="-122"/>
              </a:rPr>
              <a:t>白噪声序列</a:t>
            </a:r>
            <a:endParaRPr sz="2000">
              <a:cs typeface="微软雅黑" panose="020B0503020204020204" charset="-122"/>
            </a:endParaRPr>
          </a:p>
          <a:p>
            <a:pPr lvl="0" algn="l">
              <a:buClrTx/>
              <a:buSzTx/>
            </a:pPr>
            <a:endParaRPr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259" name="对象 -2147482260"/>
          <p:cNvGraphicFramePr>
            <a:graphicFrameLocks noChangeAspect="1"/>
          </p:cNvGraphicFramePr>
          <p:nvPr/>
        </p:nvGraphicFramePr>
        <p:xfrm>
          <a:off x="4896485" y="1578610"/>
          <a:ext cx="2461895" cy="993775"/>
        </p:xfrm>
        <a:graphic>
          <a:graphicData uri="http://schemas.openxmlformats.org/presentationml/2006/ole">
            <mc:AlternateContent xmlns:mc="http://schemas.openxmlformats.org/markup-compatibility/2006">
              <mc:Choice xmlns:v="urn:schemas-microsoft-com:vml" Requires="v">
                <p:oleObj spid="_x0000_s9" name="" r:id="rId2" imgW="1244600" imgH="520700" progId="Equation.DSMT4">
                  <p:embed/>
                </p:oleObj>
              </mc:Choice>
              <mc:Fallback>
                <p:oleObj name="" r:id="rId2" imgW="1244600" imgH="520700" progId="Equation.DSMT4">
                  <p:embed/>
                  <p:pic>
                    <p:nvPicPr>
                      <p:cNvPr id="0" name="图片 8"/>
                      <p:cNvPicPr/>
                      <p:nvPr/>
                    </p:nvPicPr>
                    <p:blipFill>
                      <a:blip r:embed="rId3"/>
                      <a:stretch>
                        <a:fillRect/>
                      </a:stretch>
                    </p:blipFill>
                    <p:spPr>
                      <a:xfrm>
                        <a:off x="4896485" y="1578610"/>
                        <a:ext cx="2461895" cy="993775"/>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分布检验</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图检验方法</a:t>
            </a:r>
            <a:endParaRPr sz="1800">
              <a:cs typeface="微软雅黑" panose="020B0503020204020204" charset="-122"/>
            </a:endParaRPr>
          </a:p>
          <a:p>
            <a:pPr lvl="1" algn="l">
              <a:buClrTx/>
              <a:buSzTx/>
            </a:pPr>
            <a:r>
              <a:rPr sz="1800">
                <a:cs typeface="微软雅黑" panose="020B0503020204020204" charset="-122"/>
              </a:rPr>
              <a:t>残差序列的QQ图</a:t>
            </a:r>
            <a:endParaRPr sz="1800">
              <a:cs typeface="微软雅黑" panose="020B0503020204020204" charset="-122"/>
            </a:endParaRPr>
          </a:p>
          <a:p>
            <a:pPr lvl="1" algn="l">
              <a:buClrTx/>
              <a:buSzTx/>
            </a:pPr>
            <a:r>
              <a:rPr sz="1800">
                <a:cs typeface="微软雅黑" panose="020B0503020204020204" charset="-122"/>
              </a:rPr>
              <a:t>残差序列的</a:t>
            </a:r>
            <a:r>
              <a:rPr sz="1800">
                <a:cs typeface="微软雅黑" panose="020B0503020204020204" charset="-122"/>
              </a:rPr>
              <a:t>直方图</a:t>
            </a:r>
            <a:endParaRPr sz="1800">
              <a:cs typeface="微软雅黑" panose="020B0503020204020204" charset="-122"/>
            </a:endParaRPr>
          </a:p>
          <a:p>
            <a:pPr algn="l">
              <a:buClrTx/>
              <a:buSzTx/>
            </a:pPr>
            <a:r>
              <a:rPr sz="2000">
                <a:cs typeface="微软雅黑" panose="020B0503020204020204" charset="-122"/>
              </a:rPr>
              <a:t>统计检验方法</a:t>
            </a:r>
            <a:endParaRPr sz="1800">
              <a:cs typeface="微软雅黑" panose="020B0503020204020204" charset="-122"/>
            </a:endParaRPr>
          </a:p>
          <a:p>
            <a:pPr lvl="1" algn="l">
              <a:buClrTx/>
              <a:buSzTx/>
            </a:pPr>
            <a:r>
              <a:rPr sz="1800">
                <a:cs typeface="微软雅黑" panose="020B0503020204020204" charset="-122"/>
              </a:rPr>
              <a:t>正态分布假定下，可以使用</a:t>
            </a:r>
            <a:r>
              <a:rPr lang="en-US" altLang="zh-CN" sz="1800">
                <a:cs typeface="微软雅黑" panose="020B0503020204020204" charset="-122"/>
              </a:rPr>
              <a:t>JB</a:t>
            </a:r>
            <a:r>
              <a:rPr sz="1800">
                <a:cs typeface="微软雅黑" panose="020B0503020204020204" charset="-122"/>
              </a:rPr>
              <a:t>检验统计量</a:t>
            </a:r>
            <a:endParaRPr sz="1800">
              <a:cs typeface="微软雅黑" panose="020B0503020204020204" charset="-122"/>
            </a:endParaRPr>
          </a:p>
          <a:p>
            <a:pPr lvl="1" algn="l">
              <a:buClrTx/>
              <a:buSzTx/>
            </a:pPr>
            <a:r>
              <a:rPr sz="1800">
                <a:cs typeface="微软雅黑" panose="020B0503020204020204" charset="-122"/>
              </a:rPr>
              <a:t>该统计量的构造思想是，借助正态分布的偏态系数和峰态系数构造出一个服从自由度为2的卡方分布统计量</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rcRect l="30313"/>
          <a:stretch>
            <a:fillRect/>
          </a:stretch>
        </p:blipFill>
        <p:spPr>
          <a:xfrm>
            <a:off x="4076065" y="4201160"/>
            <a:ext cx="4864100" cy="201168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7-2</a:t>
            </a:r>
            <a:r>
              <a:rPr sz="2800" spc="0" smtClean="0">
                <a:solidFill>
                  <a:schemeClr val="accent5">
                    <a:lumMod val="75000"/>
                  </a:schemeClr>
                </a:solidFill>
                <a:cs typeface="+mn-cs"/>
              </a:rPr>
              <a:t>续</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对2013年1月4日至2017年8月25日上证指数每日收盘价序列进行拟合检验和模型优化</a:t>
            </a:r>
            <a:r>
              <a:rPr sz="1800">
                <a:cs typeface="微软雅黑" panose="020B0503020204020204" charset="-122"/>
              </a:rPr>
              <a:t>。</a:t>
            </a:r>
            <a:endParaRPr sz="1800">
              <a:cs typeface="微软雅黑" panose="020B0503020204020204" charset="-122"/>
            </a:endParaRPr>
          </a:p>
          <a:p>
            <a:pPr lvl="1" algn="l">
              <a:buClrTx/>
              <a:buSzTx/>
            </a:pPr>
            <a:r>
              <a:rPr sz="1800">
                <a:cs typeface="微软雅黑" panose="020B0503020204020204" charset="-122"/>
              </a:rPr>
              <a:t>模型比较：GARCH(1,1)模型的AIC和BIC信息量都比ARCH(4)模型小，所以这两个拟合模型进行比较，GARCH(1,1)模型相对更优</a:t>
            </a:r>
            <a:endParaRPr sz="1800">
              <a:cs typeface="微软雅黑" panose="020B0503020204020204" charset="-122"/>
            </a:endParaRPr>
          </a:p>
          <a:p>
            <a:pPr lvl="1" algn="l">
              <a:buClrTx/>
              <a:buSzTx/>
            </a:pPr>
            <a:endParaRPr sz="1800">
              <a:cs typeface="微软雅黑" panose="020B0503020204020204" charset="-122"/>
            </a:endParaRPr>
          </a:p>
          <a:p>
            <a:pPr lvl="1" algn="l">
              <a:buClrTx/>
              <a:buSzTx/>
            </a:pPr>
            <a:endParaRPr sz="1800">
              <a:cs typeface="微软雅黑" panose="020B0503020204020204" charset="-122"/>
            </a:endParaRPr>
          </a:p>
          <a:p>
            <a:pPr lvl="1" algn="l">
              <a:buClrTx/>
              <a:buSzTx/>
            </a:pPr>
            <a:endParaRPr sz="1800">
              <a:cs typeface="微软雅黑" panose="020B0503020204020204" charset="-122"/>
            </a:endParaRPr>
          </a:p>
          <a:p>
            <a:pPr lvl="1" algn="l">
              <a:buClrTx/>
              <a:buSzTx/>
            </a:pPr>
            <a:r>
              <a:rPr lang="en-US" altLang="zh-CN" sz="1800">
                <a:cs typeface="微软雅黑" panose="020B0503020204020204" charset="-122"/>
              </a:rPr>
              <a:t>GARCH(1,1)</a:t>
            </a:r>
            <a:r>
              <a:rPr sz="1800">
                <a:cs typeface="微软雅黑" panose="020B0503020204020204" charset="-122"/>
              </a:rPr>
              <a:t>模型拟合检验</a:t>
            </a:r>
            <a:endParaRPr sz="1800">
              <a:cs typeface="微软雅黑" panose="020B0503020204020204" charset="-122"/>
            </a:endParaRPr>
          </a:p>
          <a:p>
            <a:pPr marL="914400" lvl="2" indent="0" algn="l">
              <a:buClrTx/>
              <a:buSzTx/>
              <a:buNone/>
            </a:pPr>
            <a:r>
              <a:rPr sz="1800">
                <a:cs typeface="微软雅黑" panose="020B0503020204020204" charset="-122"/>
              </a:rPr>
              <a:t>（</a:t>
            </a:r>
            <a:r>
              <a:rPr lang="en-US" altLang="zh-CN" sz="1800">
                <a:cs typeface="微软雅黑" panose="020B0503020204020204" charset="-122"/>
              </a:rPr>
              <a:t>1</a:t>
            </a:r>
            <a:r>
              <a:rPr sz="1800">
                <a:cs typeface="微软雅黑" panose="020B0503020204020204" charset="-122"/>
              </a:rPr>
              <a:t>）</a:t>
            </a:r>
            <a:r>
              <a:rPr sz="1800">
                <a:cs typeface="微软雅黑" panose="020B0503020204020204" charset="-122"/>
              </a:rPr>
              <a:t>参数显著性检验：所有参数均显著非零</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120265" y="2326640"/>
            <a:ext cx="8244840" cy="1264920"/>
          </a:xfrm>
          <a:prstGeom prst="rect">
            <a:avLst/>
          </a:prstGeom>
        </p:spPr>
      </p:pic>
      <p:pic>
        <p:nvPicPr>
          <p:cNvPr id="3" name="图片 2"/>
          <p:cNvPicPr>
            <a:picLocks noChangeAspect="1"/>
          </p:cNvPicPr>
          <p:nvPr/>
        </p:nvPicPr>
        <p:blipFill>
          <a:blip r:embed="rId3"/>
          <a:stretch>
            <a:fillRect/>
          </a:stretch>
        </p:blipFill>
        <p:spPr>
          <a:xfrm>
            <a:off x="2120265" y="4725035"/>
            <a:ext cx="8406130" cy="16395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白噪声检验没有包含方差齐性检验</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marL="457200" indent="-457200" algn="l" defTabSz="0">
              <a:buClr>
                <a:schemeClr val="folHlink"/>
              </a:buClr>
              <a:buFont typeface="Arial" panose="020B0604020202020204" pitchFamily="34" charset="0"/>
              <a:buChar char="•"/>
            </a:pPr>
            <a:r>
              <a:rPr sz="1800">
                <a:latin typeface="+mn-lt"/>
                <a:ea typeface="+mn-ea"/>
                <a:sym typeface="Arial" panose="020B0604020202020204" pitchFamily="34" charset="0"/>
              </a:rPr>
              <a:t>在进行</a:t>
            </a:r>
            <a:r>
              <a:rPr lang="en-US" altLang="zh-CN" sz="1800">
                <a:latin typeface="+mn-lt"/>
                <a:ea typeface="+mn-ea"/>
                <a:sym typeface="Arial" panose="020B0604020202020204" pitchFamily="34" charset="0"/>
              </a:rPr>
              <a:t>ARIMA</a:t>
            </a:r>
            <a:r>
              <a:rPr sz="1800">
                <a:latin typeface="+mn-lt"/>
                <a:ea typeface="+mn-ea"/>
                <a:sym typeface="Arial" panose="020B0604020202020204" pitchFamily="34" charset="0"/>
              </a:rPr>
              <a:t>模型拟合时，我们最后是通过检验残差序列是否通过白噪声检验，来判断模型的显著性。</a:t>
            </a:r>
            <a:endParaRPr lang="zh-CN" altLang="en-US" sz="1800" kern="1200" dirty="0">
              <a:latin typeface="+mn-lt"/>
              <a:ea typeface="+mn-ea"/>
              <a:cs typeface="+mn-cs"/>
              <a:sym typeface="Arial" panose="020B0604020202020204" pitchFamily="34" charset="0"/>
            </a:endParaRPr>
          </a:p>
          <a:p>
            <a:pPr marL="457200" indent="-457200" algn="l" defTabSz="0">
              <a:buClr>
                <a:schemeClr val="folHlink"/>
              </a:buClr>
              <a:buFont typeface="Arial" panose="020B0604020202020204" pitchFamily="34" charset="0"/>
              <a:buChar char="•"/>
            </a:pPr>
            <a:r>
              <a:rPr sz="1800">
                <a:latin typeface="+mn-lt"/>
                <a:ea typeface="+mn-ea"/>
                <a:sym typeface="Arial" panose="020B0604020202020204" pitchFamily="34" charset="0"/>
              </a:rPr>
              <a:t>白噪声序列应该满足三个条件：</a:t>
            </a:r>
            <a:endParaRPr lang="zh-CN" altLang="en-US" sz="1800" kern="1200" dirty="0">
              <a:latin typeface="+mn-lt"/>
              <a:ea typeface="+mn-ea"/>
              <a:cs typeface="+mn-cs"/>
              <a:sym typeface="Arial" panose="020B0604020202020204" pitchFamily="34" charset="0"/>
            </a:endParaRPr>
          </a:p>
          <a:p>
            <a:pPr marL="914400" lvl="1" indent="-457200" algn="l" defTabSz="0">
              <a:buClr>
                <a:schemeClr val="folHlink"/>
              </a:buClr>
              <a:buFont typeface="Arial" panose="020B0604020202020204" pitchFamily="34" charset="0"/>
              <a:buChar char="•"/>
            </a:pPr>
            <a:r>
              <a:rPr sz="1800">
                <a:latin typeface="+mn-lt"/>
                <a:ea typeface="+mn-ea"/>
                <a:sym typeface="Arial" panose="020B0604020202020204" pitchFamily="34" charset="0"/>
              </a:rPr>
              <a:t>零均值</a:t>
            </a:r>
            <a:endParaRPr lang="zh-CN" altLang="en-US" sz="1800" kern="1200" dirty="0">
              <a:latin typeface="+mn-lt"/>
              <a:ea typeface="+mn-ea"/>
              <a:cs typeface="+mn-cs"/>
              <a:sym typeface="Arial" panose="020B0604020202020204" pitchFamily="34" charset="0"/>
            </a:endParaRPr>
          </a:p>
          <a:p>
            <a:pPr marL="914400" lvl="1" indent="-457200" algn="l" defTabSz="0">
              <a:buClr>
                <a:schemeClr val="folHlink"/>
              </a:buClr>
              <a:buFont typeface="Arial" panose="020B0604020202020204" pitchFamily="34" charset="0"/>
              <a:buChar char="•"/>
            </a:pPr>
            <a:r>
              <a:rPr sz="1800">
                <a:latin typeface="+mn-lt"/>
                <a:ea typeface="+mn-ea"/>
                <a:sym typeface="Arial" panose="020B0604020202020204" pitchFamily="34" charset="0"/>
              </a:rPr>
              <a:t>纯随机</a:t>
            </a:r>
            <a:endParaRPr lang="zh-CN" altLang="en-US" sz="1800" kern="1200" dirty="0">
              <a:latin typeface="+mn-lt"/>
              <a:ea typeface="+mn-ea"/>
              <a:cs typeface="+mn-cs"/>
              <a:sym typeface="Arial" panose="020B0604020202020204" pitchFamily="34" charset="0"/>
            </a:endParaRPr>
          </a:p>
          <a:p>
            <a:pPr marL="914400" lvl="1" indent="-457200" algn="l" defTabSz="0">
              <a:buClr>
                <a:schemeClr val="folHlink"/>
              </a:buClr>
              <a:buFont typeface="Arial" panose="020B0604020202020204" pitchFamily="34" charset="0"/>
              <a:buChar char="•"/>
            </a:pPr>
            <a:r>
              <a:rPr sz="1800">
                <a:latin typeface="+mn-lt"/>
                <a:ea typeface="+mn-ea"/>
                <a:sym typeface="Arial" panose="020B0604020202020204" pitchFamily="34" charset="0"/>
              </a:rPr>
              <a:t>方差齐性</a:t>
            </a:r>
            <a:endParaRPr lang="zh-CN" altLang="en-US" sz="1800" kern="1200" dirty="0">
              <a:latin typeface="+mn-lt"/>
              <a:ea typeface="+mn-ea"/>
              <a:cs typeface="+mn-cs"/>
              <a:sym typeface="Arial" panose="020B0604020202020204" pitchFamily="34" charset="0"/>
            </a:endParaRPr>
          </a:p>
          <a:p>
            <a:pPr marL="457200" lvl="0" indent="-457200" algn="l" defTabSz="0">
              <a:buClr>
                <a:schemeClr val="folHlink"/>
              </a:buClr>
              <a:buFont typeface="Arial" panose="020B0604020202020204" pitchFamily="34" charset="0"/>
              <a:buChar char="•"/>
            </a:pPr>
            <a:r>
              <a:rPr sz="1800">
                <a:latin typeface="+mn-lt"/>
                <a:ea typeface="+mn-ea"/>
                <a:sym typeface="Arial" panose="020B0604020202020204" pitchFamily="34" charset="0"/>
              </a:rPr>
              <a:t>实际上，我们构造的白噪声检验统计量（</a:t>
            </a:r>
            <a:r>
              <a:rPr lang="en-US" altLang="zh-CN" sz="1800">
                <a:latin typeface="+mn-lt"/>
                <a:ea typeface="+mn-ea"/>
                <a:sym typeface="Arial" panose="020B0604020202020204" pitchFamily="34" charset="0"/>
              </a:rPr>
              <a:t>Q</a:t>
            </a:r>
            <a:r>
              <a:rPr sz="1800">
                <a:latin typeface="+mn-lt"/>
                <a:ea typeface="+mn-ea"/>
                <a:sym typeface="Arial" panose="020B0604020202020204" pitchFamily="34" charset="0"/>
              </a:rPr>
              <a:t>统计量）</a:t>
            </a:r>
            <a:r>
              <a:rPr sz="1800">
                <a:latin typeface="+mn-lt"/>
                <a:ea typeface="+mn-ea"/>
                <a:sym typeface="Arial" panose="020B0604020202020204" pitchFamily="34" charset="0"/>
              </a:rPr>
              <a:t>只检验了白噪声序列的第二个条件。第一个条件在建模时，常数项拟合可以满足（可以不检验）。</a:t>
            </a:r>
            <a:endParaRPr sz="1800">
              <a:latin typeface="+mn-lt"/>
              <a:ea typeface="+mn-ea"/>
              <a:sym typeface="Arial" panose="020B0604020202020204" pitchFamily="34" charset="0"/>
            </a:endParaRPr>
          </a:p>
          <a:p>
            <a:pPr marL="457200" lvl="0" indent="-457200" algn="l" defTabSz="0">
              <a:buClr>
                <a:schemeClr val="folHlink"/>
              </a:buClr>
              <a:buFont typeface="Arial" panose="020B0604020202020204" pitchFamily="34" charset="0"/>
              <a:buChar char="•"/>
            </a:pPr>
            <a:r>
              <a:rPr sz="1800">
                <a:latin typeface="+mn-lt"/>
                <a:ea typeface="+mn-ea"/>
                <a:sym typeface="Arial" panose="020B0604020202020204" pitchFamily="34" charset="0"/>
              </a:rPr>
              <a:t>也就是说，白噪声检验只检验了其中两条假定条件。第三条假定：方差齐性是没有检验的，我们是默认它满足的。</a:t>
            </a:r>
            <a:r>
              <a:rPr lang="en-US" altLang="zh-CN" sz="1800">
                <a:cs typeface="微软雅黑" panose="020B0503020204020204" charset="-122"/>
              </a:rPr>
              <a:t>但实际上，这个条件并不总是满足。</a:t>
            </a: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1">
            <a:hlinkClick r:id="" action="ppaction://ole?verb="/>
          </p:cNvPr>
          <p:cNvGraphicFramePr>
            <a:graphicFrameLocks noChangeAspect="1"/>
          </p:cNvGraphicFramePr>
          <p:nvPr/>
        </p:nvGraphicFramePr>
        <p:xfrm>
          <a:off x="3552190" y="2395855"/>
          <a:ext cx="941070" cy="353060"/>
        </p:xfrm>
        <a:graphic>
          <a:graphicData uri="http://schemas.openxmlformats.org/presentationml/2006/ole">
            <mc:AlternateContent xmlns:mc="http://schemas.openxmlformats.org/markup-compatibility/2006">
              <mc:Choice xmlns:v="urn:schemas-microsoft-com:vml" Requires="v">
                <p:oleObj spid="_x0000_s3073" name="" r:id="rId2" imgW="609600" imgH="228600" progId="Equation.DSMT4">
                  <p:embed/>
                </p:oleObj>
              </mc:Choice>
              <mc:Fallback>
                <p:oleObj name="" r:id="rId2" imgW="609600" imgH="228600" progId="Equation.DSMT4">
                  <p:embed/>
                  <p:pic>
                    <p:nvPicPr>
                      <p:cNvPr id="0" name="图片 3072"/>
                      <p:cNvPicPr/>
                      <p:nvPr/>
                    </p:nvPicPr>
                    <p:blipFill>
                      <a:blip r:embed="rId3"/>
                      <a:stretch>
                        <a:fillRect/>
                      </a:stretch>
                    </p:blipFill>
                    <p:spPr>
                      <a:xfrm>
                        <a:off x="3552190" y="2395855"/>
                        <a:ext cx="941070" cy="35306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3551873" y="2858770"/>
          <a:ext cx="2294255" cy="353060"/>
        </p:xfrm>
        <a:graphic>
          <a:graphicData uri="http://schemas.openxmlformats.org/presentationml/2006/ole">
            <mc:AlternateContent xmlns:mc="http://schemas.openxmlformats.org/markup-compatibility/2006">
              <mc:Choice xmlns:v="urn:schemas-microsoft-com:vml" Requires="v">
                <p:oleObj spid="_x0000_s5" name="" r:id="rId4" imgW="1485900" imgH="228600" progId="Equation.DSMT4">
                  <p:embed/>
                </p:oleObj>
              </mc:Choice>
              <mc:Fallback>
                <p:oleObj name="" r:id="rId4" imgW="1485900" imgH="228600" progId="Equation.DSMT4">
                  <p:embed/>
                  <p:pic>
                    <p:nvPicPr>
                      <p:cNvPr id="0" name="图片 3072"/>
                      <p:cNvPicPr/>
                      <p:nvPr/>
                    </p:nvPicPr>
                    <p:blipFill>
                      <a:blip r:embed="rId5"/>
                      <a:stretch>
                        <a:fillRect/>
                      </a:stretch>
                    </p:blipFill>
                    <p:spPr>
                      <a:xfrm>
                        <a:off x="3551873" y="2858770"/>
                        <a:ext cx="2294255" cy="35306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552190" y="3321368"/>
          <a:ext cx="1235710" cy="372745"/>
        </p:xfrm>
        <a:graphic>
          <a:graphicData uri="http://schemas.openxmlformats.org/presentationml/2006/ole">
            <mc:AlternateContent xmlns:mc="http://schemas.openxmlformats.org/markup-compatibility/2006">
              <mc:Choice xmlns:v="urn:schemas-microsoft-com:vml" Requires="v">
                <p:oleObj spid="_x0000_s7" name="" r:id="rId6" imgW="800100" imgH="241300" progId="Equation.DSMT4">
                  <p:embed/>
                </p:oleObj>
              </mc:Choice>
              <mc:Fallback>
                <p:oleObj name="" r:id="rId6" imgW="800100" imgH="241300" progId="Equation.DSMT4">
                  <p:embed/>
                  <p:pic>
                    <p:nvPicPr>
                      <p:cNvPr id="0" name="图片 3072"/>
                      <p:cNvPicPr/>
                      <p:nvPr/>
                    </p:nvPicPr>
                    <p:blipFill>
                      <a:blip r:embed="rId7"/>
                      <a:stretch>
                        <a:fillRect/>
                      </a:stretch>
                    </p:blipFill>
                    <p:spPr>
                      <a:xfrm>
                        <a:off x="3552190" y="3321368"/>
                        <a:ext cx="1235710" cy="372745"/>
                      </a:xfrm>
                      <a:prstGeom prst="rect">
                        <a:avLst/>
                      </a:prstGeom>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sym typeface="+mn-ea"/>
              </a:rPr>
              <a:t>例</a:t>
            </a:r>
            <a:r>
              <a:rPr lang="en-US" altLang="zh-CN" sz="2800" spc="0" smtClean="0">
                <a:solidFill>
                  <a:schemeClr val="accent5">
                    <a:lumMod val="75000"/>
                  </a:schemeClr>
                </a:solidFill>
                <a:cs typeface="+mn-cs"/>
                <a:sym typeface="+mn-ea"/>
              </a:rPr>
              <a:t>7-2</a:t>
            </a:r>
            <a:r>
              <a:rPr sz="2800" spc="0" smtClean="0">
                <a:solidFill>
                  <a:schemeClr val="accent5">
                    <a:lumMod val="75000"/>
                  </a:schemeClr>
                </a:solidFill>
                <a:cs typeface="+mn-cs"/>
                <a:sym typeface="+mn-ea"/>
              </a:rPr>
              <a:t>续</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模型显著性检验</a:t>
            </a:r>
            <a:endParaRPr sz="2000">
              <a:cs typeface="微软雅黑" panose="020B0503020204020204" charset="-122"/>
            </a:endParaRPr>
          </a:p>
          <a:p>
            <a:pPr lvl="1" algn="l">
              <a:buClrTx/>
              <a:buSzTx/>
            </a:pPr>
            <a:r>
              <a:rPr sz="1800">
                <a:cs typeface="微软雅黑" panose="020B0503020204020204" charset="-122"/>
              </a:rPr>
              <a:t>标准化残差序列白噪声检验</a:t>
            </a:r>
            <a:endParaRPr sz="1800">
              <a:cs typeface="微软雅黑" panose="020B0503020204020204" charset="-122"/>
            </a:endParaRPr>
          </a:p>
          <a:p>
            <a:pPr marL="457200" lvl="1" indent="0" algn="l">
              <a:buClrTx/>
              <a:buSzTx/>
              <a:buNone/>
            </a:pPr>
            <a:endParaRPr sz="1800">
              <a:cs typeface="微软雅黑" panose="020B0503020204020204" charset="-122"/>
            </a:endParaRPr>
          </a:p>
          <a:p>
            <a:pPr lvl="1" algn="l">
              <a:buClrTx/>
              <a:buSzTx/>
            </a:pPr>
            <a:endParaRPr sz="1800">
              <a:cs typeface="微软雅黑" panose="020B0503020204020204" charset="-122"/>
            </a:endParaRPr>
          </a:p>
          <a:p>
            <a:pPr lvl="1" algn="l">
              <a:buClrTx/>
              <a:buSzTx/>
            </a:pPr>
            <a:endParaRPr sz="1800">
              <a:cs typeface="微软雅黑" panose="020B0503020204020204" charset="-122"/>
            </a:endParaRPr>
          </a:p>
          <a:p>
            <a:pPr lvl="1" algn="l">
              <a:buClrTx/>
              <a:buSzTx/>
            </a:pPr>
            <a:r>
              <a:rPr sz="1800">
                <a:cs typeface="微软雅黑" panose="020B0503020204020204" charset="-122"/>
              </a:rPr>
              <a:t>标准化残差平方序列白噪声检验</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941830" y="2021205"/>
            <a:ext cx="6233160" cy="1327785"/>
          </a:xfrm>
          <a:prstGeom prst="rect">
            <a:avLst/>
          </a:prstGeom>
        </p:spPr>
      </p:pic>
      <p:pic>
        <p:nvPicPr>
          <p:cNvPr id="3" name="图片 2"/>
          <p:cNvPicPr>
            <a:picLocks noChangeAspect="1"/>
          </p:cNvPicPr>
          <p:nvPr/>
        </p:nvPicPr>
        <p:blipFill>
          <a:blip r:embed="rId3"/>
          <a:stretch>
            <a:fillRect/>
          </a:stretch>
        </p:blipFill>
        <p:spPr>
          <a:xfrm>
            <a:off x="1888490" y="3983990"/>
            <a:ext cx="6286500" cy="1465580"/>
          </a:xfrm>
          <a:prstGeom prst="rect">
            <a:avLst/>
          </a:prstGeom>
        </p:spPr>
      </p:pic>
      <p:sp>
        <p:nvSpPr>
          <p:cNvPr id="5" name="文本框 4"/>
          <p:cNvSpPr txBox="1"/>
          <p:nvPr/>
        </p:nvSpPr>
        <p:spPr>
          <a:xfrm>
            <a:off x="8649970" y="4652645"/>
            <a:ext cx="3033395" cy="368300"/>
          </a:xfrm>
          <a:prstGeom prst="rect">
            <a:avLst/>
          </a:prstGeom>
          <a:noFill/>
        </p:spPr>
        <p:txBody>
          <a:bodyPr wrap="square" rtlCol="0">
            <a:spAutoFit/>
          </a:bodyPr>
          <a:p>
            <a:pPr marL="285750" indent="-285750">
              <a:buFont typeface="Arial" panose="020B0604020202020204" pitchFamily="34" charset="0"/>
              <a:buChar char="•"/>
            </a:pPr>
            <a:r>
              <a:rPr lang="zh-CN" altLang="en-US">
                <a:solidFill>
                  <a:schemeClr val="tx1"/>
                </a:solidFill>
              </a:rPr>
              <a:t>条件异方差信息提取充分</a:t>
            </a:r>
            <a:endParaRPr lang="zh-CN" altLang="en-US">
              <a:solidFill>
                <a:schemeClr val="tx1"/>
              </a:solidFill>
            </a:endParaRPr>
          </a:p>
        </p:txBody>
      </p:sp>
      <p:sp>
        <p:nvSpPr>
          <p:cNvPr id="6" name="文本框 5"/>
          <p:cNvSpPr txBox="1"/>
          <p:nvPr/>
        </p:nvSpPr>
        <p:spPr>
          <a:xfrm>
            <a:off x="8551545" y="1946910"/>
            <a:ext cx="3268980" cy="1476375"/>
          </a:xfrm>
          <a:prstGeom prst="rect">
            <a:avLst/>
          </a:prstGeom>
          <a:noFill/>
        </p:spPr>
        <p:txBody>
          <a:bodyPr wrap="square" rtlCol="0">
            <a:spAutoFit/>
          </a:bodyPr>
          <a:p>
            <a:pPr marL="285750" indent="-285750">
              <a:buFont typeface="Arial" panose="020B0604020202020204" pitchFamily="34" charset="0"/>
              <a:buChar char="•"/>
            </a:pPr>
            <a:r>
              <a:rPr lang="zh-CN" altLang="en-US">
                <a:solidFill>
                  <a:schemeClr val="tx1"/>
                </a:solidFill>
              </a:rPr>
              <a:t>均值模型对水平信息提取不充分</a:t>
            </a:r>
            <a:endParaRPr lang="zh-CN" altLang="en-US">
              <a:solidFill>
                <a:schemeClr val="tx1"/>
              </a:solidFill>
            </a:endParaRPr>
          </a:p>
          <a:p>
            <a:pPr marL="285750" indent="-285750">
              <a:buFont typeface="Arial" panose="020B0604020202020204" pitchFamily="34" charset="0"/>
              <a:buChar char="•"/>
            </a:pPr>
            <a:r>
              <a:rPr lang="zh-CN" altLang="en-US">
                <a:solidFill>
                  <a:schemeClr val="tx1"/>
                </a:solidFill>
              </a:rPr>
              <a:t>需要进一步考虑是水平定阶不准确造成的，还是分布假定不合适造成的</a:t>
            </a:r>
            <a:endParaRPr lang="zh-CN" altLang="en-US">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正态分布检验</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图检验</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r>
              <a:rPr lang="en-US" altLang="zh-CN" sz="1800">
                <a:cs typeface="微软雅黑" panose="020B0503020204020204" charset="-122"/>
              </a:rPr>
              <a:t>JB</a:t>
            </a:r>
            <a:r>
              <a:rPr sz="1800">
                <a:cs typeface="微软雅黑" panose="020B0503020204020204" charset="-122"/>
              </a:rPr>
              <a:t>检验</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315720" y="1684655"/>
            <a:ext cx="5006340" cy="2705100"/>
          </a:xfrm>
          <a:prstGeom prst="rect">
            <a:avLst/>
          </a:prstGeom>
        </p:spPr>
      </p:pic>
      <p:pic>
        <p:nvPicPr>
          <p:cNvPr id="3" name="图片 2"/>
          <p:cNvPicPr>
            <a:picLocks noChangeAspect="1"/>
          </p:cNvPicPr>
          <p:nvPr/>
        </p:nvPicPr>
        <p:blipFill>
          <a:blip r:embed="rId3"/>
          <a:srcRect t="4707"/>
          <a:stretch>
            <a:fillRect/>
          </a:stretch>
        </p:blipFill>
        <p:spPr>
          <a:xfrm>
            <a:off x="1552575" y="5487035"/>
            <a:ext cx="9380220" cy="784225"/>
          </a:xfrm>
          <a:prstGeom prst="rect">
            <a:avLst/>
          </a:prstGeom>
        </p:spPr>
      </p:pic>
      <p:sp>
        <p:nvSpPr>
          <p:cNvPr id="5" name="文本框 4"/>
          <p:cNvSpPr txBox="1"/>
          <p:nvPr/>
        </p:nvSpPr>
        <p:spPr>
          <a:xfrm>
            <a:off x="7270115" y="2087245"/>
            <a:ext cx="4095750" cy="1476375"/>
          </a:xfrm>
          <a:prstGeom prst="rect">
            <a:avLst/>
          </a:prstGeom>
          <a:noFill/>
        </p:spPr>
        <p:txBody>
          <a:bodyPr wrap="square" rtlCol="0">
            <a:spAutoFit/>
          </a:bodyPr>
          <a:p>
            <a:r>
              <a:rPr lang="zh-CN" altLang="en-US"/>
              <a:t>图检验和</a:t>
            </a:r>
            <a:r>
              <a:rPr lang="en-US" altLang="zh-CN"/>
              <a:t>JB</a:t>
            </a:r>
            <a:r>
              <a:rPr lang="zh-CN" altLang="en-US"/>
              <a:t>检验结果都显示：</a:t>
            </a:r>
            <a:endParaRPr lang="zh-CN" altLang="en-US"/>
          </a:p>
          <a:p>
            <a:endParaRPr lang="zh-CN" altLang="en-US"/>
          </a:p>
          <a:p>
            <a:r>
              <a:rPr lang="zh-CN" altLang="en-US"/>
              <a:t>上证指数序列不服从正态分布。</a:t>
            </a:r>
            <a:endParaRPr lang="zh-CN" altLang="en-US"/>
          </a:p>
          <a:p>
            <a:r>
              <a:rPr lang="zh-CN" altLang="en-US"/>
              <a:t>如果对现有拟合精度不满意，应该选择比正态分布更尖峰的假定分布。</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模型预测</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序列预测值方差等于</a:t>
            </a: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r>
              <a:rPr sz="2000">
                <a:cs typeface="微软雅黑" panose="020B0503020204020204" charset="-122"/>
              </a:rPr>
              <a:t>条件异方差场合，序列预测方差等于</a:t>
            </a: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r>
              <a:rPr sz="2000">
                <a:cs typeface="微软雅黑" panose="020B0503020204020204" charset="-122"/>
              </a:rPr>
              <a:t>正态分布假定下，预测值</a:t>
            </a:r>
            <a:r>
              <a:rPr lang="en-US" altLang="zh-CN" sz="2000">
                <a:cs typeface="微软雅黑" panose="020B0503020204020204" charset="-122"/>
              </a:rPr>
              <a:t>95%</a:t>
            </a:r>
            <a:r>
              <a:rPr sz="2000">
                <a:cs typeface="微软雅黑" panose="020B0503020204020204" charset="-122"/>
              </a:rPr>
              <a:t>置信区间</a:t>
            </a:r>
            <a:endParaRPr sz="2000">
              <a:cs typeface="微软雅黑" panose="020B0503020204020204" charset="-122"/>
            </a:endParaRPr>
          </a:p>
          <a:p>
            <a:pPr algn="l">
              <a:buClrTx/>
              <a:buSzTx/>
            </a:pPr>
            <a:endParaRPr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236" name="对象 -2147482237"/>
          <p:cNvGraphicFramePr>
            <a:graphicFrameLocks noChangeAspect="1"/>
          </p:cNvGraphicFramePr>
          <p:nvPr/>
        </p:nvGraphicFramePr>
        <p:xfrm>
          <a:off x="3091180" y="1825625"/>
          <a:ext cx="6590665" cy="476250"/>
        </p:xfrm>
        <a:graphic>
          <a:graphicData uri="http://schemas.openxmlformats.org/presentationml/2006/ole">
            <mc:AlternateContent xmlns:mc="http://schemas.openxmlformats.org/markup-compatibility/2006">
              <mc:Choice xmlns:v="urn:schemas-microsoft-com:vml" Requires="v">
                <p:oleObj spid="_x0000_s2" name="" r:id="rId2" imgW="3340100" imgH="241300" progId="Equation.DSMT4">
                  <p:embed/>
                </p:oleObj>
              </mc:Choice>
              <mc:Fallback>
                <p:oleObj name="" r:id="rId2" imgW="3340100" imgH="241300" progId="Equation.DSMT4">
                  <p:embed/>
                  <p:pic>
                    <p:nvPicPr>
                      <p:cNvPr id="0" name="图片 1"/>
                      <p:cNvPicPr/>
                      <p:nvPr/>
                    </p:nvPicPr>
                    <p:blipFill>
                      <a:blip r:embed="rId3"/>
                      <a:stretch>
                        <a:fillRect/>
                      </a:stretch>
                    </p:blipFill>
                    <p:spPr>
                      <a:xfrm>
                        <a:off x="3091180" y="1825625"/>
                        <a:ext cx="6590665" cy="476250"/>
                      </a:xfrm>
                      <a:prstGeom prst="rect">
                        <a:avLst/>
                      </a:prstGeom>
                      <a:noFill/>
                      <a:ln w="38100">
                        <a:noFill/>
                        <a:miter/>
                      </a:ln>
                    </p:spPr>
                  </p:pic>
                </p:oleObj>
              </mc:Fallback>
            </mc:AlternateContent>
          </a:graphicData>
        </a:graphic>
      </p:graphicFrame>
      <p:graphicFrame>
        <p:nvGraphicFramePr>
          <p:cNvPr id="3" name="对象 2"/>
          <p:cNvGraphicFramePr>
            <a:graphicFrameLocks noChangeAspect="1"/>
          </p:cNvGraphicFramePr>
          <p:nvPr/>
        </p:nvGraphicFramePr>
        <p:xfrm>
          <a:off x="3524885" y="3321685"/>
          <a:ext cx="4800600" cy="508000"/>
        </p:xfrm>
        <a:graphic>
          <a:graphicData uri="http://schemas.openxmlformats.org/presentationml/2006/ole">
            <mc:AlternateContent xmlns:mc="http://schemas.openxmlformats.org/markup-compatibility/2006">
              <mc:Choice xmlns:v="urn:schemas-microsoft-com:vml" Requires="v">
                <p:oleObj spid="_x0000_s5" name="" r:id="rId4" imgW="2400300" imgH="254000" progId="Equation.DSMT4">
                  <p:embed/>
                </p:oleObj>
              </mc:Choice>
              <mc:Fallback>
                <p:oleObj name="" r:id="rId4" imgW="2400300" imgH="254000" progId="Equation.DSMT4">
                  <p:embed/>
                  <p:pic>
                    <p:nvPicPr>
                      <p:cNvPr id="0" name="图片 4"/>
                      <p:cNvPicPr/>
                      <p:nvPr/>
                    </p:nvPicPr>
                    <p:blipFill>
                      <a:blip r:embed="rId5"/>
                      <a:stretch>
                        <a:fillRect/>
                      </a:stretch>
                    </p:blipFill>
                    <p:spPr>
                      <a:xfrm>
                        <a:off x="3524885" y="3321685"/>
                        <a:ext cx="4800600" cy="508000"/>
                      </a:xfrm>
                      <a:prstGeom prst="rect">
                        <a:avLst/>
                      </a:prstGeom>
                      <a:noFill/>
                      <a:ln w="38100">
                        <a:noFill/>
                        <a:miter/>
                      </a:ln>
                    </p:spPr>
                  </p:pic>
                </p:oleObj>
              </mc:Fallback>
            </mc:AlternateContent>
          </a:graphicData>
        </a:graphic>
      </p:graphicFrame>
      <p:graphicFrame>
        <p:nvGraphicFramePr>
          <p:cNvPr id="-2147482219" name="对象 -2147482220"/>
          <p:cNvGraphicFramePr>
            <a:graphicFrameLocks noChangeAspect="1"/>
          </p:cNvGraphicFramePr>
          <p:nvPr/>
        </p:nvGraphicFramePr>
        <p:xfrm>
          <a:off x="3202305" y="5000625"/>
          <a:ext cx="6479540" cy="676275"/>
        </p:xfrm>
        <a:graphic>
          <a:graphicData uri="http://schemas.openxmlformats.org/presentationml/2006/ole">
            <mc:AlternateContent xmlns:mc="http://schemas.openxmlformats.org/markup-compatibility/2006">
              <mc:Choice xmlns:v="urn:schemas-microsoft-com:vml" Requires="v">
                <p:oleObj spid="_x0000_s6" name="" r:id="rId6" imgW="2920365" imgH="304800" progId="Equation.DSMT4">
                  <p:embed/>
                </p:oleObj>
              </mc:Choice>
              <mc:Fallback>
                <p:oleObj name="" r:id="rId6" imgW="2920365" imgH="304800" progId="Equation.DSMT4">
                  <p:embed/>
                  <p:pic>
                    <p:nvPicPr>
                      <p:cNvPr id="0" name="图片 5"/>
                      <p:cNvPicPr/>
                      <p:nvPr/>
                    </p:nvPicPr>
                    <p:blipFill>
                      <a:blip r:embed="rId7"/>
                      <a:stretch>
                        <a:fillRect/>
                      </a:stretch>
                    </p:blipFill>
                    <p:spPr>
                      <a:xfrm>
                        <a:off x="3202305" y="5000625"/>
                        <a:ext cx="6479540" cy="676275"/>
                      </a:xfrm>
                      <a:prstGeom prst="rect">
                        <a:avLst/>
                      </a:prstGeom>
                      <a:no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7-2</a:t>
            </a:r>
            <a:r>
              <a:rPr sz="2800" spc="0" smtClean="0">
                <a:solidFill>
                  <a:schemeClr val="accent5">
                    <a:lumMod val="75000"/>
                  </a:schemeClr>
                </a:solidFill>
                <a:cs typeface="+mn-cs"/>
              </a:rPr>
              <a:t>续</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基于2013年1月4日至2017年8月25日上证指数每日收盘价序列</a:t>
            </a:r>
            <a:r>
              <a:rPr sz="1800">
                <a:cs typeface="微软雅黑" panose="020B0503020204020204" charset="-122"/>
              </a:rPr>
              <a:t>，</a:t>
            </a:r>
            <a:r>
              <a:rPr lang="en-US" altLang="zh-CN" sz="1800">
                <a:cs typeface="微软雅黑" panose="020B0503020204020204" charset="-122"/>
              </a:rPr>
              <a:t>分别在方差齐性假定和条件异方差假定下，求该序列未来5期的95%置信区间</a:t>
            </a:r>
            <a:endParaRPr lang="en-US" altLang="zh-CN" sz="1800">
              <a:cs typeface="微软雅黑" panose="020B0503020204020204" charset="-122"/>
            </a:endParaRPr>
          </a:p>
          <a:p>
            <a:pPr algn="l">
              <a:buClrTx/>
              <a:buSzTx/>
            </a:pPr>
            <a:r>
              <a:rPr sz="1800">
                <a:cs typeface="微软雅黑" panose="020B0503020204020204" charset="-122"/>
              </a:rPr>
              <a:t>方差齐性假定下的预测值与</a:t>
            </a:r>
            <a:r>
              <a:rPr lang="en-US" altLang="zh-CN" sz="1800">
                <a:cs typeface="微软雅黑" panose="020B0503020204020204" charset="-122"/>
              </a:rPr>
              <a:t>95%</a:t>
            </a:r>
            <a:r>
              <a:rPr sz="1800">
                <a:cs typeface="微软雅黑" panose="020B0503020204020204" charset="-122"/>
              </a:rPr>
              <a:t>置信区间</a:t>
            </a:r>
            <a:endParaRPr sz="1800">
              <a:cs typeface="微软雅黑" panose="020B0503020204020204" charset="-122"/>
            </a:endParaRPr>
          </a:p>
          <a:p>
            <a:pPr algn="l">
              <a:buClrTx/>
              <a:buSzTx/>
            </a:pPr>
            <a:endParaRPr lang="en-US" altLang="zh-CN" sz="1800">
              <a:cs typeface="微软雅黑" panose="020B0503020204020204" charset="-122"/>
            </a:endParaRPr>
          </a:p>
          <a:p>
            <a:pPr algn="l">
              <a:buClrTx/>
              <a:buSzTx/>
            </a:pPr>
            <a:endParaRPr lang="en-US" altLang="zh-CN" sz="1800">
              <a:cs typeface="微软雅黑" panose="020B0503020204020204" charset="-122"/>
            </a:endParaRPr>
          </a:p>
          <a:p>
            <a:pPr algn="l">
              <a:buClrTx/>
              <a:buSzTx/>
            </a:pPr>
            <a:endParaRPr lang="en-US" altLang="zh-CN" sz="1800">
              <a:cs typeface="微软雅黑" panose="020B0503020204020204" charset="-122"/>
            </a:endParaRPr>
          </a:p>
          <a:p>
            <a:pPr algn="l">
              <a:buClrTx/>
              <a:buSzTx/>
            </a:pPr>
            <a:endParaRPr lang="en-US" altLang="zh-CN" sz="1800">
              <a:cs typeface="微软雅黑" panose="020B0503020204020204" charset="-122"/>
            </a:endParaRPr>
          </a:p>
          <a:p>
            <a:pPr algn="l">
              <a:buClrTx/>
              <a:buSzTx/>
            </a:pPr>
            <a:r>
              <a:rPr sz="1800">
                <a:cs typeface="微软雅黑" panose="020B0503020204020204" charset="-122"/>
                <a:sym typeface="+mn-ea"/>
              </a:rPr>
              <a:t>方差非齐假定下的预测值与</a:t>
            </a:r>
            <a:r>
              <a:rPr lang="en-US" altLang="zh-CN" sz="1800">
                <a:cs typeface="微软雅黑" panose="020B0503020204020204" charset="-122"/>
                <a:sym typeface="+mn-ea"/>
              </a:rPr>
              <a:t>95%</a:t>
            </a:r>
            <a:r>
              <a:rPr sz="1800">
                <a:cs typeface="微软雅黑" panose="020B0503020204020204" charset="-122"/>
                <a:sym typeface="+mn-ea"/>
              </a:rPr>
              <a:t>置信区间</a:t>
            </a:r>
            <a:endParaRPr lang="en-US" altLang="zh-CN" sz="1800">
              <a:cs typeface="微软雅黑" panose="020B0503020204020204" charset="-122"/>
            </a:endParaRPr>
          </a:p>
          <a:p>
            <a:pPr algn="l">
              <a:buClrTx/>
              <a:buSzTx/>
            </a:pPr>
            <a:endParaRPr lang="en-US" altLang="zh-CN" sz="1800">
              <a:cs typeface="微软雅黑" panose="020B0503020204020204" charset="-122"/>
            </a:endParaRPr>
          </a:p>
          <a:p>
            <a:pPr marL="0" indent="0" algn="l">
              <a:buClrTx/>
              <a:buSzTx/>
              <a:buNone/>
            </a:pP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1626235" y="2216150"/>
            <a:ext cx="6922135" cy="1891030"/>
          </a:xfrm>
          <a:prstGeom prst="rect">
            <a:avLst/>
          </a:prstGeom>
        </p:spPr>
      </p:pic>
      <p:pic>
        <p:nvPicPr>
          <p:cNvPr id="5" name="图片 4"/>
          <p:cNvPicPr>
            <a:picLocks noChangeAspect="1"/>
          </p:cNvPicPr>
          <p:nvPr/>
        </p:nvPicPr>
        <p:blipFill>
          <a:blip r:embed="rId3"/>
          <a:stretch>
            <a:fillRect/>
          </a:stretch>
        </p:blipFill>
        <p:spPr>
          <a:xfrm>
            <a:off x="1626235" y="4752975"/>
            <a:ext cx="7004050" cy="1910715"/>
          </a:xfrm>
          <a:prstGeom prst="rect">
            <a:avLst/>
          </a:prstGeom>
        </p:spPr>
      </p:pic>
      <p:sp>
        <p:nvSpPr>
          <p:cNvPr id="100" name="文本框 99"/>
          <p:cNvSpPr txBox="1"/>
          <p:nvPr/>
        </p:nvSpPr>
        <p:spPr>
          <a:xfrm>
            <a:off x="8931275" y="2303780"/>
            <a:ext cx="2759710" cy="3046095"/>
          </a:xfrm>
          <a:prstGeom prst="rect">
            <a:avLst/>
          </a:prstGeom>
          <a:noFill/>
          <a:ln w="9525">
            <a:noFill/>
          </a:ln>
        </p:spPr>
        <p:txBody>
          <a:bodyPr wrap="square">
            <a:spAutoFit/>
          </a:bodyPr>
          <a:p>
            <a:pPr marL="285750" lvl="0" indent="-285750">
              <a:buFont typeface="Arial" panose="020B0604020202020204" pitchFamily="34" charset="0"/>
              <a:buChar char="•"/>
            </a:pPr>
            <a:r>
              <a:rPr lang="zh-CN" sz="1600" b="0">
                <a:latin typeface="微软雅黑" panose="020B0503020204020204" charset="-122"/>
                <a:ea typeface="微软雅黑" panose="020B0503020204020204" charset="-122"/>
                <a:cs typeface="微软雅黑" panose="020B0503020204020204" charset="-122"/>
              </a:rPr>
              <a:t>可以查到未来五个工作日上证指数的真实收盘价为</a:t>
            </a:r>
            <a:r>
              <a:rPr lang="en-US" sz="1600" b="0">
                <a:latin typeface="微软雅黑" panose="020B0503020204020204" charset="-122"/>
                <a:ea typeface="微软雅黑" panose="020B0503020204020204" charset="-122"/>
                <a:cs typeface="微软雅黑" panose="020B0503020204020204" charset="-122"/>
              </a:rPr>
              <a:t>   3362.65</a:t>
            </a:r>
            <a:endParaRPr lang="en-US" sz="1600" b="0">
              <a:latin typeface="微软雅黑" panose="020B0503020204020204" charset="-122"/>
              <a:ea typeface="微软雅黑" panose="020B0503020204020204" charset="-122"/>
              <a:cs typeface="微软雅黑" panose="020B0503020204020204" charset="-122"/>
            </a:endParaRPr>
          </a:p>
          <a:p>
            <a:pPr lvl="1" indent="0">
              <a:buNone/>
            </a:pPr>
            <a:r>
              <a:rPr lang="en-US" sz="1600" b="0">
                <a:latin typeface="微软雅黑" panose="020B0503020204020204" charset="-122"/>
                <a:ea typeface="微软雅黑" panose="020B0503020204020204" charset="-122"/>
                <a:cs typeface="微软雅黑" panose="020B0503020204020204" charset="-122"/>
              </a:rPr>
              <a:t>3365.23</a:t>
            </a:r>
            <a:endParaRPr lang="zh-CN" sz="1600" b="0">
              <a:latin typeface="微软雅黑" panose="020B0503020204020204" charset="-122"/>
              <a:ea typeface="微软雅黑" panose="020B0503020204020204" charset="-122"/>
              <a:cs typeface="微软雅黑" panose="020B0503020204020204" charset="-122"/>
            </a:endParaRPr>
          </a:p>
          <a:p>
            <a:pPr lvl="1" indent="0">
              <a:buNone/>
            </a:pPr>
            <a:r>
              <a:rPr lang="en-US" sz="1600" b="0">
                <a:latin typeface="微软雅黑" panose="020B0503020204020204" charset="-122"/>
                <a:ea typeface="微软雅黑" panose="020B0503020204020204" charset="-122"/>
                <a:cs typeface="微软雅黑" panose="020B0503020204020204" charset="-122"/>
              </a:rPr>
              <a:t>3363.63</a:t>
            </a:r>
            <a:endParaRPr lang="zh-CN" sz="1600" b="0">
              <a:latin typeface="微软雅黑" panose="020B0503020204020204" charset="-122"/>
              <a:ea typeface="微软雅黑" panose="020B0503020204020204" charset="-122"/>
              <a:cs typeface="微软雅黑" panose="020B0503020204020204" charset="-122"/>
            </a:endParaRPr>
          </a:p>
          <a:p>
            <a:pPr lvl="1" indent="0">
              <a:buNone/>
            </a:pPr>
            <a:r>
              <a:rPr lang="en-US" sz="1600" b="0">
                <a:latin typeface="微软雅黑" panose="020B0503020204020204" charset="-122"/>
                <a:ea typeface="微软雅黑" panose="020B0503020204020204" charset="-122"/>
                <a:cs typeface="微软雅黑" panose="020B0503020204020204" charset="-122"/>
              </a:rPr>
              <a:t>3360.81</a:t>
            </a:r>
            <a:endParaRPr lang="zh-CN" sz="1600" b="0">
              <a:latin typeface="微软雅黑" panose="020B0503020204020204" charset="-122"/>
              <a:ea typeface="微软雅黑" panose="020B0503020204020204" charset="-122"/>
              <a:cs typeface="微软雅黑" panose="020B0503020204020204" charset="-122"/>
            </a:endParaRPr>
          </a:p>
          <a:p>
            <a:pPr lvl="1" indent="0">
              <a:buNone/>
            </a:pPr>
            <a:r>
              <a:rPr lang="en-US" sz="1600" b="0">
                <a:latin typeface="微软雅黑" panose="020B0503020204020204" charset="-122"/>
                <a:ea typeface="微软雅黑" panose="020B0503020204020204" charset="-122"/>
                <a:cs typeface="微软雅黑" panose="020B0503020204020204" charset="-122"/>
              </a:rPr>
              <a:t>3367.12</a:t>
            </a:r>
            <a:endParaRPr lang="en-US" sz="1600"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sz="1600" b="0">
                <a:latin typeface="微软雅黑" panose="020B0503020204020204" charset="-122"/>
                <a:ea typeface="微软雅黑" panose="020B0503020204020204" charset="-122"/>
                <a:cs typeface="微软雅黑" panose="020B0503020204020204" charset="-122"/>
              </a:rPr>
              <a:t>两种假定下得到的置信区间都包含了序列真实值。但条件异方差假定下得到的置信区间范围更窄，说明它的精度更高。</a:t>
            </a:r>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7-2</a:t>
            </a:r>
            <a:r>
              <a:rPr sz="2800" spc="0" smtClean="0">
                <a:solidFill>
                  <a:schemeClr val="accent5">
                    <a:lumMod val="75000"/>
                  </a:schemeClr>
                </a:solidFill>
                <a:cs typeface="+mn-cs"/>
              </a:rPr>
              <a:t>续</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marL="0" indent="0" algn="l">
              <a:buClrTx/>
              <a:buSzTx/>
              <a:buNone/>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图片 419" descr="IMG_256"/>
          <p:cNvPicPr>
            <a:picLocks noChangeAspect="1"/>
          </p:cNvPicPr>
          <p:nvPr/>
        </p:nvPicPr>
        <p:blipFill>
          <a:blip r:embed="rId2"/>
          <a:stretch>
            <a:fillRect/>
          </a:stretch>
        </p:blipFill>
        <p:spPr>
          <a:xfrm>
            <a:off x="2977515" y="986155"/>
            <a:ext cx="7125335" cy="4532630"/>
          </a:xfrm>
          <a:prstGeom prst="rect">
            <a:avLst/>
          </a:prstGeom>
          <a:noFill/>
          <a:ln w="9525">
            <a:noFill/>
          </a:ln>
        </p:spPr>
      </p:pic>
      <p:sp>
        <p:nvSpPr>
          <p:cNvPr id="100" name="文本框 99"/>
          <p:cNvSpPr txBox="1"/>
          <p:nvPr/>
        </p:nvSpPr>
        <p:spPr>
          <a:xfrm>
            <a:off x="2258060" y="5911215"/>
            <a:ext cx="8376920" cy="583565"/>
          </a:xfrm>
          <a:prstGeom prst="rect">
            <a:avLst/>
          </a:prstGeom>
          <a:noFill/>
          <a:ln w="9525">
            <a:noFill/>
          </a:ln>
        </p:spPr>
        <p:txBody>
          <a:bodyPr wrap="square">
            <a:spAutoFit/>
          </a:bodyPr>
          <a:p>
            <a:pPr indent="0" algn="l"/>
            <a:r>
              <a:rPr lang="zh-CN" sz="1600" b="0">
                <a:latin typeface="微软雅黑" panose="020B0503020204020204" charset="-122"/>
                <a:ea typeface="微软雅黑" panose="020B0503020204020204" charset="-122"/>
              </a:rPr>
              <a:t>从图中我们可以清楚地看到，当序列大幅波动时条件异方差置信区间更宽，序列小幅波动时条件异方差置信区间更窄。这说明条件异方差模型对序列波动风险的拟合和预测通常更准确。</a:t>
            </a:r>
            <a:endParaRPr lang="zh-CN" altLang="en-US" sz="1600">
              <a:latin typeface="微软雅黑" panose="020B0503020204020204" charset="-122"/>
              <a:ea typeface="微软雅黑" panose="020B0503020204020204" charset="-122"/>
            </a:endParaRPr>
          </a:p>
        </p:txBody>
      </p:sp>
      <p:sp>
        <p:nvSpPr>
          <p:cNvPr id="2" name="文本框 1"/>
          <p:cNvSpPr txBox="1"/>
          <p:nvPr/>
        </p:nvSpPr>
        <p:spPr>
          <a:xfrm>
            <a:off x="4484370" y="986155"/>
            <a:ext cx="3633470" cy="645160"/>
          </a:xfrm>
          <a:prstGeom prst="rect">
            <a:avLst/>
          </a:prstGeom>
          <a:noFill/>
        </p:spPr>
        <p:txBody>
          <a:bodyPr wrap="square" rtlCol="0">
            <a:spAutoFit/>
          </a:bodyPr>
          <a:p>
            <a:r>
              <a:rPr>
                <a:cs typeface="微软雅黑" panose="020B0503020204020204" charset="-122"/>
                <a:sym typeface="+mn-ea"/>
              </a:rPr>
              <a:t>两种方差假定下置信区间比较图</a:t>
            </a:r>
            <a:endParaRPr>
              <a:cs typeface="微软雅黑" panose="020B0503020204020204" charset="-122"/>
            </a:endParaRPr>
          </a:p>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chemeClr val="bg2">
              <a:lumMod val="85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异方差的问题</a:t>
            </a:r>
            <a:endPar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方差齐性变换</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ARCH</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rPr>
              <a:t>GARCH</a:t>
            </a:r>
            <a:r>
              <a:rPr lang="zh-CN" altLang="en-US" sz="2100" b="1" dirty="0">
                <a:solidFill>
                  <a:srgbClr val="000000">
                    <a:lumMod val="75000"/>
                    <a:lumOff val="25000"/>
                  </a:srgbClr>
                </a:solidFill>
                <a:latin typeface="微软雅黑" panose="020B0503020204020204" charset="-122"/>
                <a:ea typeface="微软雅黑" panose="020B0503020204020204" charset="-122"/>
              </a:rPr>
              <a:t>模型</a:t>
            </a:r>
            <a:endParaRPr lang="zh-CN" altLang="en-US"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sym typeface="+mn-ea"/>
              </a:rPr>
              <a:t>GARCH</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衍生模型</a:t>
            </a:r>
            <a:endParaRPr lang="zh-CN" altLang="en-US" sz="2100" b="1" dirty="0">
              <a:solidFill>
                <a:srgbClr val="000000">
                  <a:lumMod val="75000"/>
                  <a:lumOff val="25000"/>
                </a:srgbClr>
              </a:solidFill>
              <a:latin typeface="微软雅黑" panose="020B0503020204020204" charset="-122"/>
              <a:ea typeface="微软雅黑" panose="020B0503020204020204" charset="-122"/>
              <a:sym typeface="+mn-ea"/>
            </a:endParaRPr>
          </a:p>
        </p:txBody>
      </p:sp>
    </p:spTree>
    <p:custDataLst>
      <p:tags r:id="rId2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ctrTitle"/>
          </p:nvPr>
        </p:nvSpPr>
        <p:spPr>
          <a:xfrm>
            <a:off x="1315720" y="228600"/>
            <a:ext cx="8895080" cy="577850"/>
          </a:xfrm>
        </p:spPr>
        <p:txBody>
          <a:bodyPr wrap="square" anchor="ctr"/>
          <a:p>
            <a:pPr algn="l" defTabSz="914400">
              <a:buClrTx/>
              <a:buSzTx/>
              <a:buFontTx/>
              <a:buNone/>
            </a:pPr>
            <a:r>
              <a:rPr lang="zh-CN" altLang="en-US" sz="2800" kern="1200" spc="0" smtClean="0">
                <a:solidFill>
                  <a:schemeClr val="accent5">
                    <a:lumMod val="75000"/>
                  </a:schemeClr>
                </a:solidFill>
                <a:ea typeface="微软雅黑" panose="020B0503020204020204" charset="-122"/>
                <a:cs typeface="+mn-cs"/>
                <a:sym typeface="Arial" panose="020B0604020202020204" pitchFamily="34" charset="0"/>
              </a:rPr>
              <a:t>GARCH模型的不足</a:t>
            </a:r>
            <a:endParaRPr lang="zh-CN" altLang="en-US" sz="2800" kern="1200" spc="0" smtClean="0">
              <a:solidFill>
                <a:schemeClr val="accent5">
                  <a:lumMod val="75000"/>
                </a:schemeClr>
              </a:solidFill>
              <a:ea typeface="微软雅黑" panose="020B0503020204020204" charset="-122"/>
              <a:cs typeface="+mn-cs"/>
              <a:sym typeface="Arial" panose="020B0604020202020204" pitchFamily="34" charset="0"/>
            </a:endParaRPr>
          </a:p>
        </p:txBody>
      </p:sp>
      <p:sp>
        <p:nvSpPr>
          <p:cNvPr id="57346" name="内容占位符 2"/>
          <p:cNvSpPr>
            <a:spLocks noGrp="1"/>
          </p:cNvSpPr>
          <p:nvPr>
            <p:ph type="subTitle" idx="1"/>
          </p:nvPr>
        </p:nvSpPr>
        <p:spPr>
          <a:xfrm>
            <a:off x="1315720" y="1295400"/>
            <a:ext cx="10088880" cy="5029200"/>
          </a:xfrm>
        </p:spPr>
        <p:txBody>
          <a:bodyPr wrap="square" anchor="t">
            <a:normAutofit/>
          </a:bodyPr>
          <a:p>
            <a:pPr algn="l" defTabSz="0"/>
            <a:r>
              <a:rPr lang="zh-CN" altLang="en-US" sz="2400" kern="1200" dirty="0">
                <a:cs typeface="微软雅黑" panose="020B0503020204020204" charset="-122"/>
                <a:sym typeface="Arial" panose="020B0604020202020204" pitchFamily="34" charset="0"/>
              </a:rPr>
              <a:t>（</a:t>
            </a:r>
            <a:r>
              <a:rPr lang="en-US" altLang="zh-CN" sz="2400" kern="1200" dirty="0">
                <a:cs typeface="微软雅黑" panose="020B0503020204020204" charset="-122"/>
                <a:sym typeface="Arial" panose="020B0604020202020204" pitchFamily="34" charset="0"/>
              </a:rPr>
              <a:t>1</a:t>
            </a:r>
            <a:r>
              <a:rPr lang="zh-CN" altLang="en-US" sz="2400" kern="1200" dirty="0">
                <a:cs typeface="微软雅黑" panose="020B0503020204020204" charset="-122"/>
                <a:sym typeface="Arial" panose="020B0604020202020204" pitchFamily="34" charset="0"/>
              </a:rPr>
              <a:t>）它对参数的约束条件非常严格，</a:t>
            </a:r>
            <a:r>
              <a:rPr lang="zh-CN" altLang="en-US" sz="2400" dirty="0">
                <a:cs typeface="微软雅黑" panose="020B0503020204020204" charset="-122"/>
                <a:sym typeface="Arial" panose="020B0604020202020204" pitchFamily="34" charset="0"/>
              </a:rPr>
              <a:t>参数的约束条件一定程度上限制了</a:t>
            </a:r>
            <a:r>
              <a:rPr lang="en-US" altLang="x-none" sz="2400" dirty="0">
                <a:cs typeface="微软雅黑" panose="020B0503020204020204" charset="-122"/>
                <a:sym typeface="Arial" panose="020B0604020202020204" pitchFamily="34" charset="0"/>
              </a:rPr>
              <a:t>GARCH</a:t>
            </a:r>
            <a:r>
              <a:rPr lang="zh-CN" altLang="en-US" sz="2400" dirty="0">
                <a:cs typeface="微软雅黑" panose="020B0503020204020204" charset="-122"/>
                <a:sym typeface="Arial" panose="020B0604020202020204" pitchFamily="34" charset="0"/>
              </a:rPr>
              <a:t>模型的适用面</a:t>
            </a:r>
            <a:endParaRPr lang="en-US" altLang="x-none" sz="3200" kern="1200" dirty="0">
              <a:latin typeface="+mn-lt"/>
              <a:ea typeface="+mn-ea"/>
              <a:cs typeface="+mn-cs"/>
              <a:sym typeface="Arial" panose="020B0604020202020204" pitchFamily="34" charset="0"/>
            </a:endParaRPr>
          </a:p>
          <a:p>
            <a:pPr marL="800100" lvl="1" indent="-342900" algn="l" defTabSz="0">
              <a:buFont typeface="Arial" panose="020B0604020202020204" pitchFamily="34" charset="0"/>
              <a:buChar char="•"/>
            </a:pPr>
            <a:r>
              <a:rPr lang="zh-CN" altLang="en-US" sz="2200" kern="1200" dirty="0">
                <a:cs typeface="+mn-cs"/>
                <a:sym typeface="Arial" panose="020B0604020202020204" pitchFamily="34" charset="0"/>
              </a:rPr>
              <a:t>方差非负的要求，导致了参数非负的约束条件</a:t>
            </a:r>
            <a:endParaRPr lang="en-US" altLang="x-none" sz="2200" kern="1200" dirty="0">
              <a:cs typeface="+mn-cs"/>
              <a:sym typeface="Arial" panose="020B0604020202020204" pitchFamily="34" charset="0"/>
            </a:endParaRPr>
          </a:p>
          <a:p>
            <a:pPr lvl="1" algn="l" defTabSz="0"/>
            <a:endParaRPr lang="zh-CN" altLang="en-US" sz="2200" kern="1200" dirty="0">
              <a:cs typeface="+mn-cs"/>
              <a:sym typeface="Arial" panose="020B0604020202020204" pitchFamily="34" charset="0"/>
            </a:endParaRPr>
          </a:p>
          <a:p>
            <a:pPr lvl="1" algn="l" defTabSz="0"/>
            <a:endParaRPr lang="zh-CN" altLang="en-US" sz="2200" kern="1200" dirty="0">
              <a:cs typeface="+mn-cs"/>
              <a:sym typeface="Arial" panose="020B0604020202020204" pitchFamily="34" charset="0"/>
            </a:endParaRPr>
          </a:p>
          <a:p>
            <a:pPr marL="800100" lvl="1" indent="-342900" algn="l" defTabSz="0">
              <a:buFont typeface="Arial" panose="020B0604020202020204" pitchFamily="34" charset="0"/>
              <a:buChar char="•"/>
            </a:pPr>
            <a:r>
              <a:rPr lang="zh-CN" altLang="en-US" sz="2200" kern="1200" dirty="0">
                <a:cs typeface="+mn-cs"/>
                <a:sym typeface="Arial" panose="020B0604020202020204" pitchFamily="34" charset="0"/>
              </a:rPr>
              <a:t>无条件方差存在且方差非负的要求，导致了参数和小于</a:t>
            </a:r>
            <a:r>
              <a:rPr lang="en-US" altLang="zh-CN" sz="2200" kern="1200" dirty="0">
                <a:cs typeface="+mn-cs"/>
                <a:sym typeface="Arial" panose="020B0604020202020204" pitchFamily="34" charset="0"/>
              </a:rPr>
              <a:t>1</a:t>
            </a:r>
            <a:r>
              <a:rPr lang="zh-CN" altLang="en-US" sz="2200" kern="1200" dirty="0">
                <a:cs typeface="+mn-cs"/>
                <a:sym typeface="Arial" panose="020B0604020202020204" pitchFamily="34" charset="0"/>
              </a:rPr>
              <a:t>的约束条件</a:t>
            </a:r>
            <a:endParaRPr lang="en-US" altLang="x-none" sz="2200" kern="1200" dirty="0">
              <a:cs typeface="+mn-cs"/>
              <a:sym typeface="Arial" panose="020B0604020202020204" pitchFamily="34" charset="0"/>
            </a:endParaRPr>
          </a:p>
          <a:p>
            <a:pPr lvl="1" algn="l" defTabSz="0"/>
            <a:endParaRPr lang="zh-CN" altLang="en-US" sz="2200" kern="1200" dirty="0">
              <a:latin typeface="+mn-lt"/>
              <a:ea typeface="+mn-ea"/>
              <a:cs typeface="+mn-cs"/>
              <a:sym typeface="Arial" panose="020B0604020202020204" pitchFamily="34" charset="0"/>
            </a:endParaRPr>
          </a:p>
          <a:p>
            <a:pPr lvl="1" algn="l" defTabSz="0"/>
            <a:endParaRPr lang="zh-CN" altLang="en-US" sz="2200" kern="1200" dirty="0">
              <a:latin typeface="+mn-lt"/>
              <a:ea typeface="+mn-ea"/>
              <a:cs typeface="+mn-cs"/>
              <a:sym typeface="Arial" panose="020B0604020202020204" pitchFamily="34" charset="0"/>
            </a:endParaRPr>
          </a:p>
          <a:p>
            <a:pPr algn="l" defTabSz="0"/>
            <a:endParaRPr lang="zh-CN" altLang="en-US" sz="3200" kern="1200" dirty="0">
              <a:latin typeface="+mn-lt"/>
              <a:ea typeface="+mn-ea"/>
              <a:cs typeface="+mn-cs"/>
              <a:sym typeface="Arial" panose="020B0604020202020204" pitchFamily="34" charset="0"/>
            </a:endParaRPr>
          </a:p>
          <a:p>
            <a:pPr lvl="1" defTabSz="0"/>
            <a:endParaRPr lang="zh-CN" altLang="en-US" sz="2800" kern="1200" dirty="0">
              <a:latin typeface="+mn-lt"/>
              <a:ea typeface="+mn-ea"/>
              <a:cs typeface="+mn-cs"/>
              <a:sym typeface="Arial" panose="020B0604020202020204" pitchFamily="34" charset="0"/>
            </a:endParaRPr>
          </a:p>
          <a:p>
            <a:pPr defTabSz="0"/>
            <a:endParaRPr lang="zh-CN" altLang="en-US" sz="3200" kern="1200" dirty="0">
              <a:latin typeface="+mn-lt"/>
              <a:ea typeface="+mn-ea"/>
              <a:cs typeface="+mn-cs"/>
              <a:sym typeface="Arial" panose="020B0604020202020204" pitchFamily="34" charset="0"/>
            </a:endParaRPr>
          </a:p>
        </p:txBody>
      </p:sp>
      <p:sp>
        <p:nvSpPr>
          <p:cNvPr id="57347" name="Rectangle 2"/>
          <p:cNvSpPr/>
          <p:nvPr/>
        </p:nvSpPr>
        <p:spPr>
          <a:xfrm>
            <a:off x="1524000" y="-184150"/>
            <a:ext cx="309880" cy="368300"/>
          </a:xfrm>
          <a:prstGeom prst="rect">
            <a:avLst/>
          </a:prstGeom>
          <a:noFill/>
          <a:ln w="9525">
            <a:noFill/>
          </a:ln>
        </p:spPr>
        <p:txBody>
          <a:bodyPr wrap="none" anchor="ctr">
            <a:spAutoFit/>
          </a:bodyPr>
          <a:p>
            <a:endParaRPr lang="zh-CN" altLang="en-US">
              <a:solidFill>
                <a:srgbClr val="080808"/>
              </a:solidFill>
              <a:latin typeface="Arial" panose="020B0604020202020204" pitchFamily="34" charset="0"/>
              <a:ea typeface="Arial" panose="020B0604020202020204" pitchFamily="34" charset="0"/>
              <a:sym typeface="Arial" panose="020B0604020202020204" pitchFamily="34" charset="0"/>
            </a:endParaRPr>
          </a:p>
        </p:txBody>
      </p:sp>
      <p:pic>
        <p:nvPicPr>
          <p:cNvPr id="57348" name="Object 1"/>
          <p:cNvPicPr>
            <a:picLocks noChangeAspect="1"/>
          </p:cNvPicPr>
          <p:nvPr/>
        </p:nvPicPr>
        <p:blipFill>
          <a:blip r:embed="rId1"/>
          <a:stretch>
            <a:fillRect/>
          </a:stretch>
        </p:blipFill>
        <p:spPr>
          <a:xfrm>
            <a:off x="4775835" y="3234690"/>
            <a:ext cx="3168650" cy="604838"/>
          </a:xfrm>
          <a:prstGeom prst="rect">
            <a:avLst/>
          </a:prstGeom>
          <a:noFill/>
          <a:ln w="9525">
            <a:noFill/>
          </a:ln>
        </p:spPr>
      </p:pic>
      <p:sp>
        <p:nvSpPr>
          <p:cNvPr id="57349" name="Rectangle 4"/>
          <p:cNvSpPr/>
          <p:nvPr/>
        </p:nvSpPr>
        <p:spPr>
          <a:xfrm>
            <a:off x="1524000" y="-184150"/>
            <a:ext cx="309880" cy="368300"/>
          </a:xfrm>
          <a:prstGeom prst="rect">
            <a:avLst/>
          </a:prstGeom>
          <a:noFill/>
          <a:ln w="9525">
            <a:noFill/>
          </a:ln>
        </p:spPr>
        <p:txBody>
          <a:bodyPr wrap="none" anchor="ctr">
            <a:spAutoFit/>
          </a:bodyPr>
          <a:p>
            <a:endParaRPr lang="zh-CN" altLang="en-US">
              <a:solidFill>
                <a:srgbClr val="080808"/>
              </a:solidFill>
              <a:latin typeface="Arial" panose="020B0604020202020204" pitchFamily="34" charset="0"/>
              <a:ea typeface="Arial" panose="020B0604020202020204" pitchFamily="34" charset="0"/>
              <a:sym typeface="Arial" panose="020B0604020202020204" pitchFamily="34" charset="0"/>
            </a:endParaRPr>
          </a:p>
        </p:txBody>
      </p:sp>
      <p:pic>
        <p:nvPicPr>
          <p:cNvPr id="57350" name="Object 3"/>
          <p:cNvPicPr>
            <a:picLocks noChangeAspect="1"/>
          </p:cNvPicPr>
          <p:nvPr/>
        </p:nvPicPr>
        <p:blipFill>
          <a:blip r:embed="rId2"/>
          <a:stretch>
            <a:fillRect/>
          </a:stretch>
        </p:blipFill>
        <p:spPr>
          <a:xfrm>
            <a:off x="5391785" y="4709478"/>
            <a:ext cx="2232025" cy="965200"/>
          </a:xfrm>
          <a:prstGeom prst="rect">
            <a:avLst/>
          </a:prstGeom>
          <a:noFill/>
          <a:ln w="9525">
            <a:noFill/>
          </a:ln>
        </p:spPr>
      </p:pic>
      <p:cxnSp>
        <p:nvCxnSpPr>
          <p:cNvPr id="4" name="直接连接符 3"/>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ctrTitle"/>
          </p:nvPr>
        </p:nvSpPr>
        <p:spPr>
          <a:xfrm>
            <a:off x="1315720" y="228600"/>
            <a:ext cx="8895080" cy="577850"/>
          </a:xfrm>
        </p:spPr>
        <p:txBody>
          <a:bodyPr wrap="square" anchor="ctr"/>
          <a:p>
            <a:pPr algn="l" defTabSz="914400">
              <a:buClrTx/>
              <a:buSzTx/>
              <a:buFontTx/>
              <a:buNone/>
            </a:pPr>
            <a:r>
              <a:rPr lang="zh-CN" altLang="en-US" sz="2800" kern="1200" spc="0" smtClean="0">
                <a:solidFill>
                  <a:schemeClr val="accent5">
                    <a:lumMod val="75000"/>
                  </a:schemeClr>
                </a:solidFill>
                <a:ea typeface="微软雅黑" panose="020B0503020204020204" charset="-122"/>
                <a:cs typeface="+mn-cs"/>
                <a:sym typeface="Arial" panose="020B0604020202020204" pitchFamily="34" charset="0"/>
              </a:rPr>
              <a:t>GARCH模型的不足</a:t>
            </a:r>
            <a:endParaRPr lang="zh-CN" altLang="en-US" sz="2800" kern="1200" spc="0" smtClean="0">
              <a:solidFill>
                <a:schemeClr val="accent5">
                  <a:lumMod val="75000"/>
                </a:schemeClr>
              </a:solidFill>
              <a:ea typeface="微软雅黑" panose="020B0503020204020204" charset="-122"/>
              <a:cs typeface="+mn-cs"/>
              <a:sym typeface="Arial" panose="020B0604020202020204" pitchFamily="34" charset="0"/>
            </a:endParaRPr>
          </a:p>
        </p:txBody>
      </p:sp>
      <p:sp>
        <p:nvSpPr>
          <p:cNvPr id="58370" name="内容占位符 2"/>
          <p:cNvSpPr>
            <a:spLocks noGrp="1"/>
          </p:cNvSpPr>
          <p:nvPr>
            <p:ph type="subTitle" idx="1"/>
          </p:nvPr>
        </p:nvSpPr>
        <p:spPr>
          <a:xfrm>
            <a:off x="1315720" y="1217295"/>
            <a:ext cx="9736455" cy="5107305"/>
          </a:xfrm>
        </p:spPr>
        <p:txBody>
          <a:bodyPr wrap="square" anchor="t">
            <a:normAutofit/>
          </a:bodyPr>
          <a:p>
            <a:pPr algn="l" defTabSz="0"/>
            <a:r>
              <a:rPr lang="zh-CN" altLang="en-US" sz="2400" kern="1200" dirty="0">
                <a:cs typeface="微软雅黑" panose="020B0503020204020204" charset="-122"/>
                <a:sym typeface="Arial" panose="020B0604020202020204" pitchFamily="34" charset="0"/>
              </a:rPr>
              <a:t>（</a:t>
            </a:r>
            <a:r>
              <a:rPr lang="en-US" altLang="zh-CN" sz="2400" kern="1200" dirty="0">
                <a:cs typeface="微软雅黑" panose="020B0503020204020204" charset="-122"/>
                <a:sym typeface="Arial" panose="020B0604020202020204" pitchFamily="34" charset="0"/>
              </a:rPr>
              <a:t>2</a:t>
            </a:r>
            <a:r>
              <a:rPr lang="zh-CN" altLang="en-US" sz="2400" kern="1200" dirty="0">
                <a:cs typeface="微软雅黑" panose="020B0503020204020204" charset="-122"/>
                <a:sym typeface="Arial" panose="020B0604020202020204" pitchFamily="34" charset="0"/>
              </a:rPr>
              <a:t>）它对正负扰动的反应是对称的，这与实际情况不符。</a:t>
            </a:r>
            <a:endParaRPr lang="en-US" altLang="x-none" sz="3200" kern="1200" dirty="0">
              <a:latin typeface="+mn-lt"/>
              <a:ea typeface="+mn-ea"/>
              <a:cs typeface="+mn-cs"/>
              <a:sym typeface="Arial" panose="020B0604020202020204" pitchFamily="34" charset="0"/>
            </a:endParaRPr>
          </a:p>
          <a:p>
            <a:pPr marL="800100" lvl="1" indent="-342900" algn="l" defTabSz="0">
              <a:buFont typeface="Arial" panose="020B0604020202020204" pitchFamily="34" charset="0"/>
              <a:buChar char="•"/>
            </a:pPr>
            <a:r>
              <a:rPr lang="zh-CN" altLang="en-US" kern="1200" dirty="0">
                <a:latin typeface="+mn-lt"/>
                <a:ea typeface="+mn-ea"/>
                <a:cs typeface="+mn-cs"/>
                <a:sym typeface="Arial" panose="020B0604020202020204" pitchFamily="34" charset="0"/>
              </a:rPr>
              <a:t>扰动项是真实值与预测值之差。如果扰动项为正，说明真实值比预测值大，对于投资者而言就是获得超预期收益。如果扰动项为负，说明真实值比预测值小，对于投资者而言就是出现了超预期的亏损。</a:t>
            </a:r>
            <a:endParaRPr lang="zh-CN" altLang="en-US" kern="1200" dirty="0">
              <a:latin typeface="+mn-lt"/>
              <a:ea typeface="+mn-ea"/>
              <a:cs typeface="+mn-cs"/>
              <a:sym typeface="Arial" panose="020B0604020202020204" pitchFamily="34" charset="0"/>
            </a:endParaRPr>
          </a:p>
          <a:p>
            <a:pPr marL="800100" lvl="1" indent="-342900" algn="l" defTabSz="0">
              <a:buFont typeface="Arial" panose="020B0604020202020204" pitchFamily="34" charset="0"/>
              <a:buChar char="•"/>
            </a:pPr>
            <a:r>
              <a:rPr lang="zh-CN" altLang="en-US" kern="1200" dirty="0">
                <a:latin typeface="+mn-lt"/>
                <a:ea typeface="+mn-ea"/>
                <a:cs typeface="+mn-cs"/>
                <a:sym typeface="Arial" panose="020B0604020202020204" pitchFamily="34" charset="0"/>
              </a:rPr>
              <a:t>以模型</a:t>
            </a:r>
            <a:r>
              <a:rPr lang="en-US" altLang="x-none" kern="1200" dirty="0">
                <a:latin typeface="+mn-lt"/>
                <a:ea typeface="+mn-ea"/>
                <a:cs typeface="+mn-cs"/>
                <a:sym typeface="Arial" panose="020B0604020202020204" pitchFamily="34" charset="0"/>
              </a:rPr>
              <a:t>ARCH</a:t>
            </a:r>
            <a:r>
              <a:rPr lang="zh-CN" altLang="en-US" kern="1200" dirty="0">
                <a:latin typeface="+mn-lt"/>
                <a:ea typeface="+mn-ea"/>
                <a:cs typeface="+mn-cs"/>
                <a:sym typeface="Arial" panose="020B0604020202020204" pitchFamily="34" charset="0"/>
              </a:rPr>
              <a:t>（</a:t>
            </a:r>
            <a:r>
              <a:rPr lang="en-US" altLang="x-none" kern="1200" dirty="0">
                <a:latin typeface="+mn-lt"/>
                <a:ea typeface="+mn-ea"/>
                <a:cs typeface="+mn-cs"/>
                <a:sym typeface="Arial" panose="020B0604020202020204" pitchFamily="34" charset="0"/>
              </a:rPr>
              <a:t>1</a:t>
            </a:r>
            <a:r>
              <a:rPr lang="zh-CN" altLang="en-US" kern="1200" dirty="0">
                <a:latin typeface="+mn-lt"/>
                <a:ea typeface="+mn-ea"/>
                <a:cs typeface="+mn-cs"/>
                <a:sym typeface="Arial" panose="020B0604020202020204" pitchFamily="34" charset="0"/>
              </a:rPr>
              <a:t>）为例，</a:t>
            </a:r>
            <a:r>
              <a:rPr lang="en-US" altLang="x-none" kern="1200" dirty="0">
                <a:latin typeface="+mn-lt"/>
                <a:ea typeface="+mn-ea"/>
                <a:cs typeface="+mn-cs"/>
                <a:sym typeface="Arial" panose="020B0604020202020204" pitchFamily="34" charset="0"/>
              </a:rPr>
              <a:t>          </a:t>
            </a:r>
            <a:r>
              <a:rPr lang="zh-CN" altLang="en-US" kern="1200" dirty="0">
                <a:latin typeface="+mn-lt"/>
                <a:ea typeface="+mn-ea"/>
                <a:cs typeface="+mn-cs"/>
                <a:sym typeface="Arial" panose="020B0604020202020204" pitchFamily="34" charset="0"/>
              </a:rPr>
              <a:t>， 理论上无论</a:t>
            </a:r>
            <a:r>
              <a:rPr lang="en-US" altLang="x-none" kern="1200" dirty="0">
                <a:latin typeface="+mn-lt"/>
                <a:ea typeface="+mn-ea"/>
                <a:cs typeface="+mn-cs"/>
                <a:sym typeface="Arial" panose="020B0604020202020204" pitchFamily="34" charset="0"/>
              </a:rPr>
              <a:t>      </a:t>
            </a:r>
            <a:r>
              <a:rPr lang="zh-CN" altLang="en-US" kern="1200" dirty="0">
                <a:latin typeface="+mn-lt"/>
                <a:ea typeface="+mn-ea"/>
                <a:cs typeface="+mn-cs"/>
                <a:sym typeface="Arial" panose="020B0604020202020204" pitchFamily="34" charset="0"/>
              </a:rPr>
              <a:t>是正是负，它对下一期的影响系数都是</a:t>
            </a:r>
            <a:r>
              <a:rPr lang="en-US" altLang="x-none" kern="1200" dirty="0">
                <a:latin typeface="+mn-lt"/>
                <a:ea typeface="+mn-ea"/>
                <a:cs typeface="+mn-cs"/>
                <a:sym typeface="Arial" panose="020B0604020202020204" pitchFamily="34" charset="0"/>
              </a:rPr>
              <a:t>    </a:t>
            </a:r>
            <a:r>
              <a:rPr lang="zh-CN" altLang="en-US" kern="1200" dirty="0">
                <a:latin typeface="+mn-lt"/>
                <a:ea typeface="+mn-ea"/>
                <a:cs typeface="+mn-cs"/>
                <a:sym typeface="Arial" panose="020B0604020202020204" pitchFamily="34" charset="0"/>
              </a:rPr>
              <a:t>。这意味着无论上一期的投资是收益还是亏损，对投资人下一期的投资行为的影响是一样的，这与实际情况不符。</a:t>
            </a:r>
            <a:endParaRPr lang="en-US" altLang="x-none" kern="1200" dirty="0">
              <a:latin typeface="+mn-lt"/>
              <a:ea typeface="+mn-ea"/>
              <a:cs typeface="+mn-cs"/>
              <a:sym typeface="Arial" panose="020B0604020202020204" pitchFamily="34" charset="0"/>
            </a:endParaRPr>
          </a:p>
          <a:p>
            <a:pPr marL="800100" lvl="1" indent="-342900" algn="l" defTabSz="0">
              <a:buFont typeface="Arial" panose="020B0604020202020204" pitchFamily="34" charset="0"/>
              <a:buChar char="•"/>
            </a:pPr>
            <a:r>
              <a:rPr lang="zh-CN" altLang="en-US" kern="1200" dirty="0">
                <a:latin typeface="+mn-lt"/>
                <a:ea typeface="+mn-ea"/>
                <a:cs typeface="+mn-cs"/>
                <a:sym typeface="Arial" panose="020B0604020202020204" pitchFamily="34" charset="0"/>
              </a:rPr>
              <a:t>大量的实践经验显示，投资人在面对收益和亏损时的反应不是对称的。出现收益时，通常反应比较慢；出现亏损时，通常反应比较快。忽视这种信息的不对称性，有时会影响预测的精度。</a:t>
            </a:r>
            <a:endParaRPr lang="zh-CN" altLang="en-US" kern="1200" dirty="0">
              <a:latin typeface="+mn-lt"/>
              <a:ea typeface="+mn-ea"/>
              <a:cs typeface="+mn-cs"/>
              <a:sym typeface="Arial" panose="020B0604020202020204" pitchFamily="34" charset="0"/>
            </a:endParaRPr>
          </a:p>
        </p:txBody>
      </p:sp>
      <p:sp>
        <p:nvSpPr>
          <p:cNvPr id="58371" name="Rectangle 2"/>
          <p:cNvSpPr/>
          <p:nvPr/>
        </p:nvSpPr>
        <p:spPr>
          <a:xfrm>
            <a:off x="1524000" y="-184150"/>
            <a:ext cx="309880" cy="368300"/>
          </a:xfrm>
          <a:prstGeom prst="rect">
            <a:avLst/>
          </a:prstGeom>
          <a:noFill/>
          <a:ln w="9525">
            <a:noFill/>
          </a:ln>
        </p:spPr>
        <p:txBody>
          <a:bodyPr wrap="none" anchor="ctr">
            <a:spAutoFit/>
          </a:bodyPr>
          <a:p>
            <a:endParaRPr lang="zh-CN" altLang="en-US">
              <a:solidFill>
                <a:srgbClr val="080808"/>
              </a:solidFill>
              <a:latin typeface="Arial" panose="020B0604020202020204" pitchFamily="34" charset="0"/>
              <a:ea typeface="Arial" panose="020B0604020202020204" pitchFamily="34" charset="0"/>
              <a:sym typeface="Arial" panose="020B0604020202020204" pitchFamily="34" charset="0"/>
            </a:endParaRPr>
          </a:p>
        </p:txBody>
      </p:sp>
      <p:sp>
        <p:nvSpPr>
          <p:cNvPr id="58372" name="Rectangle 4"/>
          <p:cNvSpPr/>
          <p:nvPr/>
        </p:nvSpPr>
        <p:spPr>
          <a:xfrm>
            <a:off x="1524000" y="-184150"/>
            <a:ext cx="309880" cy="368300"/>
          </a:xfrm>
          <a:prstGeom prst="rect">
            <a:avLst/>
          </a:prstGeom>
          <a:noFill/>
          <a:ln w="9525">
            <a:noFill/>
          </a:ln>
        </p:spPr>
        <p:txBody>
          <a:bodyPr wrap="none" anchor="ctr">
            <a:spAutoFit/>
          </a:bodyPr>
          <a:p>
            <a:endParaRPr lang="zh-CN" altLang="en-US">
              <a:solidFill>
                <a:srgbClr val="080808"/>
              </a:solidFill>
              <a:latin typeface="Arial" panose="020B0604020202020204" pitchFamily="34" charset="0"/>
              <a:ea typeface="Arial" panose="020B0604020202020204" pitchFamily="34" charset="0"/>
              <a:sym typeface="Arial" panose="020B0604020202020204" pitchFamily="34" charset="0"/>
            </a:endParaRPr>
          </a:p>
        </p:txBody>
      </p:sp>
      <p:sp>
        <p:nvSpPr>
          <p:cNvPr id="58373" name="Rectangle 6"/>
          <p:cNvSpPr/>
          <p:nvPr/>
        </p:nvSpPr>
        <p:spPr>
          <a:xfrm>
            <a:off x="1524000" y="-184150"/>
            <a:ext cx="309880" cy="368300"/>
          </a:xfrm>
          <a:prstGeom prst="rect">
            <a:avLst/>
          </a:prstGeom>
          <a:noFill/>
          <a:ln w="9525">
            <a:noFill/>
          </a:ln>
        </p:spPr>
        <p:txBody>
          <a:bodyPr wrap="none" anchor="ctr">
            <a:spAutoFit/>
          </a:bodyPr>
          <a:p>
            <a:endParaRPr lang="zh-CN" altLang="en-US">
              <a:solidFill>
                <a:srgbClr val="080808"/>
              </a:solidFill>
              <a:latin typeface="Arial" panose="020B0604020202020204" pitchFamily="34" charset="0"/>
              <a:ea typeface="Arial" panose="020B0604020202020204" pitchFamily="34" charset="0"/>
              <a:sym typeface="Arial" panose="020B0604020202020204" pitchFamily="34" charset="0"/>
            </a:endParaRPr>
          </a:p>
        </p:txBody>
      </p:sp>
      <p:sp>
        <p:nvSpPr>
          <p:cNvPr id="58374" name="Rectangle 8"/>
          <p:cNvSpPr/>
          <p:nvPr/>
        </p:nvSpPr>
        <p:spPr>
          <a:xfrm>
            <a:off x="1524000" y="-184150"/>
            <a:ext cx="309880" cy="368300"/>
          </a:xfrm>
          <a:prstGeom prst="rect">
            <a:avLst/>
          </a:prstGeom>
          <a:noFill/>
          <a:ln w="9525">
            <a:noFill/>
          </a:ln>
        </p:spPr>
        <p:txBody>
          <a:bodyPr wrap="none" anchor="ctr">
            <a:spAutoFit/>
          </a:bodyPr>
          <a:p>
            <a:endParaRPr lang="zh-CN" altLang="en-US">
              <a:solidFill>
                <a:srgbClr val="080808"/>
              </a:solidFill>
              <a:latin typeface="Arial" panose="020B0604020202020204" pitchFamily="34" charset="0"/>
              <a:ea typeface="Arial" panose="020B0604020202020204" pitchFamily="34" charset="0"/>
              <a:sym typeface="Arial" panose="020B0604020202020204" pitchFamily="34" charset="0"/>
            </a:endParaRPr>
          </a:p>
        </p:txBody>
      </p:sp>
      <p:sp>
        <p:nvSpPr>
          <p:cNvPr id="58375" name="Rectangle 10"/>
          <p:cNvSpPr/>
          <p:nvPr/>
        </p:nvSpPr>
        <p:spPr>
          <a:xfrm>
            <a:off x="1524000" y="-184150"/>
            <a:ext cx="309880" cy="368300"/>
          </a:xfrm>
          <a:prstGeom prst="rect">
            <a:avLst/>
          </a:prstGeom>
          <a:noFill/>
          <a:ln w="9525">
            <a:noFill/>
          </a:ln>
        </p:spPr>
        <p:txBody>
          <a:bodyPr wrap="none" anchor="ctr">
            <a:spAutoFit/>
          </a:bodyPr>
          <a:p>
            <a:endParaRPr lang="zh-CN" altLang="en-US">
              <a:solidFill>
                <a:srgbClr val="080808"/>
              </a:solidFill>
              <a:latin typeface="Arial" panose="020B0604020202020204" pitchFamily="34" charset="0"/>
              <a:ea typeface="Arial" panose="020B0604020202020204" pitchFamily="34" charset="0"/>
              <a:sym typeface="Arial" panose="020B0604020202020204" pitchFamily="34" charset="0"/>
            </a:endParaRPr>
          </a:p>
        </p:txBody>
      </p:sp>
      <p:pic>
        <p:nvPicPr>
          <p:cNvPr id="58376" name="Object 9"/>
          <p:cNvPicPr>
            <a:picLocks noChangeAspect="1"/>
          </p:cNvPicPr>
          <p:nvPr/>
        </p:nvPicPr>
        <p:blipFill>
          <a:blip r:embed="rId1"/>
          <a:stretch>
            <a:fillRect/>
          </a:stretch>
        </p:blipFill>
        <p:spPr>
          <a:xfrm>
            <a:off x="5259070" y="3203575"/>
            <a:ext cx="1008063" cy="450850"/>
          </a:xfrm>
          <a:prstGeom prst="rect">
            <a:avLst/>
          </a:prstGeom>
          <a:noFill/>
          <a:ln w="9525">
            <a:noFill/>
          </a:ln>
        </p:spPr>
      </p:pic>
      <p:sp>
        <p:nvSpPr>
          <p:cNvPr id="58377" name="Rectangle 12"/>
          <p:cNvSpPr/>
          <p:nvPr/>
        </p:nvSpPr>
        <p:spPr>
          <a:xfrm>
            <a:off x="1524000" y="-184150"/>
            <a:ext cx="309880" cy="368300"/>
          </a:xfrm>
          <a:prstGeom prst="rect">
            <a:avLst/>
          </a:prstGeom>
          <a:noFill/>
          <a:ln w="9525">
            <a:noFill/>
          </a:ln>
        </p:spPr>
        <p:txBody>
          <a:bodyPr wrap="none" anchor="ctr">
            <a:spAutoFit/>
          </a:bodyPr>
          <a:p>
            <a:endParaRPr lang="zh-CN" altLang="en-US">
              <a:solidFill>
                <a:srgbClr val="080808"/>
              </a:solidFill>
              <a:latin typeface="Arial" panose="020B0604020202020204" pitchFamily="34" charset="0"/>
              <a:ea typeface="Arial" panose="020B0604020202020204" pitchFamily="34" charset="0"/>
              <a:sym typeface="Arial" panose="020B0604020202020204" pitchFamily="34" charset="0"/>
            </a:endParaRPr>
          </a:p>
        </p:txBody>
      </p:sp>
      <p:pic>
        <p:nvPicPr>
          <p:cNvPr id="58378" name="Object 11"/>
          <p:cNvPicPr>
            <a:picLocks noChangeAspect="1"/>
          </p:cNvPicPr>
          <p:nvPr/>
        </p:nvPicPr>
        <p:blipFill>
          <a:blip r:embed="rId2"/>
          <a:stretch>
            <a:fillRect/>
          </a:stretch>
        </p:blipFill>
        <p:spPr>
          <a:xfrm>
            <a:off x="8137843" y="3167063"/>
            <a:ext cx="466725" cy="487362"/>
          </a:xfrm>
          <a:prstGeom prst="rect">
            <a:avLst/>
          </a:prstGeom>
          <a:noFill/>
          <a:ln w="9525">
            <a:noFill/>
          </a:ln>
        </p:spPr>
      </p:pic>
      <p:sp>
        <p:nvSpPr>
          <p:cNvPr id="58379" name="Rectangle 14"/>
          <p:cNvSpPr/>
          <p:nvPr/>
        </p:nvSpPr>
        <p:spPr>
          <a:xfrm>
            <a:off x="1524000" y="-184150"/>
            <a:ext cx="309880" cy="368300"/>
          </a:xfrm>
          <a:prstGeom prst="rect">
            <a:avLst/>
          </a:prstGeom>
          <a:noFill/>
          <a:ln w="9525">
            <a:noFill/>
          </a:ln>
        </p:spPr>
        <p:txBody>
          <a:bodyPr wrap="none" anchor="ctr">
            <a:spAutoFit/>
          </a:bodyPr>
          <a:p>
            <a:endParaRPr lang="zh-CN" altLang="en-US">
              <a:solidFill>
                <a:srgbClr val="080808"/>
              </a:solidFill>
              <a:latin typeface="Arial" panose="020B0604020202020204" pitchFamily="34" charset="0"/>
              <a:ea typeface="Arial" panose="020B0604020202020204" pitchFamily="34" charset="0"/>
              <a:sym typeface="Arial" panose="020B0604020202020204" pitchFamily="34" charset="0"/>
            </a:endParaRPr>
          </a:p>
        </p:txBody>
      </p:sp>
      <p:pic>
        <p:nvPicPr>
          <p:cNvPr id="58380" name="Object 13"/>
          <p:cNvPicPr>
            <a:picLocks noChangeAspect="1"/>
          </p:cNvPicPr>
          <p:nvPr/>
        </p:nvPicPr>
        <p:blipFill>
          <a:blip r:embed="rId3"/>
          <a:stretch>
            <a:fillRect/>
          </a:stretch>
        </p:blipFill>
        <p:spPr>
          <a:xfrm>
            <a:off x="4690745" y="3654108"/>
            <a:ext cx="322263" cy="404812"/>
          </a:xfrm>
          <a:prstGeom prst="rect">
            <a:avLst/>
          </a:prstGeom>
          <a:noFill/>
          <a:ln w="9525">
            <a:noFill/>
          </a:ln>
        </p:spPr>
      </p:pic>
      <p:cxnSp>
        <p:nvCxnSpPr>
          <p:cNvPr id="4" name="直接连接符 3"/>
          <p:cNvCxnSpPr/>
          <p:nvPr>
            <p:custDataLst>
              <p:tags r:id="rId4"/>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ctrTitle"/>
          </p:nvPr>
        </p:nvSpPr>
        <p:spPr>
          <a:xfrm>
            <a:off x="1315720" y="228600"/>
            <a:ext cx="8895080" cy="577850"/>
          </a:xfrm>
        </p:spPr>
        <p:txBody>
          <a:bodyPr wrap="square" anchor="ctr"/>
          <a:p>
            <a:pPr algn="l" defTabSz="914400">
              <a:buClrTx/>
              <a:buSzTx/>
              <a:buFontTx/>
              <a:buNone/>
            </a:pPr>
            <a:r>
              <a:rPr lang="zh-CN" altLang="en-US" sz="2800" kern="1200" spc="0" smtClean="0">
                <a:solidFill>
                  <a:schemeClr val="accent5">
                    <a:lumMod val="75000"/>
                  </a:schemeClr>
                </a:solidFill>
                <a:ea typeface="微软雅黑" panose="020B0503020204020204" charset="-122"/>
                <a:cs typeface="+mn-cs"/>
                <a:sym typeface="Arial" panose="020B0604020202020204" pitchFamily="34" charset="0"/>
              </a:rPr>
              <a:t>GARCH 衍生模型</a:t>
            </a:r>
            <a:endParaRPr lang="zh-CN" altLang="en-US" sz="2800" kern="1200" spc="0" smtClean="0">
              <a:solidFill>
                <a:schemeClr val="accent5">
                  <a:lumMod val="75000"/>
                </a:schemeClr>
              </a:solidFill>
              <a:ea typeface="微软雅黑" panose="020B0503020204020204" charset="-122"/>
              <a:cs typeface="+mn-cs"/>
              <a:sym typeface="Arial" panose="020B0604020202020204" pitchFamily="34" charset="0"/>
            </a:endParaRPr>
          </a:p>
        </p:txBody>
      </p:sp>
      <p:sp>
        <p:nvSpPr>
          <p:cNvPr id="60418" name="内容占位符 2"/>
          <p:cNvSpPr>
            <a:spLocks noGrp="1"/>
          </p:cNvSpPr>
          <p:nvPr>
            <p:ph type="subTitle" idx="1"/>
          </p:nvPr>
        </p:nvSpPr>
        <p:spPr>
          <a:xfrm>
            <a:off x="1315720" y="1099820"/>
            <a:ext cx="10187305" cy="5224780"/>
          </a:xfrm>
        </p:spPr>
        <p:txBody>
          <a:bodyPr wrap="square" anchor="t"/>
          <a:p>
            <a:pPr marL="457200" indent="-457200" algn="l" defTabSz="0">
              <a:buFont typeface="Arial" panose="020B0604020202020204" pitchFamily="34" charset="0"/>
              <a:buChar char="•"/>
            </a:pPr>
            <a:r>
              <a:rPr lang="zh-CN" altLang="en-US" sz="2400" kern="1200" dirty="0">
                <a:cs typeface="微软雅黑" panose="020B0503020204020204" charset="-122"/>
                <a:sym typeface="Arial" panose="020B0604020202020204" pitchFamily="34" charset="0"/>
              </a:rPr>
              <a:t>基于</a:t>
            </a:r>
            <a:r>
              <a:rPr lang="en-US" altLang="x-none" sz="2400" kern="1200" dirty="0">
                <a:cs typeface="微软雅黑" panose="020B0503020204020204" charset="-122"/>
                <a:sym typeface="Arial" panose="020B0604020202020204" pitchFamily="34" charset="0"/>
              </a:rPr>
              <a:t>GARCH</a:t>
            </a:r>
            <a:r>
              <a:rPr lang="zh-CN" altLang="en-US" sz="2400" kern="1200" dirty="0">
                <a:cs typeface="微软雅黑" panose="020B0503020204020204" charset="-122"/>
                <a:sym typeface="Arial" panose="020B0604020202020204" pitchFamily="34" charset="0"/>
              </a:rPr>
              <a:t>模型的这些不完善的地方，产生了很多</a:t>
            </a:r>
            <a:r>
              <a:rPr lang="en-US" altLang="x-none" sz="2400" kern="1200" dirty="0">
                <a:cs typeface="微软雅黑" panose="020B0503020204020204" charset="-122"/>
                <a:sym typeface="Arial" panose="020B0604020202020204" pitchFamily="34" charset="0"/>
              </a:rPr>
              <a:t>GARCH</a:t>
            </a:r>
            <a:r>
              <a:rPr lang="zh-CN" altLang="en-US" sz="2400" kern="1200" dirty="0">
                <a:cs typeface="微软雅黑" panose="020B0503020204020204" charset="-122"/>
                <a:sym typeface="Arial" panose="020B0604020202020204" pitchFamily="34" charset="0"/>
              </a:rPr>
              <a:t>衍生模型</a:t>
            </a:r>
            <a:endParaRPr lang="en-US" altLang="x-none" sz="2400" kern="1200" dirty="0">
              <a:cs typeface="微软雅黑" panose="020B0503020204020204" charset="-122"/>
              <a:sym typeface="Arial" panose="020B0604020202020204" pitchFamily="34" charset="0"/>
            </a:endParaRPr>
          </a:p>
          <a:p>
            <a:pPr marL="457200" indent="-457200" algn="l" defTabSz="0">
              <a:buFont typeface="Arial" panose="020B0604020202020204" pitchFamily="34" charset="0"/>
              <a:buChar char="•"/>
            </a:pPr>
            <a:r>
              <a:rPr lang="zh-CN" altLang="en-US" sz="2400" kern="1200" dirty="0">
                <a:cs typeface="微软雅黑" panose="020B0503020204020204" charset="-122"/>
                <a:sym typeface="Arial" panose="020B0604020202020204" pitchFamily="34" charset="0"/>
              </a:rPr>
              <a:t>我们在此介绍使用最多、发展最为成熟的三个衍生模型：</a:t>
            </a:r>
            <a:endParaRPr lang="en-US" altLang="x-none" sz="3200" kern="1200" dirty="0">
              <a:latin typeface="+mn-lt"/>
              <a:ea typeface="+mn-ea"/>
              <a:cs typeface="+mn-cs"/>
              <a:sym typeface="Arial" panose="020B0604020202020204" pitchFamily="34" charset="0"/>
            </a:endParaRPr>
          </a:p>
          <a:p>
            <a:pPr marL="914400" lvl="1" indent="-457200" algn="l" defTabSz="0">
              <a:buFont typeface="Arial" panose="020B0604020202020204" pitchFamily="34" charset="0"/>
              <a:buChar char="•"/>
            </a:pPr>
            <a:r>
              <a:rPr lang="en-US" altLang="x-none" sz="2200" kern="1200" dirty="0">
                <a:latin typeface="+mn-lt"/>
                <a:ea typeface="+mn-ea"/>
                <a:cs typeface="+mn-cs"/>
                <a:sym typeface="Arial" panose="020B0604020202020204" pitchFamily="34" charset="0"/>
              </a:rPr>
              <a:t>EGARCH</a:t>
            </a:r>
            <a:endParaRPr lang="zh-CN" altLang="en-US" sz="2200" kern="1200" dirty="0">
              <a:latin typeface="+mn-lt"/>
              <a:ea typeface="+mn-ea"/>
              <a:cs typeface="+mn-cs"/>
              <a:sym typeface="Arial" panose="020B0604020202020204" pitchFamily="34" charset="0"/>
            </a:endParaRPr>
          </a:p>
          <a:p>
            <a:pPr marL="914400" lvl="1" indent="-457200" algn="l" defTabSz="0">
              <a:buFont typeface="Arial" panose="020B0604020202020204" pitchFamily="34" charset="0"/>
              <a:buChar char="•"/>
            </a:pPr>
            <a:r>
              <a:rPr lang="en-US" altLang="x-none" sz="2200" kern="1200" dirty="0">
                <a:latin typeface="+mn-lt"/>
                <a:ea typeface="+mn-ea"/>
                <a:cs typeface="+mn-cs"/>
                <a:sym typeface="Arial" panose="020B0604020202020204" pitchFamily="34" charset="0"/>
              </a:rPr>
              <a:t>IGARCH</a:t>
            </a:r>
            <a:endParaRPr lang="zh-CN" altLang="en-US" sz="2200" kern="1200" dirty="0">
              <a:latin typeface="+mn-lt"/>
              <a:ea typeface="+mn-ea"/>
              <a:cs typeface="+mn-cs"/>
              <a:sym typeface="Arial" panose="020B0604020202020204" pitchFamily="34" charset="0"/>
            </a:endParaRPr>
          </a:p>
          <a:p>
            <a:pPr marL="914400" lvl="1" indent="-457200" algn="l" defTabSz="0">
              <a:buFont typeface="Arial" panose="020B0604020202020204" pitchFamily="34" charset="0"/>
              <a:buChar char="•"/>
            </a:pPr>
            <a:r>
              <a:rPr lang="en-US" altLang="x-none" sz="2200" kern="1200" dirty="0">
                <a:latin typeface="+mn-lt"/>
                <a:ea typeface="+mn-ea"/>
                <a:cs typeface="+mn-cs"/>
                <a:sym typeface="Arial" panose="020B0604020202020204" pitchFamily="34" charset="0"/>
              </a:rPr>
              <a:t>GARCH-M</a:t>
            </a:r>
            <a:endParaRPr lang="zh-CN" altLang="en-US" sz="2200" kern="1200" dirty="0">
              <a:latin typeface="+mn-lt"/>
              <a:ea typeface="+mn-ea"/>
              <a:cs typeface="+mn-cs"/>
              <a:sym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EGARCH</a:t>
            </a:r>
            <a:r>
              <a:rPr sz="2800" spc="0" smtClean="0">
                <a:solidFill>
                  <a:schemeClr val="accent5">
                    <a:lumMod val="75000"/>
                  </a:schemeClr>
                </a:solidFill>
                <a:cs typeface="+mn-cs"/>
              </a:rPr>
              <a:t>模型</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558145" cy="5441950"/>
          </a:xfrm>
        </p:spPr>
        <p:txBody>
          <a:bodyPr wrap="square" lIns="91440" tIns="45720" rIns="91440" bIns="45720" anchor="t"/>
          <a:p>
            <a:pPr algn="l">
              <a:buClrTx/>
              <a:buSzTx/>
            </a:pPr>
            <a:r>
              <a:rPr lang="en-US" altLang="zh-CN" sz="2200">
                <a:cs typeface="微软雅黑" panose="020B0503020204020204" charset="-122"/>
              </a:rPr>
              <a:t>Nelson</a:t>
            </a:r>
            <a:r>
              <a:rPr sz="2200">
                <a:cs typeface="微软雅黑" panose="020B0503020204020204" charset="-122"/>
              </a:rPr>
              <a:t>于</a:t>
            </a:r>
            <a:r>
              <a:rPr lang="en-US" altLang="zh-CN" sz="2200">
                <a:cs typeface="微软雅黑" panose="020B0503020204020204" charset="-122"/>
              </a:rPr>
              <a:t>1991</a:t>
            </a:r>
            <a:r>
              <a:rPr sz="2200">
                <a:cs typeface="微软雅黑" panose="020B0503020204020204" charset="-122"/>
              </a:rPr>
              <a:t>年提出</a:t>
            </a:r>
            <a:r>
              <a:rPr lang="en-US" altLang="zh-CN" sz="2200">
                <a:cs typeface="微软雅黑" panose="020B0503020204020204" charset="-122"/>
              </a:rPr>
              <a:t>Exponential </a:t>
            </a:r>
            <a:r>
              <a:rPr sz="2200">
                <a:cs typeface="微软雅黑" panose="020B0503020204020204" charset="-122"/>
              </a:rPr>
              <a:t> </a:t>
            </a:r>
            <a:r>
              <a:rPr lang="en-US" altLang="zh-CN" sz="2200">
                <a:cs typeface="微软雅黑" panose="020B0503020204020204" charset="-122"/>
              </a:rPr>
              <a:t>GARCH</a:t>
            </a:r>
            <a:r>
              <a:rPr sz="2200">
                <a:cs typeface="微软雅黑" panose="020B0503020204020204" charset="-122"/>
              </a:rPr>
              <a:t>模型，我们称之为指数</a:t>
            </a:r>
            <a:r>
              <a:rPr lang="en-US" altLang="zh-CN" sz="2200">
                <a:cs typeface="微软雅黑" panose="020B0503020204020204" charset="-122"/>
              </a:rPr>
              <a:t>GARCH</a:t>
            </a:r>
            <a:r>
              <a:rPr sz="2200">
                <a:cs typeface="微软雅黑" panose="020B0503020204020204" charset="-122"/>
              </a:rPr>
              <a:t>模型，</a:t>
            </a:r>
            <a:r>
              <a:rPr sz="2200">
                <a:cs typeface="微软雅黑" panose="020B0503020204020204" charset="-122"/>
              </a:rPr>
              <a:t>简记为</a:t>
            </a:r>
            <a:r>
              <a:rPr lang="en-US" altLang="zh-CN" sz="2200">
                <a:cs typeface="微软雅黑" panose="020B0503020204020204" charset="-122"/>
              </a:rPr>
              <a:t>EGARCH</a:t>
            </a:r>
            <a:r>
              <a:rPr sz="2200">
                <a:cs typeface="微软雅黑" panose="020B0503020204020204" charset="-122"/>
              </a:rPr>
              <a:t>。</a:t>
            </a:r>
            <a:endParaRPr sz="2200">
              <a:cs typeface="微软雅黑" panose="020B0503020204020204" charset="-122"/>
            </a:endParaRPr>
          </a:p>
          <a:p>
            <a:pPr algn="l">
              <a:buClrTx/>
              <a:buSzTx/>
            </a:pPr>
            <a:r>
              <a:rPr lang="en-US" altLang="zh-CN" sz="2200">
                <a:cs typeface="微软雅黑" panose="020B0503020204020204" charset="-122"/>
              </a:rPr>
              <a:t>EGARCH(p,q)</a:t>
            </a:r>
            <a:r>
              <a:rPr sz="2200">
                <a:cs typeface="微软雅黑" panose="020B0503020204020204" charset="-122"/>
              </a:rPr>
              <a:t>模型完整结构如下</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3117215" y="2560320"/>
            <a:ext cx="6656705" cy="35007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ctrTitle"/>
          </p:nvPr>
        </p:nvSpPr>
        <p:spPr>
          <a:xfrm>
            <a:off x="1257300" y="228600"/>
            <a:ext cx="8953500" cy="577850"/>
          </a:xfrm>
        </p:spPr>
        <p:txBody>
          <a:bodyPr wrap="square" anchor="ctr">
            <a:normAutofit/>
          </a:bodyPr>
          <a:p>
            <a:pPr defTabSz="0">
              <a:buNone/>
            </a:pPr>
            <a:r>
              <a:rPr lang="zh-CN" altLang="en-US" sz="2800" kern="1200" spc="0" smtClean="0">
                <a:solidFill>
                  <a:schemeClr val="accent5">
                    <a:lumMod val="75000"/>
                  </a:schemeClr>
                </a:solidFill>
                <a:ea typeface="微软雅黑" panose="020B0503020204020204" charset="-122"/>
                <a:cs typeface="+mn-cs"/>
                <a:sym typeface="Arial" panose="020B0604020202020204" pitchFamily="34" charset="0"/>
              </a:rPr>
              <a:t>异方差属性</a:t>
            </a:r>
            <a:endParaRPr lang="zh-CN" altLang="en-US" sz="2800" kern="1200" spc="0" smtClean="0">
              <a:solidFill>
                <a:schemeClr val="accent5">
                  <a:lumMod val="75000"/>
                </a:schemeClr>
              </a:solidFill>
              <a:ea typeface="微软雅黑" panose="020B0503020204020204" charset="-122"/>
              <a:cs typeface="+mn-cs"/>
              <a:sym typeface="Arial" panose="020B0604020202020204" pitchFamily="34" charset="0"/>
            </a:endParaRPr>
          </a:p>
        </p:txBody>
      </p:sp>
      <p:sp>
        <p:nvSpPr>
          <p:cNvPr id="11266" name="内容占位符 2"/>
          <p:cNvSpPr>
            <a:spLocks noGrp="1"/>
          </p:cNvSpPr>
          <p:nvPr>
            <p:ph type="subTitle" idx="1"/>
          </p:nvPr>
        </p:nvSpPr>
        <p:spPr>
          <a:xfrm>
            <a:off x="1257300" y="1188085"/>
            <a:ext cx="10451465" cy="5136515"/>
          </a:xfrm>
        </p:spPr>
        <p:txBody>
          <a:bodyPr wrap="square" anchor="t">
            <a:normAutofit/>
          </a:bodyPr>
          <a:p>
            <a:pPr marL="457200" indent="-457200" algn="l" defTabSz="0">
              <a:buClr>
                <a:schemeClr val="folHlink"/>
              </a:buClr>
              <a:buFont typeface="Arial" panose="020B0604020202020204" pitchFamily="34" charset="0"/>
              <a:buChar char="•"/>
            </a:pPr>
            <a:r>
              <a:rPr lang="zh-CN" altLang="en-US" kern="1200" dirty="0">
                <a:latin typeface="+mn-lt"/>
                <a:ea typeface="+mn-ea"/>
                <a:cs typeface="+mn-cs"/>
                <a:sym typeface="Arial" panose="020B0604020202020204" pitchFamily="34" charset="0"/>
              </a:rPr>
              <a:t>如果残差序列方差齐性的假定不成立，即随着时间的变化，残差序列的方差不是常数，我们称这种属性为方差非齐，或简称为异方差现象。序列的异方差属性可以表达为方差为时间ｔ的函数：</a:t>
            </a:r>
            <a:endParaRPr lang="zh-CN" altLang="en-US" kern="1200" dirty="0">
              <a:latin typeface="+mn-lt"/>
              <a:ea typeface="+mn-ea"/>
              <a:cs typeface="+mn-cs"/>
              <a:sym typeface="Arial" panose="020B0604020202020204" pitchFamily="34" charset="0"/>
            </a:endParaRPr>
          </a:p>
          <a:p>
            <a:pPr marL="457200" indent="-457200" algn="l" defTabSz="0">
              <a:buClr>
                <a:schemeClr val="folHlink"/>
              </a:buClr>
              <a:buFont typeface="Arial" panose="020B0604020202020204" pitchFamily="34" charset="0"/>
              <a:buChar char="•"/>
            </a:pPr>
            <a:endParaRPr lang="zh-CN" altLang="en-US" kern="1200" dirty="0">
              <a:latin typeface="+mn-lt"/>
              <a:ea typeface="+mn-ea"/>
              <a:cs typeface="+mn-cs"/>
              <a:sym typeface="Arial" panose="020B0604020202020204" pitchFamily="34" charset="0"/>
            </a:endParaRPr>
          </a:p>
          <a:p>
            <a:pPr marL="457200" indent="-457200" algn="l" defTabSz="0">
              <a:buClr>
                <a:schemeClr val="folHlink"/>
              </a:buClr>
              <a:buFont typeface="Arial" panose="020B0604020202020204" pitchFamily="34" charset="0"/>
              <a:buChar char="•"/>
            </a:pPr>
            <a:endParaRPr lang="zh-CN" altLang="en-US" kern="1200" dirty="0">
              <a:latin typeface="+mn-lt"/>
              <a:ea typeface="+mn-ea"/>
              <a:cs typeface="+mn-cs"/>
              <a:sym typeface="Arial" panose="020B0604020202020204" pitchFamily="34" charset="0"/>
            </a:endParaRPr>
          </a:p>
          <a:p>
            <a:pPr marL="457200" indent="-457200" algn="l" defTabSz="0">
              <a:buClr>
                <a:schemeClr val="folHlink"/>
              </a:buClr>
              <a:buFont typeface="Arial" panose="020B0604020202020204" pitchFamily="34" charset="0"/>
              <a:buChar char="•"/>
            </a:pPr>
            <a:r>
              <a:rPr lang="zh-CN" altLang="en-US" kern="1200" dirty="0">
                <a:latin typeface="+mn-lt"/>
                <a:ea typeface="+mn-ea"/>
                <a:cs typeface="+mn-cs"/>
                <a:sym typeface="Arial" panose="020B0604020202020204" pitchFamily="34" charset="0"/>
              </a:rPr>
              <a:t>如果忽视异方差的存在，就会使得残差的方差估计不准确。相应地，置信水平为１</a:t>
            </a:r>
            <a:r>
              <a:rPr lang="en-US" altLang="zh-CN" kern="1200" dirty="0">
                <a:latin typeface="+mn-lt"/>
                <a:ea typeface="+mn-ea"/>
                <a:cs typeface="+mn-cs"/>
                <a:sym typeface="Arial" panose="020B0604020202020204" pitchFamily="34" charset="0"/>
              </a:rPr>
              <a:t>-</a:t>
            </a:r>
            <a:r>
              <a:rPr lang="zh-CN" altLang="en-US" kern="1200" dirty="0">
                <a:latin typeface="+mn-lt"/>
                <a:ea typeface="+mn-ea"/>
                <a:cs typeface="+mn-cs"/>
                <a:sym typeface="Arial" panose="020B0604020202020204" pitchFamily="34" charset="0"/>
              </a:rPr>
              <a:t>α的置信区间，实际的置信水平就不是</a:t>
            </a:r>
            <a:r>
              <a:rPr lang="en-US" altLang="zh-CN" kern="1200" dirty="0">
                <a:latin typeface="+mn-lt"/>
                <a:ea typeface="+mn-ea"/>
                <a:cs typeface="+mn-cs"/>
                <a:sym typeface="Arial" panose="020B0604020202020204" pitchFamily="34" charset="0"/>
              </a:rPr>
              <a:t>1-</a:t>
            </a:r>
            <a:r>
              <a:rPr lang="zh-CN" altLang="en-US" kern="1200" dirty="0">
                <a:latin typeface="+mn-lt"/>
                <a:ea typeface="+mn-ea"/>
                <a:cs typeface="+mn-cs"/>
                <a:sym typeface="Arial" panose="020B0604020202020204" pitchFamily="34" charset="0"/>
              </a:rPr>
              <a:t>α了。这会使得估计和预测的精度都受到影响。更糟糕的是，会受到多大的影响，我们都无法测量。所以为了提高拟合模型的估计和预测精度，我们需要对残差序列进行方差齐性检验，并对异方差序列进行深入的分析。</a:t>
            </a:r>
            <a:endParaRPr lang="zh-CN" altLang="en-US" sz="2400" kern="1200" dirty="0">
              <a:latin typeface="+mn-lt"/>
              <a:ea typeface="+mn-ea"/>
              <a:cs typeface="+mn-cs"/>
              <a:sym typeface="Arial" panose="020B0604020202020204" pitchFamily="34" charset="0"/>
            </a:endParaRPr>
          </a:p>
          <a:p>
            <a:pPr marL="342900" lvl="0" indent="-342900" algn="l" defTabSz="0">
              <a:buClr>
                <a:schemeClr val="folHlink"/>
              </a:buClr>
              <a:buFont typeface="Arial" panose="020B0604020202020204" pitchFamily="34" charset="0"/>
              <a:buChar char="•"/>
            </a:pPr>
            <a:endParaRPr lang="zh-CN" altLang="en-US" sz="2400" kern="1200" dirty="0">
              <a:latin typeface="+mn-lt"/>
              <a:ea typeface="+mn-ea"/>
              <a:cs typeface="+mn-cs"/>
              <a:sym typeface="Arial" panose="020B0604020202020204" pitchFamily="34" charset="0"/>
            </a:endParaRPr>
          </a:p>
        </p:txBody>
      </p:sp>
      <p:graphicFrame>
        <p:nvGraphicFramePr>
          <p:cNvPr id="7" name="对象 6">
            <a:hlinkClick r:id="" action="ppaction://ole?verb="/>
          </p:cNvPr>
          <p:cNvGraphicFramePr>
            <a:graphicFrameLocks noChangeAspect="1"/>
          </p:cNvGraphicFramePr>
          <p:nvPr/>
        </p:nvGraphicFramePr>
        <p:xfrm>
          <a:off x="5200015" y="2720975"/>
          <a:ext cx="1792605" cy="541020"/>
        </p:xfrm>
        <a:graphic>
          <a:graphicData uri="http://schemas.openxmlformats.org/presentationml/2006/ole">
            <mc:AlternateContent xmlns:mc="http://schemas.openxmlformats.org/markup-compatibility/2006">
              <mc:Choice xmlns:v="urn:schemas-microsoft-com:vml" Requires="v">
                <p:oleObj spid="_x0000_s8" name="" r:id="rId1" imgW="800100" imgH="241300" progId="Equation.DSMT4">
                  <p:embed/>
                </p:oleObj>
              </mc:Choice>
              <mc:Fallback>
                <p:oleObj name="" r:id="rId1" imgW="800100" imgH="241300" progId="Equation.DSMT4">
                  <p:embed/>
                  <p:pic>
                    <p:nvPicPr>
                      <p:cNvPr id="0" name="图片 3072"/>
                      <p:cNvPicPr/>
                      <p:nvPr/>
                    </p:nvPicPr>
                    <p:blipFill>
                      <a:blip r:embed="rId2"/>
                      <a:stretch>
                        <a:fillRect/>
                      </a:stretch>
                    </p:blipFill>
                    <p:spPr>
                      <a:xfrm>
                        <a:off x="5200015" y="2720975"/>
                        <a:ext cx="1792605" cy="541020"/>
                      </a:xfrm>
                      <a:prstGeom prst="rect">
                        <a:avLst/>
                      </a:prstGeom>
                    </p:spPr>
                  </p:pic>
                </p:oleObj>
              </mc:Fallback>
            </mc:AlternateContent>
          </a:graphicData>
        </a:graphic>
      </p:graphicFrame>
      <p:cxnSp>
        <p:nvCxnSpPr>
          <p:cNvPr id="4" name="直接连接符 3"/>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EGARCH</a:t>
            </a:r>
            <a:r>
              <a:rPr sz="2800" spc="0" smtClean="0">
                <a:solidFill>
                  <a:schemeClr val="accent5">
                    <a:lumMod val="75000"/>
                  </a:schemeClr>
                </a:solidFill>
                <a:cs typeface="+mn-cs"/>
              </a:rPr>
              <a:t>模型的改进</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第一个改进：响应变量由条件方差      变成了</a:t>
            </a:r>
            <a:r>
              <a:rPr lang="en-US" altLang="zh-CN" sz="2000">
                <a:cs typeface="微软雅黑" panose="020B0503020204020204" charset="-122"/>
              </a:rPr>
              <a:t>条件方差的对数         </a:t>
            </a:r>
            <a:r>
              <a:rPr sz="2000">
                <a:cs typeface="微软雅黑" panose="020B0503020204020204" charset="-122"/>
              </a:rPr>
              <a:t>。         可以</a:t>
            </a:r>
            <a:r>
              <a:rPr lang="en-US" altLang="zh-CN" sz="2000">
                <a:cs typeface="微软雅黑" panose="020B0503020204020204" charset="-122"/>
              </a:rPr>
              <a:t>是正数，也可以是负数。</a:t>
            </a:r>
            <a:r>
              <a:rPr sz="2000">
                <a:cs typeface="微软雅黑" panose="020B0503020204020204" charset="-122"/>
              </a:rPr>
              <a:t>这导致</a:t>
            </a:r>
            <a:r>
              <a:rPr lang="en-US" altLang="zh-CN" sz="2000">
                <a:cs typeface="微软雅黑" panose="020B0503020204020204" charset="-122"/>
              </a:rPr>
              <a:t>参数不需要</a:t>
            </a:r>
            <a:r>
              <a:rPr sz="2000">
                <a:cs typeface="微软雅黑" panose="020B0503020204020204" charset="-122"/>
              </a:rPr>
              <a:t>满足方差</a:t>
            </a:r>
            <a:r>
              <a:rPr lang="en-US" altLang="zh-CN" sz="2000">
                <a:cs typeface="微软雅黑" panose="020B0503020204020204" charset="-122"/>
              </a:rPr>
              <a:t>非负假定。因此，EGARCH模型的第一个改进是放松了对GARCH模型的参数约束。</a:t>
            </a:r>
            <a:endParaRPr lang="en-US" altLang="zh-CN" sz="2000">
              <a:cs typeface="微软雅黑" panose="020B0503020204020204" charset="-122"/>
            </a:endParaRPr>
          </a:p>
          <a:p>
            <a:pPr algn="l">
              <a:buClrTx/>
              <a:buSzTx/>
            </a:pPr>
            <a:r>
              <a:rPr sz="2000">
                <a:cs typeface="微软雅黑" panose="020B0503020204020204" charset="-122"/>
              </a:rPr>
              <a:t>第二个改进：自变量由误差平方     变成了加权扰动函数         。通过特殊的函数构造，      能对正负扰动进行非对称处理。</a:t>
            </a: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marL="457200" lvl="1" indent="0" algn="l">
              <a:buClrTx/>
              <a:buSzTx/>
              <a:buNone/>
            </a:pPr>
            <a:endParaRPr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1">
            <a:hlinkClick r:id="" action="ppaction://ole?verb="/>
          </p:cNvPr>
          <p:cNvGraphicFramePr>
            <a:graphicFrameLocks noChangeAspect="1"/>
          </p:cNvGraphicFramePr>
          <p:nvPr/>
        </p:nvGraphicFramePr>
        <p:xfrm>
          <a:off x="5833745" y="1047750"/>
          <a:ext cx="298450" cy="419100"/>
        </p:xfrm>
        <a:graphic>
          <a:graphicData uri="http://schemas.openxmlformats.org/presentationml/2006/ole">
            <mc:AlternateContent xmlns:mc="http://schemas.openxmlformats.org/markup-compatibility/2006">
              <mc:Choice xmlns:v="urn:schemas-microsoft-com:vml" Requires="v">
                <p:oleObj spid="_x0000_s4097" name="" r:id="rId2" imgW="152400" imgH="228600" progId="Equation.DSMT4">
                  <p:embed/>
                </p:oleObj>
              </mc:Choice>
              <mc:Fallback>
                <p:oleObj name="" r:id="rId2" imgW="152400" imgH="228600" progId="Equation.DSMT4">
                  <p:embed/>
                  <p:pic>
                    <p:nvPicPr>
                      <p:cNvPr id="0" name="图片 4096"/>
                      <p:cNvPicPr/>
                      <p:nvPr/>
                    </p:nvPicPr>
                    <p:blipFill>
                      <a:blip r:embed="rId3"/>
                      <a:stretch>
                        <a:fillRect/>
                      </a:stretch>
                    </p:blipFill>
                    <p:spPr>
                      <a:xfrm>
                        <a:off x="5833745" y="1047750"/>
                        <a:ext cx="298450" cy="41910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9036368" y="1047750"/>
          <a:ext cx="746125" cy="419100"/>
        </p:xfrm>
        <a:graphic>
          <a:graphicData uri="http://schemas.openxmlformats.org/presentationml/2006/ole">
            <mc:AlternateContent xmlns:mc="http://schemas.openxmlformats.org/markup-compatibility/2006">
              <mc:Choice xmlns:v="urn:schemas-microsoft-com:vml" Requires="v">
                <p:oleObj spid="_x0000_s4097" name="" r:id="rId4" imgW="381000" imgH="228600" progId="Equation.DSMT4">
                  <p:embed/>
                </p:oleObj>
              </mc:Choice>
              <mc:Fallback>
                <p:oleObj name="" r:id="rId4" imgW="381000" imgH="228600" progId="Equation.DSMT4">
                  <p:embed/>
                  <p:pic>
                    <p:nvPicPr>
                      <p:cNvPr id="0" name="图片 4096"/>
                      <p:cNvPicPr/>
                      <p:nvPr/>
                    </p:nvPicPr>
                    <p:blipFill>
                      <a:blip r:embed="rId5"/>
                      <a:stretch>
                        <a:fillRect/>
                      </a:stretch>
                    </p:blipFill>
                    <p:spPr>
                      <a:xfrm>
                        <a:off x="9036368" y="1047750"/>
                        <a:ext cx="746125" cy="4191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0143173" y="1047750"/>
          <a:ext cx="746125" cy="419100"/>
        </p:xfrm>
        <a:graphic>
          <a:graphicData uri="http://schemas.openxmlformats.org/presentationml/2006/ole">
            <mc:AlternateContent xmlns:mc="http://schemas.openxmlformats.org/markup-compatibility/2006">
              <mc:Choice xmlns:v="urn:schemas-microsoft-com:vml" Requires="v">
                <p:oleObj spid="_x0000_s6" name="" r:id="rId6" imgW="381000" imgH="228600" progId="Equation.DSMT4">
                  <p:embed/>
                </p:oleObj>
              </mc:Choice>
              <mc:Fallback>
                <p:oleObj name="" r:id="rId6" imgW="381000" imgH="228600" progId="Equation.DSMT4">
                  <p:embed/>
                  <p:pic>
                    <p:nvPicPr>
                      <p:cNvPr id="0" name="图片 4096"/>
                      <p:cNvPicPr/>
                      <p:nvPr/>
                    </p:nvPicPr>
                    <p:blipFill>
                      <a:blip r:embed="rId5"/>
                      <a:stretch>
                        <a:fillRect/>
                      </a:stretch>
                    </p:blipFill>
                    <p:spPr>
                      <a:xfrm>
                        <a:off x="10143173" y="1047750"/>
                        <a:ext cx="746125" cy="4191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446713" y="2377123"/>
          <a:ext cx="347345" cy="442595"/>
        </p:xfrm>
        <a:graphic>
          <a:graphicData uri="http://schemas.openxmlformats.org/presentationml/2006/ole">
            <mc:AlternateContent xmlns:mc="http://schemas.openxmlformats.org/markup-compatibility/2006">
              <mc:Choice xmlns:v="urn:schemas-microsoft-com:vml" Requires="v">
                <p:oleObj spid="_x0000_s8" name="" r:id="rId7" imgW="177165" imgH="241300" progId="Equation.DSMT4">
                  <p:embed/>
                </p:oleObj>
              </mc:Choice>
              <mc:Fallback>
                <p:oleObj name="" r:id="rId7" imgW="177165" imgH="241300" progId="Equation.DSMT4">
                  <p:embed/>
                  <p:pic>
                    <p:nvPicPr>
                      <p:cNvPr id="0" name="图片 4096"/>
                      <p:cNvPicPr/>
                      <p:nvPr/>
                    </p:nvPicPr>
                    <p:blipFill>
                      <a:blip r:embed="rId8"/>
                      <a:stretch>
                        <a:fillRect/>
                      </a:stretch>
                    </p:blipFill>
                    <p:spPr>
                      <a:xfrm>
                        <a:off x="5446713" y="2377123"/>
                        <a:ext cx="347345" cy="44259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8434388" y="2377440"/>
          <a:ext cx="696595" cy="419100"/>
        </p:xfrm>
        <a:graphic>
          <a:graphicData uri="http://schemas.openxmlformats.org/presentationml/2006/ole">
            <mc:AlternateContent xmlns:mc="http://schemas.openxmlformats.org/markup-compatibility/2006">
              <mc:Choice xmlns:v="urn:schemas-microsoft-com:vml" Requires="v">
                <p:oleObj spid="_x0000_s10" name="" r:id="rId9" imgW="355600" imgH="228600" progId="Equation.DSMT4">
                  <p:embed/>
                </p:oleObj>
              </mc:Choice>
              <mc:Fallback>
                <p:oleObj name="" r:id="rId9" imgW="355600" imgH="228600" progId="Equation.DSMT4">
                  <p:embed/>
                  <p:pic>
                    <p:nvPicPr>
                      <p:cNvPr id="0" name="图片 4096"/>
                      <p:cNvPicPr/>
                      <p:nvPr/>
                    </p:nvPicPr>
                    <p:blipFill>
                      <a:blip r:embed="rId10"/>
                      <a:stretch>
                        <a:fillRect/>
                      </a:stretch>
                    </p:blipFill>
                    <p:spPr>
                      <a:xfrm>
                        <a:off x="8434388" y="2377440"/>
                        <a:ext cx="696595" cy="41910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2284413" y="2796540"/>
          <a:ext cx="696595" cy="419100"/>
        </p:xfrm>
        <a:graphic>
          <a:graphicData uri="http://schemas.openxmlformats.org/presentationml/2006/ole">
            <mc:AlternateContent xmlns:mc="http://schemas.openxmlformats.org/markup-compatibility/2006">
              <mc:Choice xmlns:v="urn:schemas-microsoft-com:vml" Requires="v">
                <p:oleObj spid="_x0000_s12" name="" r:id="rId11" imgW="355600" imgH="228600" progId="Equation.DSMT4">
                  <p:embed/>
                </p:oleObj>
              </mc:Choice>
              <mc:Fallback>
                <p:oleObj name="" r:id="rId11" imgW="355600" imgH="228600" progId="Equation.DSMT4">
                  <p:embed/>
                  <p:pic>
                    <p:nvPicPr>
                      <p:cNvPr id="0" name="图片 4096"/>
                      <p:cNvPicPr/>
                      <p:nvPr/>
                    </p:nvPicPr>
                    <p:blipFill>
                      <a:blip r:embed="rId12"/>
                      <a:stretch>
                        <a:fillRect/>
                      </a:stretch>
                    </p:blipFill>
                    <p:spPr>
                      <a:xfrm>
                        <a:off x="2284413" y="2796540"/>
                        <a:ext cx="696595" cy="419100"/>
                      </a:xfrm>
                      <a:prstGeom prst="rect">
                        <a:avLst/>
                      </a:prstGeom>
                    </p:spPr>
                  </p:pic>
                </p:oleObj>
              </mc:Fallback>
            </mc:AlternateContent>
          </a:graphicData>
        </a:graphic>
      </p:graphicFrame>
      <p:pic>
        <p:nvPicPr>
          <p:cNvPr id="13" name="图片 12"/>
          <p:cNvPicPr>
            <a:picLocks noChangeAspect="1"/>
          </p:cNvPicPr>
          <p:nvPr/>
        </p:nvPicPr>
        <p:blipFill>
          <a:blip r:embed="rId13"/>
          <a:srcRect b="57741"/>
          <a:stretch>
            <a:fillRect/>
          </a:stretch>
        </p:blipFill>
        <p:spPr>
          <a:xfrm>
            <a:off x="2993390" y="3215640"/>
            <a:ext cx="6377305" cy="1621155"/>
          </a:xfrm>
          <a:prstGeom prst="rect">
            <a:avLst/>
          </a:prstGeom>
        </p:spPr>
      </p:pic>
      <p:pic>
        <p:nvPicPr>
          <p:cNvPr id="14" name="图片 13"/>
          <p:cNvPicPr>
            <a:picLocks noChangeAspect="1"/>
          </p:cNvPicPr>
          <p:nvPr/>
        </p:nvPicPr>
        <p:blipFill>
          <a:blip r:embed="rId13"/>
          <a:srcRect t="41413" b="43380"/>
          <a:stretch>
            <a:fillRect/>
          </a:stretch>
        </p:blipFill>
        <p:spPr>
          <a:xfrm>
            <a:off x="1534160" y="4836795"/>
            <a:ext cx="4991100" cy="456565"/>
          </a:xfrm>
          <a:prstGeom prst="rect">
            <a:avLst/>
          </a:prstGeom>
        </p:spPr>
      </p:pic>
      <p:pic>
        <p:nvPicPr>
          <p:cNvPr id="15" name="图片 14"/>
          <p:cNvPicPr>
            <a:picLocks noChangeAspect="1"/>
          </p:cNvPicPr>
          <p:nvPr/>
        </p:nvPicPr>
        <p:blipFill>
          <a:blip r:embed="rId13"/>
          <a:srcRect l="8499" t="55859" r="21387" b="31641"/>
          <a:stretch>
            <a:fillRect/>
          </a:stretch>
        </p:blipFill>
        <p:spPr>
          <a:xfrm>
            <a:off x="6463030" y="4944110"/>
            <a:ext cx="3185795" cy="349250"/>
          </a:xfrm>
          <a:prstGeom prst="rect">
            <a:avLst/>
          </a:prstGeom>
        </p:spPr>
      </p:pic>
      <p:pic>
        <p:nvPicPr>
          <p:cNvPr id="16" name="图片 15"/>
          <p:cNvPicPr>
            <a:picLocks noChangeAspect="1"/>
          </p:cNvPicPr>
          <p:nvPr/>
        </p:nvPicPr>
        <p:blipFill>
          <a:blip r:embed="rId14"/>
          <a:stretch>
            <a:fillRect/>
          </a:stretch>
        </p:blipFill>
        <p:spPr>
          <a:xfrm>
            <a:off x="4302125" y="5405755"/>
            <a:ext cx="4119880" cy="102235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7-3</a:t>
            </a:r>
            <a:endParaRPr lang="en-US" altLang="zh-CN"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2200">
                <a:cs typeface="微软雅黑" panose="020B0503020204020204" charset="-122"/>
              </a:rPr>
              <a:t>拟合1961年５月17日至1962年11月２日IBM股票每日收盘价序列</a:t>
            </a:r>
            <a:r>
              <a:rPr sz="2200">
                <a:cs typeface="微软雅黑" panose="020B0503020204020204" charset="-122"/>
              </a:rPr>
              <a:t>。</a:t>
            </a:r>
            <a:endParaRPr sz="22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3398520" y="1823085"/>
            <a:ext cx="6004560" cy="408241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序列差分平稳</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cs typeface="微软雅黑" panose="020B0503020204020204" charset="-122"/>
              </a:rPr>
              <a:t>对</a:t>
            </a:r>
            <a:r>
              <a:rPr lang="en-US" altLang="zh-CN" sz="2200">
                <a:cs typeface="微软雅黑" panose="020B0503020204020204" charset="-122"/>
              </a:rPr>
              <a:t>IBM</a:t>
            </a:r>
            <a:r>
              <a:rPr sz="2200">
                <a:cs typeface="微软雅黑" panose="020B0503020204020204" charset="-122"/>
              </a:rPr>
              <a:t>收盘价序列进行</a:t>
            </a:r>
            <a:r>
              <a:rPr lang="en-US" altLang="zh-CN" sz="2200">
                <a:cs typeface="微软雅黑" panose="020B0503020204020204" charset="-122"/>
              </a:rPr>
              <a:t>1</a:t>
            </a:r>
            <a:r>
              <a:rPr sz="2200">
                <a:cs typeface="微软雅黑" panose="020B0503020204020204" charset="-122"/>
              </a:rPr>
              <a:t>阶差分，检验结果显示，该序列</a:t>
            </a:r>
            <a:r>
              <a:rPr lang="en-US" altLang="zh-CN" sz="2200">
                <a:cs typeface="微软雅黑" panose="020B0503020204020204" charset="-122"/>
              </a:rPr>
              <a:t>1</a:t>
            </a:r>
            <a:r>
              <a:rPr sz="2200">
                <a:cs typeface="微软雅黑" panose="020B0503020204020204" charset="-122"/>
              </a:rPr>
              <a:t>阶</a:t>
            </a:r>
            <a:r>
              <a:rPr sz="2200">
                <a:cs typeface="微软雅黑" panose="020B0503020204020204" charset="-122"/>
              </a:rPr>
              <a:t>差分后平稳</a:t>
            </a:r>
            <a:endParaRPr sz="22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1210945" y="2196465"/>
            <a:ext cx="5063490" cy="3442970"/>
          </a:xfrm>
          <a:prstGeom prst="rect">
            <a:avLst/>
          </a:prstGeom>
        </p:spPr>
      </p:pic>
      <p:sp>
        <p:nvSpPr>
          <p:cNvPr id="6" name="文本框 5"/>
          <p:cNvSpPr txBox="1"/>
          <p:nvPr/>
        </p:nvSpPr>
        <p:spPr>
          <a:xfrm>
            <a:off x="2474595" y="2072640"/>
            <a:ext cx="2301875" cy="368300"/>
          </a:xfrm>
          <a:prstGeom prst="rect">
            <a:avLst/>
          </a:prstGeom>
          <a:noFill/>
        </p:spPr>
        <p:txBody>
          <a:bodyPr wrap="square" rtlCol="0">
            <a:spAutoFit/>
          </a:bodyPr>
          <a:p>
            <a:r>
              <a:rPr lang="en-US" altLang="zh-CN"/>
              <a:t>1</a:t>
            </a:r>
            <a:r>
              <a:rPr lang="zh-CN" altLang="en-US"/>
              <a:t>阶差分后残差图</a:t>
            </a:r>
            <a:endParaRPr lang="zh-CN" altLang="en-US"/>
          </a:p>
        </p:txBody>
      </p:sp>
      <p:pic>
        <p:nvPicPr>
          <p:cNvPr id="7" name="图片 6"/>
          <p:cNvPicPr>
            <a:picLocks noChangeAspect="1"/>
          </p:cNvPicPr>
          <p:nvPr/>
        </p:nvPicPr>
        <p:blipFill>
          <a:blip r:embed="rId3"/>
          <a:stretch>
            <a:fillRect/>
          </a:stretch>
        </p:blipFill>
        <p:spPr>
          <a:xfrm>
            <a:off x="6812280" y="2616200"/>
            <a:ext cx="4937760" cy="2871470"/>
          </a:xfrm>
          <a:prstGeom prst="rect">
            <a:avLst/>
          </a:prstGeom>
        </p:spPr>
      </p:pic>
      <p:sp>
        <p:nvSpPr>
          <p:cNvPr id="8" name="文本框 7"/>
          <p:cNvSpPr txBox="1"/>
          <p:nvPr/>
        </p:nvSpPr>
        <p:spPr>
          <a:xfrm>
            <a:off x="7673975" y="2072640"/>
            <a:ext cx="3368040" cy="368300"/>
          </a:xfrm>
          <a:prstGeom prst="rect">
            <a:avLst/>
          </a:prstGeom>
          <a:noFill/>
        </p:spPr>
        <p:txBody>
          <a:bodyPr wrap="square" rtlCol="0">
            <a:spAutoFit/>
          </a:bodyPr>
          <a:p>
            <a:r>
              <a:rPr lang="en-US" altLang="zh-CN"/>
              <a:t>1</a:t>
            </a:r>
            <a:r>
              <a:rPr lang="zh-CN" altLang="en-US"/>
              <a:t>阶差分后残差序列</a:t>
            </a:r>
            <a:r>
              <a:rPr lang="en-US" altLang="zh-CN"/>
              <a:t>PP</a:t>
            </a:r>
            <a:r>
              <a:rPr lang="zh-CN" altLang="en-US"/>
              <a:t>检验结果</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白噪声检验</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cs typeface="微软雅黑" panose="020B0503020204020204" charset="-122"/>
              </a:rPr>
              <a:t>差分后序列为白噪声序列</a:t>
            </a: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r>
              <a:rPr sz="2200">
                <a:cs typeface="微软雅黑" panose="020B0503020204020204" charset="-122"/>
              </a:rPr>
              <a:t>差分后序列的自相关图和偏自相关图也显示出白噪声属性</a:t>
            </a:r>
            <a:endParaRPr sz="22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837055" y="1659255"/>
            <a:ext cx="8831580" cy="1463040"/>
          </a:xfrm>
          <a:prstGeom prst="rect">
            <a:avLst/>
          </a:prstGeom>
        </p:spPr>
      </p:pic>
      <p:pic>
        <p:nvPicPr>
          <p:cNvPr id="5" name="图片 4"/>
          <p:cNvPicPr>
            <a:picLocks noChangeAspect="1"/>
          </p:cNvPicPr>
          <p:nvPr/>
        </p:nvPicPr>
        <p:blipFill>
          <a:blip r:embed="rId3"/>
          <a:stretch>
            <a:fillRect/>
          </a:stretch>
        </p:blipFill>
        <p:spPr>
          <a:xfrm>
            <a:off x="2308225" y="3952875"/>
            <a:ext cx="3228975" cy="2292350"/>
          </a:xfrm>
          <a:prstGeom prst="rect">
            <a:avLst/>
          </a:prstGeom>
        </p:spPr>
      </p:pic>
      <p:pic>
        <p:nvPicPr>
          <p:cNvPr id="9" name="图片 8"/>
          <p:cNvPicPr>
            <a:picLocks noChangeAspect="1"/>
          </p:cNvPicPr>
          <p:nvPr/>
        </p:nvPicPr>
        <p:blipFill>
          <a:blip r:embed="rId4"/>
          <a:stretch>
            <a:fillRect/>
          </a:stretch>
        </p:blipFill>
        <p:spPr>
          <a:xfrm>
            <a:off x="6169660" y="3952875"/>
            <a:ext cx="3347720" cy="237807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条件异方差检验</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2200">
                <a:cs typeface="微软雅黑" panose="020B0503020204020204" charset="-122"/>
              </a:rPr>
              <a:t>Q</a:t>
            </a:r>
            <a:r>
              <a:rPr sz="2200">
                <a:cs typeface="微软雅黑" panose="020B0503020204020204" charset="-122"/>
              </a:rPr>
              <a:t>统计量和</a:t>
            </a:r>
            <a:r>
              <a:rPr lang="en-US" altLang="zh-CN" sz="2200">
                <a:cs typeface="微软雅黑" panose="020B0503020204020204" charset="-122"/>
              </a:rPr>
              <a:t>LM</a:t>
            </a:r>
            <a:r>
              <a:rPr sz="2200">
                <a:cs typeface="微软雅黑" panose="020B0503020204020204" charset="-122"/>
              </a:rPr>
              <a:t>检验都显示，残差序列具有长期相关的条件异方差属性。</a:t>
            </a:r>
            <a:endParaRPr sz="22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1972945" y="1692910"/>
            <a:ext cx="8656320" cy="451548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条件异方差模型拟合一</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cs typeface="微软雅黑" panose="020B0503020204020204" charset="-122"/>
              </a:rPr>
              <a:t>拟合模型一：</a:t>
            </a:r>
            <a:r>
              <a:rPr lang="en-US" altLang="zh-CN" sz="2200">
                <a:cs typeface="微软雅黑" panose="020B0503020204020204" charset="-122"/>
              </a:rPr>
              <a:t>GARCH(1,1)</a:t>
            </a:r>
            <a:endParaRPr lang="en-US" altLang="zh-CN" sz="2200">
              <a:cs typeface="微软雅黑" panose="020B0503020204020204" charset="-122"/>
            </a:endParaRPr>
          </a:p>
          <a:p>
            <a:pPr algn="l">
              <a:buClrTx/>
              <a:buSzTx/>
            </a:pPr>
            <a:endParaRPr lang="en-US" altLang="zh-CN" sz="2200">
              <a:cs typeface="微软雅黑" panose="020B0503020204020204" charset="-122"/>
            </a:endParaRPr>
          </a:p>
          <a:p>
            <a:pPr algn="l">
              <a:buClrTx/>
              <a:buSzTx/>
            </a:pPr>
            <a:endParaRPr lang="en-US" altLang="zh-CN" sz="2200">
              <a:cs typeface="微软雅黑" panose="020B0503020204020204" charset="-122"/>
            </a:endParaRPr>
          </a:p>
          <a:p>
            <a:pPr algn="l">
              <a:buClrTx/>
              <a:buSzTx/>
            </a:pPr>
            <a:endParaRPr lang="en-US" altLang="zh-CN" sz="2200">
              <a:cs typeface="微软雅黑" panose="020B0503020204020204" charset="-122"/>
            </a:endParaRPr>
          </a:p>
          <a:p>
            <a:pPr algn="l">
              <a:buClrTx/>
              <a:buSzTx/>
            </a:pPr>
            <a:endParaRPr lang="en-US" altLang="zh-CN" sz="2200">
              <a:cs typeface="微软雅黑" panose="020B0503020204020204" charset="-122"/>
            </a:endParaRPr>
          </a:p>
          <a:p>
            <a:pPr algn="l">
              <a:buClrTx/>
              <a:buSzTx/>
            </a:pPr>
            <a:endParaRPr lang="en-US" altLang="zh-CN" sz="2200">
              <a:cs typeface="微软雅黑" panose="020B0503020204020204" charset="-122"/>
            </a:endParaRPr>
          </a:p>
          <a:p>
            <a:pPr algn="l">
              <a:buClrTx/>
              <a:buSzTx/>
            </a:pPr>
            <a:r>
              <a:rPr lang="en-US" altLang="zh-CN" sz="2200">
                <a:cs typeface="微软雅黑" panose="020B0503020204020204" charset="-122"/>
              </a:rPr>
              <a:t> 该拟合模型的AIC=2504.15，BIC=2508.06</a:t>
            </a:r>
            <a:endParaRPr lang="en-US" altLang="zh-CN" sz="22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503" name="对象 -2147482504"/>
          <p:cNvGraphicFramePr>
            <a:graphicFrameLocks noChangeAspect="1"/>
          </p:cNvGraphicFramePr>
          <p:nvPr/>
        </p:nvGraphicFramePr>
        <p:xfrm>
          <a:off x="3521075" y="1870075"/>
          <a:ext cx="5759450" cy="1962150"/>
        </p:xfrm>
        <a:graphic>
          <a:graphicData uri="http://schemas.openxmlformats.org/presentationml/2006/ole">
            <mc:AlternateContent xmlns:mc="http://schemas.openxmlformats.org/markup-compatibility/2006">
              <mc:Choice xmlns:v="urn:schemas-microsoft-com:vml" Requires="v">
                <p:oleObj spid="_x0000_s3076" name="" r:id="rId2" imgW="2311400" imgH="787400" progId="Equation.DSMT4">
                  <p:embed/>
                </p:oleObj>
              </mc:Choice>
              <mc:Fallback>
                <p:oleObj name="" r:id="rId2" imgW="2311400" imgH="787400" progId="Equation.DSMT4">
                  <p:embed/>
                  <p:pic>
                    <p:nvPicPr>
                      <p:cNvPr id="0" name="图片 3075"/>
                      <p:cNvPicPr/>
                      <p:nvPr/>
                    </p:nvPicPr>
                    <p:blipFill>
                      <a:blip r:embed="rId3"/>
                      <a:stretch>
                        <a:fillRect/>
                      </a:stretch>
                    </p:blipFill>
                    <p:spPr>
                      <a:xfrm>
                        <a:off x="3521075" y="1870075"/>
                        <a:ext cx="5759450" cy="1962150"/>
                      </a:xfrm>
                      <a:prstGeom prst="rect">
                        <a:avLst/>
                      </a:prstGeom>
                      <a:noFill/>
                      <a:ln w="38100">
                        <a:noFill/>
                        <a:miter/>
                      </a:ln>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条件异方差模型拟合二</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拟合模型二：</a:t>
            </a:r>
            <a:r>
              <a:rPr lang="en-US" altLang="zh-CN" sz="2000">
                <a:cs typeface="微软雅黑" panose="020B0503020204020204" charset="-122"/>
              </a:rPr>
              <a:t>EGARCH(1,1)</a:t>
            </a:r>
            <a:endParaRPr lang="en-US" altLang="zh-CN" sz="2000">
              <a:cs typeface="微软雅黑" panose="020B0503020204020204" charset="-122"/>
            </a:endParaRPr>
          </a:p>
          <a:p>
            <a:pPr algn="l">
              <a:buClrTx/>
              <a:buSzTx/>
            </a:pPr>
            <a:r>
              <a:rPr sz="2000">
                <a:cs typeface="微软雅黑" panose="020B0503020204020204" charset="-122"/>
              </a:rPr>
              <a:t>拟合理由：正负扰动项不均衡</a:t>
            </a:r>
            <a:endParaRPr sz="2000">
              <a:cs typeface="微软雅黑" panose="020B0503020204020204" charset="-122"/>
            </a:endParaRPr>
          </a:p>
          <a:p>
            <a:pPr algn="l">
              <a:buClrTx/>
              <a:buSzTx/>
            </a:pPr>
            <a:endParaRPr lang="en-US" altLang="zh-CN" sz="2000">
              <a:cs typeface="微软雅黑" panose="020B0503020204020204" charset="-122"/>
            </a:endParaRPr>
          </a:p>
          <a:p>
            <a:pPr algn="l">
              <a:buClrTx/>
              <a:buSzTx/>
            </a:pPr>
            <a:endParaRPr lang="en-US" altLang="zh-CN" sz="2000">
              <a:cs typeface="微软雅黑" panose="020B0503020204020204" charset="-122"/>
            </a:endParaRPr>
          </a:p>
          <a:p>
            <a:pPr algn="l">
              <a:buClrTx/>
              <a:buSzTx/>
            </a:pPr>
            <a:r>
              <a:rPr sz="2000">
                <a:cs typeface="微软雅黑" panose="020B0503020204020204" charset="-122"/>
              </a:rPr>
              <a:t>拟合</a:t>
            </a:r>
            <a:r>
              <a:rPr lang="en-US" altLang="zh-CN" sz="2000">
                <a:cs typeface="微软雅黑" panose="020B0503020204020204" charset="-122"/>
              </a:rPr>
              <a:t>EGARCH(1,1)</a:t>
            </a:r>
            <a:r>
              <a:rPr sz="2000">
                <a:cs typeface="微软雅黑" panose="020B0503020204020204" charset="-122"/>
              </a:rPr>
              <a:t>模型</a:t>
            </a:r>
            <a:endParaRPr sz="2000">
              <a:cs typeface="微软雅黑" panose="020B0503020204020204" charset="-122"/>
            </a:endParaRPr>
          </a:p>
          <a:p>
            <a:pPr algn="l">
              <a:buClrTx/>
              <a:buSzTx/>
            </a:pPr>
            <a:endParaRPr lang="en-US" altLang="zh-CN" sz="2000">
              <a:cs typeface="微软雅黑" panose="020B0503020204020204" charset="-122"/>
            </a:endParaRPr>
          </a:p>
          <a:p>
            <a:pPr algn="l">
              <a:buClrTx/>
              <a:buSzTx/>
            </a:pPr>
            <a:endParaRPr lang="en-US" altLang="zh-CN" sz="2000">
              <a:cs typeface="微软雅黑" panose="020B0503020204020204" charset="-122"/>
            </a:endParaRPr>
          </a:p>
          <a:p>
            <a:pPr algn="l">
              <a:buClrTx/>
              <a:buSzTx/>
            </a:pPr>
            <a:endParaRPr lang="en-US" altLang="zh-CN" sz="2000">
              <a:cs typeface="微软雅黑" panose="020B0503020204020204" charset="-122"/>
            </a:endParaRPr>
          </a:p>
          <a:p>
            <a:pPr algn="l">
              <a:buClrTx/>
              <a:buSzTx/>
            </a:pPr>
            <a:endParaRPr lang="en-US" altLang="zh-CN" sz="2000">
              <a:cs typeface="微软雅黑" panose="020B0503020204020204" charset="-122"/>
            </a:endParaRPr>
          </a:p>
          <a:p>
            <a:pPr algn="l">
              <a:buClrTx/>
              <a:buSzTx/>
            </a:pPr>
            <a:r>
              <a:rPr lang="en-US" altLang="zh-CN" sz="2000">
                <a:cs typeface="微软雅黑" panose="020B0503020204020204" charset="-122"/>
              </a:rPr>
              <a:t> 该拟合模型的AIC=2409.44，BIC=2428.98</a:t>
            </a:r>
            <a:r>
              <a:rPr sz="2000">
                <a:cs typeface="微软雅黑" panose="020B0503020204020204" charset="-122"/>
              </a:rPr>
              <a:t>。本例</a:t>
            </a:r>
            <a:r>
              <a:rPr lang="en-US" altLang="zh-CN" sz="2000">
                <a:cs typeface="微软雅黑" panose="020B0503020204020204" charset="-122"/>
              </a:rPr>
              <a:t>EGARCH</a:t>
            </a:r>
            <a:r>
              <a:rPr sz="2000">
                <a:cs typeface="微软雅黑" panose="020B0503020204020204" charset="-122"/>
              </a:rPr>
              <a:t>模型优于</a:t>
            </a:r>
            <a:r>
              <a:rPr lang="en-US" altLang="zh-CN" sz="2000">
                <a:cs typeface="微软雅黑" panose="020B0503020204020204" charset="-122"/>
              </a:rPr>
              <a:t>GARCH</a:t>
            </a:r>
            <a:r>
              <a:rPr sz="2000">
                <a:cs typeface="微软雅黑" panose="020B0503020204020204" charset="-122"/>
              </a:rPr>
              <a:t>模型。</a:t>
            </a:r>
            <a:endParaRPr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2372360" y="1939290"/>
            <a:ext cx="8161020" cy="1158240"/>
          </a:xfrm>
          <a:prstGeom prst="rect">
            <a:avLst/>
          </a:prstGeom>
        </p:spPr>
      </p:pic>
      <p:graphicFrame>
        <p:nvGraphicFramePr>
          <p:cNvPr id="-2147482487" name="对象 -2147482488"/>
          <p:cNvGraphicFramePr/>
          <p:nvPr/>
        </p:nvGraphicFramePr>
        <p:xfrm>
          <a:off x="3942715" y="3742690"/>
          <a:ext cx="5157470" cy="504825"/>
        </p:xfrm>
        <a:graphic>
          <a:graphicData uri="http://schemas.openxmlformats.org/presentationml/2006/ole">
            <mc:AlternateContent xmlns:mc="http://schemas.openxmlformats.org/markup-compatibility/2006">
              <mc:Choice xmlns:v="urn:schemas-microsoft-com:vml" Requires="v">
                <p:oleObj spid="_x0000_s6" name="" r:id="rId3" imgW="2641600" imgH="254000" progId="Equation.DSMT4">
                  <p:embed/>
                </p:oleObj>
              </mc:Choice>
              <mc:Fallback>
                <p:oleObj name="" r:id="rId3" imgW="2641600" imgH="254000" progId="Equation.DSMT4">
                  <p:embed/>
                  <p:pic>
                    <p:nvPicPr>
                      <p:cNvPr id="0" name="图片 5"/>
                      <p:cNvPicPr/>
                      <p:nvPr/>
                    </p:nvPicPr>
                    <p:blipFill>
                      <a:blip r:embed="rId4"/>
                      <a:stretch>
                        <a:fillRect/>
                      </a:stretch>
                    </p:blipFill>
                    <p:spPr>
                      <a:xfrm>
                        <a:off x="3942715" y="3742690"/>
                        <a:ext cx="5157470" cy="504825"/>
                      </a:xfrm>
                      <a:prstGeom prst="rect">
                        <a:avLst/>
                      </a:prstGeom>
                      <a:noFill/>
                      <a:ln w="38100">
                        <a:noFill/>
                        <a:miter/>
                      </a:ln>
                    </p:spPr>
                  </p:pic>
                </p:oleObj>
              </mc:Fallback>
            </mc:AlternateContent>
          </a:graphicData>
        </a:graphic>
      </p:graphicFrame>
      <p:graphicFrame>
        <p:nvGraphicFramePr>
          <p:cNvPr id="-2147482486" name="对象 -2147482487"/>
          <p:cNvGraphicFramePr/>
          <p:nvPr/>
        </p:nvGraphicFramePr>
        <p:xfrm>
          <a:off x="4051300" y="4384040"/>
          <a:ext cx="4284980" cy="1117600"/>
        </p:xfrm>
        <a:graphic>
          <a:graphicData uri="http://schemas.openxmlformats.org/presentationml/2006/ole">
            <mc:AlternateContent xmlns:mc="http://schemas.openxmlformats.org/markup-compatibility/2006">
              <mc:Choice xmlns:v="urn:schemas-microsoft-com:vml" Requires="v">
                <p:oleObj spid="_x0000_s7" name="" r:id="rId5" imgW="2425700" imgH="558800" progId="Equation.DSMT4">
                  <p:embed/>
                </p:oleObj>
              </mc:Choice>
              <mc:Fallback>
                <p:oleObj name="" r:id="rId5" imgW="2425700" imgH="558800" progId="Equation.DSMT4">
                  <p:embed/>
                  <p:pic>
                    <p:nvPicPr>
                      <p:cNvPr id="0" name="图片 6"/>
                      <p:cNvPicPr/>
                      <p:nvPr/>
                    </p:nvPicPr>
                    <p:blipFill>
                      <a:blip r:embed="rId6"/>
                      <a:stretch>
                        <a:fillRect/>
                      </a:stretch>
                    </p:blipFill>
                    <p:spPr>
                      <a:xfrm>
                        <a:off x="4051300" y="4384040"/>
                        <a:ext cx="4284980" cy="1117600"/>
                      </a:xfrm>
                      <a:prstGeom prst="rect">
                        <a:avLst/>
                      </a:prstGeom>
                      <a:noFill/>
                      <a:ln w="38100">
                        <a:noFill/>
                        <a:miter/>
                      </a:ln>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IGARCH</a:t>
            </a:r>
            <a:r>
              <a:rPr sz="2800" spc="0" smtClean="0">
                <a:solidFill>
                  <a:schemeClr val="accent5">
                    <a:lumMod val="75000"/>
                  </a:schemeClr>
                </a:solidFill>
                <a:cs typeface="+mn-cs"/>
              </a:rPr>
              <a:t>模型</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2200">
                <a:cs typeface="微软雅黑" panose="020B0503020204020204" charset="-122"/>
              </a:rPr>
              <a:t>Nelson</a:t>
            </a:r>
            <a:r>
              <a:rPr sz="2200">
                <a:cs typeface="微软雅黑" panose="020B0503020204020204" charset="-122"/>
              </a:rPr>
              <a:t>于</a:t>
            </a:r>
            <a:r>
              <a:rPr lang="en-US" altLang="zh-CN" sz="2200">
                <a:cs typeface="微软雅黑" panose="020B0503020204020204" charset="-122"/>
              </a:rPr>
              <a:t>1990</a:t>
            </a:r>
            <a:r>
              <a:rPr sz="2200">
                <a:cs typeface="微软雅黑" panose="020B0503020204020204" charset="-122"/>
              </a:rPr>
              <a:t>年提出integrated </a:t>
            </a:r>
            <a:r>
              <a:rPr lang="en-US" altLang="zh-CN" sz="2200">
                <a:cs typeface="微软雅黑" panose="020B0503020204020204" charset="-122"/>
              </a:rPr>
              <a:t>GARCH</a:t>
            </a:r>
            <a:r>
              <a:rPr sz="2200">
                <a:cs typeface="微软雅黑" panose="020B0503020204020204" charset="-122"/>
              </a:rPr>
              <a:t>模型，直译为集成</a:t>
            </a:r>
            <a:r>
              <a:rPr lang="en-US" altLang="zh-CN" sz="2200">
                <a:cs typeface="微软雅黑" panose="020B0503020204020204" charset="-122"/>
              </a:rPr>
              <a:t>GARCH</a:t>
            </a:r>
            <a:r>
              <a:rPr sz="2200">
                <a:cs typeface="微软雅黑" panose="020B0503020204020204" charset="-122"/>
              </a:rPr>
              <a:t>模型，也称为方差无穷</a:t>
            </a:r>
            <a:r>
              <a:rPr lang="en-US" altLang="zh-CN" sz="2200">
                <a:cs typeface="微软雅黑" panose="020B0503020204020204" charset="-122"/>
              </a:rPr>
              <a:t>GARCH</a:t>
            </a:r>
            <a:r>
              <a:rPr sz="2200">
                <a:cs typeface="微软雅黑" panose="020B0503020204020204" charset="-122"/>
              </a:rPr>
              <a:t>模型，简记为</a:t>
            </a:r>
            <a:r>
              <a:rPr lang="en-US" altLang="zh-CN" sz="2200">
                <a:cs typeface="微软雅黑" panose="020B0503020204020204" charset="-122"/>
              </a:rPr>
              <a:t>IGARCH(p,q)</a:t>
            </a:r>
            <a:r>
              <a:rPr sz="2200">
                <a:cs typeface="微软雅黑" panose="020B0503020204020204" charset="-122"/>
              </a:rPr>
              <a:t>。</a:t>
            </a:r>
            <a:endParaRPr sz="2200">
              <a:cs typeface="微软雅黑" panose="020B0503020204020204" charset="-122"/>
            </a:endParaRPr>
          </a:p>
          <a:p>
            <a:pPr algn="l">
              <a:buClrTx/>
              <a:buSzTx/>
            </a:pPr>
            <a:r>
              <a:rPr lang="en-US" altLang="zh-CN" sz="2200">
                <a:cs typeface="微软雅黑" panose="020B0503020204020204" charset="-122"/>
                <a:sym typeface="+mn-ea"/>
              </a:rPr>
              <a:t>IGARCH(p,q)</a:t>
            </a:r>
            <a:r>
              <a:rPr sz="2200">
                <a:cs typeface="微软雅黑" panose="020B0503020204020204" charset="-122"/>
                <a:sym typeface="+mn-ea"/>
              </a:rPr>
              <a:t>模型的完整结构如下</a:t>
            </a:r>
            <a:endParaRPr sz="1800">
              <a:cs typeface="微软雅黑" panose="020B0503020204020204" charset="-122"/>
              <a:sym typeface="+mn-ea"/>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marL="0" indent="0" algn="l">
              <a:buClrTx/>
              <a:buSzTx/>
              <a:buNone/>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295"/>
          <p:cNvGraphicFramePr>
            <a:graphicFrameLocks noChangeAspect="1"/>
          </p:cNvGraphicFramePr>
          <p:nvPr/>
        </p:nvGraphicFramePr>
        <p:xfrm>
          <a:off x="4191000" y="2708275"/>
          <a:ext cx="3943985" cy="3333115"/>
        </p:xfrm>
        <a:graphic>
          <a:graphicData uri="http://schemas.openxmlformats.org/presentationml/2006/ole">
            <mc:AlternateContent xmlns:mc="http://schemas.openxmlformats.org/markup-compatibility/2006">
              <mc:Choice xmlns:v="urn:schemas-microsoft-com:vml" Requires="v">
                <p:oleObj spid="_x0000_s3076" name="" r:id="rId2" imgW="1803400" imgH="1524000" progId="Equation.DSMT4">
                  <p:embed/>
                </p:oleObj>
              </mc:Choice>
              <mc:Fallback>
                <p:oleObj name="" r:id="rId2" imgW="1803400" imgH="1524000" progId="Equation.DSMT4">
                  <p:embed/>
                  <p:pic>
                    <p:nvPicPr>
                      <p:cNvPr id="0" name="图片 3075"/>
                      <p:cNvPicPr/>
                      <p:nvPr/>
                    </p:nvPicPr>
                    <p:blipFill>
                      <a:blip r:embed="rId3"/>
                      <a:stretch>
                        <a:fillRect/>
                      </a:stretch>
                    </p:blipFill>
                    <p:spPr>
                      <a:xfrm>
                        <a:off x="4191000" y="2708275"/>
                        <a:ext cx="3943985" cy="3333115"/>
                      </a:xfrm>
                      <a:prstGeom prst="rect">
                        <a:avLst/>
                      </a:prstGeom>
                      <a:noFill/>
                      <a:ln w="38100">
                        <a:noFill/>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IGARCH</a:t>
            </a:r>
            <a:r>
              <a:rPr sz="2800" spc="0" smtClean="0">
                <a:solidFill>
                  <a:schemeClr val="accent5">
                    <a:lumMod val="75000"/>
                  </a:schemeClr>
                </a:solidFill>
                <a:cs typeface="+mn-cs"/>
              </a:rPr>
              <a:t>模型的改进</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和</a:t>
            </a:r>
            <a:r>
              <a:rPr lang="en-US" altLang="zh-CN" sz="1800">
                <a:cs typeface="微软雅黑" panose="020B0503020204020204" charset="-122"/>
              </a:rPr>
              <a:t>GARCH</a:t>
            </a:r>
            <a:r>
              <a:rPr sz="1800">
                <a:cs typeface="微软雅黑" panose="020B0503020204020204" charset="-122"/>
              </a:rPr>
              <a:t>模型相比，</a:t>
            </a:r>
            <a:r>
              <a:rPr lang="en-US" altLang="zh-CN" sz="1800">
                <a:cs typeface="微软雅黑" panose="020B0503020204020204" charset="-122"/>
              </a:rPr>
              <a:t>IGARCH</a:t>
            </a:r>
            <a:r>
              <a:rPr sz="1800">
                <a:cs typeface="微软雅黑" panose="020B0503020204020204" charset="-122"/>
              </a:rPr>
              <a:t>模型增加了一个参数约束条件</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r>
              <a:rPr sz="1800">
                <a:cs typeface="微软雅黑" panose="020B0503020204020204" charset="-122"/>
              </a:rPr>
              <a:t>因为残差序列的无条件方差为</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r>
              <a:rPr sz="1800">
                <a:cs typeface="微软雅黑" panose="020B0503020204020204" charset="-122"/>
              </a:rPr>
              <a:t>增加的这个约束条件导致残差序列的方差无界（允许方差无穷大）。</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1"/>
          <p:cNvGraphicFramePr/>
          <p:nvPr/>
        </p:nvGraphicFramePr>
        <p:xfrm>
          <a:off x="5031740" y="1481455"/>
          <a:ext cx="2737485" cy="929640"/>
        </p:xfrm>
        <a:graphic>
          <a:graphicData uri="http://schemas.openxmlformats.org/presentationml/2006/ole">
            <mc:AlternateContent xmlns:mc="http://schemas.openxmlformats.org/markup-compatibility/2006">
              <mc:Choice xmlns:v="urn:schemas-microsoft-com:vml" Requires="v">
                <p:oleObj spid="_x0000_s3" name="" r:id="rId2" imgW="1646555" imgH="642620" progId="Equation.DSMT4">
                  <p:embed/>
                </p:oleObj>
              </mc:Choice>
              <mc:Fallback>
                <p:oleObj name="" r:id="rId2" imgW="1646555" imgH="642620" progId="Equation.DSMT4">
                  <p:embed/>
                  <p:pic>
                    <p:nvPicPr>
                      <p:cNvPr id="0" name="图片 2"/>
                      <p:cNvPicPr/>
                      <p:nvPr/>
                    </p:nvPicPr>
                    <p:blipFill>
                      <a:blip r:embed="rId3"/>
                      <a:stretch>
                        <a:fillRect/>
                      </a:stretch>
                    </p:blipFill>
                    <p:spPr>
                      <a:xfrm>
                        <a:off x="5031740" y="1481455"/>
                        <a:ext cx="2737485" cy="929640"/>
                      </a:xfrm>
                      <a:prstGeom prst="rect">
                        <a:avLst/>
                      </a:prstGeom>
                    </p:spPr>
                  </p:pic>
                </p:oleObj>
              </mc:Fallback>
            </mc:AlternateContent>
          </a:graphicData>
        </a:graphic>
      </p:graphicFrame>
      <p:pic>
        <p:nvPicPr>
          <p:cNvPr id="67588" name="Object 6"/>
          <p:cNvPicPr>
            <a:picLocks noChangeAspect="1"/>
          </p:cNvPicPr>
          <p:nvPr/>
        </p:nvPicPr>
        <p:blipFill>
          <a:blip r:embed="rId4"/>
          <a:stretch>
            <a:fillRect/>
          </a:stretch>
        </p:blipFill>
        <p:spPr>
          <a:xfrm>
            <a:off x="4766945" y="2967355"/>
            <a:ext cx="3267075" cy="1225550"/>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IGARCH</a:t>
            </a:r>
            <a:r>
              <a:rPr sz="2800" spc="0" smtClean="0">
                <a:solidFill>
                  <a:schemeClr val="accent5">
                    <a:lumMod val="75000"/>
                  </a:schemeClr>
                </a:solidFill>
                <a:cs typeface="+mn-cs"/>
              </a:rPr>
              <a:t>模型的使用环境</a:t>
            </a:r>
            <a:endParaRPr sz="2800" spc="0" smtClean="0">
              <a:solidFill>
                <a:schemeClr val="accent5">
                  <a:lumMod val="75000"/>
                </a:schemeClr>
              </a:solidFill>
              <a:cs typeface="+mn-cs"/>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内容占位符 1"/>
          <p:cNvSpPr/>
          <p:nvPr>
            <p:ph sz="half" idx="1"/>
          </p:nvPr>
        </p:nvSpPr>
        <p:spPr>
          <a:xfrm>
            <a:off x="1280160" y="952500"/>
            <a:ext cx="9881235" cy="5388610"/>
          </a:xfrm>
        </p:spPr>
        <p:txBody>
          <a:bodyPr/>
          <a:p>
            <a:r>
              <a:rPr lang="en-US" altLang="zh-CN" sz="2200">
                <a:cs typeface="微软雅黑" panose="020B0503020204020204" charset="-122"/>
                <a:sym typeface="+mn-ea"/>
              </a:rPr>
              <a:t>IGARCH</a:t>
            </a:r>
            <a:r>
              <a:rPr sz="2200">
                <a:cs typeface="微软雅黑" panose="020B0503020204020204" charset="-122"/>
                <a:sym typeface="+mn-ea"/>
              </a:rPr>
              <a:t>模型适合于描述具有单位根特征的条件异方差。从理论角度来说，</a:t>
            </a:r>
            <a:r>
              <a:rPr lang="en-US" altLang="zh-CN" sz="2200">
                <a:cs typeface="微软雅黑" panose="020B0503020204020204" charset="-122"/>
                <a:sym typeface="+mn-ea"/>
              </a:rPr>
              <a:t>IGARCH</a:t>
            </a:r>
            <a:r>
              <a:rPr sz="2200">
                <a:cs typeface="微软雅黑" panose="020B0503020204020204" charset="-122"/>
                <a:sym typeface="+mn-ea"/>
              </a:rPr>
              <a:t> 现象可能是由波动率带有常数漂移项引起的。</a:t>
            </a:r>
            <a:endParaRPr sz="2200">
              <a:cs typeface="微软雅黑" panose="020B0503020204020204" charset="-122"/>
              <a:sym typeface="+mn-ea"/>
            </a:endParaRPr>
          </a:p>
          <a:p>
            <a:r>
              <a:rPr sz="2200">
                <a:cs typeface="微软雅黑" panose="020B0503020204020204" charset="-122"/>
                <a:sym typeface="+mn-ea"/>
              </a:rPr>
              <a:t>以</a:t>
            </a:r>
            <a:r>
              <a:rPr lang="en-US" altLang="zh-CN" sz="2200">
                <a:cs typeface="微软雅黑" panose="020B0503020204020204" charset="-122"/>
                <a:sym typeface="+mn-ea"/>
              </a:rPr>
              <a:t>IGARCH(1,1</a:t>
            </a:r>
            <a:r>
              <a:rPr sz="2200">
                <a:cs typeface="微软雅黑" panose="020B0503020204020204" charset="-122"/>
                <a:sym typeface="+mn-ea"/>
              </a:rPr>
              <a:t>）模型为例，条件方差预测值为</a:t>
            </a:r>
            <a:endParaRPr sz="2200">
              <a:cs typeface="微软雅黑" panose="020B0503020204020204" charset="-122"/>
            </a:endParaRPr>
          </a:p>
          <a:p>
            <a:endParaRPr lang="zh-CN" altLang="en-US" sz="2200"/>
          </a:p>
        </p:txBody>
      </p:sp>
      <p:pic>
        <p:nvPicPr>
          <p:cNvPr id="3" name="图片 2"/>
          <p:cNvPicPr>
            <a:picLocks noChangeAspect="1"/>
          </p:cNvPicPr>
          <p:nvPr/>
        </p:nvPicPr>
        <p:blipFill>
          <a:blip r:embed="rId2"/>
          <a:stretch>
            <a:fillRect/>
          </a:stretch>
        </p:blipFill>
        <p:spPr>
          <a:xfrm>
            <a:off x="3895725" y="2637790"/>
            <a:ext cx="5348605" cy="2425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异方差的直观诊断</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有些序列具有明显的异方差属性，通过残差图或者残差平方图就可以直观看出来</a:t>
            </a: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853690" y="1693545"/>
            <a:ext cx="7434580" cy="447103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7-3</a:t>
            </a:r>
            <a:r>
              <a:rPr sz="2800" spc="0" smtClean="0">
                <a:solidFill>
                  <a:schemeClr val="accent5">
                    <a:lumMod val="75000"/>
                  </a:schemeClr>
                </a:solidFill>
                <a:cs typeface="+mn-cs"/>
              </a:rPr>
              <a:t>续</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452100" cy="5441950"/>
          </a:xfrm>
        </p:spPr>
        <p:txBody>
          <a:bodyPr wrap="square" lIns="91440" tIns="45720" rIns="91440" bIns="45720" anchor="t"/>
          <a:p>
            <a:pPr algn="l">
              <a:buClrTx/>
              <a:buSzTx/>
            </a:pPr>
            <a:r>
              <a:rPr sz="2200">
                <a:cs typeface="微软雅黑" panose="020B0503020204020204" charset="-122"/>
              </a:rPr>
              <a:t>对1961年5月17日至1962年11月2日IBM股票每日收盘价序列拟合IGARCH模型。</a:t>
            </a: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r>
              <a:rPr sz="2200">
                <a:cs typeface="微软雅黑" panose="020B0503020204020204" charset="-122"/>
              </a:rPr>
              <a:t>该拟合模型的AIC=2419.30，BIC=2431.01。</a:t>
            </a:r>
            <a:endParaRPr sz="22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484" name="对象 -2147482485"/>
          <p:cNvGraphicFramePr>
            <a:graphicFrameLocks noChangeAspect="1"/>
          </p:cNvGraphicFramePr>
          <p:nvPr/>
        </p:nvGraphicFramePr>
        <p:xfrm>
          <a:off x="3627755" y="2173605"/>
          <a:ext cx="5327015" cy="1814830"/>
        </p:xfrm>
        <a:graphic>
          <a:graphicData uri="http://schemas.openxmlformats.org/presentationml/2006/ole">
            <mc:AlternateContent xmlns:mc="http://schemas.openxmlformats.org/markup-compatibility/2006">
              <mc:Choice xmlns:v="urn:schemas-microsoft-com:vml" Requires="v">
                <p:oleObj spid="_x0000_s3076" name="" r:id="rId2" imgW="2311400" imgH="787400" progId="Equation.DSMT4">
                  <p:embed/>
                </p:oleObj>
              </mc:Choice>
              <mc:Fallback>
                <p:oleObj name="" r:id="rId2" imgW="2311400" imgH="787400" progId="Equation.DSMT4">
                  <p:embed/>
                  <p:pic>
                    <p:nvPicPr>
                      <p:cNvPr id="0" name="图片 3075"/>
                      <p:cNvPicPr/>
                      <p:nvPr/>
                    </p:nvPicPr>
                    <p:blipFill>
                      <a:blip r:embed="rId3"/>
                      <a:stretch>
                        <a:fillRect/>
                      </a:stretch>
                    </p:blipFill>
                    <p:spPr>
                      <a:xfrm>
                        <a:off x="3627755" y="2173605"/>
                        <a:ext cx="5327015" cy="1814830"/>
                      </a:xfrm>
                      <a:prstGeom prst="rect">
                        <a:avLst/>
                      </a:prstGeom>
                      <a:noFill/>
                      <a:ln w="38100">
                        <a:noFill/>
                        <a:miter/>
                      </a:ln>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GARCH-M</a:t>
            </a:r>
            <a:r>
              <a:rPr sz="2800" spc="0" smtClean="0">
                <a:solidFill>
                  <a:schemeClr val="accent5">
                    <a:lumMod val="75000"/>
                  </a:schemeClr>
                </a:solidFill>
                <a:cs typeface="+mn-cs"/>
              </a:rPr>
              <a:t>模型产生背景</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defTabSz="0"/>
            <a:r>
              <a:rPr sz="2000">
                <a:latin typeface="+mn-lt"/>
                <a:ea typeface="+mn-ea"/>
                <a:sym typeface="Arial" panose="020B0604020202020204" pitchFamily="34" charset="0"/>
              </a:rPr>
              <a:t>金融中，风险厌恶型的投资者会要求资产的收益率与它的波动性相匹配。</a:t>
            </a:r>
            <a:endParaRPr lang="en-US" altLang="x-none" sz="2000" kern="1200" dirty="0">
              <a:latin typeface="+mn-lt"/>
              <a:ea typeface="+mn-ea"/>
              <a:cs typeface="+mn-cs"/>
              <a:sym typeface="Arial" panose="020B0604020202020204" pitchFamily="34" charset="0"/>
            </a:endParaRPr>
          </a:p>
          <a:p>
            <a:pPr marL="457200" lvl="1" indent="0" algn="l" defTabSz="0">
              <a:buNone/>
            </a:pPr>
            <a:r>
              <a:rPr sz="2000">
                <a:latin typeface="+mn-lt"/>
                <a:ea typeface="+mn-ea"/>
                <a:sym typeface="Arial" panose="020B0604020202020204" pitchFamily="34" charset="0"/>
              </a:rPr>
              <a:t>                   风险投资期望收益</a:t>
            </a:r>
            <a:r>
              <a:rPr lang="en-US" altLang="x-none" sz="2000">
                <a:latin typeface="+mn-lt"/>
                <a:ea typeface="+mn-ea"/>
                <a:sym typeface="Arial" panose="020B0604020202020204" pitchFamily="34" charset="0"/>
              </a:rPr>
              <a:t>=</a:t>
            </a:r>
            <a:r>
              <a:rPr sz="2000">
                <a:latin typeface="+mn-lt"/>
                <a:ea typeface="+mn-ea"/>
                <a:sym typeface="Arial" panose="020B0604020202020204" pitchFamily="34" charset="0"/>
              </a:rPr>
              <a:t>无风险收益</a:t>
            </a:r>
            <a:r>
              <a:rPr lang="en-US" altLang="x-none" sz="2000">
                <a:latin typeface="+mn-lt"/>
                <a:ea typeface="+mn-ea"/>
                <a:sym typeface="Arial" panose="020B0604020202020204" pitchFamily="34" charset="0"/>
              </a:rPr>
              <a:t>+</a:t>
            </a:r>
            <a:r>
              <a:rPr sz="2000">
                <a:latin typeface="+mn-lt"/>
                <a:ea typeface="+mn-ea"/>
                <a:sym typeface="Arial" panose="020B0604020202020204" pitchFamily="34" charset="0"/>
              </a:rPr>
              <a:t>风险溢价</a:t>
            </a:r>
            <a:endParaRPr sz="2200">
              <a:latin typeface="+mn-lt"/>
              <a:ea typeface="+mn-ea"/>
              <a:sym typeface="Arial" panose="020B0604020202020204" pitchFamily="34" charset="0"/>
            </a:endParaRPr>
          </a:p>
          <a:p>
            <a:pPr lvl="1" algn="l" defTabSz="0">
              <a:lnSpc>
                <a:spcPct val="90000"/>
              </a:lnSpc>
            </a:pPr>
            <a:endParaRPr sz="1800">
              <a:latin typeface="+mn-lt"/>
              <a:ea typeface="+mn-ea"/>
              <a:sym typeface="Arial" panose="020B0604020202020204" pitchFamily="34" charset="0"/>
            </a:endParaRPr>
          </a:p>
          <a:p>
            <a:pPr lvl="1" algn="l" defTabSz="0">
              <a:lnSpc>
                <a:spcPct val="90000"/>
              </a:lnSpc>
            </a:pPr>
            <a:r>
              <a:rPr sz="1800">
                <a:latin typeface="+mn-lt"/>
                <a:ea typeface="+mn-ea"/>
                <a:sym typeface="Arial" panose="020B0604020202020204" pitchFamily="34" charset="0"/>
              </a:rPr>
              <a:t>无风险收益（</a:t>
            </a:r>
            <a:r>
              <a:rPr lang="en-US" altLang="x-none" sz="1800">
                <a:latin typeface="+mn-lt"/>
                <a:ea typeface="+mn-ea"/>
                <a:sym typeface="Arial" panose="020B0604020202020204" pitchFamily="34" charset="0"/>
              </a:rPr>
              <a:t>risk-free return</a:t>
            </a:r>
            <a:r>
              <a:rPr sz="1800">
                <a:latin typeface="+mn-lt"/>
                <a:ea typeface="+mn-ea"/>
                <a:sym typeface="Arial" panose="020B0604020202020204" pitchFamily="34" charset="0"/>
              </a:rPr>
              <a:t>）：即为资金的时间价值，是投资者从事风险极小投资（诸如国库券，货币市场工具或银行存款）所获得的收益。</a:t>
            </a:r>
            <a:endParaRPr lang="zh-CN" altLang="en-US" sz="1800" kern="1200" dirty="0">
              <a:latin typeface="+mn-lt"/>
              <a:ea typeface="+mn-ea"/>
              <a:cs typeface="+mn-cs"/>
              <a:sym typeface="Arial" panose="020B0604020202020204" pitchFamily="34" charset="0"/>
            </a:endParaRPr>
          </a:p>
          <a:p>
            <a:pPr lvl="1" algn="l" defTabSz="0">
              <a:lnSpc>
                <a:spcPct val="90000"/>
              </a:lnSpc>
            </a:pPr>
            <a:r>
              <a:rPr sz="1800">
                <a:latin typeface="+mn-lt"/>
                <a:ea typeface="+mn-ea"/>
                <a:sym typeface="Arial" panose="020B0604020202020204" pitchFamily="34" charset="0"/>
              </a:rPr>
              <a:t>超额收益（</a:t>
            </a:r>
            <a:r>
              <a:rPr lang="en-US" altLang="x-none" sz="1800">
                <a:latin typeface="+mn-lt"/>
                <a:ea typeface="+mn-ea"/>
                <a:sym typeface="Arial" panose="020B0604020202020204" pitchFamily="34" charset="0"/>
              </a:rPr>
              <a:t>excess return</a:t>
            </a:r>
            <a:r>
              <a:rPr sz="1800">
                <a:latin typeface="+mn-lt"/>
                <a:ea typeface="+mn-ea"/>
                <a:sym typeface="Arial" panose="020B0604020202020204" pitchFamily="34" charset="0"/>
              </a:rPr>
              <a:t>）：任何特定时期风险资产同无风险资产收益之差称为超额收益。</a:t>
            </a:r>
            <a:endParaRPr lang="zh-CN" altLang="en-US" sz="1800" kern="1200" dirty="0">
              <a:latin typeface="+mn-lt"/>
              <a:ea typeface="+mn-ea"/>
              <a:cs typeface="+mn-cs"/>
              <a:sym typeface="Arial" panose="020B0604020202020204" pitchFamily="34" charset="0"/>
            </a:endParaRPr>
          </a:p>
          <a:p>
            <a:pPr lvl="1" algn="l" defTabSz="0">
              <a:lnSpc>
                <a:spcPct val="90000"/>
              </a:lnSpc>
            </a:pPr>
            <a:r>
              <a:rPr sz="1800">
                <a:latin typeface="+mn-lt"/>
                <a:ea typeface="+mn-ea"/>
                <a:sym typeface="Arial" panose="020B0604020202020204" pitchFamily="34" charset="0"/>
              </a:rPr>
              <a:t>风险溢价（</a:t>
            </a:r>
            <a:r>
              <a:rPr lang="en-US" altLang="x-none" sz="1800">
                <a:latin typeface="+mn-lt"/>
                <a:ea typeface="+mn-ea"/>
                <a:sym typeface="Arial" panose="020B0604020202020204" pitchFamily="34" charset="0"/>
              </a:rPr>
              <a:t>risk premium</a:t>
            </a:r>
            <a:r>
              <a:rPr sz="1800">
                <a:latin typeface="+mn-lt"/>
                <a:ea typeface="+mn-ea"/>
                <a:sym typeface="Arial" panose="020B0604020202020204" pitchFamily="34" charset="0"/>
              </a:rPr>
              <a:t>）：超额收益的期望称为风险溢价。风险溢价指投资者因承担风险而获得的额外报酬。风险越大，风险溢价则越高。</a:t>
            </a:r>
            <a:endParaRPr sz="1800">
              <a:latin typeface="+mn-lt"/>
              <a:ea typeface="+mn-ea"/>
              <a:sym typeface="Arial" panose="020B0604020202020204" pitchFamily="34" charset="0"/>
            </a:endParaRPr>
          </a:p>
          <a:p>
            <a:pPr marL="457200" lvl="1" indent="0" algn="l" defTabSz="0">
              <a:lnSpc>
                <a:spcPct val="90000"/>
              </a:lnSpc>
              <a:buNone/>
            </a:pPr>
            <a:endParaRPr lang="zh-CN" altLang="en-US" sz="1800" kern="1200" dirty="0">
              <a:latin typeface="+mn-lt"/>
              <a:ea typeface="+mn-ea"/>
              <a:cs typeface="+mn-cs"/>
              <a:sym typeface="Arial" panose="020B0604020202020204" pitchFamily="34" charset="0"/>
            </a:endParaRPr>
          </a:p>
          <a:p>
            <a:pPr algn="l" defTabSz="0"/>
            <a:r>
              <a:rPr lang="en-US" altLang="x-none" sz="2000">
                <a:latin typeface="+mn-lt"/>
                <a:ea typeface="+mn-ea"/>
                <a:sym typeface="Arial" panose="020B0604020202020204" pitchFamily="34" charset="0"/>
              </a:rPr>
              <a:t>Engle</a:t>
            </a:r>
            <a:r>
              <a:rPr sz="2000">
                <a:latin typeface="+mn-lt"/>
                <a:ea typeface="+mn-ea"/>
                <a:sym typeface="Arial" panose="020B0604020202020204" pitchFamily="34" charset="0"/>
              </a:rPr>
              <a:t>，</a:t>
            </a:r>
            <a:r>
              <a:rPr lang="en-US" altLang="x-none" sz="2000">
                <a:latin typeface="+mn-lt"/>
                <a:ea typeface="+mn-ea"/>
                <a:sym typeface="Arial" panose="020B0604020202020204" pitchFamily="34" charset="0"/>
              </a:rPr>
              <a:t>Lilien</a:t>
            </a:r>
            <a:r>
              <a:rPr sz="2000">
                <a:latin typeface="+mn-lt"/>
                <a:ea typeface="+mn-ea"/>
                <a:sym typeface="Arial" panose="020B0604020202020204" pitchFamily="34" charset="0"/>
              </a:rPr>
              <a:t>，</a:t>
            </a:r>
            <a:r>
              <a:rPr lang="en-US" altLang="x-none" sz="2000">
                <a:latin typeface="+mn-lt"/>
                <a:ea typeface="+mn-ea"/>
                <a:sym typeface="Arial" panose="020B0604020202020204" pitchFamily="34" charset="0"/>
              </a:rPr>
              <a:t>Robins</a:t>
            </a:r>
            <a:r>
              <a:rPr sz="2000">
                <a:latin typeface="+mn-lt"/>
                <a:ea typeface="+mn-ea"/>
                <a:sym typeface="Arial" panose="020B0604020202020204" pitchFamily="34" charset="0"/>
              </a:rPr>
              <a:t>在</a:t>
            </a:r>
            <a:r>
              <a:rPr lang="en-US" altLang="zh-CN" sz="2000">
                <a:latin typeface="+mn-lt"/>
                <a:ea typeface="+mn-ea"/>
                <a:sym typeface="Arial" panose="020B0604020202020204" pitchFamily="34" charset="0"/>
              </a:rPr>
              <a:t>1987</a:t>
            </a:r>
            <a:r>
              <a:rPr sz="2000">
                <a:latin typeface="+mn-lt"/>
                <a:ea typeface="+mn-ea"/>
                <a:sym typeface="Arial" panose="020B0604020202020204" pitchFamily="34" charset="0"/>
              </a:rPr>
              <a:t>年将风险溢价思想引入</a:t>
            </a:r>
            <a:r>
              <a:rPr lang="en-US" altLang="zh-CN" sz="2000">
                <a:latin typeface="+mn-lt"/>
                <a:ea typeface="+mn-ea"/>
                <a:sym typeface="Arial" panose="020B0604020202020204" pitchFamily="34" charset="0"/>
              </a:rPr>
              <a:t>G</a:t>
            </a:r>
            <a:r>
              <a:rPr lang="en-US" altLang="x-none" sz="2000">
                <a:latin typeface="+mn-lt"/>
                <a:ea typeface="+mn-ea"/>
                <a:sym typeface="Arial" panose="020B0604020202020204" pitchFamily="34" charset="0"/>
              </a:rPr>
              <a:t>ARCH</a:t>
            </a:r>
            <a:r>
              <a:rPr sz="2000">
                <a:latin typeface="+mn-lt"/>
                <a:ea typeface="+mn-ea"/>
                <a:sym typeface="Arial" panose="020B0604020202020204" pitchFamily="34" charset="0"/>
              </a:rPr>
              <a:t>模型，允许序列的均值依赖于它的波动性，由此提出</a:t>
            </a:r>
            <a:r>
              <a:rPr lang="en-US" altLang="x-none" sz="2000">
                <a:latin typeface="+mn-lt"/>
                <a:ea typeface="+mn-ea"/>
                <a:sym typeface="Arial" panose="020B0604020202020204" pitchFamily="34" charset="0"/>
              </a:rPr>
              <a:t>GARCH-Mean</a:t>
            </a:r>
            <a:r>
              <a:rPr sz="2000">
                <a:latin typeface="+mn-lt"/>
                <a:ea typeface="+mn-ea"/>
                <a:sym typeface="Arial" panose="020B0604020202020204" pitchFamily="34" charset="0"/>
              </a:rPr>
              <a:t>模型，简记为</a:t>
            </a:r>
            <a:r>
              <a:rPr lang="en-US" altLang="zh-CN" sz="2000">
                <a:latin typeface="+mn-lt"/>
                <a:ea typeface="+mn-ea"/>
                <a:sym typeface="Arial" panose="020B0604020202020204" pitchFamily="34" charset="0"/>
              </a:rPr>
              <a:t>GARCH-M</a:t>
            </a:r>
            <a:r>
              <a:rPr sz="2000">
                <a:latin typeface="+mn-lt"/>
                <a:ea typeface="+mn-ea"/>
                <a:sym typeface="Arial" panose="020B0604020202020204" pitchFamily="34" charset="0"/>
              </a:rPr>
              <a:t>。</a:t>
            </a:r>
            <a:endParaRPr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sym typeface="+mn-ea"/>
              </a:rPr>
              <a:t>GARCH-M</a:t>
            </a:r>
            <a:r>
              <a:rPr sz="2800" spc="0" smtClean="0">
                <a:solidFill>
                  <a:schemeClr val="accent5">
                    <a:lumMod val="75000"/>
                  </a:schemeClr>
                </a:solidFill>
                <a:cs typeface="+mn-cs"/>
                <a:sym typeface="+mn-ea"/>
              </a:rPr>
              <a:t>模型结构</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1035050"/>
            <a:ext cx="10325100" cy="5393055"/>
          </a:xfrm>
        </p:spPr>
        <p:txBody>
          <a:bodyPr wrap="square" lIns="91440" tIns="45720" rIns="91440" bIns="45720" anchor="t"/>
          <a:p>
            <a:pPr algn="l">
              <a:buClrTx/>
              <a:buSzTx/>
            </a:pPr>
            <a:r>
              <a:rPr sz="2200">
                <a:cs typeface="微软雅黑" panose="020B0503020204020204" charset="-122"/>
              </a:rPr>
              <a:t>模型构造思想</a:t>
            </a:r>
            <a:endParaRPr sz="2000">
              <a:cs typeface="微软雅黑" panose="020B0503020204020204" charset="-122"/>
            </a:endParaRPr>
          </a:p>
          <a:p>
            <a:pPr lvl="1" algn="l">
              <a:buClrTx/>
              <a:buSzTx/>
            </a:pPr>
            <a:r>
              <a:rPr sz="1800">
                <a:cs typeface="微软雅黑" panose="020B0503020204020204" charset="-122"/>
              </a:rPr>
              <a:t>序列均值会受到序列条件方差的影响，这时可以把条件标准差作为附加回归因子建模</a:t>
            </a:r>
            <a:endParaRPr sz="1800">
              <a:cs typeface="微软雅黑" panose="020B0503020204020204" charset="-122"/>
            </a:endParaRPr>
          </a:p>
          <a:p>
            <a:pPr lvl="1" algn="l">
              <a:buClrTx/>
              <a:buSzTx/>
            </a:pPr>
            <a:endParaRPr sz="2000">
              <a:cs typeface="微软雅黑" panose="020B0503020204020204" charset="-122"/>
            </a:endParaRPr>
          </a:p>
          <a:p>
            <a:pPr algn="l">
              <a:buClrTx/>
              <a:buSzTx/>
            </a:pPr>
            <a:r>
              <a:rPr sz="2200">
                <a:cs typeface="微软雅黑" panose="020B0503020204020204" charset="-122"/>
              </a:rPr>
              <a:t>模型结构</a:t>
            </a:r>
            <a:endParaRPr sz="22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3600450" y="3261995"/>
            <a:ext cx="5600065" cy="225425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7-3</a:t>
            </a:r>
            <a:r>
              <a:rPr sz="2800" spc="0" smtClean="0">
                <a:solidFill>
                  <a:schemeClr val="accent5">
                    <a:lumMod val="75000"/>
                  </a:schemeClr>
                </a:solidFill>
                <a:cs typeface="+mn-cs"/>
              </a:rPr>
              <a:t>续</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21105" y="986155"/>
            <a:ext cx="10442575" cy="5441950"/>
          </a:xfrm>
        </p:spPr>
        <p:txBody>
          <a:bodyPr wrap="square" lIns="91440" tIns="45720" rIns="91440" bIns="45720" anchor="t"/>
          <a:p>
            <a:pPr algn="l">
              <a:buClrTx/>
              <a:buSzTx/>
            </a:pPr>
            <a:r>
              <a:rPr sz="2100">
                <a:cs typeface="微软雅黑" panose="020B0503020204020204" charset="-122"/>
              </a:rPr>
              <a:t>对1961年5月17日至1962年11月2日IBM股票每日收盘价序列拟合GARCH-M模型</a:t>
            </a:r>
            <a:endParaRPr sz="2100">
              <a:cs typeface="微软雅黑" panose="020B0503020204020204" charset="-122"/>
            </a:endParaRPr>
          </a:p>
          <a:p>
            <a:pPr algn="l">
              <a:buClrTx/>
              <a:buSzTx/>
            </a:pPr>
            <a:endParaRPr sz="2100">
              <a:cs typeface="微软雅黑" panose="020B0503020204020204" charset="-122"/>
            </a:endParaRPr>
          </a:p>
          <a:p>
            <a:pPr algn="l">
              <a:buClrTx/>
              <a:buSzTx/>
            </a:pPr>
            <a:endParaRPr sz="2100">
              <a:cs typeface="微软雅黑" panose="020B0503020204020204" charset="-122"/>
            </a:endParaRPr>
          </a:p>
          <a:p>
            <a:pPr algn="l">
              <a:buClrTx/>
              <a:buSzTx/>
            </a:pPr>
            <a:endParaRPr sz="2100">
              <a:cs typeface="微软雅黑" panose="020B0503020204020204" charset="-122"/>
            </a:endParaRPr>
          </a:p>
          <a:p>
            <a:pPr algn="l">
              <a:buClrTx/>
              <a:buSzTx/>
            </a:pPr>
            <a:endParaRPr sz="2100">
              <a:cs typeface="微软雅黑" panose="020B0503020204020204" charset="-122"/>
            </a:endParaRPr>
          </a:p>
          <a:p>
            <a:pPr algn="l">
              <a:buClrTx/>
              <a:buSzTx/>
            </a:pPr>
            <a:endParaRPr sz="2100">
              <a:cs typeface="微软雅黑" panose="020B0503020204020204" charset="-122"/>
            </a:endParaRPr>
          </a:p>
          <a:p>
            <a:pPr algn="l">
              <a:buClrTx/>
              <a:buSzTx/>
            </a:pPr>
            <a:r>
              <a:rPr sz="2100">
                <a:cs typeface="微软雅黑" panose="020B0503020204020204" charset="-122"/>
              </a:rPr>
              <a:t>该拟合模型的AIC=2420.15，BIC=2439.69。</a:t>
            </a:r>
            <a:endParaRPr sz="21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483" name="对象 -2147482484"/>
          <p:cNvGraphicFramePr>
            <a:graphicFrameLocks noChangeAspect="1"/>
          </p:cNvGraphicFramePr>
          <p:nvPr/>
        </p:nvGraphicFramePr>
        <p:xfrm>
          <a:off x="3451225" y="2068195"/>
          <a:ext cx="5978525" cy="2232660"/>
        </p:xfrm>
        <a:graphic>
          <a:graphicData uri="http://schemas.openxmlformats.org/presentationml/2006/ole">
            <mc:AlternateContent xmlns:mc="http://schemas.openxmlformats.org/markup-compatibility/2006">
              <mc:Choice xmlns:v="urn:schemas-microsoft-com:vml" Requires="v">
                <p:oleObj spid="_x0000_s3076" name="" r:id="rId2" imgW="2311400" imgH="862965" progId="Equation.DSMT4">
                  <p:embed/>
                </p:oleObj>
              </mc:Choice>
              <mc:Fallback>
                <p:oleObj name="" r:id="rId2" imgW="2311400" imgH="862965" progId="Equation.DSMT4">
                  <p:embed/>
                  <p:pic>
                    <p:nvPicPr>
                      <p:cNvPr id="0" name="图片 3075"/>
                      <p:cNvPicPr/>
                      <p:nvPr/>
                    </p:nvPicPr>
                    <p:blipFill>
                      <a:blip r:embed="rId3"/>
                      <a:stretch>
                        <a:fillRect/>
                      </a:stretch>
                    </p:blipFill>
                    <p:spPr>
                      <a:xfrm>
                        <a:off x="3451225" y="2068195"/>
                        <a:ext cx="5978525" cy="2232660"/>
                      </a:xfrm>
                      <a:prstGeom prst="rect">
                        <a:avLst/>
                      </a:prstGeom>
                      <a:noFill/>
                      <a:ln w="38100">
                        <a:noFill/>
                        <a:miter/>
                      </a:ln>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778509" y="3065353"/>
            <a:ext cx="6879192" cy="1137889"/>
          </a:xfrm>
        </p:spPr>
        <p:txBody>
          <a:bodyPr/>
          <a:p>
            <a:r>
              <a:rPr lang="en-US" altLang="zh-CN">
                <a:sym typeface="+mn-ea"/>
              </a:rPr>
              <a:t>THANKS</a:t>
            </a:r>
            <a:endParaRPr lang="en-US" altLang="zh-CN">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07</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残差平方图</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2000">
                <a:cs typeface="微软雅黑" panose="020B0503020204020204" charset="-122"/>
              </a:rPr>
              <a:t>由于残差序列的方差实际上就是它平方的期望，即</a:t>
            </a:r>
            <a:endParaRPr lang="en-US" altLang="zh-CN" sz="2000">
              <a:cs typeface="微软雅黑" panose="020B0503020204020204" charset="-122"/>
            </a:endParaRPr>
          </a:p>
          <a:p>
            <a:pPr marL="0" indent="0" algn="l">
              <a:buClrTx/>
              <a:buSzTx/>
              <a:buNone/>
            </a:pPr>
            <a:endParaRPr lang="en-US" altLang="zh-CN" sz="2000">
              <a:cs typeface="微软雅黑" panose="020B0503020204020204" charset="-122"/>
            </a:endParaRPr>
          </a:p>
          <a:p>
            <a:pPr algn="l">
              <a:buClrTx/>
              <a:buSzTx/>
            </a:pPr>
            <a:r>
              <a:rPr lang="en-US" altLang="zh-CN" sz="2000">
                <a:cs typeface="微软雅黑" panose="020B0503020204020204" charset="-122"/>
              </a:rPr>
              <a:t>所以残差序列是否方差齐性，主要是考察</a:t>
            </a:r>
            <a:r>
              <a:rPr sz="2000">
                <a:cs typeface="微软雅黑" panose="020B0503020204020204" charset="-122"/>
              </a:rPr>
              <a:t>残差平方序列</a:t>
            </a:r>
            <a:r>
              <a:rPr lang="en-US" altLang="zh-CN" sz="2000">
                <a:cs typeface="微软雅黑" panose="020B0503020204020204" charset="-122"/>
              </a:rPr>
              <a:t>的性质。我们可以借助残差平方图对残差序列的方差齐性进行直观诊断</a:t>
            </a:r>
            <a:endParaRPr lang="en-US" altLang="zh-CN" sz="2000">
              <a:cs typeface="微软雅黑" panose="020B0503020204020204" charset="-122"/>
            </a:endParaRPr>
          </a:p>
          <a:p>
            <a:pPr algn="l">
              <a:buClrTx/>
              <a:buSzTx/>
            </a:pPr>
            <a:r>
              <a:rPr lang="en-US" altLang="zh-CN" sz="2000">
                <a:cs typeface="微软雅黑" panose="020B0503020204020204" charset="-122"/>
              </a:rPr>
              <a:t>假设方差齐性满足，</a:t>
            </a:r>
            <a:r>
              <a:rPr sz="2000">
                <a:cs typeface="微软雅黑" panose="020B0503020204020204" charset="-122"/>
              </a:rPr>
              <a:t>则残差平方序列</a:t>
            </a:r>
            <a:r>
              <a:rPr lang="en-US" altLang="zh-CN" sz="2000">
                <a:cs typeface="微软雅黑" panose="020B0503020204020204" charset="-122"/>
              </a:rPr>
              <a:t>应该在某个常数值附近随机波动，它不应该具有任何明显的规律性，否则就呈现出异方差</a:t>
            </a:r>
            <a:r>
              <a:rPr sz="2000">
                <a:cs typeface="微软雅黑" panose="020B0503020204020204" charset="-122"/>
              </a:rPr>
              <a:t>属性</a:t>
            </a:r>
            <a:endParaRPr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5469890" y="1494155"/>
            <a:ext cx="2216785" cy="597535"/>
          </a:xfrm>
          <a:prstGeom prst="rect">
            <a:avLst/>
          </a:prstGeom>
        </p:spPr>
      </p:pic>
      <p:pic>
        <p:nvPicPr>
          <p:cNvPr id="3" name="图片 2"/>
          <p:cNvPicPr>
            <a:picLocks noChangeAspect="1"/>
          </p:cNvPicPr>
          <p:nvPr/>
        </p:nvPicPr>
        <p:blipFill>
          <a:blip r:embed="rId3"/>
          <a:stretch>
            <a:fillRect/>
          </a:stretch>
        </p:blipFill>
        <p:spPr>
          <a:xfrm>
            <a:off x="5661660" y="3966210"/>
            <a:ext cx="1560830" cy="581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7-1</a:t>
            </a:r>
            <a:endParaRPr lang="en-US" altLang="zh-CN"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直观考察1963年４月至1971年７月美国短期国库券的月度收益率序列的方差齐性 </a:t>
            </a: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3040380" y="1725295"/>
            <a:ext cx="6355715" cy="4321175"/>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5.xml><?xml version="1.0" encoding="utf-8"?>
<p:tagLst xmlns:p="http://schemas.openxmlformats.org/presentationml/2006/main">
  <p:tag name="KSO_WM_TAG_VERSION" val="1.0"/>
  <p:tag name="KSO_WM_BEAUTIFY_FLAG" val="#wm#"/>
  <p:tag name="KSO_WM_UNIT_TYPE" val="i"/>
  <p:tag name="KSO_WM_UNIT_ID" val="_3*i*4"/>
  <p:tag name="KSO_WM_UNIT_INDEX" val="4"/>
  <p:tag name="KSO_WM_UNIT_HIGHLIGHT" val="0"/>
  <p:tag name="KSO_WM_UNIT_COMPATIBLE" val="0"/>
  <p:tag name="KSO_WM_UNIT_DIAGRAM_ISNUMVISUAL" val="0"/>
  <p:tag name="KSO_WM_UNIT_DIAGRAM_ISREFERUNIT" val="0"/>
  <p:tag name="KSO_WM_UNIT_LAYERLEVEL"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 name="KSO_WM_SLIDE_BACKGROUND_TYPE" val="belt"/>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5.xml><?xml version="1.0" encoding="utf-8"?>
<p:tagLst xmlns:p="http://schemas.openxmlformats.org/presentationml/2006/main">
  <p:tag name="KSO_WM_TEMPLATE_CATEGORY" val="custom"/>
  <p:tag name="KSO_WM_TEMPLATE_INDEX" val="20186795"/>
  <p:tag name="KSO_WM_TAG_VERSION" val="1.0"/>
  <p:tag name="KSO_WM_TEMPLATE_THUMBS_INDEX" val="1、5、6、7、8、9、10、11、12、13、15"/>
  <p:tag name="KSO_WM_BEAUTIFY_FLAG" val="#wm#"/>
  <p:tag name="KSO_WM_TEMPLATE_SUBCATEGORY" val="0"/>
</p:tagLst>
</file>

<file path=ppt/tags/tag166.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167.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168.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169.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1.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2.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3.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4.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5.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6.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7.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8.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9.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1.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2.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3.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4.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5.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6.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7.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8.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9.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9.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01.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2.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3.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4.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5.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6.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07.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08.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09.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11.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2.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3.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14.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15.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16.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7.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8.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9.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5.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26.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27.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28.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29.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31.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32.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33.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34.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35.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36.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37.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38.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39.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1.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2.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3.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4.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5.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24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5.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56.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57.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8.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9.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1.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2.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3.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4.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5.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6.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67.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8.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9.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71.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72.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73.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74.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75.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27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28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29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30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0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02.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303.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4.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05.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06.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07.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08.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09.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11.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12.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13.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14.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5.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6.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17.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18.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19.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1.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2.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32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3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41.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342.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343.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heme/theme1.xml><?xml version="1.0" encoding="utf-8"?>
<a:theme xmlns:a="http://schemas.openxmlformats.org/drawingml/2006/main" name="1_Office 主题​​">
  <a:themeElements>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9596</Words>
  <Application>WPS 演示</Application>
  <PresentationFormat>宽屏</PresentationFormat>
  <Paragraphs>772</Paragraphs>
  <Slides>74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69</vt:i4>
      </vt:variant>
      <vt:variant>
        <vt:lpstr>幻灯片标题</vt:lpstr>
      </vt:variant>
      <vt:variant>
        <vt:i4>74</vt:i4>
      </vt:variant>
    </vt:vector>
  </HeadingPairs>
  <TitlesOfParts>
    <vt:vector size="153" baseType="lpstr">
      <vt:lpstr>Arial</vt:lpstr>
      <vt:lpstr>宋体</vt:lpstr>
      <vt:lpstr>Wingdings</vt:lpstr>
      <vt:lpstr>微软雅黑</vt:lpstr>
      <vt:lpstr>汉仪旗黑-85S</vt:lpstr>
      <vt:lpstr>黑体</vt:lpstr>
      <vt:lpstr>Arial</vt:lpstr>
      <vt:lpstr>Arial Unicode MS</vt:lpstr>
      <vt:lpstr>Calibri</vt:lpstr>
      <vt:lpstr>1_Office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有季节效应的非平稳序列分析</vt:lpstr>
      <vt:lpstr>PowerPoint 演示文稿</vt:lpstr>
      <vt:lpstr>PowerPoint 演示文稿</vt:lpstr>
      <vt:lpstr>PowerPoint 演示文稿</vt:lpstr>
      <vt:lpstr>PowerPoint 演示文稿</vt:lpstr>
      <vt:lpstr>异方差属性</vt:lpstr>
      <vt:lpstr>PowerPoint 演示文稿</vt:lpstr>
      <vt:lpstr>PowerPoint 演示文稿</vt:lpstr>
      <vt:lpstr>PowerPoint 演示文稿</vt:lpstr>
      <vt:lpstr>PowerPoint 演示文稿</vt:lpstr>
      <vt:lpstr>异方差属性</vt:lpstr>
      <vt:lpstr>PowerPoint 演示文稿</vt:lpstr>
      <vt:lpstr>PowerPoint 演示文稿</vt:lpstr>
      <vt:lpstr>常用的异方差变换</vt:lpstr>
      <vt:lpstr>PowerPoint 演示文稿</vt:lpstr>
      <vt:lpstr>PowerPoint 演示文稿</vt:lpstr>
      <vt:lpstr>PowerPoint 演示文稿</vt:lpstr>
      <vt:lpstr>PowerPoint 演示文稿</vt:lpstr>
      <vt:lpstr>波动性分析产生的背景</vt:lpstr>
      <vt:lpstr>波动性分析产生的背景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差分后序列PP检验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GARCH模型的不足</vt:lpstr>
      <vt:lpstr>GARCH模型的不足</vt:lpstr>
      <vt:lpstr>GARCH 衍生模型</vt:lpstr>
      <vt:lpstr>PowerPoint 演示文稿</vt:lpstr>
      <vt:lpstr>PowerPoint 演示文稿</vt:lpstr>
      <vt:lpstr>PowerPoint 演示文稿</vt:lpstr>
      <vt:lpstr>例7-3</vt:lpstr>
      <vt:lpstr>序列差分平稳</vt:lpstr>
      <vt:lpstr>例7-3</vt:lpstr>
      <vt:lpstr>条件异方差检验</vt:lpstr>
      <vt:lpstr>条件异方差模型拟合</vt:lpstr>
      <vt:lpstr>PowerPoint 演示文稿</vt:lpstr>
      <vt:lpstr>PowerPoint 演示文稿</vt:lpstr>
      <vt:lpstr>确定性因素分解</vt:lpstr>
      <vt:lpstr>例7-3</vt:lpstr>
      <vt:lpstr>例7-3续</vt:lpstr>
      <vt:lpstr>GARCH-M模型</vt:lpstr>
      <vt:lpstr>例7-3续</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王燕</cp:lastModifiedBy>
  <cp:revision>25</cp:revision>
  <dcterms:created xsi:type="dcterms:W3CDTF">2019-07-31T02:21:00Z</dcterms:created>
  <dcterms:modified xsi:type="dcterms:W3CDTF">2019-10-17T03:42:31Z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