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63"/>
  </p:handoutMasterIdLst>
  <p:sldIdLst>
    <p:sldId id="257" r:id="rId3"/>
    <p:sldId id="489" r:id="rId5"/>
    <p:sldId id="700" r:id="rId6"/>
    <p:sldId id="701" r:id="rId7"/>
    <p:sldId id="704" r:id="rId8"/>
    <p:sldId id="702" r:id="rId9"/>
    <p:sldId id="703" r:id="rId10"/>
    <p:sldId id="720" r:id="rId11"/>
    <p:sldId id="721" r:id="rId12"/>
    <p:sldId id="722" r:id="rId13"/>
    <p:sldId id="723" r:id="rId14"/>
    <p:sldId id="699" r:id="rId15"/>
    <p:sldId id="705" r:id="rId16"/>
    <p:sldId id="706" r:id="rId17"/>
    <p:sldId id="726" r:id="rId18"/>
    <p:sldId id="707" r:id="rId19"/>
    <p:sldId id="709" r:id="rId20"/>
    <p:sldId id="725" r:id="rId21"/>
    <p:sldId id="727" r:id="rId22"/>
    <p:sldId id="710" r:id="rId23"/>
    <p:sldId id="730" r:id="rId24"/>
    <p:sldId id="731" r:id="rId25"/>
    <p:sldId id="732" r:id="rId26"/>
    <p:sldId id="711" r:id="rId27"/>
    <p:sldId id="728" r:id="rId28"/>
    <p:sldId id="696" r:id="rId29"/>
    <p:sldId id="734" r:id="rId30"/>
    <p:sldId id="735" r:id="rId31"/>
    <p:sldId id="736" r:id="rId32"/>
    <p:sldId id="737" r:id="rId33"/>
    <p:sldId id="738" r:id="rId34"/>
    <p:sldId id="697" r:id="rId35"/>
    <p:sldId id="739" r:id="rId36"/>
    <p:sldId id="740" r:id="rId37"/>
    <p:sldId id="741" r:id="rId38"/>
    <p:sldId id="742" r:id="rId39"/>
    <p:sldId id="743" r:id="rId40"/>
    <p:sldId id="744" r:id="rId41"/>
    <p:sldId id="745" r:id="rId42"/>
    <p:sldId id="746" r:id="rId43"/>
    <p:sldId id="747" r:id="rId44"/>
    <p:sldId id="715" r:id="rId45"/>
    <p:sldId id="748" r:id="rId46"/>
    <p:sldId id="749" r:id="rId47"/>
    <p:sldId id="750" r:id="rId48"/>
    <p:sldId id="751" r:id="rId49"/>
    <p:sldId id="698" r:id="rId50"/>
    <p:sldId id="592" r:id="rId51"/>
    <p:sldId id="692" r:id="rId52"/>
    <p:sldId id="693" r:id="rId53"/>
    <p:sldId id="694" r:id="rId54"/>
    <p:sldId id="695" r:id="rId55"/>
    <p:sldId id="754" r:id="rId56"/>
    <p:sldId id="755" r:id="rId57"/>
    <p:sldId id="756" r:id="rId58"/>
    <p:sldId id="757" r:id="rId59"/>
    <p:sldId id="758" r:id="rId60"/>
    <p:sldId id="759" r:id="rId61"/>
    <p:sldId id="320" r:id="rId62"/>
  </p:sldIdLst>
  <p:sldSz cx="12192000" cy="6858000"/>
  <p:notesSz cx="6858000" cy="9144000"/>
  <p:embeddedFontLst>
    <p:embeddedFont>
      <p:font typeface="微软雅黑" panose="020B0503020204020204" charset="-122"/>
      <p:regular r:id="rId68"/>
    </p:embeddedFont>
    <p:embeddedFont>
      <p:font typeface="Calibri" panose="020F0502020204030204" charset="0"/>
      <p:regular r:id="rId69"/>
      <p:bold r:id="rId70"/>
      <p:italic r:id="rId71"/>
      <p:boldItalic r:id="rId7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font" Target="fonts/font5.fntdata"/><Relationship Id="rId71" Type="http://schemas.openxmlformats.org/officeDocument/2006/relationships/font" Target="fonts/font4.fntdata"/><Relationship Id="rId70" Type="http://schemas.openxmlformats.org/officeDocument/2006/relationships/font" Target="fonts/font3.fntdata"/><Relationship Id="rId7" Type="http://schemas.openxmlformats.org/officeDocument/2006/relationships/slide" Target="slides/slide4.xml"/><Relationship Id="rId69" Type="http://schemas.openxmlformats.org/officeDocument/2006/relationships/font" Target="fonts/font2.fntdata"/><Relationship Id="rId68" Type="http://schemas.openxmlformats.org/officeDocument/2006/relationships/font" Target="fonts/font1.fntdata"/><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65.wmf"/><Relationship Id="rId8" Type="http://schemas.openxmlformats.org/officeDocument/2006/relationships/image" Target="../media/image64.wmf"/><Relationship Id="rId7" Type="http://schemas.openxmlformats.org/officeDocument/2006/relationships/image" Target="../media/image63.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7.wmf"/><Relationship Id="rId1"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image" Target="../media/image8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93.wmf"/><Relationship Id="rId4" Type="http://schemas.openxmlformats.org/officeDocument/2006/relationships/image" Target="../media/image92.wmf"/><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7.vml.rels><?xml version="1.0" encoding="UTF-8" standalone="yes"?>
<Relationships xmlns="http://schemas.openxmlformats.org/package/2006/relationships"><Relationship Id="rId4" Type="http://schemas.openxmlformats.org/officeDocument/2006/relationships/image" Target="../media/image97.wmf"/><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image" Target="../media/image1.jpeg"/><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image" Target="../media/image2.jpeg"/><Relationship Id="rId2" Type="http://schemas.openxmlformats.org/officeDocument/2006/relationships/tags" Target="../tags/tag80.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image" Target="../media/image1.jpeg"/><Relationship Id="rId2" Type="http://schemas.openxmlformats.org/officeDocument/2006/relationships/tags" Target="../tags/tag8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4" Type="http://schemas.openxmlformats.org/officeDocument/2006/relationships/tags" Target="../tags/tag143.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5" Type="http://schemas.openxmlformats.org/officeDocument/2006/relationships/tags" Target="../tags/tag157.xml"/><Relationship Id="rId14" Type="http://schemas.openxmlformats.org/officeDocument/2006/relationships/tags" Target="../tags/tag156.xml"/><Relationship Id="rId13" Type="http://schemas.openxmlformats.org/officeDocument/2006/relationships/tags" Target="../tags/tag155.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tags" Target="../tags/tag4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0" Type="http://schemas.openxmlformats.org/officeDocument/2006/relationships/tags" Target="../tags/tag59.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801" name="副标题 2"/>
          <p:cNvSpPr>
            <a:spLocks noGrp="1"/>
          </p:cNvSpPr>
          <p:nvPr>
            <p:ph type="subTitle" idx="1" hasCustomPrompt="1"/>
            <p:custDataLst>
              <p:tags r:id="rId2"/>
            </p:custDataLst>
          </p:nvPr>
        </p:nvSpPr>
        <p:spPr>
          <a:xfrm>
            <a:off x="669925" y="2633595"/>
            <a:ext cx="5411561" cy="558799"/>
          </a:xfrm>
        </p:spPr>
        <p:txBody>
          <a:bodyPr anchor="t">
            <a:normAutofit/>
          </a:bodyPr>
          <a:lstStyle>
            <a:lvl1pPr marL="0" indent="0" algn="l">
              <a:buNone/>
              <a:defRPr sz="200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2" name="标题 1"/>
          <p:cNvSpPr>
            <a:spLocks noGrp="1"/>
          </p:cNvSpPr>
          <p:nvPr>
            <p:ph type="title" hasCustomPrompt="1"/>
            <p:custDataLst>
              <p:tags r:id="rId3"/>
            </p:custDataLst>
          </p:nvPr>
        </p:nvSpPr>
        <p:spPr>
          <a:xfrm>
            <a:off x="669925" y="1359568"/>
            <a:ext cx="5440590" cy="1167064"/>
          </a:xfrm>
        </p:spPr>
        <p:txBody>
          <a:bodyPr anchor="b" anchorCtr="0">
            <a:normAutofit/>
          </a:bodyPr>
          <a:lstStyle>
            <a:lvl1pPr>
              <a:defRPr sz="4400" baseline="0">
                <a:solidFill>
                  <a:schemeClr val="accent1"/>
                </a:solidFill>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10" name="文本占位符 9"/>
          <p:cNvSpPr>
            <a:spLocks noGrp="1"/>
          </p:cNvSpPr>
          <p:nvPr>
            <p:ph type="body" sz="quarter" idx="10" hasCustomPrompt="1"/>
            <p:custDataLst>
              <p:tags r:id="rId4"/>
            </p:custDataLst>
          </p:nvPr>
        </p:nvSpPr>
        <p:spPr>
          <a:xfrm>
            <a:off x="677863" y="3430512"/>
            <a:ext cx="2700001" cy="441325"/>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endParaRPr lang="zh-CN" altLang="en-US" dirty="0"/>
          </a:p>
        </p:txBody>
      </p:sp>
      <p:sp>
        <p:nvSpPr>
          <p:cNvPr id="12" name="文本占位符 11"/>
          <p:cNvSpPr>
            <a:spLocks noGrp="1"/>
          </p:cNvSpPr>
          <p:nvPr>
            <p:ph type="body" sz="quarter" idx="11" hasCustomPrompt="1"/>
            <p:custDataLst>
              <p:tags r:id="rId5"/>
            </p:custDataLst>
          </p:nvPr>
        </p:nvSpPr>
        <p:spPr>
          <a:xfrm>
            <a:off x="677182" y="3977087"/>
            <a:ext cx="2703613" cy="452438"/>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endParaRPr lang="zh-CN" altLang="en-US" dirty="0"/>
          </a:p>
        </p:txBody>
      </p:sp>
      <p:sp>
        <p:nvSpPr>
          <p:cNvPr id="3" name="日期占位符 2"/>
          <p:cNvSpPr>
            <a:spLocks noGrp="1"/>
          </p:cNvSpPr>
          <p:nvPr>
            <p:ph type="dt" sz="half" idx="12"/>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3"/>
            <p:custDataLst>
              <p:tags r:id="rId7"/>
            </p:custDataLst>
          </p:nvPr>
        </p:nvSpPr>
        <p:spPr/>
        <p:txBody>
          <a:bodyPr/>
          <a:lstStyle/>
          <a:p>
            <a:endParaRPr lang="zh-CN" altLang="en-US" dirty="0"/>
          </a:p>
        </p:txBody>
      </p:sp>
      <p:sp>
        <p:nvSpPr>
          <p:cNvPr id="5" name="灯片编号占位符 4"/>
          <p:cNvSpPr>
            <a:spLocks noGrp="1"/>
          </p:cNvSpPr>
          <p:nvPr>
            <p:ph type="sldNum" sz="quarter" idx="14"/>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232358" y="2459662"/>
            <a:ext cx="5844788" cy="1938677"/>
          </a:xfrm>
        </p:spPr>
        <p:txBody>
          <a:bodyPr anchor="ctr" anchorCtr="0">
            <a:normAutofit/>
          </a:bodyPr>
          <a:lstStyle>
            <a:lvl1pPr algn="ctr">
              <a:defRPr sz="8800" b="1" baseline="0">
                <a:solidFill>
                  <a:schemeClr val="accent1"/>
                </a:solidFill>
                <a:latin typeface="微软雅黑" panose="020B0503020204020204" charset="-122"/>
                <a:ea typeface="汉仪旗黑-85S" panose="00020600040101010101" pitchFamily="18" charset="-122"/>
              </a:defRPr>
            </a:lvl1pPr>
          </a:lstStyle>
          <a:p>
            <a:r>
              <a:rPr lang="zh-CN" altLang="en-US" dirty="0"/>
              <a:t>编辑标题</a:t>
            </a:r>
            <a:endParaRPr lang="zh-CN" altLang="en-US" dirty="0"/>
          </a:p>
        </p:txBody>
      </p:sp>
      <p:sp>
        <p:nvSpPr>
          <p:cNvPr id="10" name="矩形 9"/>
          <p:cNvSpPr/>
          <p:nvPr>
            <p:custDataLst>
              <p:tags r:id="rId3"/>
            </p:custDataLst>
          </p:nvPr>
        </p:nvSpPr>
        <p:spPr>
          <a:xfrm>
            <a:off x="452665" y="446315"/>
            <a:ext cx="5617028" cy="5965371"/>
          </a:xfrm>
          <a:prstGeom prst="rect">
            <a:avLst/>
          </a:prstGeom>
          <a:blipFill>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21"/>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22"/>
            <p:custDataLst>
              <p:tags r:id="rId6"/>
            </p:custDataLst>
          </p:nvPr>
        </p:nvSpPr>
        <p:spPr/>
        <p:txBody>
          <a:bodyPr/>
          <a:lstStyle/>
          <a:p>
            <a:endParaRPr lang="zh-CN" altLang="en-US" dirty="0"/>
          </a:p>
        </p:txBody>
      </p:sp>
      <p:sp>
        <p:nvSpPr>
          <p:cNvPr id="7" name="灯片编号占位符 6"/>
          <p:cNvSpPr>
            <a:spLocks noGrp="1"/>
          </p:cNvSpPr>
          <p:nvPr>
            <p:ph type="sldNum" sz="quarter" idx="23"/>
            <p:custDataLst>
              <p:tags r:id="rId7"/>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0" y="0"/>
            <a:ext cx="4406900" cy="6858000"/>
          </a:xfrm>
          <a:prstGeom prst="rect">
            <a:avLst/>
          </a:prstGeom>
          <a:blipFill>
            <a:blip r:embed="rId3" cstate="email"/>
            <a:stretch>
              <a:fillRect b="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7"/>
            </p:custDataLst>
          </p:nvPr>
        </p:nvSpPr>
        <p:spPr>
          <a:xfrm>
            <a:off x="0" y="0"/>
            <a:ext cx="44069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8"/>
            </p:custDataLst>
          </p:nvPr>
        </p:nvSpPr>
        <p:spPr>
          <a:xfrm>
            <a:off x="5594888" y="443230"/>
            <a:ext cx="5927231" cy="441964"/>
          </a:xfrm>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0" y="892629"/>
            <a:ext cx="5617028" cy="5965371"/>
          </a:xfrm>
          <a:prstGeom prst="rect">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1500485" y="579564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1500485" y="6166485"/>
            <a:ext cx="201295" cy="201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1100435" y="616648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hasCustomPrompt="1"/>
            <p:custDataLst>
              <p:tags r:id="rId8"/>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11782425" y="6048375"/>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3"/>
            </p:custDataLst>
          </p:nvPr>
        </p:nvSpPr>
        <p:spPr>
          <a:xfrm>
            <a:off x="11782425" y="6457950"/>
            <a:ext cx="298450" cy="298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4"/>
            </p:custDataLst>
          </p:nvPr>
        </p:nvSpPr>
        <p:spPr>
          <a:xfrm>
            <a:off x="11347450" y="6457950"/>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6"/>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flipH="1">
            <a:off x="193675" y="6219824"/>
            <a:ext cx="517525" cy="517525"/>
            <a:chOff x="10985500" y="5651500"/>
            <a:chExt cx="990600" cy="990600"/>
          </a:xfrm>
        </p:grpSpPr>
        <p:sp>
          <p:nvSpPr>
            <p:cNvPr id="12" name="矩形 11"/>
            <p:cNvSpPr/>
            <p:nvPr>
              <p:custDataLst>
                <p:tags r:id="rId3"/>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4"/>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5"/>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custDataLst>
              <p:tags r:id="rId6"/>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0" name="组合 9"/>
          <p:cNvGrpSpPr/>
          <p:nvPr>
            <p:custDataLst>
              <p:tags r:id="rId3"/>
            </p:custDataLst>
          </p:nvPr>
        </p:nvGrpSpPr>
        <p:grpSpPr>
          <a:xfrm>
            <a:off x="11401424" y="6067424"/>
            <a:ext cx="574675" cy="574675"/>
            <a:chOff x="10985500" y="5651500"/>
            <a:chExt cx="990600" cy="990600"/>
          </a:xfrm>
        </p:grpSpPr>
        <p:sp>
          <p:nvSpPr>
            <p:cNvPr id="11" name="矩形 10"/>
            <p:cNvSpPr/>
            <p:nvPr>
              <p:custDataLst>
                <p:tags r:id="rId4"/>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5"/>
              </p:custDataLst>
            </p:nvPr>
          </p:nvSpPr>
          <p:spPr>
            <a:xfrm>
              <a:off x="11544300" y="6210300"/>
              <a:ext cx="431800" cy="431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grpSp>
        <p:nvGrpSpPr>
          <p:cNvPr id="12" name="组合 11"/>
          <p:cNvGrpSpPr/>
          <p:nvPr>
            <p:custDataLst>
              <p:tags r:id="rId11"/>
            </p:custDataLst>
          </p:nvPr>
        </p:nvGrpSpPr>
        <p:grpSpPr>
          <a:xfrm flipH="1">
            <a:off x="193675" y="6219824"/>
            <a:ext cx="517525" cy="517525"/>
            <a:chOff x="10985500" y="5651500"/>
            <a:chExt cx="990600" cy="990600"/>
          </a:xfrm>
        </p:grpSpPr>
        <p:sp>
          <p:nvSpPr>
            <p:cNvPr id="14" name="矩形 13"/>
            <p:cNvSpPr/>
            <p:nvPr>
              <p:custDataLst>
                <p:tags r:id="rId1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1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8" name="组合 7"/>
          <p:cNvGrpSpPr/>
          <p:nvPr>
            <p:custDataLst>
              <p:tags r:id="rId3"/>
            </p:custDataLst>
          </p:nvPr>
        </p:nvGrpSpPr>
        <p:grpSpPr>
          <a:xfrm>
            <a:off x="11743353" y="2891632"/>
            <a:ext cx="232746" cy="1074737"/>
            <a:chOff x="11653624" y="2684463"/>
            <a:chExt cx="322475" cy="1489075"/>
          </a:xfrm>
        </p:grpSpPr>
        <p:sp>
          <p:nvSpPr>
            <p:cNvPr id="9" name="矩形 8"/>
            <p:cNvSpPr/>
            <p:nvPr>
              <p:custDataLst>
                <p:tags r:id="rId4"/>
              </p:custDataLst>
            </p:nvPr>
          </p:nvSpPr>
          <p:spPr>
            <a:xfrm>
              <a:off x="1165362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165362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165362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组合 12"/>
          <p:cNvGrpSpPr/>
          <p:nvPr>
            <p:custDataLst>
              <p:tags r:id="rId7"/>
            </p:custDataLst>
          </p:nvPr>
        </p:nvGrpSpPr>
        <p:grpSpPr>
          <a:xfrm>
            <a:off x="332403" y="2891632"/>
            <a:ext cx="232746" cy="1074737"/>
            <a:chOff x="242674" y="2684463"/>
            <a:chExt cx="322475" cy="1489075"/>
          </a:xfrm>
        </p:grpSpPr>
        <p:sp>
          <p:nvSpPr>
            <p:cNvPr id="14" name="矩形 13"/>
            <p:cNvSpPr/>
            <p:nvPr>
              <p:custDataLst>
                <p:tags r:id="rId8"/>
              </p:custDataLst>
            </p:nvPr>
          </p:nvSpPr>
          <p:spPr>
            <a:xfrm>
              <a:off x="24267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9"/>
              </p:custDataLst>
            </p:nvPr>
          </p:nvSpPr>
          <p:spPr>
            <a:xfrm>
              <a:off x="24267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0"/>
              </p:custDataLst>
            </p:nvPr>
          </p:nvSpPr>
          <p:spPr>
            <a:xfrm>
              <a:off x="24267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11"/>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22300" y="1196975"/>
            <a:ext cx="10972800" cy="5105400"/>
          </a:xfrm>
        </p:spPr>
        <p:txBody>
          <a:bodyPr vert="horz" wrap="square" lIns="91440" tIns="45720" rIns="91440" bIns="45720" numCol="1" anchor="t" anchorCtr="0" compatLnSpc="1"/>
          <a:lstStyle/>
          <a:p>
            <a:pPr marL="342900" marR="0" lvl="0" indent="-342900" algn="l" defTabSz="914400" rtl="0" eaLnBrk="0" fontAlgn="base" latinLnBrk="0" hangingPunct="0">
              <a:spcBef>
                <a:spcPct val="20000"/>
              </a:spcBef>
              <a:spcAft>
                <a:spcPct val="0"/>
              </a:spcAft>
              <a:buClr>
                <a:schemeClr val="tx2"/>
              </a:buClr>
              <a:buSzTx/>
              <a:buFont typeface="Wingdings" panose="05000000000000000000" pitchFamily="2" charset="2"/>
              <a:buChar char="v"/>
              <a:defRPr/>
            </a:pP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E614C0CC-043A-A140-880E-891CD4BEB2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reserve="1">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2300" y="1196975"/>
            <a:ext cx="5384800"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4" name="内容占位符 3"/>
          <p:cNvSpPr>
            <a:spLocks noGrp="1"/>
          </p:cNvSpPr>
          <p:nvPr>
            <p:ph sz="quarter" idx="2"/>
          </p:nvPr>
        </p:nvSpPr>
        <p:spPr>
          <a:xfrm>
            <a:off x="6210300" y="1196975"/>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5" name="内容占位符 4"/>
          <p:cNvSpPr>
            <a:spLocks noGrp="1"/>
          </p:cNvSpPr>
          <p:nvPr>
            <p:ph sz="quarter" idx="3"/>
          </p:nvPr>
        </p:nvSpPr>
        <p:spPr>
          <a:xfrm>
            <a:off x="6210300" y="3825875"/>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E614C0CC-043A-A140-880E-891CD4BEB2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30EDD7EA-3931-5847-9B41-A771059EE6D2}"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矩形 4"/>
          <p:cNvSpPr/>
          <p:nvPr>
            <p:custDataLst>
              <p:tags r:id="rId2"/>
            </p:custDataLst>
          </p:nvPr>
        </p:nvSpPr>
        <p:spPr>
          <a:xfrm>
            <a:off x="9042400" y="2032000"/>
            <a:ext cx="1816100" cy="18161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custDataLst>
              <p:tags r:id="rId3"/>
            </p:custDataLst>
          </p:nvPr>
        </p:nvCxnSpPr>
        <p:spPr>
          <a:xfrm flipH="1" flipV="1">
            <a:off x="800100" y="2933700"/>
            <a:ext cx="8242300" cy="635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占位符 2"/>
          <p:cNvSpPr>
            <a:spLocks noGrp="1"/>
          </p:cNvSpPr>
          <p:nvPr>
            <p:ph type="body" idx="1"/>
            <p:custDataLst>
              <p:tags r:id="rId4"/>
            </p:custDataLst>
          </p:nvPr>
        </p:nvSpPr>
        <p:spPr>
          <a:xfrm>
            <a:off x="669924" y="3005279"/>
            <a:ext cx="6879191" cy="847267"/>
          </a:xfrm>
        </p:spPr>
        <p:txBody>
          <a:bodyPr anchor="t">
            <a:normAutofit/>
          </a:bodyPr>
          <a:lstStyle>
            <a:lvl1pPr marL="0" indent="0" algn="l">
              <a:buNone/>
              <a:defRPr sz="180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标题 1"/>
          <p:cNvSpPr>
            <a:spLocks noGrp="1"/>
          </p:cNvSpPr>
          <p:nvPr>
            <p:ph type="title" hasCustomPrompt="1"/>
            <p:custDataLst>
              <p:tags r:id="rId5"/>
            </p:custDataLst>
          </p:nvPr>
        </p:nvSpPr>
        <p:spPr>
          <a:xfrm>
            <a:off x="669924" y="1709628"/>
            <a:ext cx="6879192" cy="1137889"/>
          </a:xfrm>
        </p:spPr>
        <p:txBody>
          <a:bodyPr anchor="b" anchorCtr="0">
            <a:normAutofit/>
          </a:bodyPr>
          <a:lstStyle>
            <a:lvl1pPr>
              <a:defRPr sz="4000" baseline="0">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微软雅黑" panose="020B0503020204020204" charset="-122"/>
                <a:ea typeface="微软雅黑" panose="020B0503020204020204" charset="-122"/>
              </a:defRPr>
            </a:lvl1pPr>
            <a:lvl2pPr>
              <a:defRPr sz="1600" baseline="0">
                <a:solidFill>
                  <a:schemeClr val="tx1">
                    <a:lumMod val="85000"/>
                    <a:lumOff val="15000"/>
                  </a:schemeClr>
                </a:solidFill>
                <a:latin typeface="微软雅黑" panose="020B0503020204020204" charset="-122"/>
                <a:ea typeface="微软雅黑" panose="020B0503020204020204" charset="-122"/>
              </a:defRPr>
            </a:lvl2pPr>
            <a:lvl3pPr>
              <a:defRPr sz="1600" baseline="0">
                <a:solidFill>
                  <a:schemeClr val="tx1">
                    <a:lumMod val="85000"/>
                    <a:lumOff val="15000"/>
                  </a:schemeClr>
                </a:solidFill>
                <a:latin typeface="微软雅黑" panose="020B0503020204020204" charset="-122"/>
                <a:ea typeface="微软雅黑" panose="020B0503020204020204" charset="-122"/>
              </a:defRPr>
            </a:lvl3pPr>
            <a:lvl4pPr>
              <a:defRPr sz="1600" baseline="0">
                <a:solidFill>
                  <a:schemeClr val="tx1">
                    <a:lumMod val="85000"/>
                    <a:lumOff val="15000"/>
                  </a:schemeClr>
                </a:solidFill>
                <a:latin typeface="微软雅黑" panose="020B0503020204020204" charset="-122"/>
                <a:ea typeface="微软雅黑" panose="020B0503020204020204" charset="-122"/>
              </a:defRPr>
            </a:lvl4pPr>
            <a:lvl5pPr>
              <a:defRPr sz="1600"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矩形 10"/>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7" name="矩形 6"/>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9" name="矩形 8"/>
          <p:cNvSpPr/>
          <p:nvPr>
            <p:custDataLst>
              <p:tags r:id="rId9"/>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10"/>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8" name="矩形 7"/>
          <p:cNvSpPr/>
          <p:nvPr>
            <p:custDataLst>
              <p:tags r:id="rId5"/>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矩形 7"/>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矩形 6"/>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竖排标题 1"/>
          <p:cNvSpPr>
            <a:spLocks noGrp="1"/>
          </p:cNvSpPr>
          <p:nvPr>
            <p:ph type="title" orient="vert"/>
            <p:custDataLst>
              <p:tags r:id="rId5"/>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tags" Target="../tags/tag163.xml"/><Relationship Id="rId26" Type="http://schemas.openxmlformats.org/officeDocument/2006/relationships/tags" Target="../tags/tag162.xml"/><Relationship Id="rId25" Type="http://schemas.openxmlformats.org/officeDocument/2006/relationships/tags" Target="../tags/tag161.xml"/><Relationship Id="rId24" Type="http://schemas.openxmlformats.org/officeDocument/2006/relationships/tags" Target="../tags/tag160.xml"/><Relationship Id="rId23" Type="http://schemas.openxmlformats.org/officeDocument/2006/relationships/tags" Target="../tags/tag159.xml"/><Relationship Id="rId22" Type="http://schemas.openxmlformats.org/officeDocument/2006/relationships/tags" Target="../tags/tag158.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3"/>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4.x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18.png"/><Relationship Id="rId3" Type="http://schemas.openxmlformats.org/officeDocument/2006/relationships/image" Target="../media/image17.wmf"/><Relationship Id="rId2" Type="http://schemas.openxmlformats.org/officeDocument/2006/relationships/oleObject" Target="../embeddings/oleObject8.bin"/><Relationship Id="rId1" Type="http://schemas.openxmlformats.org/officeDocument/2006/relationships/tags" Target="../tags/tag195.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tags" Target="../tags/tag197.xml"/><Relationship Id="rId1" Type="http://schemas.openxmlformats.org/officeDocument/2006/relationships/tags" Target="../tags/tag196.xml"/></Relationships>
</file>

<file path=ppt/slides/_rels/slide12.xml.rels><?xml version="1.0" encoding="UTF-8" standalone="yes"?>
<Relationships xmlns="http://schemas.openxmlformats.org/package/2006/relationships"><Relationship Id="rId9" Type="http://schemas.openxmlformats.org/officeDocument/2006/relationships/tags" Target="../tags/tag206.xml"/><Relationship Id="rId8" Type="http://schemas.openxmlformats.org/officeDocument/2006/relationships/tags" Target="../tags/tag205.xml"/><Relationship Id="rId7" Type="http://schemas.openxmlformats.org/officeDocument/2006/relationships/tags" Target="../tags/tag204.xml"/><Relationship Id="rId6" Type="http://schemas.openxmlformats.org/officeDocument/2006/relationships/tags" Target="../tags/tag203.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3" Type="http://schemas.openxmlformats.org/officeDocument/2006/relationships/notesSlide" Target="../notesSlides/notesSlide3.xml"/><Relationship Id="rId22" Type="http://schemas.openxmlformats.org/officeDocument/2006/relationships/slideLayout" Target="../slideLayouts/slideLayout7.xml"/><Relationship Id="rId21" Type="http://schemas.openxmlformats.org/officeDocument/2006/relationships/tags" Target="../tags/tag218.xml"/><Relationship Id="rId20" Type="http://schemas.openxmlformats.org/officeDocument/2006/relationships/tags" Target="../tags/tag217.xml"/><Relationship Id="rId2" Type="http://schemas.openxmlformats.org/officeDocument/2006/relationships/tags" Target="../tags/tag199.xml"/><Relationship Id="rId19" Type="http://schemas.openxmlformats.org/officeDocument/2006/relationships/tags" Target="../tags/tag216.xml"/><Relationship Id="rId18" Type="http://schemas.openxmlformats.org/officeDocument/2006/relationships/tags" Target="../tags/tag215.xml"/><Relationship Id="rId17" Type="http://schemas.openxmlformats.org/officeDocument/2006/relationships/tags" Target="../tags/tag214.xml"/><Relationship Id="rId16" Type="http://schemas.openxmlformats.org/officeDocument/2006/relationships/tags" Target="../tags/tag213.xml"/><Relationship Id="rId15" Type="http://schemas.openxmlformats.org/officeDocument/2006/relationships/tags" Target="../tags/tag212.xml"/><Relationship Id="rId14" Type="http://schemas.openxmlformats.org/officeDocument/2006/relationships/tags" Target="../tags/tag211.xml"/><Relationship Id="rId13" Type="http://schemas.openxmlformats.org/officeDocument/2006/relationships/tags" Target="../tags/tag210.xml"/><Relationship Id="rId12" Type="http://schemas.openxmlformats.org/officeDocument/2006/relationships/tags" Target="../tags/tag209.xml"/><Relationship Id="rId11" Type="http://schemas.openxmlformats.org/officeDocument/2006/relationships/tags" Target="../tags/tag208.xml"/><Relationship Id="rId10" Type="http://schemas.openxmlformats.org/officeDocument/2006/relationships/tags" Target="../tags/tag207.xml"/><Relationship Id="rId1" Type="http://schemas.openxmlformats.org/officeDocument/2006/relationships/tags" Target="../tags/tag19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1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2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tags" Target="../tags/tag221.xml"/></Relationships>
</file>

<file path=ppt/slides/_rels/slide16.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4.xml"/><Relationship Id="rId7" Type="http://schemas.openxmlformats.org/officeDocument/2006/relationships/image" Target="../media/image24.wmf"/><Relationship Id="rId6" Type="http://schemas.openxmlformats.org/officeDocument/2006/relationships/oleObject" Target="../embeddings/oleObject12.bin"/><Relationship Id="rId5" Type="http://schemas.openxmlformats.org/officeDocument/2006/relationships/image" Target="../media/image23.wmf"/><Relationship Id="rId4" Type="http://schemas.openxmlformats.org/officeDocument/2006/relationships/oleObject" Target="../embeddings/oleObject11.bin"/><Relationship Id="rId3" Type="http://schemas.openxmlformats.org/officeDocument/2006/relationships/image" Target="../media/image22.wmf"/><Relationship Id="rId2" Type="http://schemas.openxmlformats.org/officeDocument/2006/relationships/oleObject" Target="../embeddings/oleObject10.bin"/><Relationship Id="rId1" Type="http://schemas.openxmlformats.org/officeDocument/2006/relationships/tags" Target="../tags/tag22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tags" Target="../tags/tag223.xml"/></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4.xml"/><Relationship Id="rId3" Type="http://schemas.openxmlformats.org/officeDocument/2006/relationships/image" Target="../media/image26.wmf"/><Relationship Id="rId2" Type="http://schemas.openxmlformats.org/officeDocument/2006/relationships/oleObject" Target="../embeddings/oleObject13.bin"/><Relationship Id="rId1" Type="http://schemas.openxmlformats.org/officeDocument/2006/relationships/tags" Target="../tags/tag22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tags" Target="../tags/tag225.xml"/></Relationships>
</file>

<file path=ppt/slides/_rels/slide2.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3" Type="http://schemas.openxmlformats.org/officeDocument/2006/relationships/notesSlide" Target="../notesSlides/notesSlide2.xml"/><Relationship Id="rId22" Type="http://schemas.openxmlformats.org/officeDocument/2006/relationships/slideLayout" Target="../slideLayouts/slideLayout7.xml"/><Relationship Id="rId21" Type="http://schemas.openxmlformats.org/officeDocument/2006/relationships/tags" Target="../tags/tag187.xml"/><Relationship Id="rId20" Type="http://schemas.openxmlformats.org/officeDocument/2006/relationships/tags" Target="../tags/tag186.xml"/><Relationship Id="rId2" Type="http://schemas.openxmlformats.org/officeDocument/2006/relationships/tags" Target="../tags/tag168.xml"/><Relationship Id="rId19" Type="http://schemas.openxmlformats.org/officeDocument/2006/relationships/tags" Target="../tags/tag185.xml"/><Relationship Id="rId18" Type="http://schemas.openxmlformats.org/officeDocument/2006/relationships/tags" Target="../tags/tag184.xml"/><Relationship Id="rId17" Type="http://schemas.openxmlformats.org/officeDocument/2006/relationships/tags" Target="../tags/tag183.xml"/><Relationship Id="rId16" Type="http://schemas.openxmlformats.org/officeDocument/2006/relationships/tags" Target="../tags/tag182.xml"/><Relationship Id="rId15" Type="http://schemas.openxmlformats.org/officeDocument/2006/relationships/tags" Target="../tags/tag181.xml"/><Relationship Id="rId14" Type="http://schemas.openxmlformats.org/officeDocument/2006/relationships/tags" Target="../tags/tag180.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tags" Target="../tags/tag167.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31.wmf"/><Relationship Id="rId7" Type="http://schemas.openxmlformats.org/officeDocument/2006/relationships/oleObject" Target="../embeddings/oleObject16.bin"/><Relationship Id="rId6" Type="http://schemas.openxmlformats.org/officeDocument/2006/relationships/image" Target="../media/image30.wmf"/><Relationship Id="rId5" Type="http://schemas.openxmlformats.org/officeDocument/2006/relationships/oleObject" Target="../embeddings/oleObject15.bin"/><Relationship Id="rId4" Type="http://schemas.openxmlformats.org/officeDocument/2006/relationships/image" Target="../media/image29.wmf"/><Relationship Id="rId3" Type="http://schemas.openxmlformats.org/officeDocument/2006/relationships/oleObject" Target="../embeddings/oleObject14.bin"/><Relationship Id="rId2" Type="http://schemas.openxmlformats.org/officeDocument/2006/relationships/image" Target="../media/image28.png"/><Relationship Id="rId10" Type="http://schemas.openxmlformats.org/officeDocument/2006/relationships/vmlDrawing" Target="../drawings/vmlDrawing8.vml"/><Relationship Id="rId1" Type="http://schemas.openxmlformats.org/officeDocument/2006/relationships/tags" Target="../tags/tag226.xml"/></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4.xml"/><Relationship Id="rId4" Type="http://schemas.openxmlformats.org/officeDocument/2006/relationships/image" Target="../media/image33.wmf"/><Relationship Id="rId3" Type="http://schemas.openxmlformats.org/officeDocument/2006/relationships/oleObject" Target="../embeddings/oleObject17.bin"/><Relationship Id="rId2" Type="http://schemas.openxmlformats.org/officeDocument/2006/relationships/image" Target="../media/image32.png"/><Relationship Id="rId1" Type="http://schemas.openxmlformats.org/officeDocument/2006/relationships/tags" Target="../tags/tag22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4.png"/><Relationship Id="rId1" Type="http://schemas.openxmlformats.org/officeDocument/2006/relationships/tags" Target="../tags/tag228.xml"/></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4.xml"/><Relationship Id="rId7" Type="http://schemas.openxmlformats.org/officeDocument/2006/relationships/image" Target="../media/image37.wmf"/><Relationship Id="rId6" Type="http://schemas.openxmlformats.org/officeDocument/2006/relationships/oleObject" Target="../embeddings/oleObject20.bin"/><Relationship Id="rId5" Type="http://schemas.openxmlformats.org/officeDocument/2006/relationships/image" Target="../media/image36.wmf"/><Relationship Id="rId4" Type="http://schemas.openxmlformats.org/officeDocument/2006/relationships/oleObject" Target="../embeddings/oleObject19.bin"/><Relationship Id="rId3" Type="http://schemas.openxmlformats.org/officeDocument/2006/relationships/image" Target="../media/image35.wmf"/><Relationship Id="rId2" Type="http://schemas.openxmlformats.org/officeDocument/2006/relationships/oleObject" Target="../embeddings/oleObject18.bin"/><Relationship Id="rId1" Type="http://schemas.openxmlformats.org/officeDocument/2006/relationships/tags" Target="../tags/tag22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8.png"/><Relationship Id="rId1" Type="http://schemas.openxmlformats.org/officeDocument/2006/relationships/tags" Target="../tags/tag230.xml"/></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4.xml"/><Relationship Id="rId6" Type="http://schemas.openxmlformats.org/officeDocument/2006/relationships/image" Target="../media/image40.wmf"/><Relationship Id="rId5" Type="http://schemas.openxmlformats.org/officeDocument/2006/relationships/oleObject" Target="../embeddings/oleObject22.bin"/><Relationship Id="rId4" Type="http://schemas.openxmlformats.org/officeDocument/2006/relationships/image" Target="../media/image39.wmf"/><Relationship Id="rId3" Type="http://schemas.openxmlformats.org/officeDocument/2006/relationships/oleObject" Target="../embeddings/oleObject21.bin"/><Relationship Id="rId2" Type="http://schemas.openxmlformats.org/officeDocument/2006/relationships/tags" Target="../tags/tag232.xml"/><Relationship Id="rId1" Type="http://schemas.openxmlformats.org/officeDocument/2006/relationships/tags" Target="../tags/tag231.xml"/></Relationships>
</file>

<file path=ppt/slides/_rels/slide26.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tags" Target="../tags/tag235.xml"/><Relationship Id="rId23" Type="http://schemas.openxmlformats.org/officeDocument/2006/relationships/notesSlide" Target="../notesSlides/notesSlide4.xml"/><Relationship Id="rId22" Type="http://schemas.openxmlformats.org/officeDocument/2006/relationships/slideLayout" Target="../slideLayouts/slideLayout7.xml"/><Relationship Id="rId21" Type="http://schemas.openxmlformats.org/officeDocument/2006/relationships/tags" Target="../tags/tag253.xml"/><Relationship Id="rId20" Type="http://schemas.openxmlformats.org/officeDocument/2006/relationships/tags" Target="../tags/tag252.xml"/><Relationship Id="rId2" Type="http://schemas.openxmlformats.org/officeDocument/2006/relationships/tags" Target="../tags/tag234.xml"/><Relationship Id="rId19" Type="http://schemas.openxmlformats.org/officeDocument/2006/relationships/tags" Target="../tags/tag251.xml"/><Relationship Id="rId18" Type="http://schemas.openxmlformats.org/officeDocument/2006/relationships/tags" Target="../tags/tag250.xml"/><Relationship Id="rId17" Type="http://schemas.openxmlformats.org/officeDocument/2006/relationships/tags" Target="../tags/tag249.xml"/><Relationship Id="rId16" Type="http://schemas.openxmlformats.org/officeDocument/2006/relationships/tags" Target="../tags/tag248.xml"/><Relationship Id="rId15" Type="http://schemas.openxmlformats.org/officeDocument/2006/relationships/tags" Target="../tags/tag247.xml"/><Relationship Id="rId14" Type="http://schemas.openxmlformats.org/officeDocument/2006/relationships/tags" Target="../tags/tag246.xml"/><Relationship Id="rId13" Type="http://schemas.openxmlformats.org/officeDocument/2006/relationships/tags" Target="../tags/tag245.xml"/><Relationship Id="rId12" Type="http://schemas.openxmlformats.org/officeDocument/2006/relationships/tags" Target="../tags/tag244.xml"/><Relationship Id="rId11" Type="http://schemas.openxmlformats.org/officeDocument/2006/relationships/tags" Target="../tags/tag243.xml"/><Relationship Id="rId10" Type="http://schemas.openxmlformats.org/officeDocument/2006/relationships/tags" Target="../tags/tag242.xml"/><Relationship Id="rId1" Type="http://schemas.openxmlformats.org/officeDocument/2006/relationships/tags" Target="../tags/tag233.xml"/></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tags" Target="../tags/tag254.xml"/><Relationship Id="rId2" Type="http://schemas.openxmlformats.org/officeDocument/2006/relationships/image" Target="../media/image41.wmf"/><Relationship Id="rId1" Type="http://schemas.openxmlformats.org/officeDocument/2006/relationships/oleObject" Target="../embeddings/oleObject23.bin"/></Relationships>
</file>

<file path=ppt/slides/_rels/slide28.xml.rels><?xml version="1.0" encoding="UTF-8" standalone="yes"?>
<Relationships xmlns="http://schemas.openxmlformats.org/package/2006/relationships"><Relationship Id="rId9" Type="http://schemas.openxmlformats.org/officeDocument/2006/relationships/image" Target="../media/image45.wmf"/><Relationship Id="rId8" Type="http://schemas.openxmlformats.org/officeDocument/2006/relationships/oleObject" Target="../embeddings/oleObject27.bin"/><Relationship Id="rId7" Type="http://schemas.openxmlformats.org/officeDocument/2006/relationships/tags" Target="../tags/tag255.xml"/><Relationship Id="rId6" Type="http://schemas.openxmlformats.org/officeDocument/2006/relationships/image" Target="../media/image44.wmf"/><Relationship Id="rId5" Type="http://schemas.openxmlformats.org/officeDocument/2006/relationships/oleObject" Target="../embeddings/oleObject26.bin"/><Relationship Id="rId4" Type="http://schemas.openxmlformats.org/officeDocument/2006/relationships/image" Target="../media/image43.wmf"/><Relationship Id="rId3" Type="http://schemas.openxmlformats.org/officeDocument/2006/relationships/oleObject" Target="../embeddings/oleObject25.bin"/><Relationship Id="rId2" Type="http://schemas.openxmlformats.org/officeDocument/2006/relationships/image" Target="../media/image42.wmf"/><Relationship Id="rId15" Type="http://schemas.openxmlformats.org/officeDocument/2006/relationships/vmlDrawing" Target="../drawings/vmlDrawing13.vml"/><Relationship Id="rId14" Type="http://schemas.openxmlformats.org/officeDocument/2006/relationships/slideLayout" Target="../slideLayouts/slideLayout2.xml"/><Relationship Id="rId13" Type="http://schemas.openxmlformats.org/officeDocument/2006/relationships/image" Target="../media/image47.wmf"/><Relationship Id="rId12" Type="http://schemas.openxmlformats.org/officeDocument/2006/relationships/oleObject" Target="../embeddings/oleObject29.bin"/><Relationship Id="rId11" Type="http://schemas.openxmlformats.org/officeDocument/2006/relationships/image" Target="../media/image46.wmf"/><Relationship Id="rId10" Type="http://schemas.openxmlformats.org/officeDocument/2006/relationships/oleObject" Target="../embeddings/oleObject28.bin"/><Relationship Id="rId1" Type="http://schemas.openxmlformats.org/officeDocument/2006/relationships/oleObject" Target="../embeddings/oleObject24.bin"/></Relationships>
</file>

<file path=ppt/slides/_rels/slide29.xml.rels><?xml version="1.0" encoding="UTF-8" standalone="yes"?>
<Relationships xmlns="http://schemas.openxmlformats.org/package/2006/relationships"><Relationship Id="rId9" Type="http://schemas.openxmlformats.org/officeDocument/2006/relationships/vmlDrawing" Target="../drawings/vmlDrawing14.vml"/><Relationship Id="rId8" Type="http://schemas.openxmlformats.org/officeDocument/2006/relationships/slideLayout" Target="../slideLayouts/slideLayout2.xml"/><Relationship Id="rId7" Type="http://schemas.openxmlformats.org/officeDocument/2006/relationships/tags" Target="../tags/tag256.xml"/><Relationship Id="rId6" Type="http://schemas.openxmlformats.org/officeDocument/2006/relationships/image" Target="../media/image50.wmf"/><Relationship Id="rId5" Type="http://schemas.openxmlformats.org/officeDocument/2006/relationships/oleObject" Target="../embeddings/oleObject32.bin"/><Relationship Id="rId4" Type="http://schemas.openxmlformats.org/officeDocument/2006/relationships/image" Target="../media/image49.wmf"/><Relationship Id="rId3" Type="http://schemas.openxmlformats.org/officeDocument/2006/relationships/oleObject" Target="../embeddings/oleObject31.bin"/><Relationship Id="rId2" Type="http://schemas.openxmlformats.org/officeDocument/2006/relationships/image" Target="../media/image48.wmf"/><Relationship Id="rId1" Type="http://schemas.openxmlformats.org/officeDocument/2006/relationships/oleObject" Target="../embeddings/oleObject30.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4.png"/><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tags" Target="../tags/tag188.xml"/></Relationships>
</file>

<file path=ppt/slides/_rels/slide30.xml.rels><?xml version="1.0" encoding="UTF-8" standalone="yes"?>
<Relationships xmlns="http://schemas.openxmlformats.org/package/2006/relationships"><Relationship Id="rId9" Type="http://schemas.openxmlformats.org/officeDocument/2006/relationships/vmlDrawing" Target="../drawings/vmlDrawing15.vml"/><Relationship Id="rId8" Type="http://schemas.openxmlformats.org/officeDocument/2006/relationships/slideLayout" Target="../slideLayouts/slideLayout2.xml"/><Relationship Id="rId7" Type="http://schemas.openxmlformats.org/officeDocument/2006/relationships/tags" Target="../tags/tag257.x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image" Target="../media/image52.wmf"/><Relationship Id="rId3" Type="http://schemas.openxmlformats.org/officeDocument/2006/relationships/oleObject" Target="../embeddings/oleObject34.bin"/><Relationship Id="rId2" Type="http://schemas.openxmlformats.org/officeDocument/2006/relationships/image" Target="../media/image51.wmf"/><Relationship Id="rId1" Type="http://schemas.openxmlformats.org/officeDocument/2006/relationships/oleObject" Target="../embeddings/oleObject33.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54.wmf"/><Relationship Id="rId3" Type="http://schemas.openxmlformats.org/officeDocument/2006/relationships/oleObject" Target="../embeddings/oleObject37.bin"/><Relationship Id="rId2" Type="http://schemas.openxmlformats.org/officeDocument/2006/relationships/tags" Target="../tags/tag258.xml"/><Relationship Id="rId1" Type="http://schemas.openxmlformats.org/officeDocument/2006/relationships/image" Target="../media/image53.png"/></Relationships>
</file>

<file path=ppt/slides/_rels/slide32.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tags" Target="../tags/tag265.xml"/><Relationship Id="rId6" Type="http://schemas.openxmlformats.org/officeDocument/2006/relationships/tags" Target="../tags/tag264.xml"/><Relationship Id="rId5" Type="http://schemas.openxmlformats.org/officeDocument/2006/relationships/tags" Target="../tags/tag263.xml"/><Relationship Id="rId4" Type="http://schemas.openxmlformats.org/officeDocument/2006/relationships/tags" Target="../tags/tag262.xml"/><Relationship Id="rId3" Type="http://schemas.openxmlformats.org/officeDocument/2006/relationships/tags" Target="../tags/tag261.xml"/><Relationship Id="rId23" Type="http://schemas.openxmlformats.org/officeDocument/2006/relationships/notesSlide" Target="../notesSlides/notesSlide5.xml"/><Relationship Id="rId22" Type="http://schemas.openxmlformats.org/officeDocument/2006/relationships/slideLayout" Target="../slideLayouts/slideLayout7.xml"/><Relationship Id="rId21" Type="http://schemas.openxmlformats.org/officeDocument/2006/relationships/tags" Target="../tags/tag279.xml"/><Relationship Id="rId20" Type="http://schemas.openxmlformats.org/officeDocument/2006/relationships/tags" Target="../tags/tag278.xml"/><Relationship Id="rId2" Type="http://schemas.openxmlformats.org/officeDocument/2006/relationships/tags" Target="../tags/tag260.xml"/><Relationship Id="rId19" Type="http://schemas.openxmlformats.org/officeDocument/2006/relationships/tags" Target="../tags/tag277.xml"/><Relationship Id="rId18" Type="http://schemas.openxmlformats.org/officeDocument/2006/relationships/tags" Target="../tags/tag276.xml"/><Relationship Id="rId17" Type="http://schemas.openxmlformats.org/officeDocument/2006/relationships/tags" Target="../tags/tag275.xml"/><Relationship Id="rId16" Type="http://schemas.openxmlformats.org/officeDocument/2006/relationships/tags" Target="../tags/tag274.xml"/><Relationship Id="rId15" Type="http://schemas.openxmlformats.org/officeDocument/2006/relationships/tags" Target="../tags/tag273.xml"/><Relationship Id="rId14" Type="http://schemas.openxmlformats.org/officeDocument/2006/relationships/tags" Target="../tags/tag272.xml"/><Relationship Id="rId13" Type="http://schemas.openxmlformats.org/officeDocument/2006/relationships/tags" Target="../tags/tag271.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tags" Target="../tags/tag259.xml"/></Relationships>
</file>

<file path=ppt/slides/_rels/slide33.xml.rels><?xml version="1.0" encoding="UTF-8" standalone="yes"?>
<Relationships xmlns="http://schemas.openxmlformats.org/package/2006/relationships"><Relationship Id="rId9" Type="http://schemas.openxmlformats.org/officeDocument/2006/relationships/vmlDrawing" Target="../drawings/vmlDrawing17.vml"/><Relationship Id="rId8" Type="http://schemas.openxmlformats.org/officeDocument/2006/relationships/slideLayout" Target="../slideLayouts/slideLayout2.xml"/><Relationship Id="rId7" Type="http://schemas.openxmlformats.org/officeDocument/2006/relationships/tags" Target="../tags/tag280.xml"/><Relationship Id="rId6" Type="http://schemas.openxmlformats.org/officeDocument/2006/relationships/image" Target="../media/image57.wmf"/><Relationship Id="rId5" Type="http://schemas.openxmlformats.org/officeDocument/2006/relationships/oleObject" Target="../embeddings/oleObject40.bin"/><Relationship Id="rId4" Type="http://schemas.openxmlformats.org/officeDocument/2006/relationships/image" Target="../media/image56.wmf"/><Relationship Id="rId3" Type="http://schemas.openxmlformats.org/officeDocument/2006/relationships/oleObject" Target="../embeddings/oleObject39.bin"/><Relationship Id="rId2" Type="http://schemas.openxmlformats.org/officeDocument/2006/relationships/image" Target="../media/image55.wmf"/><Relationship Id="rId1" Type="http://schemas.openxmlformats.org/officeDocument/2006/relationships/oleObject" Target="../embeddings/oleObject38.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oleObject" Target="../embeddings/oleObject45.bin"/><Relationship Id="rId7" Type="http://schemas.openxmlformats.org/officeDocument/2006/relationships/image" Target="../media/image59.wmf"/><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image" Target="../media/image57.wmf"/><Relationship Id="rId3" Type="http://schemas.openxmlformats.org/officeDocument/2006/relationships/oleObject" Target="../embeddings/oleObject42.bin"/><Relationship Id="rId23" Type="http://schemas.openxmlformats.org/officeDocument/2006/relationships/vmlDrawing" Target="../drawings/vmlDrawing18.vml"/><Relationship Id="rId22" Type="http://schemas.openxmlformats.org/officeDocument/2006/relationships/slideLayout" Target="../slideLayouts/slideLayout2.xml"/><Relationship Id="rId21" Type="http://schemas.openxmlformats.org/officeDocument/2006/relationships/tags" Target="../tags/tag281.xml"/><Relationship Id="rId20" Type="http://schemas.openxmlformats.org/officeDocument/2006/relationships/image" Target="../media/image65.wmf"/><Relationship Id="rId2" Type="http://schemas.openxmlformats.org/officeDocument/2006/relationships/image" Target="../media/image58.wmf"/><Relationship Id="rId19" Type="http://schemas.openxmlformats.org/officeDocument/2006/relationships/oleObject" Target="../embeddings/oleObject51.bin"/><Relationship Id="rId18" Type="http://schemas.openxmlformats.org/officeDocument/2006/relationships/image" Target="../media/image64.wmf"/><Relationship Id="rId17" Type="http://schemas.openxmlformats.org/officeDocument/2006/relationships/oleObject" Target="../embeddings/oleObject50.bin"/><Relationship Id="rId16" Type="http://schemas.openxmlformats.org/officeDocument/2006/relationships/image" Target="../media/image63.wmf"/><Relationship Id="rId15" Type="http://schemas.openxmlformats.org/officeDocument/2006/relationships/oleObject" Target="../embeddings/oleObject49.bin"/><Relationship Id="rId14" Type="http://schemas.openxmlformats.org/officeDocument/2006/relationships/image" Target="../media/image62.wmf"/><Relationship Id="rId13" Type="http://schemas.openxmlformats.org/officeDocument/2006/relationships/oleObject" Target="../embeddings/oleObject48.bin"/><Relationship Id="rId12" Type="http://schemas.openxmlformats.org/officeDocument/2006/relationships/image" Target="../media/image61.wmf"/><Relationship Id="rId11" Type="http://schemas.openxmlformats.org/officeDocument/2006/relationships/oleObject" Target="../embeddings/oleObject47.bin"/><Relationship Id="rId10" Type="http://schemas.openxmlformats.org/officeDocument/2006/relationships/image" Target="../media/image60.wmf"/><Relationship Id="rId1" Type="http://schemas.openxmlformats.org/officeDocument/2006/relationships/oleObject" Target="../embeddings/oleObject41.bin"/></Relationships>
</file>

<file path=ppt/slides/_rels/slide35.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image" Target="../media/image69.wmf"/><Relationship Id="rId7" Type="http://schemas.openxmlformats.org/officeDocument/2006/relationships/oleObject" Target="../embeddings/oleObject55.bin"/><Relationship Id="rId6" Type="http://schemas.openxmlformats.org/officeDocument/2006/relationships/image" Target="../media/image68.wmf"/><Relationship Id="rId5" Type="http://schemas.openxmlformats.org/officeDocument/2006/relationships/oleObject" Target="../embeddings/oleObject54.bin"/><Relationship Id="rId4" Type="http://schemas.openxmlformats.org/officeDocument/2006/relationships/image" Target="../media/image67.wmf"/><Relationship Id="rId3" Type="http://schemas.openxmlformats.org/officeDocument/2006/relationships/oleObject" Target="../embeddings/oleObject53.bin"/><Relationship Id="rId2" Type="http://schemas.openxmlformats.org/officeDocument/2006/relationships/image" Target="../media/image66.wmf"/><Relationship Id="rId11" Type="http://schemas.openxmlformats.org/officeDocument/2006/relationships/vmlDrawing" Target="../drawings/vmlDrawing19.vml"/><Relationship Id="rId10" Type="http://schemas.openxmlformats.org/officeDocument/2006/relationships/slideLayout" Target="../slideLayouts/slideLayout2.xml"/><Relationship Id="rId1" Type="http://schemas.openxmlformats.org/officeDocument/2006/relationships/oleObject" Target="../embeddings/oleObject52.bin"/></Relationships>
</file>

<file path=ppt/slides/_rels/slide36.xml.rels><?xml version="1.0" encoding="UTF-8" standalone="yes"?>
<Relationships xmlns="http://schemas.openxmlformats.org/package/2006/relationships"><Relationship Id="rId7" Type="http://schemas.openxmlformats.org/officeDocument/2006/relationships/vmlDrawing" Target="../drawings/vmlDrawing20.vml"/><Relationship Id="rId6" Type="http://schemas.openxmlformats.org/officeDocument/2006/relationships/slideLayout" Target="../slideLayouts/slideLayout2.xml"/><Relationship Id="rId5" Type="http://schemas.openxmlformats.org/officeDocument/2006/relationships/tags" Target="../tags/tag283.xml"/><Relationship Id="rId4" Type="http://schemas.openxmlformats.org/officeDocument/2006/relationships/image" Target="../media/image71.wmf"/><Relationship Id="rId3" Type="http://schemas.openxmlformats.org/officeDocument/2006/relationships/oleObject" Target="../embeddings/oleObject57.bin"/><Relationship Id="rId2" Type="http://schemas.openxmlformats.org/officeDocument/2006/relationships/image" Target="../media/image70.wmf"/><Relationship Id="rId1" Type="http://schemas.openxmlformats.org/officeDocument/2006/relationships/oleObject" Target="../embeddings/oleObject56.bin"/></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oleObject" Target="../embeddings/oleObject61.bin"/><Relationship Id="rId7" Type="http://schemas.openxmlformats.org/officeDocument/2006/relationships/oleObject" Target="../embeddings/oleObject60.bin"/><Relationship Id="rId6" Type="http://schemas.openxmlformats.org/officeDocument/2006/relationships/tags" Target="../tags/tag284.xml"/><Relationship Id="rId5" Type="http://schemas.openxmlformats.org/officeDocument/2006/relationships/image" Target="../media/image74.png"/><Relationship Id="rId4" Type="http://schemas.openxmlformats.org/officeDocument/2006/relationships/image" Target="../media/image73.wmf"/><Relationship Id="rId3" Type="http://schemas.openxmlformats.org/officeDocument/2006/relationships/oleObject" Target="../embeddings/oleObject59.bin"/><Relationship Id="rId2" Type="http://schemas.openxmlformats.org/officeDocument/2006/relationships/image" Target="../media/image72.wmf"/><Relationship Id="rId10" Type="http://schemas.openxmlformats.org/officeDocument/2006/relationships/vmlDrawing" Target="../drawings/vmlDrawing21.vml"/><Relationship Id="rId1" Type="http://schemas.openxmlformats.org/officeDocument/2006/relationships/oleObject" Target="../embeddings/oleObject58.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76.png"/><Relationship Id="rId3" Type="http://schemas.openxmlformats.org/officeDocument/2006/relationships/tags" Target="../tags/tag285.xml"/><Relationship Id="rId2" Type="http://schemas.openxmlformats.org/officeDocument/2006/relationships/image" Target="../media/image75.wmf"/><Relationship Id="rId1" Type="http://schemas.openxmlformats.org/officeDocument/2006/relationships/oleObject" Target="../embeddings/oleObject62.bin"/></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9.png"/><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tags" Target="../tags/tag28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189.xml"/></Relationships>
</file>

<file path=ppt/slides/_rels/slide40.xml.rels><?xml version="1.0" encoding="UTF-8" standalone="yes"?>
<Relationships xmlns="http://schemas.openxmlformats.org/package/2006/relationships"><Relationship Id="rId7" Type="http://schemas.openxmlformats.org/officeDocument/2006/relationships/vmlDrawing" Target="../drawings/vmlDrawing23.vml"/><Relationship Id="rId6"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oleObject" Target="../embeddings/oleObject64.bin"/><Relationship Id="rId3" Type="http://schemas.openxmlformats.org/officeDocument/2006/relationships/image" Target="../media/image80.wmf"/><Relationship Id="rId2" Type="http://schemas.openxmlformats.org/officeDocument/2006/relationships/oleObject" Target="../embeddings/oleObject63.bin"/><Relationship Id="rId1" Type="http://schemas.openxmlformats.org/officeDocument/2006/relationships/tags" Target="../tags/tag287.xml"/></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83.png"/><Relationship Id="rId3" Type="http://schemas.openxmlformats.org/officeDocument/2006/relationships/image" Target="../media/image82.wmf"/><Relationship Id="rId2" Type="http://schemas.openxmlformats.org/officeDocument/2006/relationships/oleObject" Target="../embeddings/oleObject65.bin"/><Relationship Id="rId1" Type="http://schemas.openxmlformats.org/officeDocument/2006/relationships/tags" Target="../tags/tag28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4.png"/><Relationship Id="rId1" Type="http://schemas.openxmlformats.org/officeDocument/2006/relationships/tags" Target="../tags/tag289.xml"/></Relationships>
</file>

<file path=ppt/slides/_rels/slide43.xml.rels><?xml version="1.0" encoding="UTF-8" standalone="yes"?>
<Relationships xmlns="http://schemas.openxmlformats.org/package/2006/relationships"><Relationship Id="rId9" Type="http://schemas.openxmlformats.org/officeDocument/2006/relationships/image" Target="../media/image88.wmf"/><Relationship Id="rId8" Type="http://schemas.openxmlformats.org/officeDocument/2006/relationships/oleObject" Target="../embeddings/oleObject69.bin"/><Relationship Id="rId7" Type="http://schemas.openxmlformats.org/officeDocument/2006/relationships/image" Target="../media/image87.wmf"/><Relationship Id="rId6" Type="http://schemas.openxmlformats.org/officeDocument/2006/relationships/oleObject" Target="../embeddings/oleObject68.bin"/><Relationship Id="rId5" Type="http://schemas.openxmlformats.org/officeDocument/2006/relationships/image" Target="../media/image86.wmf"/><Relationship Id="rId4" Type="http://schemas.openxmlformats.org/officeDocument/2006/relationships/oleObject" Target="../embeddings/oleObject67.bin"/><Relationship Id="rId3" Type="http://schemas.openxmlformats.org/officeDocument/2006/relationships/image" Target="../media/image85.wmf"/><Relationship Id="rId2" Type="http://schemas.openxmlformats.org/officeDocument/2006/relationships/oleObject" Target="../embeddings/oleObject66.bin"/><Relationship Id="rId11" Type="http://schemas.openxmlformats.org/officeDocument/2006/relationships/vmlDrawing" Target="../drawings/vmlDrawing25.vml"/><Relationship Id="rId10" Type="http://schemas.openxmlformats.org/officeDocument/2006/relationships/slideLayout" Target="../slideLayouts/slideLayout2.xml"/><Relationship Id="rId1" Type="http://schemas.openxmlformats.org/officeDocument/2006/relationships/tags" Target="../tags/tag290.xml"/></Relationships>
</file>

<file path=ppt/slides/_rels/slide44.xml.rels><?xml version="1.0" encoding="UTF-8" standalone="yes"?>
<Relationships xmlns="http://schemas.openxmlformats.org/package/2006/relationships"><Relationship Id="rId9" Type="http://schemas.openxmlformats.org/officeDocument/2006/relationships/tags" Target="../tags/tag291.xml"/><Relationship Id="rId8" Type="http://schemas.openxmlformats.org/officeDocument/2006/relationships/image" Target="../media/image92.wmf"/><Relationship Id="rId7" Type="http://schemas.openxmlformats.org/officeDocument/2006/relationships/oleObject" Target="../embeddings/oleObject73.bin"/><Relationship Id="rId6" Type="http://schemas.openxmlformats.org/officeDocument/2006/relationships/image" Target="../media/image91.wmf"/><Relationship Id="rId5" Type="http://schemas.openxmlformats.org/officeDocument/2006/relationships/oleObject" Target="../embeddings/oleObject72.bin"/><Relationship Id="rId4" Type="http://schemas.openxmlformats.org/officeDocument/2006/relationships/image" Target="../media/image90.wmf"/><Relationship Id="rId3" Type="http://schemas.openxmlformats.org/officeDocument/2006/relationships/oleObject" Target="../embeddings/oleObject71.bin"/><Relationship Id="rId2" Type="http://schemas.openxmlformats.org/officeDocument/2006/relationships/image" Target="../media/image89.wmf"/><Relationship Id="rId15" Type="http://schemas.openxmlformats.org/officeDocument/2006/relationships/vmlDrawing" Target="../drawings/vmlDrawing26.vml"/><Relationship Id="rId14" Type="http://schemas.openxmlformats.org/officeDocument/2006/relationships/slideLayout" Target="../slideLayouts/slideLayout2.xml"/><Relationship Id="rId13" Type="http://schemas.openxmlformats.org/officeDocument/2006/relationships/image" Target="../media/image93.wmf"/><Relationship Id="rId12" Type="http://schemas.openxmlformats.org/officeDocument/2006/relationships/oleObject" Target="../embeddings/oleObject76.bin"/><Relationship Id="rId11" Type="http://schemas.openxmlformats.org/officeDocument/2006/relationships/oleObject" Target="../embeddings/oleObject75.bin"/><Relationship Id="rId10" Type="http://schemas.openxmlformats.org/officeDocument/2006/relationships/oleObject" Target="../embeddings/oleObject74.bin"/><Relationship Id="rId1" Type="http://schemas.openxmlformats.org/officeDocument/2006/relationships/oleObject" Target="../embeddings/oleObject70.bin"/></Relationships>
</file>

<file path=ppt/slides/_rels/slide45.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media/image97.wmf"/><Relationship Id="rId7" Type="http://schemas.openxmlformats.org/officeDocument/2006/relationships/oleObject" Target="../embeddings/oleObject80.bin"/><Relationship Id="rId6" Type="http://schemas.openxmlformats.org/officeDocument/2006/relationships/image" Target="../media/image96.wmf"/><Relationship Id="rId5" Type="http://schemas.openxmlformats.org/officeDocument/2006/relationships/oleObject" Target="../embeddings/oleObject79.bin"/><Relationship Id="rId4" Type="http://schemas.openxmlformats.org/officeDocument/2006/relationships/image" Target="../media/image95.wmf"/><Relationship Id="rId3" Type="http://schemas.openxmlformats.org/officeDocument/2006/relationships/oleObject" Target="../embeddings/oleObject78.bin"/><Relationship Id="rId2" Type="http://schemas.openxmlformats.org/officeDocument/2006/relationships/image" Target="../media/image94.wmf"/><Relationship Id="rId11" Type="http://schemas.openxmlformats.org/officeDocument/2006/relationships/vmlDrawing" Target="../drawings/vmlDrawing27.vml"/><Relationship Id="rId10" Type="http://schemas.openxmlformats.org/officeDocument/2006/relationships/slideLayout" Target="../slideLayouts/slideLayout2.xml"/><Relationship Id="rId1" Type="http://schemas.openxmlformats.org/officeDocument/2006/relationships/oleObject" Target="../embeddings/oleObject77.bin"/></Relationships>
</file>

<file path=ppt/slides/_rels/slide46.xml.rels><?xml version="1.0" encoding="UTF-8" standalone="yes"?>
<Relationships xmlns="http://schemas.openxmlformats.org/package/2006/relationships"><Relationship Id="rId9" Type="http://schemas.openxmlformats.org/officeDocument/2006/relationships/vmlDrawing" Target="../drawings/vmlDrawing28.vml"/><Relationship Id="rId8" Type="http://schemas.openxmlformats.org/officeDocument/2006/relationships/slideLayout" Target="../slideLayouts/slideLayout2.xml"/><Relationship Id="rId7" Type="http://schemas.openxmlformats.org/officeDocument/2006/relationships/image" Target="../media/image101.png"/><Relationship Id="rId6" Type="http://schemas.openxmlformats.org/officeDocument/2006/relationships/image" Target="../media/image100.png"/><Relationship Id="rId5" Type="http://schemas.openxmlformats.org/officeDocument/2006/relationships/tags" Target="../tags/tag293.xml"/><Relationship Id="rId4" Type="http://schemas.openxmlformats.org/officeDocument/2006/relationships/image" Target="../media/image99.wmf"/><Relationship Id="rId3" Type="http://schemas.openxmlformats.org/officeDocument/2006/relationships/oleObject" Target="../embeddings/oleObject82.bin"/><Relationship Id="rId2" Type="http://schemas.openxmlformats.org/officeDocument/2006/relationships/image" Target="../media/image98.wmf"/><Relationship Id="rId1" Type="http://schemas.openxmlformats.org/officeDocument/2006/relationships/oleObject" Target="../embeddings/oleObject81.bin"/></Relationships>
</file>

<file path=ppt/slides/_rels/slide47.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tags" Target="../tags/tag298.xml"/><Relationship Id="rId4" Type="http://schemas.openxmlformats.org/officeDocument/2006/relationships/tags" Target="../tags/tag297.xml"/><Relationship Id="rId3" Type="http://schemas.openxmlformats.org/officeDocument/2006/relationships/tags" Target="../tags/tag296.xml"/><Relationship Id="rId23" Type="http://schemas.openxmlformats.org/officeDocument/2006/relationships/notesSlide" Target="../notesSlides/notesSlide6.xml"/><Relationship Id="rId22" Type="http://schemas.openxmlformats.org/officeDocument/2006/relationships/slideLayout" Target="../slideLayouts/slideLayout7.xml"/><Relationship Id="rId21" Type="http://schemas.openxmlformats.org/officeDocument/2006/relationships/tags" Target="../tags/tag314.xml"/><Relationship Id="rId20" Type="http://schemas.openxmlformats.org/officeDocument/2006/relationships/tags" Target="../tags/tag313.xml"/><Relationship Id="rId2" Type="http://schemas.openxmlformats.org/officeDocument/2006/relationships/tags" Target="../tags/tag295.xml"/><Relationship Id="rId19" Type="http://schemas.openxmlformats.org/officeDocument/2006/relationships/tags" Target="../tags/tag312.xml"/><Relationship Id="rId18" Type="http://schemas.openxmlformats.org/officeDocument/2006/relationships/tags" Target="../tags/tag311.xml"/><Relationship Id="rId17" Type="http://schemas.openxmlformats.org/officeDocument/2006/relationships/tags" Target="../tags/tag310.xml"/><Relationship Id="rId16" Type="http://schemas.openxmlformats.org/officeDocument/2006/relationships/tags" Target="../tags/tag309.xml"/><Relationship Id="rId15" Type="http://schemas.openxmlformats.org/officeDocument/2006/relationships/tags" Target="../tags/tag308.xml"/><Relationship Id="rId14" Type="http://schemas.openxmlformats.org/officeDocument/2006/relationships/tags" Target="../tags/tag307.xml"/><Relationship Id="rId13" Type="http://schemas.openxmlformats.org/officeDocument/2006/relationships/tags" Target="../tags/tag306.xml"/><Relationship Id="rId12" Type="http://schemas.openxmlformats.org/officeDocument/2006/relationships/tags" Target="../tags/tag305.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tags" Target="../tags/tag294.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1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16.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190.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2.png"/><Relationship Id="rId1" Type="http://schemas.openxmlformats.org/officeDocument/2006/relationships/tags" Target="../tags/tag317.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tags" Target="../tags/tag318.xml"/></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tags" Target="../tags/tag319.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tags" Target="../tags/tag320.xml"/></Relationships>
</file>

<file path=ppt/slides/_rels/slide54.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tags" Target="../tags/tag321.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4.png"/><Relationship Id="rId1" Type="http://schemas.openxmlformats.org/officeDocument/2006/relationships/tags" Target="../tags/tag32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5.png"/><Relationship Id="rId1" Type="http://schemas.openxmlformats.org/officeDocument/2006/relationships/tags" Target="../tags/tag323.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6.png"/><Relationship Id="rId1" Type="http://schemas.openxmlformats.org/officeDocument/2006/relationships/tags" Target="../tags/tag32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25.xml"/></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tags" Target="../tags/tag328.xml"/><Relationship Id="rId2" Type="http://schemas.openxmlformats.org/officeDocument/2006/relationships/tags" Target="../tags/tag327.xml"/><Relationship Id="rId1" Type="http://schemas.openxmlformats.org/officeDocument/2006/relationships/tags" Target="../tags/tag326.xml"/></Relationships>
</file>

<file path=ppt/slides/_rels/slide6.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4.xml"/><Relationship Id="rId5" Type="http://schemas.openxmlformats.org/officeDocument/2006/relationships/image" Target="../media/image11.wmf"/><Relationship Id="rId4" Type="http://schemas.openxmlformats.org/officeDocument/2006/relationships/oleObject" Target="../embeddings/oleObject3.bin"/><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tags" Target="../tags/tag191.xml"/></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4.xml"/><Relationship Id="rId5" Type="http://schemas.openxmlformats.org/officeDocument/2006/relationships/image" Target="../media/image13.wmf"/><Relationship Id="rId4" Type="http://schemas.openxmlformats.org/officeDocument/2006/relationships/oleObject" Target="../embeddings/oleObject5.bin"/><Relationship Id="rId3" Type="http://schemas.openxmlformats.org/officeDocument/2006/relationships/image" Target="../media/image12.wmf"/><Relationship Id="rId2" Type="http://schemas.openxmlformats.org/officeDocument/2006/relationships/oleObject" Target="../embeddings/oleObject4.bin"/><Relationship Id="rId1" Type="http://schemas.openxmlformats.org/officeDocument/2006/relationships/tags" Target="../tags/tag19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tags" Target="../tags/tag193.xml"/></Relationships>
</file>

<file path=ppt/slides/_rels/slide9.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4.xml"/><Relationship Id="rId5" Type="http://schemas.openxmlformats.org/officeDocument/2006/relationships/image" Target="../media/image16.wmf"/><Relationship Id="rId4" Type="http://schemas.openxmlformats.org/officeDocument/2006/relationships/oleObject" Target="../embeddings/oleObject7.bin"/><Relationship Id="rId3" Type="http://schemas.openxmlformats.org/officeDocument/2006/relationships/image" Target="../media/image15.wmf"/><Relationship Id="rId2" Type="http://schemas.openxmlformats.org/officeDocument/2006/relationships/oleObject" Target="../embeddings/oleObject6.bin"/><Relationship Id="rId1" Type="http://schemas.openxmlformats.org/officeDocument/2006/relationships/tags" Target="../tags/tag1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p>
            <a:r>
              <a:rPr lang="zh-CN" altLang="en-US">
                <a:sym typeface="+mn-ea"/>
              </a:rPr>
              <a:t>多元时间序列分析</a:t>
            </a:r>
            <a:endParaRPr lang="zh-CN" altLang="en-US">
              <a:sym typeface="+mn-ea"/>
            </a:endParaRPr>
          </a:p>
        </p:txBody>
      </p:sp>
      <p:sp>
        <p:nvSpPr>
          <p:cNvPr id="7" name="文本框 6"/>
          <p:cNvSpPr txBox="1"/>
          <p:nvPr>
            <p:custDataLst>
              <p:tags r:id="rId2"/>
            </p:custDataLst>
          </p:nvPr>
        </p:nvSpPr>
        <p:spPr>
          <a:xfrm>
            <a:off x="9042399" y="2135665"/>
            <a:ext cx="1809103" cy="1569660"/>
          </a:xfrm>
          <a:prstGeom prst="rect">
            <a:avLst/>
          </a:prstGeom>
          <a:noFill/>
        </p:spPr>
        <p:txBody>
          <a:bodyPr wrap="square" lIns="90000" tIns="46800" rIns="90000" bIns="46800" rtlCol="0" anchor="ctr" anchorCtr="0">
            <a:normAutofit/>
          </a:bodyPr>
          <a:p>
            <a:pPr algn="ctr"/>
            <a:r>
              <a:rPr lang="en-US" altLang="zh-CN" sz="9600" dirty="0">
                <a:solidFill>
                  <a:schemeClr val="accent1"/>
                </a:solidFill>
                <a:latin typeface="Arial" panose="020B0604020202020204" pitchFamily="34" charset="0"/>
                <a:ea typeface="微软雅黑" panose="020B0503020204020204" charset="-122"/>
              </a:rPr>
              <a:t>08</a:t>
            </a:r>
            <a:endParaRPr lang="en-US" altLang="zh-CN" sz="9600" dirty="0">
              <a:solidFill>
                <a:schemeClr val="accent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ARIMAX</a:t>
            </a:r>
            <a:r>
              <a:rPr lang="zh-CN" altLang="en-US" sz="2800" spc="0" smtClean="0">
                <a:solidFill>
                  <a:schemeClr val="accent5">
                    <a:lumMod val="75000"/>
                  </a:schemeClr>
                </a:solidFill>
                <a:cs typeface="+mn-cs"/>
              </a:rPr>
              <a:t>模型拟合</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第一步：建立响应变量与自变量的传递函数模型</a:t>
            </a: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algn="l">
              <a:buClrTx/>
              <a:buSzTx/>
            </a:pPr>
            <a:r>
              <a:rPr sz="2000">
                <a:cs typeface="微软雅黑" panose="020B0503020204020204" charset="-122"/>
              </a:rPr>
              <a:t>第二步：建立残差序列的</a:t>
            </a:r>
            <a:r>
              <a:rPr lang="en-US" altLang="zh-CN" sz="2000">
                <a:cs typeface="微软雅黑" panose="020B0503020204020204" charset="-122"/>
              </a:rPr>
              <a:t>ARMA</a:t>
            </a:r>
            <a:r>
              <a:rPr sz="2000">
                <a:cs typeface="微软雅黑" panose="020B0503020204020204" charset="-122"/>
              </a:rPr>
              <a:t>模型</a:t>
            </a: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algn="l">
              <a:buClrTx/>
              <a:buSzTx/>
            </a:pPr>
            <a:r>
              <a:rPr sz="2000">
                <a:cs typeface="微软雅黑" panose="020B0503020204020204" charset="-122"/>
              </a:rPr>
              <a:t>第三步：得到</a:t>
            </a:r>
            <a:r>
              <a:rPr lang="en-US" altLang="zh-CN" sz="2000">
                <a:cs typeface="微软雅黑" panose="020B0503020204020204" charset="-122"/>
              </a:rPr>
              <a:t>ARIMAX</a:t>
            </a:r>
            <a:r>
              <a:rPr sz="2000">
                <a:cs typeface="微软雅黑" panose="020B0503020204020204" charset="-122"/>
              </a:rPr>
              <a:t>模型</a:t>
            </a: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marL="0" indent="0" algn="l">
              <a:buClrTx/>
              <a:buSzTx/>
              <a:buNone/>
            </a:pPr>
            <a:endParaRPr sz="20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539" name="对象 -2147482540"/>
          <p:cNvGraphicFramePr>
            <a:graphicFrameLocks noChangeAspect="1"/>
          </p:cNvGraphicFramePr>
          <p:nvPr/>
        </p:nvGraphicFramePr>
        <p:xfrm>
          <a:off x="3221355" y="1737360"/>
          <a:ext cx="5624195" cy="776605"/>
        </p:xfrm>
        <a:graphic>
          <a:graphicData uri="http://schemas.openxmlformats.org/presentationml/2006/ole">
            <mc:AlternateContent xmlns:mc="http://schemas.openxmlformats.org/markup-compatibility/2006">
              <mc:Choice xmlns:v="urn:schemas-microsoft-com:vml" Requires="v">
                <p:oleObj spid="_x0000_s3076" name="" r:id="rId2" imgW="3035300" imgH="419100" progId="Equation.DSMT4">
                  <p:embed/>
                </p:oleObj>
              </mc:Choice>
              <mc:Fallback>
                <p:oleObj name="" r:id="rId2" imgW="3035300" imgH="419100" progId="Equation.DSMT4">
                  <p:embed/>
                  <p:pic>
                    <p:nvPicPr>
                      <p:cNvPr id="0" name="图片 3075"/>
                      <p:cNvPicPr/>
                      <p:nvPr/>
                    </p:nvPicPr>
                    <p:blipFill>
                      <a:blip r:embed="rId3"/>
                      <a:stretch>
                        <a:fillRect/>
                      </a:stretch>
                    </p:blipFill>
                    <p:spPr>
                      <a:xfrm>
                        <a:off x="3221355" y="1737360"/>
                        <a:ext cx="5624195" cy="776605"/>
                      </a:xfrm>
                      <a:prstGeom prst="rect">
                        <a:avLst/>
                      </a:prstGeom>
                      <a:noFill/>
                      <a:ln w="38100">
                        <a:noFill/>
                        <a:miter/>
                      </a:ln>
                    </p:spPr>
                  </p:pic>
                </p:oleObj>
              </mc:Fallback>
            </mc:AlternateContent>
          </a:graphicData>
        </a:graphic>
      </p:graphicFrame>
      <p:pic>
        <p:nvPicPr>
          <p:cNvPr id="3" name="图片 119"/>
          <p:cNvPicPr>
            <a:picLocks noChangeAspect="1"/>
          </p:cNvPicPr>
          <p:nvPr/>
        </p:nvPicPr>
        <p:blipFill>
          <a:blip r:embed="rId4"/>
          <a:stretch>
            <a:fillRect/>
          </a:stretch>
        </p:blipFill>
        <p:spPr>
          <a:xfrm>
            <a:off x="6426200" y="2861945"/>
            <a:ext cx="5273675" cy="2150745"/>
          </a:xfrm>
          <a:prstGeom prst="rect">
            <a:avLst/>
          </a:prstGeom>
          <a:noFill/>
          <a:ln w="9525">
            <a:noFill/>
          </a:ln>
        </p:spPr>
      </p:pic>
      <p:graphicFrame>
        <p:nvGraphicFramePr>
          <p:cNvPr id="-2147482537" name="对象 -2147482538"/>
          <p:cNvGraphicFramePr>
            <a:graphicFrameLocks noChangeAspect="1"/>
          </p:cNvGraphicFramePr>
          <p:nvPr/>
        </p:nvGraphicFramePr>
        <p:xfrm>
          <a:off x="2312035" y="5420995"/>
          <a:ext cx="7567930" cy="756920"/>
        </p:xfrm>
        <a:graphic>
          <a:graphicData uri="http://schemas.openxmlformats.org/presentationml/2006/ole">
            <mc:AlternateContent xmlns:mc="http://schemas.openxmlformats.org/markup-compatibility/2006">
              <mc:Choice xmlns:v="urn:schemas-microsoft-com:vml" Requires="v">
                <p:oleObj spid="_x0000_s2" name="" r:id="rId5" imgW="4191000" imgH="419100" progId="Equation.DSMT4">
                  <p:embed/>
                </p:oleObj>
              </mc:Choice>
              <mc:Fallback>
                <p:oleObj name="" r:id="rId5" imgW="4191000" imgH="419100" progId="Equation.DSMT4">
                  <p:embed/>
                  <p:pic>
                    <p:nvPicPr>
                      <p:cNvPr id="0" name="图片 1"/>
                      <p:cNvPicPr/>
                      <p:nvPr/>
                    </p:nvPicPr>
                    <p:blipFill>
                      <a:blip r:embed="rId6"/>
                      <a:stretch>
                        <a:fillRect/>
                      </a:stretch>
                    </p:blipFill>
                    <p:spPr>
                      <a:xfrm>
                        <a:off x="2312035" y="5420995"/>
                        <a:ext cx="7567930" cy="756920"/>
                      </a:xfrm>
                      <a:prstGeom prst="rect">
                        <a:avLst/>
                      </a:prstGeom>
                      <a:noFill/>
                      <a:ln w="38100">
                        <a:noFill/>
                        <a:miter/>
                      </a:ln>
                    </p:spPr>
                  </p:pic>
                </p:oleObj>
              </mc:Fallback>
            </mc:AlternateContent>
          </a:graphicData>
        </a:graphic>
      </p:graphicFrame>
      <p:sp>
        <p:nvSpPr>
          <p:cNvPr id="5" name="文本框 4"/>
          <p:cNvSpPr txBox="1"/>
          <p:nvPr/>
        </p:nvSpPr>
        <p:spPr>
          <a:xfrm>
            <a:off x="2254250" y="3837305"/>
            <a:ext cx="3999865" cy="645160"/>
          </a:xfrm>
          <a:prstGeom prst="rect">
            <a:avLst/>
          </a:prstGeom>
          <a:noFill/>
        </p:spPr>
        <p:txBody>
          <a:bodyPr wrap="square" rtlCol="0">
            <a:spAutoFit/>
          </a:bodyPr>
          <a:p>
            <a:r>
              <a:rPr>
                <a:cs typeface="微软雅黑" panose="020B0503020204020204" charset="-122"/>
                <a:sym typeface="+mn-ea"/>
              </a:rPr>
              <a:t>残差序列自相关</a:t>
            </a:r>
            <a:r>
              <a:rPr lang="zh-CN">
                <a:cs typeface="微软雅黑" panose="020B0503020204020204" charset="-122"/>
                <a:sym typeface="+mn-ea"/>
              </a:rPr>
              <a:t>拖尾，</a:t>
            </a:r>
            <a:r>
              <a:rPr>
                <a:cs typeface="微软雅黑" panose="020B0503020204020204" charset="-122"/>
                <a:sym typeface="+mn-ea"/>
              </a:rPr>
              <a:t>偏自相关</a:t>
            </a:r>
            <a:r>
              <a:rPr lang="en-US">
                <a:cs typeface="微软雅黑" panose="020B0503020204020204" charset="-122"/>
                <a:sym typeface="+mn-ea"/>
              </a:rPr>
              <a:t>2</a:t>
            </a:r>
            <a:r>
              <a:rPr lang="zh-CN" altLang="en-US">
                <a:cs typeface="微软雅黑" panose="020B0503020204020204" charset="-122"/>
                <a:sym typeface="+mn-ea"/>
              </a:rPr>
              <a:t>阶截尾</a:t>
            </a:r>
            <a:r>
              <a:rPr>
                <a:cs typeface="微软雅黑" panose="020B0503020204020204" charset="-122"/>
                <a:sym typeface="+mn-ea"/>
              </a:rPr>
              <a:t>，</a:t>
            </a:r>
            <a:r>
              <a:rPr lang="zh-CN">
                <a:cs typeface="微软雅黑" panose="020B0503020204020204" charset="-122"/>
                <a:sym typeface="+mn-ea"/>
              </a:rPr>
              <a:t>所以</a:t>
            </a:r>
            <a:r>
              <a:rPr>
                <a:cs typeface="微软雅黑" panose="020B0503020204020204" charset="-122"/>
                <a:sym typeface="+mn-ea"/>
              </a:rPr>
              <a:t>对残差序列拟合</a:t>
            </a:r>
            <a:r>
              <a:rPr lang="en-US" altLang="zh-CN">
                <a:cs typeface="微软雅黑" panose="020B0503020204020204" charset="-122"/>
                <a:sym typeface="+mn-ea"/>
              </a:rPr>
              <a:t>AR(2)</a:t>
            </a:r>
            <a:r>
              <a:rPr>
                <a:cs typeface="微软雅黑" panose="020B0503020204020204" charset="-122"/>
                <a:sym typeface="+mn-ea"/>
              </a:rPr>
              <a:t>模型</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模型比较</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1800">
                <a:cs typeface="微软雅黑" panose="020B0503020204020204" charset="-122"/>
              </a:rPr>
              <a:t>输出序列</a:t>
            </a:r>
            <a:r>
              <a:rPr lang="en-US" altLang="zh-CN" sz="1800">
                <a:cs typeface="微软雅黑" panose="020B0503020204020204" charset="-122"/>
              </a:rPr>
              <a:t>ARIMAX</a:t>
            </a:r>
            <a:r>
              <a:rPr sz="1800">
                <a:cs typeface="微软雅黑" panose="020B0503020204020204" charset="-122"/>
              </a:rPr>
              <a:t>模型的 </a:t>
            </a:r>
            <a:r>
              <a:rPr lang="en-US" altLang="zh-CN" sz="1800">
                <a:cs typeface="微软雅黑" panose="020B0503020204020204" charset="-122"/>
              </a:rPr>
              <a:t>AIC</a:t>
            </a:r>
            <a:r>
              <a:rPr sz="1800">
                <a:cs typeface="微软雅黑" panose="020B0503020204020204" charset="-122"/>
              </a:rPr>
              <a:t>＝８，</a:t>
            </a:r>
            <a:r>
              <a:rPr lang="en-US" altLang="zh-CN" sz="1800">
                <a:cs typeface="微软雅黑" panose="020B0503020204020204" charset="-122"/>
              </a:rPr>
              <a:t>SBC</a:t>
            </a:r>
            <a:r>
              <a:rPr sz="1800">
                <a:cs typeface="微软雅黑" panose="020B0503020204020204" charset="-122"/>
              </a:rPr>
              <a:t>＝３４。显然，这个</a:t>
            </a:r>
            <a:r>
              <a:rPr lang="en-US" altLang="zh-CN" sz="1800">
                <a:cs typeface="微软雅黑" panose="020B0503020204020204" charset="-122"/>
              </a:rPr>
              <a:t>ARIMAX</a:t>
            </a:r>
            <a:r>
              <a:rPr sz="1800">
                <a:cs typeface="微软雅黑" panose="020B0503020204020204" charset="-122"/>
              </a:rPr>
              <a:t>模型</a:t>
            </a:r>
            <a:r>
              <a:rPr sz="1800">
                <a:cs typeface="微软雅黑" panose="020B0503020204020204" charset="-122"/>
              </a:rPr>
              <a:t>比不考虑输入序列的单纯的</a:t>
            </a:r>
            <a:r>
              <a:rPr lang="en-US" altLang="zh-CN" sz="1800">
                <a:cs typeface="微软雅黑" panose="020B0503020204020204" charset="-122"/>
              </a:rPr>
              <a:t>AR(1,2,4)</a:t>
            </a:r>
            <a:r>
              <a:rPr sz="1800">
                <a:cs typeface="微软雅黑" panose="020B0503020204020204" charset="-122"/>
              </a:rPr>
              <a:t>疏系数模型优化多了。</a:t>
            </a: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r>
              <a:rPr lang="en-US" altLang="zh-CN" sz="1800">
                <a:cs typeface="微软雅黑" panose="020B0503020204020204" charset="-122"/>
              </a:rPr>
              <a:t>ARIMAX</a:t>
            </a:r>
            <a:r>
              <a:rPr sz="1800">
                <a:cs typeface="微软雅黑" panose="020B0503020204020204" charset="-122"/>
              </a:rPr>
              <a:t>模型拟合效果图</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custDataLst>
              <p:tags r:id="rId2"/>
            </p:custDataLst>
          </p:nvPr>
        </p:nvGraphicFramePr>
        <p:xfrm>
          <a:off x="2058035" y="2029460"/>
          <a:ext cx="8533765" cy="1143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lgn="ctr">
                        <a:buNone/>
                      </a:pPr>
                      <a:r>
                        <a:rPr lang="zh-CN" altLang="en-US"/>
                        <a:t>拟合模型</a:t>
                      </a:r>
                      <a:endParaRPr lang="zh-CN" altLang="en-US"/>
                    </a:p>
                  </a:txBody>
                  <a:tcPr/>
                </a:tc>
                <a:tc>
                  <a:txBody>
                    <a:bodyPr/>
                    <a:p>
                      <a:pPr algn="ctr">
                        <a:buNone/>
                      </a:pPr>
                      <a:r>
                        <a:rPr lang="en-US" altLang="zh-CN"/>
                        <a:t>AIC</a:t>
                      </a:r>
                      <a:endParaRPr lang="en-US" altLang="zh-CN"/>
                    </a:p>
                  </a:txBody>
                  <a:tcPr/>
                </a:tc>
                <a:tc>
                  <a:txBody>
                    <a:bodyPr/>
                    <a:p>
                      <a:pPr algn="ctr">
                        <a:buNone/>
                      </a:pPr>
                      <a:r>
                        <a:rPr lang="en-US" altLang="zh-CN"/>
                        <a:t>BIC</a:t>
                      </a:r>
                      <a:endParaRPr lang="en-US" altLang="zh-CN"/>
                    </a:p>
                  </a:txBody>
                  <a:tcPr/>
                </a:tc>
              </a:tr>
              <a:tr h="381000">
                <a:tc>
                  <a:txBody>
                    <a:bodyPr/>
                    <a:p>
                      <a:pPr algn="ctr">
                        <a:buNone/>
                      </a:pPr>
                      <a:r>
                        <a:rPr lang="en-US" altLang="zh-CN" sz="1800">
                          <a:cs typeface="微软雅黑" panose="020B0503020204020204" charset="-122"/>
                          <a:sym typeface="+mn-ea"/>
                        </a:rPr>
                        <a:t>AR(1,2,4)</a:t>
                      </a:r>
                      <a:endParaRPr lang="zh-CN" altLang="en-US"/>
                    </a:p>
                  </a:txBody>
                  <a:tcPr/>
                </a:tc>
                <a:tc>
                  <a:txBody>
                    <a:bodyPr/>
                    <a:p>
                      <a:pPr algn="ctr">
                        <a:buNone/>
                      </a:pPr>
                      <a:r>
                        <a:rPr lang="en-US" altLang="zh-CN"/>
                        <a:t>196</a:t>
                      </a:r>
                      <a:endParaRPr lang="en-US" altLang="zh-CN"/>
                    </a:p>
                  </a:txBody>
                  <a:tcPr/>
                </a:tc>
                <a:tc>
                  <a:txBody>
                    <a:bodyPr/>
                    <a:p>
                      <a:pPr algn="ctr">
                        <a:buNone/>
                      </a:pPr>
                      <a:r>
                        <a:rPr lang="en-US" altLang="zh-CN"/>
                        <a:t>211</a:t>
                      </a:r>
                      <a:endParaRPr lang="en-US" altLang="zh-CN"/>
                    </a:p>
                  </a:txBody>
                  <a:tcPr/>
                </a:tc>
              </a:tr>
              <a:tr h="381000">
                <a:tc>
                  <a:txBody>
                    <a:bodyPr/>
                    <a:p>
                      <a:pPr algn="ctr">
                        <a:buNone/>
                      </a:pPr>
                      <a:r>
                        <a:rPr lang="en-US" altLang="zh-CN" sz="1800">
                          <a:cs typeface="微软雅黑" panose="020B0503020204020204" charset="-122"/>
                          <a:sym typeface="+mn-ea"/>
                        </a:rPr>
                        <a:t>ARIMAX</a:t>
                      </a:r>
                      <a:endParaRPr lang="zh-CN" altLang="en-US"/>
                    </a:p>
                  </a:txBody>
                  <a:tcPr/>
                </a:tc>
                <a:tc>
                  <a:txBody>
                    <a:bodyPr/>
                    <a:p>
                      <a:pPr algn="ctr">
                        <a:buNone/>
                      </a:pPr>
                      <a:r>
                        <a:rPr lang="en-US" altLang="zh-CN"/>
                        <a:t>8</a:t>
                      </a:r>
                      <a:endParaRPr lang="en-US" altLang="zh-CN"/>
                    </a:p>
                  </a:txBody>
                  <a:tcPr/>
                </a:tc>
                <a:tc>
                  <a:txBody>
                    <a:bodyPr/>
                    <a:p>
                      <a:pPr algn="ctr">
                        <a:buNone/>
                      </a:pPr>
                      <a:r>
                        <a:rPr lang="en-US" altLang="zh-CN"/>
                        <a:t>34</a:t>
                      </a:r>
                      <a:endParaRPr lang="en-US" altLang="zh-CN"/>
                    </a:p>
                  </a:txBody>
                  <a:tcPr/>
                </a:tc>
              </a:tr>
            </a:tbl>
          </a:graphicData>
        </a:graphic>
      </p:graphicFrame>
      <p:pic>
        <p:nvPicPr>
          <p:cNvPr id="3" name="图片 2"/>
          <p:cNvPicPr>
            <a:picLocks noChangeAspect="1"/>
          </p:cNvPicPr>
          <p:nvPr/>
        </p:nvPicPr>
        <p:blipFill>
          <a:blip r:embed="rId3"/>
          <a:stretch>
            <a:fillRect/>
          </a:stretch>
        </p:blipFill>
        <p:spPr>
          <a:xfrm>
            <a:off x="4790440" y="3488055"/>
            <a:ext cx="3926840" cy="29400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14" name="矩形 13"/>
          <p:cNvSpPr/>
          <p:nvPr>
            <p:custDataLst>
              <p:tags r:id="rId2"/>
            </p:custDataLst>
          </p:nvPr>
        </p:nvSpPr>
        <p:spPr>
          <a:xfrm>
            <a:off x="3201035" y="1487805"/>
            <a:ext cx="7620000" cy="646430"/>
          </a:xfrm>
          <a:prstGeom prst="rect">
            <a:avLst/>
          </a:prstGeom>
          <a:solidFill>
            <a:schemeClr val="bg2">
              <a:lumMod val="85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4" name="矩形 3"/>
          <p:cNvSpPr/>
          <p:nvPr>
            <p:custDataLst>
              <p:tags r:id="rId3"/>
            </p:custDataLst>
          </p:nvPr>
        </p:nvSpPr>
        <p:spPr>
          <a:xfrm>
            <a:off x="1486535" y="148907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5" name="矩形 4"/>
          <p:cNvSpPr/>
          <p:nvPr>
            <p:custDataLst>
              <p:tags r:id="rId4"/>
            </p:custDataLst>
          </p:nvPr>
        </p:nvSpPr>
        <p:spPr>
          <a:xfrm>
            <a:off x="1486535" y="237490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7" name="矩形 6"/>
          <p:cNvSpPr/>
          <p:nvPr>
            <p:custDataLst>
              <p:tags r:id="rId5"/>
            </p:custDataLst>
          </p:nvPr>
        </p:nvSpPr>
        <p:spPr>
          <a:xfrm>
            <a:off x="1486535" y="327025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5" name="矩形 14"/>
          <p:cNvSpPr/>
          <p:nvPr>
            <p:custDataLst>
              <p:tags r:id="rId6"/>
            </p:custDataLst>
          </p:nvPr>
        </p:nvSpPr>
        <p:spPr>
          <a:xfrm>
            <a:off x="1486535" y="41751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7" name="矩形 16"/>
          <p:cNvSpPr/>
          <p:nvPr>
            <p:custDataLst>
              <p:tags r:id="rId7"/>
            </p:custDataLst>
          </p:nvPr>
        </p:nvSpPr>
        <p:spPr>
          <a:xfrm>
            <a:off x="1486535" y="504253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2" name="矩形 21"/>
          <p:cNvSpPr/>
          <p:nvPr>
            <p:custDataLst>
              <p:tags r:id="rId8"/>
            </p:custDataLst>
          </p:nvPr>
        </p:nvSpPr>
        <p:spPr>
          <a:xfrm>
            <a:off x="3201035" y="2404110"/>
            <a:ext cx="7620000" cy="646430"/>
          </a:xfrm>
          <a:prstGeom prst="rect">
            <a:avLst/>
          </a:prstGeom>
          <a:solidFill>
            <a:schemeClr val="accent3">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3" name="矩形 22"/>
          <p:cNvSpPr/>
          <p:nvPr>
            <p:custDataLst>
              <p:tags r:id="rId9"/>
            </p:custDataLst>
          </p:nvPr>
        </p:nvSpPr>
        <p:spPr>
          <a:xfrm>
            <a:off x="3201035" y="32715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4" name="矩形 23"/>
          <p:cNvSpPr/>
          <p:nvPr>
            <p:custDataLst>
              <p:tags r:id="rId10"/>
            </p:custDataLst>
          </p:nvPr>
        </p:nvSpPr>
        <p:spPr>
          <a:xfrm>
            <a:off x="3201035" y="41763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5" name="矩形 24"/>
          <p:cNvSpPr/>
          <p:nvPr>
            <p:custDataLst>
              <p:tags r:id="rId11"/>
            </p:custDataLst>
          </p:nvPr>
        </p:nvSpPr>
        <p:spPr>
          <a:xfrm>
            <a:off x="3201035" y="50450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6" name="文本框 25"/>
          <p:cNvSpPr txBox="1"/>
          <p:nvPr>
            <p:custDataLst>
              <p:tags r:id="rId12"/>
            </p:custDataLst>
          </p:nvPr>
        </p:nvSpPr>
        <p:spPr>
          <a:xfrm>
            <a:off x="3284220" y="164338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ARIMAX</a:t>
            </a: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3"/>
            </p:custDataLst>
          </p:nvPr>
        </p:nvSpPr>
        <p:spPr>
          <a:xfrm>
            <a:off x="2018030" y="1642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29" name="文本框 28"/>
          <p:cNvSpPr txBox="1"/>
          <p:nvPr>
            <p:custDataLst>
              <p:tags r:id="rId14"/>
            </p:custDataLst>
          </p:nvPr>
        </p:nvSpPr>
        <p:spPr>
          <a:xfrm>
            <a:off x="2018030" y="25184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30" name="文本框 29"/>
          <p:cNvSpPr txBox="1"/>
          <p:nvPr>
            <p:custDataLst>
              <p:tags r:id="rId15"/>
            </p:custDataLst>
          </p:nvPr>
        </p:nvSpPr>
        <p:spPr>
          <a:xfrm>
            <a:off x="3284220" y="256032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干预分析</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2" name="文本框 31"/>
          <p:cNvSpPr txBox="1"/>
          <p:nvPr>
            <p:custDataLst>
              <p:tags r:id="rId16"/>
            </p:custDataLst>
          </p:nvPr>
        </p:nvSpPr>
        <p:spPr>
          <a:xfrm>
            <a:off x="3284220" y="342773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伪回归</a:t>
            </a:r>
            <a:endPar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4" name="文本框 33"/>
          <p:cNvSpPr txBox="1"/>
          <p:nvPr>
            <p:custDataLst>
              <p:tags r:id="rId17"/>
            </p:custDataLst>
          </p:nvPr>
        </p:nvSpPr>
        <p:spPr>
          <a:xfrm>
            <a:off x="3284220" y="4332605"/>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sz="2100" b="1" dirty="0">
                <a:solidFill>
                  <a:srgbClr val="000000">
                    <a:lumMod val="75000"/>
                    <a:lumOff val="25000"/>
                  </a:srgbClr>
                </a:solidFill>
                <a:latin typeface="微软雅黑" panose="020B0503020204020204" charset="-122"/>
                <a:ea typeface="微软雅黑" panose="020B0503020204020204" charset="-122"/>
              </a:rPr>
              <a:t>协整与误差修正模型</a:t>
            </a:r>
            <a:endParaRPr lang="zh-CN" sz="2100" b="1" dirty="0">
              <a:solidFill>
                <a:srgbClr val="000000">
                  <a:lumMod val="75000"/>
                  <a:lumOff val="25000"/>
                </a:srgbClr>
              </a:solidFill>
              <a:latin typeface="微软雅黑" panose="020B0503020204020204" charset="-122"/>
              <a:ea typeface="微软雅黑" panose="020B0503020204020204" charset="-122"/>
            </a:endParaRPr>
          </a:p>
        </p:txBody>
      </p:sp>
      <p:sp>
        <p:nvSpPr>
          <p:cNvPr id="36" name="文本框 35"/>
          <p:cNvSpPr txBox="1"/>
          <p:nvPr>
            <p:custDataLst>
              <p:tags r:id="rId18"/>
            </p:custDataLst>
          </p:nvPr>
        </p:nvSpPr>
        <p:spPr>
          <a:xfrm>
            <a:off x="2018030" y="517715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05</a:t>
            </a:r>
            <a:endParaRPr lang="zh-CN" altLang="en-US">
              <a:latin typeface="Arial" panose="020B0604020202020204" pitchFamily="34" charset="0"/>
              <a:ea typeface="微软雅黑" panose="020B0503020204020204" charset="-122"/>
            </a:endParaRPr>
          </a:p>
        </p:txBody>
      </p:sp>
      <p:sp>
        <p:nvSpPr>
          <p:cNvPr id="37" name="文本框 36"/>
          <p:cNvSpPr txBox="1"/>
          <p:nvPr>
            <p:custDataLst>
              <p:tags r:id="rId19"/>
            </p:custDataLst>
          </p:nvPr>
        </p:nvSpPr>
        <p:spPr>
          <a:xfrm>
            <a:off x="2018030" y="4309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38" name="文本框 37"/>
          <p:cNvSpPr txBox="1"/>
          <p:nvPr>
            <p:custDataLst>
              <p:tags r:id="rId20"/>
            </p:custDataLst>
          </p:nvPr>
        </p:nvSpPr>
        <p:spPr>
          <a:xfrm>
            <a:off x="2018030" y="341376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
        <p:nvSpPr>
          <p:cNvPr id="39" name="文本框 38"/>
          <p:cNvSpPr txBox="1"/>
          <p:nvPr/>
        </p:nvSpPr>
        <p:spPr>
          <a:xfrm>
            <a:off x="3284220" y="5177155"/>
            <a:ext cx="3242310" cy="414020"/>
          </a:xfrm>
          <a:prstGeom prst="rect">
            <a:avLst/>
          </a:prstGeom>
          <a:noFill/>
        </p:spPr>
        <p:txBody>
          <a:bodyPr wrap="square" rtlCol="0" anchor="t">
            <a:spAutoFit/>
          </a:bodyPr>
          <a:p>
            <a:pPr marL="0" lvl="0" indent="0" algn="l">
              <a:lnSpc>
                <a:spcPct val="100000"/>
              </a:lnSpc>
              <a:spcBef>
                <a:spcPts val="0"/>
              </a:spcBef>
              <a:spcAft>
                <a:spcPts val="0"/>
              </a:spcAft>
              <a:buSzPct val="100000"/>
            </a:pPr>
            <a:r>
              <a:rPr lang="en-US" sz="2100" b="1" dirty="0">
                <a:solidFill>
                  <a:srgbClr val="000000">
                    <a:lumMod val="75000"/>
                    <a:lumOff val="25000"/>
                  </a:srgbClr>
                </a:solidFill>
                <a:latin typeface="微软雅黑" panose="020B0503020204020204" charset="-122"/>
                <a:ea typeface="微软雅黑" panose="020B0503020204020204" charset="-122"/>
                <a:sym typeface="+mn-ea"/>
              </a:rPr>
              <a:t>Granger</a:t>
            </a:r>
            <a:r>
              <a:rPr lang="zh-CN" altLang="en-US" sz="2100" b="1" dirty="0">
                <a:solidFill>
                  <a:srgbClr val="000000">
                    <a:lumMod val="75000"/>
                    <a:lumOff val="25000"/>
                  </a:srgbClr>
                </a:solidFill>
                <a:latin typeface="微软雅黑" panose="020B0503020204020204" charset="-122"/>
                <a:ea typeface="微软雅黑" panose="020B0503020204020204" charset="-122"/>
                <a:sym typeface="+mn-ea"/>
              </a:rPr>
              <a:t>因果检验</a:t>
            </a:r>
            <a:endParaRPr lang="zh-CN" altLang="en-US" sz="2100" b="1" dirty="0">
              <a:solidFill>
                <a:srgbClr val="000000">
                  <a:lumMod val="75000"/>
                  <a:lumOff val="25000"/>
                </a:srgbClr>
              </a:solidFill>
              <a:latin typeface="微软雅黑" panose="020B0503020204020204" charset="-122"/>
              <a:ea typeface="微软雅黑" panose="020B0503020204020204" charset="-122"/>
              <a:sym typeface="+mn-ea"/>
            </a:endParaRPr>
          </a:p>
        </p:txBody>
      </p:sp>
    </p:spTree>
    <p:custDataLst>
      <p:tags r:id="rId2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干预分析</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200">
                <a:cs typeface="微软雅黑" panose="020B0503020204020204" charset="-122"/>
              </a:rPr>
              <a:t>干预分析的定义</a:t>
            </a:r>
            <a:endParaRPr sz="2000">
              <a:cs typeface="微软雅黑" panose="020B0503020204020204" charset="-122"/>
            </a:endParaRPr>
          </a:p>
          <a:p>
            <a:pPr lvl="1" algn="l">
              <a:buClrTx/>
              <a:buSzTx/>
            </a:pPr>
            <a:r>
              <a:rPr sz="2000">
                <a:cs typeface="微软雅黑" panose="020B0503020204020204" charset="-122"/>
              </a:rPr>
              <a:t>时间序列常常受到某些外部事件的影响，诸如：假期，罢工，促销，或者政策的改变等。我们称这些外部事件为“干预”。评估外部事件对序列产生的影响的分析，称为干预分析（intervention analysis）。</a:t>
            </a:r>
            <a:endParaRPr sz="2000">
              <a:cs typeface="微软雅黑" panose="020B0503020204020204" charset="-122"/>
            </a:endParaRPr>
          </a:p>
          <a:p>
            <a:pPr algn="l">
              <a:buClrTx/>
              <a:buSzTx/>
            </a:pPr>
            <a:r>
              <a:rPr sz="2200">
                <a:cs typeface="微软雅黑" panose="020B0503020204020204" charset="-122"/>
              </a:rPr>
              <a:t>干预分析的产生背景</a:t>
            </a:r>
            <a:endParaRPr sz="2000">
              <a:cs typeface="微软雅黑" panose="020B0503020204020204" charset="-122"/>
            </a:endParaRPr>
          </a:p>
          <a:p>
            <a:pPr lvl="1" algn="l">
              <a:buClrTx/>
              <a:buSzTx/>
            </a:pPr>
            <a:r>
              <a:rPr sz="2000">
                <a:cs typeface="微软雅黑" panose="020B0503020204020204" charset="-122"/>
              </a:rPr>
              <a:t>最早的干预分析是1975年Box和刁锦寰（Tiao）对加州63号法令是否有效抑制了加州空气污染问题的研究。他们首次将干预事件以虚拟变量的方式进行标注，然后把虚拟变量作为输入变量引入序列分析，构建ARIMAX模型。</a:t>
            </a:r>
            <a:endParaRPr sz="2000">
              <a:cs typeface="微软雅黑" panose="020B0503020204020204" charset="-122"/>
            </a:endParaRPr>
          </a:p>
          <a:p>
            <a:pPr lvl="0" algn="l">
              <a:buClrTx/>
              <a:buSzTx/>
            </a:pPr>
            <a:r>
              <a:rPr sz="2200">
                <a:cs typeface="微软雅黑" panose="020B0503020204020204" charset="-122"/>
              </a:rPr>
              <a:t>干预分析的实质</a:t>
            </a:r>
            <a:endParaRPr sz="2000">
              <a:cs typeface="微软雅黑" panose="020B0503020204020204" charset="-122"/>
            </a:endParaRPr>
          </a:p>
          <a:p>
            <a:pPr lvl="1" algn="l">
              <a:buClrTx/>
              <a:buSzTx/>
            </a:pPr>
            <a:r>
              <a:rPr sz="2000">
                <a:cs typeface="微软雅黑" panose="020B0503020204020204" charset="-122"/>
                <a:sym typeface="+mn-ea"/>
              </a:rPr>
              <a:t>所谓干预模型实际上</a:t>
            </a:r>
            <a:r>
              <a:rPr sz="2000">
                <a:cs typeface="微软雅黑" panose="020B0503020204020204" charset="-122"/>
                <a:sym typeface="+mn-ea"/>
              </a:rPr>
              <a:t>是带虚拟变量回归的ARIMAX模型，</a:t>
            </a:r>
            <a:r>
              <a:rPr sz="2000">
                <a:cs typeface="微软雅黑" panose="020B0503020204020204" charset="-122"/>
              </a:rPr>
              <a:t>所以干预模型实质上就是ARIMAX模型的一种特例。</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8-2</a:t>
            </a:r>
            <a:endParaRPr lang="en-US" altLang="zh-CN"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二战之后加利福尼亚州经济高速发展，蓬勃发展的经济也带来了严重的空气污染。由于工厂排放的废气、汽车排放的尾气、家庭使用的燃气排放物中都含有大量的氮氧化物和活性碳氢化物。</a:t>
            </a:r>
            <a:endParaRPr sz="2000">
              <a:cs typeface="微软雅黑" panose="020B0503020204020204" charset="-122"/>
            </a:endParaRPr>
          </a:p>
          <a:p>
            <a:pPr algn="l">
              <a:buClrTx/>
              <a:buSzTx/>
            </a:pPr>
            <a:r>
              <a:rPr sz="2000">
                <a:cs typeface="微软雅黑" panose="020B0503020204020204" charset="-122"/>
              </a:rPr>
              <a:t>废气在阳光的作用下产生化学反应，这些化学反应物形成了严重的雾霾，造成大量人群流眼泪，咳嗽、肺部受损等身体伤害。经测量光化学污染程度的标志是臭氧的含量。</a:t>
            </a:r>
            <a:endParaRPr sz="2000">
              <a:cs typeface="微软雅黑" panose="020B0503020204020204" charset="-122"/>
            </a:endParaRPr>
          </a:p>
          <a:p>
            <a:pPr algn="l">
              <a:buClrTx/>
              <a:buSzTx/>
            </a:pPr>
            <a:r>
              <a:rPr sz="2000">
                <a:cs typeface="微软雅黑" panose="020B0503020204020204" charset="-122"/>
              </a:rPr>
              <a:t>为了解决污染问题，加州政府在1959年颁布了63号法令。该法令要求从1960年1月起，在当地销售的汽油中减少碳氢化物的容许比。</a:t>
            </a:r>
            <a:endParaRPr sz="2000">
              <a:cs typeface="微软雅黑" panose="020B0503020204020204" charset="-122"/>
            </a:endParaRPr>
          </a:p>
          <a:p>
            <a:pPr algn="l">
              <a:buClrTx/>
              <a:buSzTx/>
            </a:pPr>
            <a:r>
              <a:rPr sz="2000">
                <a:cs typeface="微软雅黑" panose="020B0503020204020204" charset="-122"/>
              </a:rPr>
              <a:t>Box和Tiao在1975年，根据他们收集的1955年1月—1972年12月的月度臭氧浓度序列，分析63号法令的颁布执行，对控制加州的光学污染有没有起到作用？如果起了作用，起了多大的作用。</a:t>
            </a:r>
            <a:endParaRPr sz="2000">
              <a:cs typeface="微软雅黑" panose="020B0503020204020204" charset="-122"/>
            </a:endParaRPr>
          </a:p>
          <a:p>
            <a:pPr algn="l">
              <a:buClrTx/>
              <a:buSzTx/>
            </a:pPr>
            <a:endParaRPr sz="20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干预分析步骤一</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200">
                <a:cs typeface="微软雅黑" panose="020B0503020204020204" charset="-122"/>
              </a:rPr>
              <a:t>考察序列的时序图和互相关图 ，研究干预变量对序列的干预机制。</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0" name="图片 453" descr="IMG_256"/>
          <p:cNvPicPr>
            <a:picLocks noChangeAspect="1"/>
          </p:cNvPicPr>
          <p:nvPr/>
        </p:nvPicPr>
        <p:blipFill>
          <a:blip r:embed="rId2"/>
          <a:srcRect t="6293" r="2391"/>
          <a:stretch>
            <a:fillRect/>
          </a:stretch>
        </p:blipFill>
        <p:spPr>
          <a:xfrm>
            <a:off x="2950845" y="1532890"/>
            <a:ext cx="6687820" cy="4084955"/>
          </a:xfrm>
          <a:prstGeom prst="rect">
            <a:avLst/>
          </a:prstGeom>
          <a:noFill/>
          <a:ln w="9525">
            <a:noFill/>
          </a:ln>
        </p:spPr>
      </p:pic>
      <p:sp>
        <p:nvSpPr>
          <p:cNvPr id="2" name="文本框 1"/>
          <p:cNvSpPr txBox="1"/>
          <p:nvPr/>
        </p:nvSpPr>
        <p:spPr>
          <a:xfrm>
            <a:off x="5810885" y="5752465"/>
            <a:ext cx="2603500" cy="368300"/>
          </a:xfrm>
          <a:prstGeom prst="rect">
            <a:avLst/>
          </a:prstGeom>
          <a:noFill/>
        </p:spPr>
        <p:txBody>
          <a:bodyPr wrap="square" rtlCol="0">
            <a:spAutoFit/>
          </a:bodyPr>
          <a:p>
            <a:r>
              <a:rPr lang="zh-CN" altLang="en-US"/>
              <a:t>臭氧序列时序图</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干预变量设定</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1800">
                <a:sym typeface="+mn-ea"/>
              </a:rPr>
              <a:t>在这个研究中，干预变量是63号法令的颁布和执行。这是一个定性变量，它没有数值，只有两个属性：（1）1960年之前没有执行，（2）1960年之后执行了。基于这种情况，Box和Tiao把干预变量以虚拟变量的方式进行处理</a:t>
            </a:r>
            <a:endParaRPr lang="zh-CN" altLang="en-US" sz="1800"/>
          </a:p>
          <a:p>
            <a:pPr algn="l">
              <a:buClrTx/>
              <a:buSzTx/>
            </a:pPr>
            <a:endParaRPr lang="zh-CN" altLang="en-US" sz="1800"/>
          </a:p>
          <a:p>
            <a:pPr algn="l">
              <a:buClrTx/>
              <a:buSzTx/>
            </a:pPr>
            <a:endParaRPr lang="zh-CN" altLang="en-US" sz="1800"/>
          </a:p>
          <a:p>
            <a:pPr algn="l">
              <a:buClrTx/>
              <a:buSzTx/>
            </a:pPr>
            <a:endParaRPr lang="zh-CN" altLang="en-US" sz="1800"/>
          </a:p>
          <a:p>
            <a:pPr algn="l">
              <a:buClrTx/>
              <a:buSzTx/>
            </a:pPr>
            <a:r>
              <a:rPr sz="1800">
                <a:sym typeface="+mn-ea"/>
              </a:rPr>
              <a:t>在研究中，Box和Tiao发现，除了政策法规这个干预变量之外，影响臭氧浓度的还有一个定性变量，那就是季节。因为冬季有供暖需求，废气排放比夏天多。其次冬季的温度低，污染物的扩散慢，所以冬季和夏季对臭氧浓度可能有不同的干预力度。所以他们又构造了两个虚拟变量，用以描述季节对臭氧序列的影响（这两个变量选其一即可）</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203"/>
          <p:cNvGraphicFramePr>
            <a:graphicFrameLocks noChangeAspect="1"/>
          </p:cNvGraphicFramePr>
          <p:nvPr/>
        </p:nvGraphicFramePr>
        <p:xfrm>
          <a:off x="4695825" y="2447290"/>
          <a:ext cx="2596515" cy="889000"/>
        </p:xfrm>
        <a:graphic>
          <a:graphicData uri="http://schemas.openxmlformats.org/presentationml/2006/ole">
            <mc:AlternateContent xmlns:mc="http://schemas.openxmlformats.org/markup-compatibility/2006">
              <mc:Choice xmlns:v="urn:schemas-microsoft-com:vml" Requires="v">
                <p:oleObj spid="_x0000_s3076" name="" r:id="rId2" imgW="1409700" imgH="482600" progId="Equation.DSMT4">
                  <p:embed/>
                </p:oleObj>
              </mc:Choice>
              <mc:Fallback>
                <p:oleObj name="" r:id="rId2" imgW="1409700" imgH="482600" progId="Equation.DSMT4">
                  <p:embed/>
                  <p:pic>
                    <p:nvPicPr>
                      <p:cNvPr id="0" name="图片 3075"/>
                      <p:cNvPicPr/>
                      <p:nvPr/>
                    </p:nvPicPr>
                    <p:blipFill>
                      <a:blip r:embed="rId3"/>
                      <a:stretch>
                        <a:fillRect/>
                      </a:stretch>
                    </p:blipFill>
                    <p:spPr>
                      <a:xfrm>
                        <a:off x="4695825" y="2447290"/>
                        <a:ext cx="2596515" cy="889000"/>
                      </a:xfrm>
                      <a:prstGeom prst="rect">
                        <a:avLst/>
                      </a:prstGeom>
                      <a:noFill/>
                      <a:ln w="38100">
                        <a:noFill/>
                        <a:miter/>
                      </a:ln>
                    </p:spPr>
                  </p:pic>
                </p:oleObj>
              </mc:Fallback>
            </mc:AlternateContent>
          </a:graphicData>
        </a:graphic>
      </p:graphicFrame>
      <p:graphicFrame>
        <p:nvGraphicFramePr>
          <p:cNvPr id="5" name="对象 -2147482159"/>
          <p:cNvGraphicFramePr>
            <a:graphicFrameLocks noChangeAspect="1"/>
          </p:cNvGraphicFramePr>
          <p:nvPr/>
        </p:nvGraphicFramePr>
        <p:xfrm>
          <a:off x="2939415" y="5364480"/>
          <a:ext cx="2473960" cy="824865"/>
        </p:xfrm>
        <a:graphic>
          <a:graphicData uri="http://schemas.openxmlformats.org/presentationml/2006/ole">
            <mc:AlternateContent xmlns:mc="http://schemas.openxmlformats.org/markup-compatibility/2006">
              <mc:Choice xmlns:v="urn:schemas-microsoft-com:vml" Requires="v">
                <p:oleObj spid="_x0000_s6" name="" r:id="rId4" imgW="1447800" imgH="482600" progId="Equation.DSMT4">
                  <p:embed/>
                </p:oleObj>
              </mc:Choice>
              <mc:Fallback>
                <p:oleObj name="" r:id="rId4" imgW="1447800" imgH="482600" progId="Equation.DSMT4">
                  <p:embed/>
                  <p:pic>
                    <p:nvPicPr>
                      <p:cNvPr id="0" name="图片 3"/>
                      <p:cNvPicPr/>
                      <p:nvPr/>
                    </p:nvPicPr>
                    <p:blipFill>
                      <a:blip r:embed="rId5"/>
                      <a:stretch>
                        <a:fillRect/>
                      </a:stretch>
                    </p:blipFill>
                    <p:spPr>
                      <a:xfrm>
                        <a:off x="2939415" y="5364480"/>
                        <a:ext cx="2473960" cy="824865"/>
                      </a:xfrm>
                      <a:prstGeom prst="rect">
                        <a:avLst/>
                      </a:prstGeom>
                      <a:noFill/>
                      <a:ln w="38100">
                        <a:noFill/>
                        <a:miter/>
                      </a:ln>
                    </p:spPr>
                  </p:pic>
                </p:oleObj>
              </mc:Fallback>
            </mc:AlternateContent>
          </a:graphicData>
        </a:graphic>
      </p:graphicFrame>
      <p:graphicFrame>
        <p:nvGraphicFramePr>
          <p:cNvPr id="7" name="对象 -2147482199"/>
          <p:cNvGraphicFramePr>
            <a:graphicFrameLocks noChangeAspect="1"/>
          </p:cNvGraphicFramePr>
          <p:nvPr/>
        </p:nvGraphicFramePr>
        <p:xfrm>
          <a:off x="7056755" y="5365115"/>
          <a:ext cx="2472055" cy="824230"/>
        </p:xfrm>
        <a:graphic>
          <a:graphicData uri="http://schemas.openxmlformats.org/presentationml/2006/ole">
            <mc:AlternateContent xmlns:mc="http://schemas.openxmlformats.org/markup-compatibility/2006">
              <mc:Choice xmlns:v="urn:schemas-microsoft-com:vml" Requires="v">
                <p:oleObj spid="_x0000_s8" name="" r:id="rId6" imgW="1447800" imgH="482600" progId="Equation.DSMT4">
                  <p:embed/>
                </p:oleObj>
              </mc:Choice>
              <mc:Fallback>
                <p:oleObj name="" r:id="rId6" imgW="1447800" imgH="482600" progId="Equation.DSMT4">
                  <p:embed/>
                  <p:pic>
                    <p:nvPicPr>
                      <p:cNvPr id="0" name="图片 4"/>
                      <p:cNvPicPr/>
                      <p:nvPr/>
                    </p:nvPicPr>
                    <p:blipFill>
                      <a:blip r:embed="rId7"/>
                      <a:stretch>
                        <a:fillRect/>
                      </a:stretch>
                    </p:blipFill>
                    <p:spPr>
                      <a:xfrm>
                        <a:off x="7056755" y="5365115"/>
                        <a:ext cx="2472055" cy="824230"/>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互相关图</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454" descr="IMG_256"/>
          <p:cNvPicPr>
            <a:picLocks noChangeAspect="1"/>
          </p:cNvPicPr>
          <p:nvPr/>
        </p:nvPicPr>
        <p:blipFill>
          <a:blip r:embed="rId2"/>
          <a:stretch>
            <a:fillRect/>
          </a:stretch>
        </p:blipFill>
        <p:spPr>
          <a:xfrm>
            <a:off x="2199005" y="1626870"/>
            <a:ext cx="6908800" cy="38735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干预机制</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marL="514350" indent="-285750"/>
            <a:r>
              <a:rPr sz="2000">
                <a:sym typeface="+mn-ea"/>
              </a:rPr>
              <a:t>时序图显示，序列有明显的季节效应。６３号法令执行之后 （参照线前后），序列的周期波动特征没有明显改变，但是序列的波动水平比以前明显降低。所以季节效应和</a:t>
            </a:r>
            <a:r>
              <a:rPr lang="en-US" altLang="zh-CN" sz="2000">
                <a:sym typeface="+mn-ea"/>
              </a:rPr>
              <a:t>63</a:t>
            </a:r>
            <a:r>
              <a:rPr sz="2000">
                <a:sym typeface="+mn-ea"/>
              </a:rPr>
              <a:t>号</a:t>
            </a:r>
            <a:r>
              <a:rPr sz="2000">
                <a:sym typeface="+mn-ea"/>
              </a:rPr>
              <a:t>法令作为两个干预变量引入臭氧序列拟合。</a:t>
            </a:r>
            <a:endParaRPr sz="2000">
              <a:cs typeface="微软雅黑" panose="020B0503020204020204" charset="-122"/>
              <a:sym typeface="+mn-ea"/>
            </a:endParaRPr>
          </a:p>
          <a:p>
            <a:pPr marL="514350" indent="-285750"/>
            <a:r>
              <a:rPr sz="2000">
                <a:cs typeface="微软雅黑" panose="020B0503020204020204" charset="-122"/>
                <a:sym typeface="+mn-ea"/>
              </a:rPr>
              <a:t>互相关图显示，两个干预变量都是</a:t>
            </a:r>
            <a:r>
              <a:rPr lang="en-US" sz="2000">
                <a:cs typeface="微软雅黑" panose="020B0503020204020204" charset="-122"/>
                <a:sym typeface="+mn-ea"/>
              </a:rPr>
              <a:t>0</a:t>
            </a:r>
            <a:r>
              <a:rPr sz="2000">
                <a:cs typeface="微软雅黑" panose="020B0503020204020204" charset="-122"/>
                <a:sym typeface="+mn-ea"/>
              </a:rPr>
              <a:t>阶滞后互相关系数最大。所以假定干预变量对序列的干预只是水平影响，且无延迟。确定干预模型结构如下</a:t>
            </a:r>
            <a:endParaRPr sz="2000">
              <a:cs typeface="微软雅黑" panose="020B0503020204020204" charset="-122"/>
            </a:endParaRPr>
          </a:p>
          <a:p>
            <a:pPr algn="l">
              <a:buClrTx/>
              <a:buSzTx/>
            </a:pPr>
            <a:endParaRPr sz="20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524" name="对象 -2147482525"/>
          <p:cNvGraphicFramePr>
            <a:graphicFrameLocks noChangeAspect="1"/>
          </p:cNvGraphicFramePr>
          <p:nvPr/>
        </p:nvGraphicFramePr>
        <p:xfrm>
          <a:off x="3932873" y="3569335"/>
          <a:ext cx="4545965" cy="857250"/>
        </p:xfrm>
        <a:graphic>
          <a:graphicData uri="http://schemas.openxmlformats.org/presentationml/2006/ole">
            <mc:AlternateContent xmlns:mc="http://schemas.openxmlformats.org/markup-compatibility/2006">
              <mc:Choice xmlns:v="urn:schemas-microsoft-com:vml" Requires="v">
                <p:oleObj spid="_x0000_s3076" name="" r:id="rId2" imgW="2222500" imgH="419100" progId="Equation.DSMT4">
                  <p:embed/>
                </p:oleObj>
              </mc:Choice>
              <mc:Fallback>
                <p:oleObj name="" r:id="rId2" imgW="2222500" imgH="419100" progId="Equation.DSMT4">
                  <p:embed/>
                  <p:pic>
                    <p:nvPicPr>
                      <p:cNvPr id="0" name="图片 3075"/>
                      <p:cNvPicPr/>
                      <p:nvPr/>
                    </p:nvPicPr>
                    <p:blipFill>
                      <a:blip r:embed="rId3"/>
                      <a:stretch>
                        <a:fillRect/>
                      </a:stretch>
                    </p:blipFill>
                    <p:spPr>
                      <a:xfrm>
                        <a:off x="3932873" y="3569335"/>
                        <a:ext cx="4545965" cy="857250"/>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sym typeface="+mn-ea"/>
              </a:rPr>
              <a:t>干预分析步骤二</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200">
                <a:cs typeface="微软雅黑" panose="020B0503020204020204" charset="-122"/>
              </a:rPr>
              <a:t>对臭氧浓度序列进行１２步差分，实现差分平稳</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000250" y="1775460"/>
            <a:ext cx="8698865" cy="41027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14" name="矩形 13"/>
          <p:cNvSpPr/>
          <p:nvPr>
            <p:custDataLst>
              <p:tags r:id="rId2"/>
            </p:custDataLst>
          </p:nvPr>
        </p:nvSpPr>
        <p:spPr>
          <a:xfrm>
            <a:off x="3201035" y="1487805"/>
            <a:ext cx="7620000" cy="646430"/>
          </a:xfrm>
          <a:prstGeom prst="rect">
            <a:avLst/>
          </a:prstGeom>
          <a:solidFill>
            <a:schemeClr val="accent2">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4" name="矩形 3"/>
          <p:cNvSpPr/>
          <p:nvPr>
            <p:custDataLst>
              <p:tags r:id="rId3"/>
            </p:custDataLst>
          </p:nvPr>
        </p:nvSpPr>
        <p:spPr>
          <a:xfrm>
            <a:off x="1486535" y="148907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5" name="矩形 4"/>
          <p:cNvSpPr/>
          <p:nvPr>
            <p:custDataLst>
              <p:tags r:id="rId4"/>
            </p:custDataLst>
          </p:nvPr>
        </p:nvSpPr>
        <p:spPr>
          <a:xfrm>
            <a:off x="1486535" y="237490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7" name="矩形 6"/>
          <p:cNvSpPr/>
          <p:nvPr>
            <p:custDataLst>
              <p:tags r:id="rId5"/>
            </p:custDataLst>
          </p:nvPr>
        </p:nvSpPr>
        <p:spPr>
          <a:xfrm>
            <a:off x="1486535" y="327025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5" name="矩形 14"/>
          <p:cNvSpPr/>
          <p:nvPr>
            <p:custDataLst>
              <p:tags r:id="rId6"/>
            </p:custDataLst>
          </p:nvPr>
        </p:nvSpPr>
        <p:spPr>
          <a:xfrm>
            <a:off x="1486535" y="41751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7" name="矩形 16"/>
          <p:cNvSpPr/>
          <p:nvPr>
            <p:custDataLst>
              <p:tags r:id="rId7"/>
            </p:custDataLst>
          </p:nvPr>
        </p:nvSpPr>
        <p:spPr>
          <a:xfrm>
            <a:off x="1486535" y="504253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2" name="矩形 21"/>
          <p:cNvSpPr/>
          <p:nvPr>
            <p:custDataLst>
              <p:tags r:id="rId8"/>
            </p:custDataLst>
          </p:nvPr>
        </p:nvSpPr>
        <p:spPr>
          <a:xfrm>
            <a:off x="3201035" y="240411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3" name="矩形 22"/>
          <p:cNvSpPr/>
          <p:nvPr>
            <p:custDataLst>
              <p:tags r:id="rId9"/>
            </p:custDataLst>
          </p:nvPr>
        </p:nvSpPr>
        <p:spPr>
          <a:xfrm>
            <a:off x="3201035" y="32715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4" name="矩形 23"/>
          <p:cNvSpPr/>
          <p:nvPr>
            <p:custDataLst>
              <p:tags r:id="rId10"/>
            </p:custDataLst>
          </p:nvPr>
        </p:nvSpPr>
        <p:spPr>
          <a:xfrm>
            <a:off x="3201035" y="41763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5" name="矩形 24"/>
          <p:cNvSpPr/>
          <p:nvPr>
            <p:custDataLst>
              <p:tags r:id="rId11"/>
            </p:custDataLst>
          </p:nvPr>
        </p:nvSpPr>
        <p:spPr>
          <a:xfrm>
            <a:off x="3201035" y="50450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6" name="文本框 25"/>
          <p:cNvSpPr txBox="1"/>
          <p:nvPr>
            <p:custDataLst>
              <p:tags r:id="rId12"/>
            </p:custDataLst>
          </p:nvPr>
        </p:nvSpPr>
        <p:spPr>
          <a:xfrm>
            <a:off x="3284220" y="164338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ARIMAX</a:t>
            </a: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3"/>
            </p:custDataLst>
          </p:nvPr>
        </p:nvSpPr>
        <p:spPr>
          <a:xfrm>
            <a:off x="2018030" y="1642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29" name="文本框 28"/>
          <p:cNvSpPr txBox="1"/>
          <p:nvPr>
            <p:custDataLst>
              <p:tags r:id="rId14"/>
            </p:custDataLst>
          </p:nvPr>
        </p:nvSpPr>
        <p:spPr>
          <a:xfrm>
            <a:off x="2018030" y="25184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30" name="文本框 29"/>
          <p:cNvSpPr txBox="1"/>
          <p:nvPr>
            <p:custDataLst>
              <p:tags r:id="rId15"/>
            </p:custDataLst>
          </p:nvPr>
        </p:nvSpPr>
        <p:spPr>
          <a:xfrm>
            <a:off x="3284220" y="256032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干预分析</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2" name="文本框 31"/>
          <p:cNvSpPr txBox="1"/>
          <p:nvPr>
            <p:custDataLst>
              <p:tags r:id="rId16"/>
            </p:custDataLst>
          </p:nvPr>
        </p:nvSpPr>
        <p:spPr>
          <a:xfrm>
            <a:off x="3284220" y="342773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伪回归</a:t>
            </a:r>
            <a:endPar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4" name="文本框 33"/>
          <p:cNvSpPr txBox="1"/>
          <p:nvPr>
            <p:custDataLst>
              <p:tags r:id="rId17"/>
            </p:custDataLst>
          </p:nvPr>
        </p:nvSpPr>
        <p:spPr>
          <a:xfrm>
            <a:off x="3284220" y="4332605"/>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sz="2100" b="1" dirty="0">
                <a:solidFill>
                  <a:srgbClr val="000000">
                    <a:lumMod val="75000"/>
                    <a:lumOff val="25000"/>
                  </a:srgbClr>
                </a:solidFill>
                <a:latin typeface="微软雅黑" panose="020B0503020204020204" charset="-122"/>
                <a:ea typeface="微软雅黑" panose="020B0503020204020204" charset="-122"/>
              </a:rPr>
              <a:t>协整与误差修正模型</a:t>
            </a:r>
            <a:endParaRPr lang="zh-CN" sz="2100" b="1" dirty="0">
              <a:solidFill>
                <a:srgbClr val="000000">
                  <a:lumMod val="75000"/>
                  <a:lumOff val="25000"/>
                </a:srgbClr>
              </a:solidFill>
              <a:latin typeface="微软雅黑" panose="020B0503020204020204" charset="-122"/>
              <a:ea typeface="微软雅黑" panose="020B0503020204020204" charset="-122"/>
            </a:endParaRPr>
          </a:p>
        </p:txBody>
      </p:sp>
      <p:sp>
        <p:nvSpPr>
          <p:cNvPr id="36" name="文本框 35"/>
          <p:cNvSpPr txBox="1"/>
          <p:nvPr>
            <p:custDataLst>
              <p:tags r:id="rId18"/>
            </p:custDataLst>
          </p:nvPr>
        </p:nvSpPr>
        <p:spPr>
          <a:xfrm>
            <a:off x="2018030" y="517715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05</a:t>
            </a:r>
            <a:endParaRPr lang="zh-CN" altLang="en-US">
              <a:latin typeface="Arial" panose="020B0604020202020204" pitchFamily="34" charset="0"/>
              <a:ea typeface="微软雅黑" panose="020B0503020204020204" charset="-122"/>
            </a:endParaRPr>
          </a:p>
        </p:txBody>
      </p:sp>
      <p:sp>
        <p:nvSpPr>
          <p:cNvPr id="37" name="文本框 36"/>
          <p:cNvSpPr txBox="1"/>
          <p:nvPr>
            <p:custDataLst>
              <p:tags r:id="rId19"/>
            </p:custDataLst>
          </p:nvPr>
        </p:nvSpPr>
        <p:spPr>
          <a:xfrm>
            <a:off x="2018030" y="4309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38" name="文本框 37"/>
          <p:cNvSpPr txBox="1"/>
          <p:nvPr>
            <p:custDataLst>
              <p:tags r:id="rId20"/>
            </p:custDataLst>
          </p:nvPr>
        </p:nvSpPr>
        <p:spPr>
          <a:xfrm>
            <a:off x="2018030" y="341376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
        <p:nvSpPr>
          <p:cNvPr id="39" name="文本框 38"/>
          <p:cNvSpPr txBox="1"/>
          <p:nvPr/>
        </p:nvSpPr>
        <p:spPr>
          <a:xfrm>
            <a:off x="3284220" y="5177155"/>
            <a:ext cx="3242310" cy="414020"/>
          </a:xfrm>
          <a:prstGeom prst="rect">
            <a:avLst/>
          </a:prstGeom>
          <a:noFill/>
        </p:spPr>
        <p:txBody>
          <a:bodyPr wrap="square" rtlCol="0" anchor="t">
            <a:spAutoFit/>
          </a:bodyPr>
          <a:p>
            <a:pPr marL="0" lvl="0" indent="0" algn="l">
              <a:lnSpc>
                <a:spcPct val="100000"/>
              </a:lnSpc>
              <a:spcBef>
                <a:spcPts val="0"/>
              </a:spcBef>
              <a:spcAft>
                <a:spcPts val="0"/>
              </a:spcAft>
              <a:buSzPct val="100000"/>
            </a:pPr>
            <a:r>
              <a:rPr lang="en-US" sz="2100" b="1" dirty="0">
                <a:solidFill>
                  <a:srgbClr val="000000">
                    <a:lumMod val="75000"/>
                    <a:lumOff val="25000"/>
                  </a:srgbClr>
                </a:solidFill>
                <a:latin typeface="微软雅黑" panose="020B0503020204020204" charset="-122"/>
                <a:ea typeface="微软雅黑" panose="020B0503020204020204" charset="-122"/>
                <a:sym typeface="+mn-ea"/>
              </a:rPr>
              <a:t>Granger</a:t>
            </a:r>
            <a:r>
              <a:rPr lang="zh-CN" altLang="en-US" sz="2100" b="1" dirty="0">
                <a:solidFill>
                  <a:srgbClr val="000000">
                    <a:lumMod val="75000"/>
                    <a:lumOff val="25000"/>
                  </a:srgbClr>
                </a:solidFill>
                <a:latin typeface="微软雅黑" panose="020B0503020204020204" charset="-122"/>
                <a:ea typeface="微软雅黑" panose="020B0503020204020204" charset="-122"/>
                <a:sym typeface="+mn-ea"/>
              </a:rPr>
              <a:t>因果检验</a:t>
            </a:r>
            <a:endParaRPr lang="zh-CN" altLang="en-US" sz="2100" b="1" dirty="0">
              <a:solidFill>
                <a:srgbClr val="000000">
                  <a:lumMod val="75000"/>
                  <a:lumOff val="25000"/>
                </a:srgbClr>
              </a:solidFill>
              <a:latin typeface="微软雅黑" panose="020B0503020204020204" charset="-122"/>
              <a:ea typeface="微软雅黑" panose="020B0503020204020204" charset="-122"/>
              <a:sym typeface="+mn-ea"/>
            </a:endParaRPr>
          </a:p>
        </p:txBody>
      </p:sp>
    </p:spTree>
    <p:custDataLst>
      <p:tags r:id="rId2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干预分析步骤三</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200">
                <a:cs typeface="微软雅黑" panose="020B0503020204020204" charset="-122"/>
              </a:rPr>
              <a:t>考察残差序列      的自相关图和偏自相关图，为残差序列指定模型结构为</a:t>
            </a:r>
            <a:endParaRPr sz="2200">
              <a:cs typeface="微软雅黑" panose="020B0503020204020204" charset="-122"/>
            </a:endParaRPr>
          </a:p>
          <a:p>
            <a:pPr algn="l">
              <a:buClrTx/>
              <a:buSzTx/>
            </a:pPr>
            <a:endParaRPr sz="2200">
              <a:cs typeface="微软雅黑" panose="020B0503020204020204" charset="-122"/>
            </a:endParaRPr>
          </a:p>
          <a:p>
            <a:pPr algn="l">
              <a:buClrTx/>
              <a:buSzTx/>
            </a:pPr>
            <a:endParaRPr sz="2200">
              <a:cs typeface="微软雅黑" panose="020B0503020204020204" charset="-122"/>
            </a:endParaRPr>
          </a:p>
          <a:p>
            <a:pPr algn="l">
              <a:buClrTx/>
              <a:buSzTx/>
            </a:pPr>
            <a:endParaRPr sz="2200">
              <a:cs typeface="微软雅黑" panose="020B0503020204020204" charset="-122"/>
            </a:endParaRPr>
          </a:p>
          <a:p>
            <a:pPr algn="l">
              <a:buClrTx/>
              <a:buSzTx/>
            </a:pPr>
            <a:endParaRPr sz="2200">
              <a:cs typeface="微软雅黑" panose="020B0503020204020204" charset="-122"/>
            </a:endParaRPr>
          </a:p>
          <a:p>
            <a:pPr algn="l">
              <a:buClrTx/>
              <a:buSzTx/>
            </a:pPr>
            <a:endParaRPr sz="2200">
              <a:cs typeface="微软雅黑" panose="020B0503020204020204" charset="-122"/>
            </a:endParaRPr>
          </a:p>
          <a:p>
            <a:pPr algn="l">
              <a:buClrTx/>
              <a:buSzTx/>
            </a:pPr>
            <a:endParaRPr sz="2200">
              <a:cs typeface="微软雅黑" panose="020B0503020204020204" charset="-122"/>
            </a:endParaRPr>
          </a:p>
          <a:p>
            <a:pPr algn="l">
              <a:buClrTx/>
              <a:buSzTx/>
            </a:pPr>
            <a:r>
              <a:rPr sz="2200">
                <a:cs typeface="微软雅黑" panose="020B0503020204020204" charset="-122"/>
                <a:sym typeface="+mn-ea"/>
              </a:rPr>
              <a:t>确定干预模型结构为</a:t>
            </a:r>
            <a:endParaRPr sz="2200">
              <a:cs typeface="微软雅黑" panose="020B0503020204020204" charset="-122"/>
            </a:endParaRPr>
          </a:p>
          <a:p>
            <a:pPr marL="0" indent="0" algn="l">
              <a:buClrTx/>
              <a:buSzTx/>
              <a:buNone/>
            </a:pPr>
            <a:endParaRPr sz="2200">
              <a:cs typeface="微软雅黑" panose="020B0503020204020204" charset="-122"/>
            </a:endParaRPr>
          </a:p>
          <a:p>
            <a:pPr marL="0" indent="0" algn="l">
              <a:buClrTx/>
              <a:buSzTx/>
              <a:buNone/>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609215" y="2025015"/>
            <a:ext cx="7665720" cy="2918460"/>
          </a:xfrm>
          <a:prstGeom prst="rect">
            <a:avLst/>
          </a:prstGeom>
        </p:spPr>
      </p:pic>
      <p:graphicFrame>
        <p:nvGraphicFramePr>
          <p:cNvPr id="3" name="对象 2"/>
          <p:cNvGraphicFramePr/>
          <p:nvPr/>
        </p:nvGraphicFramePr>
        <p:xfrm>
          <a:off x="3409315" y="986155"/>
          <a:ext cx="590550" cy="570865"/>
        </p:xfrm>
        <a:graphic>
          <a:graphicData uri="http://schemas.openxmlformats.org/presentationml/2006/ole">
            <mc:AlternateContent xmlns:mc="http://schemas.openxmlformats.org/markup-compatibility/2006">
              <mc:Choice xmlns:v="urn:schemas-microsoft-com:vml" Requires="v">
                <p:oleObj spid="_x0000_s5" name="" r:id="rId3" imgW="514350" imgH="410210" progId="Equation.DSMT4">
                  <p:embed/>
                </p:oleObj>
              </mc:Choice>
              <mc:Fallback>
                <p:oleObj name="" r:id="rId3" imgW="514350" imgH="410210" progId="Equation.DSMT4">
                  <p:embed/>
                  <p:pic>
                    <p:nvPicPr>
                      <p:cNvPr id="0" name="图片 4"/>
                      <p:cNvPicPr/>
                      <p:nvPr/>
                    </p:nvPicPr>
                    <p:blipFill>
                      <a:blip r:embed="rId4"/>
                      <a:stretch>
                        <a:fillRect/>
                      </a:stretch>
                    </p:blipFill>
                    <p:spPr>
                      <a:xfrm>
                        <a:off x="3409315" y="986155"/>
                        <a:ext cx="590550" cy="570865"/>
                      </a:xfrm>
                      <a:prstGeom prst="rect">
                        <a:avLst/>
                      </a:prstGeom>
                    </p:spPr>
                  </p:pic>
                </p:oleObj>
              </mc:Fallback>
            </mc:AlternateContent>
          </a:graphicData>
        </a:graphic>
      </p:graphicFrame>
      <p:graphicFrame>
        <p:nvGraphicFramePr>
          <p:cNvPr id="-2147482185" name="对象 -2147482186"/>
          <p:cNvGraphicFramePr>
            <a:graphicFrameLocks noChangeAspect="1"/>
          </p:cNvGraphicFramePr>
          <p:nvPr/>
        </p:nvGraphicFramePr>
        <p:xfrm>
          <a:off x="1575435" y="1557020"/>
          <a:ext cx="3067685" cy="467995"/>
        </p:xfrm>
        <a:graphic>
          <a:graphicData uri="http://schemas.openxmlformats.org/presentationml/2006/ole">
            <mc:AlternateContent xmlns:mc="http://schemas.openxmlformats.org/markup-compatibility/2006">
              <mc:Choice xmlns:v="urn:schemas-microsoft-com:vml" Requires="v">
                <p:oleObj spid="_x0000_s6" name="" r:id="rId5" imgW="1498600" imgH="228600" progId="Equation.DSMT4">
                  <p:embed/>
                </p:oleObj>
              </mc:Choice>
              <mc:Fallback>
                <p:oleObj name="" r:id="rId5" imgW="1498600" imgH="228600" progId="Equation.DSMT4">
                  <p:embed/>
                  <p:pic>
                    <p:nvPicPr>
                      <p:cNvPr id="0" name="图片 5"/>
                      <p:cNvPicPr/>
                      <p:nvPr/>
                    </p:nvPicPr>
                    <p:blipFill>
                      <a:blip r:embed="rId6"/>
                      <a:stretch>
                        <a:fillRect/>
                      </a:stretch>
                    </p:blipFill>
                    <p:spPr>
                      <a:xfrm>
                        <a:off x="1575435" y="1557020"/>
                        <a:ext cx="3067685" cy="467995"/>
                      </a:xfrm>
                      <a:prstGeom prst="rect">
                        <a:avLst/>
                      </a:prstGeom>
                      <a:noFill/>
                      <a:ln w="38100">
                        <a:noFill/>
                        <a:miter/>
                      </a:ln>
                    </p:spPr>
                  </p:pic>
                </p:oleObj>
              </mc:Fallback>
            </mc:AlternateContent>
          </a:graphicData>
        </a:graphic>
      </p:graphicFrame>
      <p:graphicFrame>
        <p:nvGraphicFramePr>
          <p:cNvPr id="-2147482184" name="对象 -2147482185"/>
          <p:cNvGraphicFramePr>
            <a:graphicFrameLocks noChangeAspect="1"/>
          </p:cNvGraphicFramePr>
          <p:nvPr/>
        </p:nvGraphicFramePr>
        <p:xfrm>
          <a:off x="4093210" y="5572125"/>
          <a:ext cx="4921250" cy="855980"/>
        </p:xfrm>
        <a:graphic>
          <a:graphicData uri="http://schemas.openxmlformats.org/presentationml/2006/ole">
            <mc:AlternateContent xmlns:mc="http://schemas.openxmlformats.org/markup-compatibility/2006">
              <mc:Choice xmlns:v="urn:schemas-microsoft-com:vml" Requires="v">
                <p:oleObj spid="_x0000_s7" name="" r:id="rId7" imgW="2628900" imgH="457200" progId="Equation.DSMT4">
                  <p:embed/>
                </p:oleObj>
              </mc:Choice>
              <mc:Fallback>
                <p:oleObj name="" r:id="rId7" imgW="2628900" imgH="457200" progId="Equation.DSMT4">
                  <p:embed/>
                  <p:pic>
                    <p:nvPicPr>
                      <p:cNvPr id="0" name="图片 6"/>
                      <p:cNvPicPr/>
                      <p:nvPr/>
                    </p:nvPicPr>
                    <p:blipFill>
                      <a:blip r:embed="rId8"/>
                      <a:stretch>
                        <a:fillRect/>
                      </a:stretch>
                    </p:blipFill>
                    <p:spPr>
                      <a:xfrm>
                        <a:off x="4093210" y="5572125"/>
                        <a:ext cx="4921250" cy="855980"/>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干预分析步骤四</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2200">
                <a:cs typeface="微软雅黑" panose="020B0503020204020204" charset="-122"/>
              </a:rPr>
              <a:t> </a:t>
            </a:r>
            <a:r>
              <a:rPr sz="2200">
                <a:cs typeface="微软雅黑" panose="020B0503020204020204" charset="-122"/>
              </a:rPr>
              <a:t>参数估计</a:t>
            </a:r>
            <a:endParaRPr sz="2200">
              <a:cs typeface="微软雅黑" panose="020B0503020204020204" charset="-122"/>
            </a:endParaRPr>
          </a:p>
          <a:p>
            <a:pPr algn="l">
              <a:buClrTx/>
              <a:buSzTx/>
            </a:pPr>
            <a:endParaRPr sz="2200">
              <a:cs typeface="微软雅黑" panose="020B0503020204020204" charset="-122"/>
            </a:endParaRPr>
          </a:p>
          <a:p>
            <a:pPr algn="l">
              <a:buClrTx/>
              <a:buSzTx/>
            </a:pPr>
            <a:endParaRPr sz="2200">
              <a:cs typeface="微软雅黑" panose="020B0503020204020204" charset="-122"/>
            </a:endParaRPr>
          </a:p>
          <a:p>
            <a:pPr algn="l">
              <a:buClrTx/>
              <a:buSzTx/>
            </a:pPr>
            <a:endParaRPr sz="2200">
              <a:cs typeface="微软雅黑" panose="020B0503020204020204" charset="-122"/>
            </a:endParaRPr>
          </a:p>
          <a:p>
            <a:pPr algn="l">
              <a:buClrTx/>
              <a:buSzTx/>
            </a:pPr>
            <a:endParaRPr sz="2200">
              <a:cs typeface="微软雅黑" panose="020B0503020204020204" charset="-122"/>
            </a:endParaRPr>
          </a:p>
          <a:p>
            <a:pPr algn="l">
              <a:buClrTx/>
              <a:buSzTx/>
            </a:pPr>
            <a:r>
              <a:rPr sz="2200">
                <a:cs typeface="微软雅黑" panose="020B0503020204020204" charset="-122"/>
              </a:rPr>
              <a:t>干预模型拟合结果</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939925" y="1736725"/>
            <a:ext cx="8602345" cy="2002155"/>
          </a:xfrm>
          <a:prstGeom prst="rect">
            <a:avLst/>
          </a:prstGeom>
        </p:spPr>
      </p:pic>
      <p:graphicFrame>
        <p:nvGraphicFramePr>
          <p:cNvPr id="-2147482178" name="对象 -2147482179"/>
          <p:cNvGraphicFramePr>
            <a:graphicFrameLocks noChangeAspect="1"/>
          </p:cNvGraphicFramePr>
          <p:nvPr/>
        </p:nvGraphicFramePr>
        <p:xfrm>
          <a:off x="3081655" y="4406265"/>
          <a:ext cx="7025640" cy="1290955"/>
        </p:xfrm>
        <a:graphic>
          <a:graphicData uri="http://schemas.openxmlformats.org/presentationml/2006/ole">
            <mc:AlternateContent xmlns:mc="http://schemas.openxmlformats.org/markup-compatibility/2006">
              <mc:Choice xmlns:v="urn:schemas-microsoft-com:vml" Requires="v">
                <p:oleObj spid="_x0000_s3076" name="" r:id="rId3" imgW="3594100" imgH="660400" progId="Equation.DSMT4">
                  <p:embed/>
                </p:oleObj>
              </mc:Choice>
              <mc:Fallback>
                <p:oleObj name="" r:id="rId3" imgW="3594100" imgH="660400" progId="Equation.DSMT4">
                  <p:embed/>
                  <p:pic>
                    <p:nvPicPr>
                      <p:cNvPr id="0" name="图片 3075"/>
                      <p:cNvPicPr/>
                      <p:nvPr/>
                    </p:nvPicPr>
                    <p:blipFill>
                      <a:blip r:embed="rId4"/>
                      <a:stretch>
                        <a:fillRect/>
                      </a:stretch>
                    </p:blipFill>
                    <p:spPr>
                      <a:xfrm>
                        <a:off x="3081655" y="4406265"/>
                        <a:ext cx="7025640" cy="1290955"/>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干预分析步骤五</a:t>
            </a:r>
            <a:endParaRPr lang="en-US" altLang="zh-CN"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200">
                <a:cs typeface="微软雅黑" panose="020B0503020204020204" charset="-122"/>
              </a:rPr>
              <a:t>拟合模型显著性检验</a:t>
            </a:r>
            <a:endParaRPr sz="2200">
              <a:cs typeface="微软雅黑" panose="020B0503020204020204" charset="-122"/>
            </a:endParaRPr>
          </a:p>
          <a:p>
            <a:pPr lvl="1" algn="l">
              <a:buClrTx/>
              <a:buSzTx/>
            </a:pPr>
            <a:r>
              <a:rPr sz="1800">
                <a:cs typeface="微软雅黑" panose="020B0503020204020204" charset="-122"/>
              </a:rPr>
              <a:t>对干预模型残差序列进行白噪声检验，LB检验结果如下表所示。检验结果显示残差序列为白噪声序列，所以拟合模型显著成立</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893570" y="2586990"/>
            <a:ext cx="9199880" cy="27609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干预分析步骤六</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200">
                <a:cs typeface="微软雅黑" panose="020B0503020204020204" charset="-122"/>
              </a:rPr>
              <a:t>干预效果解读</a:t>
            </a:r>
            <a:endParaRPr sz="2200">
              <a:cs typeface="微软雅黑" panose="020B0503020204020204" charset="-122"/>
            </a:endParaRPr>
          </a:p>
          <a:p>
            <a:pPr lvl="1" algn="l">
              <a:buClrTx/>
              <a:buSzTx/>
            </a:pPr>
            <a:r>
              <a:rPr sz="1800">
                <a:cs typeface="微软雅黑" panose="020B0503020204020204" charset="-122"/>
              </a:rPr>
              <a:t>根据              ，而且该系数t检验显著非零的特征，可以认为63号法令的颁布和实施有效降低了加州臭氧浓度。这说明这个法令的颁布和实施对治理加州的空气污染是显著有效的。又因为                                ，即在1960年之前，臭氧序列的平均浓度等于4.177，而因为63号法令的执行，使得臭氧浓度平均降低了1.225，所以63号法令的执行，使得加州臭氧浓度比法令执行之前下降了30%左右。</a:t>
            </a:r>
            <a:endParaRPr sz="1800">
              <a:cs typeface="微软雅黑" panose="020B0503020204020204" charset="-122"/>
            </a:endParaRPr>
          </a:p>
          <a:p>
            <a:pPr lvl="1" algn="l">
              <a:buClrTx/>
              <a:buSzTx/>
            </a:pPr>
            <a:r>
              <a:rPr sz="1800">
                <a:cs typeface="微软雅黑" panose="020B0503020204020204" charset="-122"/>
              </a:rPr>
              <a:t>根据               ，说明夏季比冬季的臭氧浓度低，但我们的季节性划分太粗糙，这个系数并不显著非零。</a:t>
            </a:r>
            <a:endParaRPr sz="1800">
              <a:cs typeface="微软雅黑" panose="020B0503020204020204" charset="-122"/>
            </a:endParaRPr>
          </a:p>
          <a:p>
            <a:pPr lvl="1" algn="l">
              <a:buClrTx/>
              <a:buSzTx/>
            </a:pPr>
            <a:r>
              <a:rPr sz="1800">
                <a:cs typeface="微软雅黑" panose="020B0503020204020204" charset="-122"/>
              </a:rPr>
              <a:t>消除政策因素和季节因素的干预影响，臭氧浓度序列自身的波动服从季节乘法模型。干预因素会影响臭氧序列的浓度水平，但不会改变臭氧序列的波动规律。</a:t>
            </a:r>
            <a:endParaRPr sz="1800">
              <a:cs typeface="微软雅黑" panose="020B0503020204020204" charset="-122"/>
            </a:endParaRPr>
          </a:p>
          <a:p>
            <a:pPr lvl="1" algn="l">
              <a:buClrTx/>
              <a:buSzTx/>
            </a:pP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176" name="对象 -2147482177"/>
          <p:cNvGraphicFramePr>
            <a:graphicFrameLocks noChangeAspect="1"/>
          </p:cNvGraphicFramePr>
          <p:nvPr/>
        </p:nvGraphicFramePr>
        <p:xfrm>
          <a:off x="2584450" y="1640840"/>
          <a:ext cx="1114425" cy="346075"/>
        </p:xfrm>
        <a:graphic>
          <a:graphicData uri="http://schemas.openxmlformats.org/presentationml/2006/ole">
            <mc:AlternateContent xmlns:mc="http://schemas.openxmlformats.org/markup-compatibility/2006">
              <mc:Choice xmlns:v="urn:schemas-microsoft-com:vml" Requires="v">
                <p:oleObj spid="_x0000_s3076" name="" r:id="rId2" imgW="736600" imgH="228600" progId="Equation.DSMT4">
                  <p:embed/>
                </p:oleObj>
              </mc:Choice>
              <mc:Fallback>
                <p:oleObj name="" r:id="rId2" imgW="736600" imgH="228600" progId="Equation.DSMT4">
                  <p:embed/>
                  <p:pic>
                    <p:nvPicPr>
                      <p:cNvPr id="0" name="图片 3075"/>
                      <p:cNvPicPr/>
                      <p:nvPr/>
                    </p:nvPicPr>
                    <p:blipFill>
                      <a:blip r:embed="rId3"/>
                      <a:stretch>
                        <a:fillRect/>
                      </a:stretch>
                    </p:blipFill>
                    <p:spPr>
                      <a:xfrm>
                        <a:off x="2584450" y="1640840"/>
                        <a:ext cx="1114425" cy="346075"/>
                      </a:xfrm>
                      <a:prstGeom prst="rect">
                        <a:avLst/>
                      </a:prstGeom>
                      <a:noFill/>
                      <a:ln w="38100">
                        <a:noFill/>
                        <a:miter/>
                      </a:ln>
                    </p:spPr>
                  </p:pic>
                </p:oleObj>
              </mc:Fallback>
            </mc:AlternateContent>
          </a:graphicData>
        </a:graphic>
      </p:graphicFrame>
      <p:graphicFrame>
        <p:nvGraphicFramePr>
          <p:cNvPr id="-2147482175" name="对象 -2147482176"/>
          <p:cNvGraphicFramePr>
            <a:graphicFrameLocks noChangeAspect="1"/>
          </p:cNvGraphicFramePr>
          <p:nvPr/>
        </p:nvGraphicFramePr>
        <p:xfrm>
          <a:off x="3781425" y="2374900"/>
          <a:ext cx="2771140" cy="353060"/>
        </p:xfrm>
        <a:graphic>
          <a:graphicData uri="http://schemas.openxmlformats.org/presentationml/2006/ole">
            <mc:AlternateContent xmlns:mc="http://schemas.openxmlformats.org/markup-compatibility/2006">
              <mc:Choice xmlns:v="urn:schemas-microsoft-com:vml" Requires="v">
                <p:oleObj spid="_x0000_s2" name="" r:id="rId4" imgW="1993900" imgH="254000" progId="Equation.DSMT4">
                  <p:embed/>
                </p:oleObj>
              </mc:Choice>
              <mc:Fallback>
                <p:oleObj name="" r:id="rId4" imgW="1993900" imgH="254000" progId="Equation.DSMT4">
                  <p:embed/>
                  <p:pic>
                    <p:nvPicPr>
                      <p:cNvPr id="0" name="图片 1"/>
                      <p:cNvPicPr/>
                      <p:nvPr/>
                    </p:nvPicPr>
                    <p:blipFill>
                      <a:blip r:embed="rId5"/>
                      <a:stretch>
                        <a:fillRect/>
                      </a:stretch>
                    </p:blipFill>
                    <p:spPr>
                      <a:xfrm>
                        <a:off x="3781425" y="2374900"/>
                        <a:ext cx="2771140" cy="353060"/>
                      </a:xfrm>
                      <a:prstGeom prst="rect">
                        <a:avLst/>
                      </a:prstGeom>
                      <a:noFill/>
                      <a:ln w="38100">
                        <a:noFill/>
                        <a:miter/>
                      </a:ln>
                    </p:spPr>
                  </p:pic>
                </p:oleObj>
              </mc:Fallback>
            </mc:AlternateContent>
          </a:graphicData>
        </a:graphic>
      </p:graphicFrame>
      <p:graphicFrame>
        <p:nvGraphicFramePr>
          <p:cNvPr id="-2147482173" name="对象 -2147482174"/>
          <p:cNvGraphicFramePr>
            <a:graphicFrameLocks noChangeAspect="1"/>
          </p:cNvGraphicFramePr>
          <p:nvPr/>
        </p:nvGraphicFramePr>
        <p:xfrm>
          <a:off x="2584450" y="3543935"/>
          <a:ext cx="1240790" cy="338455"/>
        </p:xfrm>
        <a:graphic>
          <a:graphicData uri="http://schemas.openxmlformats.org/presentationml/2006/ole">
            <mc:AlternateContent xmlns:mc="http://schemas.openxmlformats.org/markup-compatibility/2006">
              <mc:Choice xmlns:v="urn:schemas-microsoft-com:vml" Requires="v">
                <p:oleObj spid="_x0000_s3" name="" r:id="rId6" imgW="838200" imgH="228600" progId="Equation.DSMT4">
                  <p:embed/>
                </p:oleObj>
              </mc:Choice>
              <mc:Fallback>
                <p:oleObj name="" r:id="rId6" imgW="838200" imgH="228600" progId="Equation.DSMT4">
                  <p:embed/>
                  <p:pic>
                    <p:nvPicPr>
                      <p:cNvPr id="0" name="图片 2"/>
                      <p:cNvPicPr/>
                      <p:nvPr/>
                    </p:nvPicPr>
                    <p:blipFill>
                      <a:blip r:embed="rId7"/>
                      <a:stretch>
                        <a:fillRect/>
                      </a:stretch>
                    </p:blipFill>
                    <p:spPr>
                      <a:xfrm>
                        <a:off x="2584450" y="3543935"/>
                        <a:ext cx="1240790" cy="338455"/>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干预分析步骤七</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200">
                <a:cs typeface="微软雅黑" panose="020B0503020204020204" charset="-122"/>
              </a:rPr>
              <a:t>序列预测：根据拟合的干预模型，事先确定未来各期干预变量的取值，还可以对序列进行短期预测。</a:t>
            </a:r>
            <a:endParaRPr sz="22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182495" y="2023110"/>
            <a:ext cx="8305800" cy="43281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干预机制的选择</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1800">
                <a:cs typeface="微软雅黑" panose="020B0503020204020204" charset="-122"/>
              </a:rPr>
              <a:t>干预模型是进行政策效果评估或分析特殊事件影响的有用模型。而干预模型的关键是将干预事件以虚拟变量的形式引入响应序列分析。干预事件根据作用机制可以分为三种类型：</a:t>
            </a:r>
            <a:endParaRPr sz="1800">
              <a:cs typeface="微软雅黑" panose="020B0503020204020204" charset="-122"/>
            </a:endParaRPr>
          </a:p>
          <a:p>
            <a:pPr lvl="1" algn="l">
              <a:buClrTx/>
              <a:buSzTx/>
            </a:pPr>
            <a:endParaRPr sz="1800">
              <a:cs typeface="微软雅黑" panose="020B0503020204020204" charset="-122"/>
            </a:endParaRPr>
          </a:p>
          <a:p>
            <a:pPr lvl="1" algn="l">
              <a:buClrTx/>
              <a:buSzTx/>
            </a:pP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custDataLst>
              <p:tags r:id="rId2"/>
            </p:custDataLst>
          </p:nvPr>
        </p:nvGraphicFramePr>
        <p:xfrm>
          <a:off x="1819275" y="2208530"/>
          <a:ext cx="9791700" cy="3187065"/>
        </p:xfrm>
        <a:graphic>
          <a:graphicData uri="http://schemas.openxmlformats.org/drawingml/2006/table">
            <a:tbl>
              <a:tblPr bandRow="1">
                <a:tableStyleId>{5C22544A-7EE6-4342-B048-85BDC9FD1C3A}</a:tableStyleId>
              </a:tblPr>
              <a:tblGrid>
                <a:gridCol w="4785995"/>
                <a:gridCol w="5005705"/>
              </a:tblGrid>
              <a:tr h="1062355">
                <a:tc>
                  <a:txBody>
                    <a:bodyPr/>
                    <a:p>
                      <a:pPr algn="ctr">
                        <a:buNone/>
                      </a:pPr>
                      <a:r>
                        <a:rPr lang="zh-CN" altLang="en-US"/>
                        <a:t>阶梯干预</a:t>
                      </a:r>
                      <a:endParaRPr lang="zh-CN" altLang="en-US"/>
                    </a:p>
                  </a:txBody>
                  <a:tcPr anchor="ctr" anchorCtr="0"/>
                </a:tc>
                <a:tc>
                  <a:txBody>
                    <a:bodyPr/>
                    <a:p>
                      <a:pPr>
                        <a:buNone/>
                      </a:pPr>
                      <a:endParaRPr lang="zh-CN" altLang="en-US"/>
                    </a:p>
                  </a:txBody>
                  <a:tcPr/>
                </a:tc>
              </a:tr>
              <a:tr h="1062355">
                <a:tc>
                  <a:txBody>
                    <a:bodyPr/>
                    <a:p>
                      <a:pPr algn="ctr">
                        <a:buNone/>
                      </a:pPr>
                      <a:r>
                        <a:rPr lang="zh-CN" altLang="en-US"/>
                        <a:t>脉冲干预</a:t>
                      </a:r>
                      <a:endParaRPr lang="zh-CN" altLang="en-US"/>
                    </a:p>
                  </a:txBody>
                  <a:tcPr anchor="ctr" anchorCtr="0"/>
                </a:tc>
                <a:tc>
                  <a:txBody>
                    <a:bodyPr/>
                    <a:p>
                      <a:pPr>
                        <a:buNone/>
                      </a:pPr>
                      <a:endParaRPr lang="zh-CN" altLang="en-US"/>
                    </a:p>
                  </a:txBody>
                  <a:tcPr/>
                </a:tc>
              </a:tr>
              <a:tr h="1062355">
                <a:tc>
                  <a:txBody>
                    <a:bodyPr/>
                    <a:p>
                      <a:pPr algn="ctr">
                        <a:buNone/>
                      </a:pPr>
                      <a:r>
                        <a:rPr lang="zh-CN" altLang="en-US"/>
                        <a:t>其他干预</a:t>
                      </a:r>
                      <a:endParaRPr lang="zh-CN" altLang="en-US"/>
                    </a:p>
                  </a:txBody>
                  <a:tcPr anchor="ctr" anchorCtr="0"/>
                </a:tc>
                <a:tc>
                  <a:txBody>
                    <a:bodyPr/>
                    <a:p>
                      <a:pPr algn="ctr">
                        <a:buNone/>
                      </a:pPr>
                      <a:r>
                        <a:rPr lang="zh-CN" altLang="en-US"/>
                        <a:t>用阶梯干预和脉冲干预的转换函数或组合来生成</a:t>
                      </a:r>
                      <a:endParaRPr lang="zh-CN" altLang="en-US"/>
                    </a:p>
                  </a:txBody>
                  <a:tcPr anchor="ctr" anchorCtr="0"/>
                </a:tc>
              </a:tr>
            </a:tbl>
          </a:graphicData>
        </a:graphic>
      </p:graphicFrame>
      <p:graphicFrame>
        <p:nvGraphicFramePr>
          <p:cNvPr id="5" name="对象 4"/>
          <p:cNvGraphicFramePr/>
          <p:nvPr/>
        </p:nvGraphicFramePr>
        <p:xfrm>
          <a:off x="6151245" y="2150745"/>
          <a:ext cx="5055870" cy="1231900"/>
        </p:xfrm>
        <a:graphic>
          <a:graphicData uri="http://schemas.openxmlformats.org/presentationml/2006/ole">
            <mc:AlternateContent xmlns:mc="http://schemas.openxmlformats.org/markup-compatibility/2006">
              <mc:Choice xmlns:v="urn:schemas-microsoft-com:vml" Requires="v">
                <p:oleObj spid="_x0000_s6" name="" r:id="rId3" imgW="3455670" imgH="770890" progId="Equation.DSMT4">
                  <p:embed/>
                </p:oleObj>
              </mc:Choice>
              <mc:Fallback>
                <p:oleObj name="" r:id="rId3" imgW="3455670" imgH="770890" progId="Equation.DSMT4">
                  <p:embed/>
                  <p:pic>
                    <p:nvPicPr>
                      <p:cNvPr id="0" name="图片 5"/>
                      <p:cNvPicPr/>
                      <p:nvPr/>
                    </p:nvPicPr>
                    <p:blipFill>
                      <a:blip r:embed="rId4"/>
                      <a:stretch>
                        <a:fillRect/>
                      </a:stretch>
                    </p:blipFill>
                    <p:spPr>
                      <a:xfrm>
                        <a:off x="6151245" y="2150745"/>
                        <a:ext cx="5055870" cy="1231900"/>
                      </a:xfrm>
                      <a:prstGeom prst="rect">
                        <a:avLst/>
                      </a:prstGeom>
                    </p:spPr>
                  </p:pic>
                </p:oleObj>
              </mc:Fallback>
            </mc:AlternateContent>
          </a:graphicData>
        </a:graphic>
      </p:graphicFrame>
      <p:graphicFrame>
        <p:nvGraphicFramePr>
          <p:cNvPr id="7" name="对象 6"/>
          <p:cNvGraphicFramePr/>
          <p:nvPr/>
        </p:nvGraphicFramePr>
        <p:xfrm>
          <a:off x="5896293" y="3249295"/>
          <a:ext cx="5565775" cy="1207770"/>
        </p:xfrm>
        <a:graphic>
          <a:graphicData uri="http://schemas.openxmlformats.org/presentationml/2006/ole">
            <mc:AlternateContent xmlns:mc="http://schemas.openxmlformats.org/markup-compatibility/2006">
              <mc:Choice xmlns:v="urn:schemas-microsoft-com:vml" Requires="v">
                <p:oleObj spid="_x0000_s8" name="" r:id="rId5" imgW="3455670" imgH="763270" progId="Equation.DSMT4">
                  <p:embed/>
                </p:oleObj>
              </mc:Choice>
              <mc:Fallback>
                <p:oleObj name="" r:id="rId5" imgW="3455670" imgH="763270" progId="Equation.DSMT4">
                  <p:embed/>
                  <p:pic>
                    <p:nvPicPr>
                      <p:cNvPr id="0" name="图片 7"/>
                      <p:cNvPicPr/>
                      <p:nvPr/>
                    </p:nvPicPr>
                    <p:blipFill>
                      <a:blip r:embed="rId6"/>
                      <a:stretch>
                        <a:fillRect/>
                      </a:stretch>
                    </p:blipFill>
                    <p:spPr>
                      <a:xfrm>
                        <a:off x="5896293" y="3249295"/>
                        <a:ext cx="5565775" cy="1207770"/>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14" name="矩形 13"/>
          <p:cNvSpPr/>
          <p:nvPr>
            <p:custDataLst>
              <p:tags r:id="rId2"/>
            </p:custDataLst>
          </p:nvPr>
        </p:nvSpPr>
        <p:spPr>
          <a:xfrm>
            <a:off x="3201035" y="1487805"/>
            <a:ext cx="7620000" cy="646430"/>
          </a:xfrm>
          <a:prstGeom prst="rect">
            <a:avLst/>
          </a:prstGeom>
          <a:solidFill>
            <a:schemeClr val="bg2">
              <a:lumMod val="85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4" name="矩形 3"/>
          <p:cNvSpPr/>
          <p:nvPr>
            <p:custDataLst>
              <p:tags r:id="rId3"/>
            </p:custDataLst>
          </p:nvPr>
        </p:nvSpPr>
        <p:spPr>
          <a:xfrm>
            <a:off x="1486535" y="148907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5" name="矩形 4"/>
          <p:cNvSpPr/>
          <p:nvPr>
            <p:custDataLst>
              <p:tags r:id="rId4"/>
            </p:custDataLst>
          </p:nvPr>
        </p:nvSpPr>
        <p:spPr>
          <a:xfrm>
            <a:off x="1486535" y="237490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7" name="矩形 6"/>
          <p:cNvSpPr/>
          <p:nvPr>
            <p:custDataLst>
              <p:tags r:id="rId5"/>
            </p:custDataLst>
          </p:nvPr>
        </p:nvSpPr>
        <p:spPr>
          <a:xfrm>
            <a:off x="1486535" y="327025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5" name="矩形 14"/>
          <p:cNvSpPr/>
          <p:nvPr>
            <p:custDataLst>
              <p:tags r:id="rId6"/>
            </p:custDataLst>
          </p:nvPr>
        </p:nvSpPr>
        <p:spPr>
          <a:xfrm>
            <a:off x="1486535" y="41751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7" name="矩形 16"/>
          <p:cNvSpPr/>
          <p:nvPr>
            <p:custDataLst>
              <p:tags r:id="rId7"/>
            </p:custDataLst>
          </p:nvPr>
        </p:nvSpPr>
        <p:spPr>
          <a:xfrm>
            <a:off x="1486535" y="504253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2" name="矩形 21"/>
          <p:cNvSpPr/>
          <p:nvPr>
            <p:custDataLst>
              <p:tags r:id="rId8"/>
            </p:custDataLst>
          </p:nvPr>
        </p:nvSpPr>
        <p:spPr>
          <a:xfrm>
            <a:off x="3201035" y="240411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3" name="矩形 22"/>
          <p:cNvSpPr/>
          <p:nvPr>
            <p:custDataLst>
              <p:tags r:id="rId9"/>
            </p:custDataLst>
          </p:nvPr>
        </p:nvSpPr>
        <p:spPr>
          <a:xfrm>
            <a:off x="3201035" y="3271520"/>
            <a:ext cx="7620000" cy="646430"/>
          </a:xfrm>
          <a:prstGeom prst="rect">
            <a:avLst/>
          </a:prstGeom>
          <a:solidFill>
            <a:schemeClr val="accent3">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4" name="矩形 23"/>
          <p:cNvSpPr/>
          <p:nvPr>
            <p:custDataLst>
              <p:tags r:id="rId10"/>
            </p:custDataLst>
          </p:nvPr>
        </p:nvSpPr>
        <p:spPr>
          <a:xfrm>
            <a:off x="3201035" y="41763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5" name="矩形 24"/>
          <p:cNvSpPr/>
          <p:nvPr>
            <p:custDataLst>
              <p:tags r:id="rId11"/>
            </p:custDataLst>
          </p:nvPr>
        </p:nvSpPr>
        <p:spPr>
          <a:xfrm>
            <a:off x="3201035" y="50450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6" name="文本框 25"/>
          <p:cNvSpPr txBox="1"/>
          <p:nvPr>
            <p:custDataLst>
              <p:tags r:id="rId12"/>
            </p:custDataLst>
          </p:nvPr>
        </p:nvSpPr>
        <p:spPr>
          <a:xfrm>
            <a:off x="3284220" y="164338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ARIMAX</a:t>
            </a: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3"/>
            </p:custDataLst>
          </p:nvPr>
        </p:nvSpPr>
        <p:spPr>
          <a:xfrm>
            <a:off x="2018030" y="1642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29" name="文本框 28"/>
          <p:cNvSpPr txBox="1"/>
          <p:nvPr>
            <p:custDataLst>
              <p:tags r:id="rId14"/>
            </p:custDataLst>
          </p:nvPr>
        </p:nvSpPr>
        <p:spPr>
          <a:xfrm>
            <a:off x="2018030" y="25184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30" name="文本框 29"/>
          <p:cNvSpPr txBox="1"/>
          <p:nvPr>
            <p:custDataLst>
              <p:tags r:id="rId15"/>
            </p:custDataLst>
          </p:nvPr>
        </p:nvSpPr>
        <p:spPr>
          <a:xfrm>
            <a:off x="3284220" y="256032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干预分析</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2" name="文本框 31"/>
          <p:cNvSpPr txBox="1"/>
          <p:nvPr>
            <p:custDataLst>
              <p:tags r:id="rId16"/>
            </p:custDataLst>
          </p:nvPr>
        </p:nvSpPr>
        <p:spPr>
          <a:xfrm>
            <a:off x="3284220" y="342773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伪回归</a:t>
            </a:r>
            <a:endPar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4" name="文本框 33"/>
          <p:cNvSpPr txBox="1"/>
          <p:nvPr>
            <p:custDataLst>
              <p:tags r:id="rId17"/>
            </p:custDataLst>
          </p:nvPr>
        </p:nvSpPr>
        <p:spPr>
          <a:xfrm>
            <a:off x="3284220" y="4332605"/>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sz="2100" b="1" dirty="0">
                <a:solidFill>
                  <a:srgbClr val="000000">
                    <a:lumMod val="75000"/>
                    <a:lumOff val="25000"/>
                  </a:srgbClr>
                </a:solidFill>
                <a:latin typeface="微软雅黑" panose="020B0503020204020204" charset="-122"/>
                <a:ea typeface="微软雅黑" panose="020B0503020204020204" charset="-122"/>
              </a:rPr>
              <a:t>协整与误差修正模型</a:t>
            </a:r>
            <a:endParaRPr lang="zh-CN" sz="2100" b="1" dirty="0">
              <a:solidFill>
                <a:srgbClr val="000000">
                  <a:lumMod val="75000"/>
                  <a:lumOff val="25000"/>
                </a:srgbClr>
              </a:solidFill>
              <a:latin typeface="微软雅黑" panose="020B0503020204020204" charset="-122"/>
              <a:ea typeface="微软雅黑" panose="020B0503020204020204" charset="-122"/>
            </a:endParaRPr>
          </a:p>
        </p:txBody>
      </p:sp>
      <p:sp>
        <p:nvSpPr>
          <p:cNvPr id="36" name="文本框 35"/>
          <p:cNvSpPr txBox="1"/>
          <p:nvPr>
            <p:custDataLst>
              <p:tags r:id="rId18"/>
            </p:custDataLst>
          </p:nvPr>
        </p:nvSpPr>
        <p:spPr>
          <a:xfrm>
            <a:off x="2018030" y="517715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05</a:t>
            </a:r>
            <a:endParaRPr lang="zh-CN" altLang="en-US">
              <a:latin typeface="Arial" panose="020B0604020202020204" pitchFamily="34" charset="0"/>
              <a:ea typeface="微软雅黑" panose="020B0503020204020204" charset="-122"/>
            </a:endParaRPr>
          </a:p>
        </p:txBody>
      </p:sp>
      <p:sp>
        <p:nvSpPr>
          <p:cNvPr id="37" name="文本框 36"/>
          <p:cNvSpPr txBox="1"/>
          <p:nvPr>
            <p:custDataLst>
              <p:tags r:id="rId19"/>
            </p:custDataLst>
          </p:nvPr>
        </p:nvSpPr>
        <p:spPr>
          <a:xfrm>
            <a:off x="2018030" y="4309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38" name="文本框 37"/>
          <p:cNvSpPr txBox="1"/>
          <p:nvPr>
            <p:custDataLst>
              <p:tags r:id="rId20"/>
            </p:custDataLst>
          </p:nvPr>
        </p:nvSpPr>
        <p:spPr>
          <a:xfrm>
            <a:off x="2018030" y="341376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
        <p:nvSpPr>
          <p:cNvPr id="39" name="文本框 38"/>
          <p:cNvSpPr txBox="1"/>
          <p:nvPr/>
        </p:nvSpPr>
        <p:spPr>
          <a:xfrm>
            <a:off x="3284220" y="5177155"/>
            <a:ext cx="3242310" cy="414020"/>
          </a:xfrm>
          <a:prstGeom prst="rect">
            <a:avLst/>
          </a:prstGeom>
          <a:noFill/>
        </p:spPr>
        <p:txBody>
          <a:bodyPr wrap="square" rtlCol="0" anchor="t">
            <a:spAutoFit/>
          </a:bodyPr>
          <a:p>
            <a:pPr marL="0" lvl="0" indent="0" algn="l">
              <a:lnSpc>
                <a:spcPct val="100000"/>
              </a:lnSpc>
              <a:spcBef>
                <a:spcPts val="0"/>
              </a:spcBef>
              <a:spcAft>
                <a:spcPts val="0"/>
              </a:spcAft>
              <a:buSzPct val="100000"/>
            </a:pPr>
            <a:r>
              <a:rPr lang="en-US" sz="2100" b="1" dirty="0">
                <a:solidFill>
                  <a:srgbClr val="000000">
                    <a:lumMod val="75000"/>
                    <a:lumOff val="25000"/>
                  </a:srgbClr>
                </a:solidFill>
                <a:latin typeface="微软雅黑" panose="020B0503020204020204" charset="-122"/>
                <a:ea typeface="微软雅黑" panose="020B0503020204020204" charset="-122"/>
                <a:sym typeface="+mn-ea"/>
              </a:rPr>
              <a:t>Granger</a:t>
            </a:r>
            <a:r>
              <a:rPr lang="zh-CN" altLang="en-US" sz="2100" b="1" dirty="0">
                <a:solidFill>
                  <a:srgbClr val="000000">
                    <a:lumMod val="75000"/>
                    <a:lumOff val="25000"/>
                  </a:srgbClr>
                </a:solidFill>
                <a:latin typeface="微软雅黑" panose="020B0503020204020204" charset="-122"/>
                <a:ea typeface="微软雅黑" panose="020B0503020204020204" charset="-122"/>
                <a:sym typeface="+mn-ea"/>
              </a:rPr>
              <a:t>因果检验</a:t>
            </a:r>
            <a:endParaRPr lang="zh-CN" altLang="en-US" sz="2100" b="1" dirty="0">
              <a:solidFill>
                <a:srgbClr val="000000">
                  <a:lumMod val="75000"/>
                  <a:lumOff val="25000"/>
                </a:srgbClr>
              </a:solidFill>
              <a:latin typeface="微软雅黑" panose="020B0503020204020204" charset="-122"/>
              <a:ea typeface="微软雅黑" panose="020B0503020204020204" charset="-122"/>
              <a:sym typeface="+mn-ea"/>
            </a:endParaRPr>
          </a:p>
        </p:txBody>
      </p:sp>
    </p:spTree>
    <p:custDataLst>
      <p:tags r:id="rId2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18260" y="253365"/>
            <a:ext cx="10203815" cy="631825"/>
          </a:xfrm>
        </p:spPr>
        <p:txBody>
          <a:bodyPr>
            <a:normAutofit/>
          </a:bodyPr>
          <a:p>
            <a:r>
              <a:rPr lang="zh-CN" altLang="en-US" sz="2800" spc="0" smtClean="0">
                <a:solidFill>
                  <a:schemeClr val="accent5">
                    <a:lumMod val="75000"/>
                  </a:schemeClr>
                </a:solidFill>
                <a:cs typeface="+mn-cs"/>
              </a:rPr>
              <a:t>多元时序回归分析</a:t>
            </a:r>
            <a:endParaRPr lang="zh-CN" altLang="en-US" sz="2800" spc="0" smtClean="0">
              <a:solidFill>
                <a:schemeClr val="accent5">
                  <a:lumMod val="75000"/>
                </a:schemeClr>
              </a:solidFill>
              <a:cs typeface="+mn-cs"/>
            </a:endParaRPr>
          </a:p>
        </p:txBody>
      </p:sp>
      <p:sp>
        <p:nvSpPr>
          <p:cNvPr id="3" name="内容占位符 2"/>
          <p:cNvSpPr>
            <a:spLocks noGrp="1"/>
          </p:cNvSpPr>
          <p:nvPr>
            <p:ph idx="1"/>
          </p:nvPr>
        </p:nvSpPr>
        <p:spPr>
          <a:xfrm>
            <a:off x="1188085" y="952500"/>
            <a:ext cx="10333990" cy="5388610"/>
          </a:xfrm>
        </p:spPr>
        <p:txBody>
          <a:bodyPr/>
          <a:p>
            <a:r>
              <a:rPr lang="zh-CN" altLang="en-US" sz="2200">
                <a:cs typeface="微软雅黑" panose="020B0503020204020204" charset="-122"/>
              </a:rPr>
              <a:t>计量经济学家很早就开始构建多元时序的回归模型</a:t>
            </a:r>
            <a:endParaRPr lang="zh-CN" altLang="en-US" sz="2200">
              <a:cs typeface="微软雅黑" panose="020B0503020204020204" charset="-122"/>
            </a:endParaRPr>
          </a:p>
          <a:p>
            <a:endParaRPr lang="zh-CN" altLang="en-US" sz="2200">
              <a:cs typeface="微软雅黑" panose="020B0503020204020204" charset="-122"/>
            </a:endParaRPr>
          </a:p>
          <a:p>
            <a:endParaRPr lang="zh-CN" altLang="en-US" sz="2200">
              <a:cs typeface="微软雅黑" panose="020B0503020204020204" charset="-122"/>
            </a:endParaRPr>
          </a:p>
          <a:p>
            <a:r>
              <a:rPr lang="en-US" altLang="zh-CN" sz="2200">
                <a:cs typeface="微软雅黑" panose="020B0503020204020204" charset="-122"/>
              </a:rPr>
              <a:t>20</a:t>
            </a:r>
            <a:r>
              <a:rPr lang="zh-CN" altLang="en-US" sz="2200">
                <a:cs typeface="微软雅黑" panose="020B0503020204020204" charset="-122"/>
              </a:rPr>
              <a:t>世纪</a:t>
            </a:r>
            <a:r>
              <a:rPr lang="en-US" altLang="zh-CN" sz="2200">
                <a:cs typeface="微软雅黑" panose="020B0503020204020204" charset="-122"/>
              </a:rPr>
              <a:t>60-70</a:t>
            </a:r>
            <a:r>
              <a:rPr lang="zh-CN" altLang="en-US" sz="2200">
                <a:cs typeface="微软雅黑" panose="020B0503020204020204" charset="-122"/>
              </a:rPr>
              <a:t>年代，</a:t>
            </a:r>
            <a:r>
              <a:rPr lang="en-US" altLang="zh-CN" sz="2200">
                <a:cs typeface="微软雅黑" panose="020B0503020204020204" charset="-122"/>
              </a:rPr>
              <a:t>Granger</a:t>
            </a:r>
            <a:r>
              <a:rPr lang="zh-CN" altLang="en-US" sz="2200">
                <a:cs typeface="微软雅黑" panose="020B0503020204020204" charset="-122"/>
              </a:rPr>
              <a:t>等统计学家，对多元时序回归模型提出了伪回归的概念。</a:t>
            </a:r>
            <a:endParaRPr lang="zh-CN" altLang="en-US" sz="2200">
              <a:cs typeface="微软雅黑" panose="020B0503020204020204" charset="-122"/>
            </a:endParaRPr>
          </a:p>
          <a:p>
            <a:r>
              <a:rPr lang="zh-CN" altLang="en-US" sz="2200">
                <a:cs typeface="微软雅黑" panose="020B0503020204020204" charset="-122"/>
              </a:rPr>
              <a:t>他们提醒计量经济学家，在使用时间序列进行线性回归分析时，回归模型很容易通过方程显著性检验。很多时候不是因为这些序列之间真的具有因果关系，而是时间的相关性，造成非平稳序列之间的</a:t>
            </a:r>
            <a:r>
              <a:rPr lang="en-US" altLang="zh-CN" sz="2200">
                <a:cs typeface="微软雅黑" panose="020B0503020204020204" charset="-122"/>
              </a:rPr>
              <a:t>“</a:t>
            </a:r>
            <a:r>
              <a:rPr sz="2200">
                <a:cs typeface="微软雅黑" panose="020B0503020204020204" charset="-122"/>
              </a:rPr>
              <a:t>伪</a:t>
            </a:r>
            <a:r>
              <a:rPr lang="en-US" altLang="zh-CN" sz="2200">
                <a:cs typeface="微软雅黑" panose="020B0503020204020204" charset="-122"/>
              </a:rPr>
              <a:t>”</a:t>
            </a:r>
            <a:r>
              <a:rPr sz="2200">
                <a:cs typeface="微软雅黑" panose="020B0503020204020204" charset="-122"/>
              </a:rPr>
              <a:t>回归</a:t>
            </a:r>
            <a:r>
              <a:rPr lang="zh-CN" altLang="en-US" sz="2200">
                <a:cs typeface="微软雅黑" panose="020B0503020204020204" charset="-122"/>
              </a:rPr>
              <a:t>。</a:t>
            </a:r>
            <a:endParaRPr lang="zh-CN" altLang="en-US"/>
          </a:p>
          <a:p>
            <a:pPr marL="0" indent="0">
              <a:buNone/>
            </a:pPr>
            <a:endParaRPr lang="zh-CN" altLang="en-US"/>
          </a:p>
          <a:p>
            <a:endParaRPr lang="zh-CN" altLang="en-US"/>
          </a:p>
          <a:p>
            <a:endParaRPr lang="zh-CN" altLang="en-US"/>
          </a:p>
        </p:txBody>
      </p:sp>
      <p:graphicFrame>
        <p:nvGraphicFramePr>
          <p:cNvPr id="4" name="对象 3">
            <a:hlinkClick r:id="" action="ppaction://ole?verb="/>
          </p:cNvPr>
          <p:cNvGraphicFramePr>
            <a:graphicFrameLocks noChangeAspect="1"/>
          </p:cNvGraphicFramePr>
          <p:nvPr/>
        </p:nvGraphicFramePr>
        <p:xfrm>
          <a:off x="3439795" y="1801495"/>
          <a:ext cx="5311775" cy="508635"/>
        </p:xfrm>
        <a:graphic>
          <a:graphicData uri="http://schemas.openxmlformats.org/presentationml/2006/ole">
            <mc:AlternateContent xmlns:mc="http://schemas.openxmlformats.org/markup-compatibility/2006">
              <mc:Choice xmlns:v="urn:schemas-microsoft-com:vml" Requires="v">
                <p:oleObj spid="_x0000_s1025" name="" r:id="rId1" imgW="2387600" imgH="228600" progId="Equation.DSMT4">
                  <p:embed/>
                </p:oleObj>
              </mc:Choice>
              <mc:Fallback>
                <p:oleObj name="" r:id="rId1" imgW="2387600" imgH="228600" progId="Equation.DSMT4">
                  <p:embed/>
                  <p:pic>
                    <p:nvPicPr>
                      <p:cNvPr id="0" name="图片 1024"/>
                      <p:cNvPicPr/>
                      <p:nvPr/>
                    </p:nvPicPr>
                    <p:blipFill>
                      <a:blip r:embed="rId2"/>
                      <a:stretch>
                        <a:fillRect/>
                      </a:stretch>
                    </p:blipFill>
                    <p:spPr>
                      <a:xfrm>
                        <a:off x="3439795" y="1801495"/>
                        <a:ext cx="5311775" cy="508635"/>
                      </a:xfrm>
                      <a:prstGeom prst="rect">
                        <a:avLst/>
                      </a:prstGeom>
                    </p:spPr>
                  </p:pic>
                </p:oleObj>
              </mc:Fallback>
            </mc:AlternateContent>
          </a:graphicData>
        </a:graphic>
      </p:graphicFrame>
      <p:cxnSp>
        <p:nvCxnSpPr>
          <p:cNvPr id="5" name="直接连接符 4"/>
          <p:cNvCxnSpPr/>
          <p:nvPr>
            <p:custDataLst>
              <p:tags r:id="rId3"/>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xfrm>
            <a:off x="1218565" y="283845"/>
            <a:ext cx="10303510" cy="601345"/>
          </a:xfrm>
        </p:spPr>
        <p:txBody>
          <a:bodyPr vert="horz" wrap="square" lIns="91440" tIns="45720" rIns="91440" bIns="45720" anchor="ctr">
            <a:normAutofit/>
          </a:bodyPr>
          <a:p>
            <a:pPr eaLnBrk="1" hangingPunct="1"/>
            <a:r>
              <a:rPr sz="2800" spc="0" smtClean="0">
                <a:solidFill>
                  <a:schemeClr val="accent5">
                    <a:lumMod val="75000"/>
                  </a:schemeClr>
                </a:solidFill>
                <a:cs typeface="+mn-cs"/>
              </a:rPr>
              <a:t> </a:t>
            </a:r>
            <a:r>
              <a:rPr lang="zh-CN" altLang="en-US" sz="2800" spc="0" smtClean="0">
                <a:solidFill>
                  <a:schemeClr val="accent5">
                    <a:lumMod val="75000"/>
                  </a:schemeClr>
                </a:solidFill>
                <a:cs typeface="+mn-cs"/>
              </a:rPr>
              <a:t>伪回归定义</a:t>
            </a:r>
            <a:endParaRPr lang="zh-CN" altLang="en-US" sz="2800" spc="0" smtClean="0">
              <a:solidFill>
                <a:schemeClr val="accent5">
                  <a:lumMod val="75000"/>
                </a:schemeClr>
              </a:solidFill>
              <a:cs typeface="+mn-cs"/>
            </a:endParaRPr>
          </a:p>
        </p:txBody>
      </p:sp>
      <p:sp>
        <p:nvSpPr>
          <p:cNvPr id="16386" name="Rectangle 3"/>
          <p:cNvSpPr>
            <a:spLocks noGrp="1"/>
          </p:cNvSpPr>
          <p:nvPr>
            <p:ph idx="1"/>
          </p:nvPr>
        </p:nvSpPr>
        <p:spPr>
          <a:xfrm>
            <a:off x="1248410" y="952500"/>
            <a:ext cx="10273665" cy="5388610"/>
          </a:xfrm>
        </p:spPr>
        <p:txBody>
          <a:bodyPr vert="horz" wrap="square" lIns="91440" tIns="45720" rIns="91440" bIns="45720" anchor="t"/>
          <a:p>
            <a:pPr eaLnBrk="1" hangingPunct="1"/>
            <a:r>
              <a:rPr lang="zh-CN" altLang="en-US" sz="2200" dirty="0"/>
              <a:t>对回归模型进行方程显著性检验</a:t>
            </a:r>
            <a:endParaRPr lang="zh-CN" altLang="en-US" sz="2200" dirty="0"/>
          </a:p>
          <a:p>
            <a:pPr eaLnBrk="1" hangingPunct="1"/>
            <a:endParaRPr lang="zh-CN" altLang="en-US" sz="2200" dirty="0"/>
          </a:p>
          <a:p>
            <a:pPr eaLnBrk="1" hangingPunct="1"/>
            <a:r>
              <a:rPr lang="zh-CN" altLang="en-US" sz="2200" dirty="0"/>
              <a:t>假设条件</a:t>
            </a:r>
            <a:endParaRPr lang="zh-CN" altLang="en-US" sz="2200" dirty="0"/>
          </a:p>
          <a:p>
            <a:pPr eaLnBrk="1" hangingPunct="1"/>
            <a:endParaRPr lang="zh-CN" altLang="en-US" sz="2200" dirty="0"/>
          </a:p>
          <a:p>
            <a:pPr eaLnBrk="1" hangingPunct="1"/>
            <a:r>
              <a:rPr lang="zh-CN" altLang="en-US" sz="2200" dirty="0"/>
              <a:t>检验统计量</a:t>
            </a:r>
            <a:endParaRPr lang="zh-CN" altLang="en-US" sz="2200" dirty="0"/>
          </a:p>
          <a:p>
            <a:pPr eaLnBrk="1" hangingPunct="1"/>
            <a:endParaRPr lang="zh-CN" altLang="en-US" sz="2200" dirty="0"/>
          </a:p>
          <a:p>
            <a:pPr eaLnBrk="1" hangingPunct="1"/>
            <a:r>
              <a:rPr lang="zh-CN" altLang="en-US" sz="2200" dirty="0"/>
              <a:t>伪回归：真实拒绝原假设的概率大于理论上的拒真概率</a:t>
            </a:r>
            <a:endParaRPr lang="zh-CN" altLang="en-US" sz="2200" dirty="0"/>
          </a:p>
        </p:txBody>
      </p:sp>
      <p:graphicFrame>
        <p:nvGraphicFramePr>
          <p:cNvPr id="16387" name="Object 4"/>
          <p:cNvGraphicFramePr>
            <a:graphicFrameLocks noChangeAspect="1"/>
          </p:cNvGraphicFramePr>
          <p:nvPr/>
        </p:nvGraphicFramePr>
        <p:xfrm>
          <a:off x="3902710" y="2640013"/>
          <a:ext cx="3667125" cy="490537"/>
        </p:xfrm>
        <a:graphic>
          <a:graphicData uri="http://schemas.openxmlformats.org/presentationml/2006/ole">
            <mc:AlternateContent xmlns:mc="http://schemas.openxmlformats.org/markup-compatibility/2006">
              <mc:Choice xmlns:v="urn:schemas-microsoft-com:vml" Requires="v">
                <p:oleObj spid="_x0000_s3099" name="" r:id="rId1" imgW="37185600" imgH="5486400" progId="Equation.3">
                  <p:embed/>
                </p:oleObj>
              </mc:Choice>
              <mc:Fallback>
                <p:oleObj name="" r:id="rId1" imgW="37185600" imgH="5486400" progId="Equation.3">
                  <p:embed/>
                  <p:pic>
                    <p:nvPicPr>
                      <p:cNvPr id="0" name="图片 3098"/>
                      <p:cNvPicPr/>
                      <p:nvPr/>
                    </p:nvPicPr>
                    <p:blipFill>
                      <a:blip r:embed="rId2"/>
                      <a:stretch>
                        <a:fillRect/>
                      </a:stretch>
                    </p:blipFill>
                    <p:spPr>
                      <a:xfrm>
                        <a:off x="3902710" y="2640013"/>
                        <a:ext cx="3667125" cy="490537"/>
                      </a:xfrm>
                      <a:prstGeom prst="rect">
                        <a:avLst/>
                      </a:prstGeom>
                      <a:noFill/>
                      <a:ln w="38100">
                        <a:noFill/>
                        <a:miter/>
                      </a:ln>
                    </p:spPr>
                  </p:pic>
                </p:oleObj>
              </mc:Fallback>
            </mc:AlternateContent>
          </a:graphicData>
        </a:graphic>
      </p:graphicFrame>
      <p:sp>
        <p:nvSpPr>
          <p:cNvPr id="16388" name="Rectangle 5"/>
          <p:cNvSpPr/>
          <p:nvPr/>
        </p:nvSpPr>
        <p:spPr>
          <a:xfrm>
            <a:off x="5862638" y="32004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16389" name="Object 6"/>
          <p:cNvGraphicFramePr>
            <a:graphicFrameLocks noChangeAspect="1"/>
          </p:cNvGraphicFramePr>
          <p:nvPr/>
        </p:nvGraphicFramePr>
        <p:xfrm>
          <a:off x="5006975" y="3568700"/>
          <a:ext cx="939165" cy="840740"/>
        </p:xfrm>
        <a:graphic>
          <a:graphicData uri="http://schemas.openxmlformats.org/presentationml/2006/ole">
            <mc:AlternateContent xmlns:mc="http://schemas.openxmlformats.org/markup-compatibility/2006">
              <mc:Choice xmlns:v="urn:schemas-microsoft-com:vml" Requires="v">
                <p:oleObj spid="_x0000_s3100" name="" r:id="rId3" imgW="470535" imgH="457835" progId="Equation.3">
                  <p:embed/>
                </p:oleObj>
              </mc:Choice>
              <mc:Fallback>
                <p:oleObj name="" r:id="rId3" imgW="470535" imgH="457835" progId="Equation.3">
                  <p:embed/>
                  <p:pic>
                    <p:nvPicPr>
                      <p:cNvPr id="0" name="图片 3099"/>
                      <p:cNvPicPr/>
                      <p:nvPr/>
                    </p:nvPicPr>
                    <p:blipFill>
                      <a:blip r:embed="rId4"/>
                      <a:stretch>
                        <a:fillRect/>
                      </a:stretch>
                    </p:blipFill>
                    <p:spPr>
                      <a:xfrm>
                        <a:off x="5006975" y="3568700"/>
                        <a:ext cx="939165" cy="840740"/>
                      </a:xfrm>
                      <a:prstGeom prst="rect">
                        <a:avLst/>
                      </a:prstGeom>
                      <a:noFill/>
                      <a:ln w="38100">
                        <a:noFill/>
                        <a:miter/>
                      </a:ln>
                    </p:spPr>
                  </p:pic>
                </p:oleObj>
              </mc:Fallback>
            </mc:AlternateContent>
          </a:graphicData>
        </a:graphic>
      </p:graphicFrame>
      <p:sp>
        <p:nvSpPr>
          <p:cNvPr id="16390" name="Rectangle 7"/>
          <p:cNvSpPr/>
          <p:nvPr/>
        </p:nvSpPr>
        <p:spPr>
          <a:xfrm>
            <a:off x="5105400" y="3300413"/>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16391" name="Object 8"/>
          <p:cNvGraphicFramePr>
            <a:graphicFrameLocks noChangeAspect="1"/>
          </p:cNvGraphicFramePr>
          <p:nvPr/>
        </p:nvGraphicFramePr>
        <p:xfrm>
          <a:off x="6150928" y="5460365"/>
          <a:ext cx="10160" cy="20320"/>
        </p:xfrm>
        <a:graphic>
          <a:graphicData uri="http://schemas.openxmlformats.org/presentationml/2006/ole">
            <mc:AlternateContent xmlns:mc="http://schemas.openxmlformats.org/markup-compatibility/2006">
              <mc:Choice xmlns:v="urn:schemas-microsoft-com:vml" Requires="v">
                <p:oleObj spid="_x0000_s3101" name="" r:id="rId5" imgW="114300" imgH="215900" progId="Equation.3">
                  <p:embed/>
                </p:oleObj>
              </mc:Choice>
              <mc:Fallback>
                <p:oleObj name="" r:id="rId5" imgW="114300" imgH="215900" progId="Equation.3">
                  <p:embed/>
                  <p:pic>
                    <p:nvPicPr>
                      <p:cNvPr id="0" name="图片 3100"/>
                      <p:cNvPicPr/>
                      <p:nvPr/>
                    </p:nvPicPr>
                    <p:blipFill>
                      <a:blip r:embed="rId6"/>
                      <a:stretch>
                        <a:fillRect/>
                      </a:stretch>
                    </p:blipFill>
                    <p:spPr>
                      <a:xfrm>
                        <a:off x="6150928" y="5460365"/>
                        <a:ext cx="10160" cy="20320"/>
                      </a:xfrm>
                      <a:prstGeom prst="rect">
                        <a:avLst/>
                      </a:prstGeom>
                      <a:noFill/>
                      <a:ln w="38100">
                        <a:noFill/>
                        <a:miter/>
                      </a:ln>
                    </p:spPr>
                  </p:pic>
                </p:oleObj>
              </mc:Fallback>
            </mc:AlternateContent>
          </a:graphicData>
        </a:graphic>
      </p:graphicFrame>
      <p:cxnSp>
        <p:nvCxnSpPr>
          <p:cNvPr id="4" name="直接连接符 3"/>
          <p:cNvCxnSpPr/>
          <p:nvPr>
            <p:custDataLst>
              <p:tags r:id="rId7"/>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1">
            <a:hlinkClick r:id="" action="ppaction://ole?verb="/>
          </p:cNvPr>
          <p:cNvGraphicFramePr>
            <a:graphicFrameLocks noChangeAspect="1"/>
          </p:cNvGraphicFramePr>
          <p:nvPr/>
        </p:nvGraphicFramePr>
        <p:xfrm>
          <a:off x="4417695" y="1531620"/>
          <a:ext cx="2515235" cy="508635"/>
        </p:xfrm>
        <a:graphic>
          <a:graphicData uri="http://schemas.openxmlformats.org/presentationml/2006/ole">
            <mc:AlternateContent xmlns:mc="http://schemas.openxmlformats.org/markup-compatibility/2006">
              <mc:Choice xmlns:v="urn:schemas-microsoft-com:vml" Requires="v">
                <p:oleObj spid="_x0000_s1025" name="" r:id="rId8" imgW="1130300" imgH="228600" progId="Equation.DSMT4">
                  <p:embed/>
                </p:oleObj>
              </mc:Choice>
              <mc:Fallback>
                <p:oleObj name="" r:id="rId8" imgW="1130300" imgH="228600" progId="Equation.DSMT4">
                  <p:embed/>
                  <p:pic>
                    <p:nvPicPr>
                      <p:cNvPr id="0" name="图片 1024"/>
                      <p:cNvPicPr/>
                      <p:nvPr/>
                    </p:nvPicPr>
                    <p:blipFill>
                      <a:blip r:embed="rId9"/>
                      <a:stretch>
                        <a:fillRect/>
                      </a:stretch>
                    </p:blipFill>
                    <p:spPr>
                      <a:xfrm>
                        <a:off x="4417695" y="1531620"/>
                        <a:ext cx="2515235" cy="508635"/>
                      </a:xfrm>
                      <a:prstGeom prst="rect">
                        <a:avLst/>
                      </a:prstGeom>
                    </p:spPr>
                  </p:pic>
                </p:oleObj>
              </mc:Fallback>
            </mc:AlternateContent>
          </a:graphicData>
        </a:graphic>
      </p:graphicFrame>
      <p:graphicFrame>
        <p:nvGraphicFramePr>
          <p:cNvPr id="3" name="Object 8"/>
          <p:cNvGraphicFramePr>
            <a:graphicFrameLocks noChangeAspect="1"/>
          </p:cNvGraphicFramePr>
          <p:nvPr/>
        </p:nvGraphicFramePr>
        <p:xfrm>
          <a:off x="3902710" y="5086985"/>
          <a:ext cx="4556760" cy="590550"/>
        </p:xfrm>
        <a:graphic>
          <a:graphicData uri="http://schemas.openxmlformats.org/presentationml/2006/ole">
            <mc:AlternateContent xmlns:mc="http://schemas.openxmlformats.org/markup-compatibility/2006">
              <mc:Choice xmlns:v="urn:schemas-microsoft-com:vml" Requires="v">
                <p:oleObj spid="_x0000_s5" name="" r:id="rId10" imgW="47548800" imgH="6096000" progId="Equation.3">
                  <p:embed/>
                </p:oleObj>
              </mc:Choice>
              <mc:Fallback>
                <p:oleObj name="" r:id="rId10" imgW="47548800" imgH="6096000" progId="Equation.3">
                  <p:embed/>
                  <p:pic>
                    <p:nvPicPr>
                      <p:cNvPr id="0" name="图片 3100"/>
                      <p:cNvPicPr/>
                      <p:nvPr/>
                    </p:nvPicPr>
                    <p:blipFill>
                      <a:blip r:embed="rId11"/>
                      <a:stretch>
                        <a:fillRect/>
                      </a:stretch>
                    </p:blipFill>
                    <p:spPr>
                      <a:xfrm>
                        <a:off x="3902710" y="5086985"/>
                        <a:ext cx="4556760" cy="590550"/>
                      </a:xfrm>
                      <a:prstGeom prst="rect">
                        <a:avLst/>
                      </a:prstGeom>
                      <a:noFill/>
                      <a:ln w="38100">
                        <a:noFill/>
                        <a:miter/>
                      </a:ln>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8733155" y="4479290"/>
          <a:ext cx="367030" cy="336550"/>
        </p:xfrm>
        <a:graphic>
          <a:graphicData uri="http://schemas.openxmlformats.org/presentationml/2006/ole">
            <mc:AlternateContent xmlns:mc="http://schemas.openxmlformats.org/markup-compatibility/2006">
              <mc:Choice xmlns:v="urn:schemas-microsoft-com:vml" Requires="v">
                <p:oleObj spid="_x0000_s1026" name="" r:id="rId12" imgW="152400" imgH="139700" progId="Equation.DSMT4">
                  <p:embed/>
                </p:oleObj>
              </mc:Choice>
              <mc:Fallback>
                <p:oleObj name="" r:id="rId12" imgW="152400" imgH="139700" progId="Equation.DSMT4">
                  <p:embed/>
                  <p:pic>
                    <p:nvPicPr>
                      <p:cNvPr id="0" name="图片 1025"/>
                      <p:cNvPicPr/>
                      <p:nvPr/>
                    </p:nvPicPr>
                    <p:blipFill>
                      <a:blip r:embed="rId13"/>
                      <a:stretch>
                        <a:fillRect/>
                      </a:stretch>
                    </p:blipFill>
                    <p:spPr>
                      <a:xfrm>
                        <a:off x="8733155" y="4479290"/>
                        <a:ext cx="367030" cy="336550"/>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a:xfrm>
            <a:off x="1277620" y="213360"/>
            <a:ext cx="10244455" cy="671830"/>
          </a:xfrm>
        </p:spPr>
        <p:txBody>
          <a:bodyPr vert="horz" wrap="square" lIns="91440" tIns="45720" rIns="91440" bIns="45720" anchor="ctr">
            <a:normAutofit/>
          </a:bodyPr>
          <a:p>
            <a:pPr eaLnBrk="1" hangingPunct="1"/>
            <a:r>
              <a:rPr lang="zh-CN" altLang="en-US" sz="2800" spc="0" smtClean="0">
                <a:solidFill>
                  <a:schemeClr val="accent5">
                    <a:lumMod val="75000"/>
                  </a:schemeClr>
                </a:solidFill>
                <a:cs typeface="+mn-cs"/>
              </a:rPr>
              <a:t>伪回归随机模拟试验</a:t>
            </a:r>
            <a:endParaRPr lang="zh-CN" altLang="en-US" sz="2800" spc="0" smtClean="0">
              <a:solidFill>
                <a:schemeClr val="accent5">
                  <a:lumMod val="75000"/>
                </a:schemeClr>
              </a:solidFill>
              <a:cs typeface="+mn-cs"/>
            </a:endParaRPr>
          </a:p>
        </p:txBody>
      </p:sp>
      <p:sp>
        <p:nvSpPr>
          <p:cNvPr id="17410" name="Rectangle 3"/>
          <p:cNvSpPr>
            <a:spLocks noGrp="1"/>
          </p:cNvSpPr>
          <p:nvPr>
            <p:ph idx="1"/>
          </p:nvPr>
        </p:nvSpPr>
        <p:spPr>
          <a:xfrm>
            <a:off x="1414145" y="1029970"/>
            <a:ext cx="9935845" cy="5344160"/>
          </a:xfrm>
        </p:spPr>
        <p:txBody>
          <a:bodyPr vert="horz" wrap="square" lIns="91440" tIns="45720" rIns="91440" bIns="45720" anchor="t"/>
          <a:p>
            <a:pPr eaLnBrk="1" hangingPunct="1">
              <a:lnSpc>
                <a:spcPct val="90000"/>
              </a:lnSpc>
            </a:pPr>
            <a:r>
              <a:rPr lang="en-US" altLang="zh-CN" sz="2000" dirty="0">
                <a:cs typeface="微软雅黑" panose="020B0503020204020204" charset="-122"/>
              </a:rPr>
              <a:t>1974</a:t>
            </a:r>
            <a:r>
              <a:rPr lang="zh-CN" altLang="en-US" sz="2000" dirty="0">
                <a:cs typeface="微软雅黑" panose="020B0503020204020204" charset="-122"/>
              </a:rPr>
              <a:t>年，</a:t>
            </a:r>
            <a:r>
              <a:rPr lang="en-US" altLang="zh-CN" sz="2000" dirty="0">
                <a:cs typeface="微软雅黑" panose="020B0503020204020204" charset="-122"/>
              </a:rPr>
              <a:t>Granger</a:t>
            </a:r>
            <a:r>
              <a:rPr lang="zh-CN" altLang="en-US" sz="2000" dirty="0">
                <a:cs typeface="微软雅黑" panose="020B0503020204020204" charset="-122"/>
              </a:rPr>
              <a:t>和</a:t>
            </a:r>
            <a:r>
              <a:rPr lang="en-US" altLang="zh-CN" sz="2000" dirty="0">
                <a:cs typeface="微软雅黑" panose="020B0503020204020204" charset="-122"/>
              </a:rPr>
              <a:t>Newbold</a:t>
            </a:r>
            <a:r>
              <a:rPr lang="zh-CN" altLang="en-US" sz="2000" dirty="0">
                <a:cs typeface="微软雅黑" panose="020B0503020204020204" charset="-122"/>
              </a:rPr>
              <a:t>进行了非平稳序列伪回归的随机模拟试验。检验结果说明在非平稳的场合，参数显著性检验犯第一类错误的概率远远大于显著性水平，伪回归显著成立。这导致多元非平稳序列的分析埋有隐患。</a:t>
            </a:r>
            <a:endParaRPr lang="zh-CN" altLang="en-US" sz="2000" dirty="0">
              <a:cs typeface="微软雅黑" panose="020B0503020204020204" charset="-122"/>
            </a:endParaRPr>
          </a:p>
          <a:p>
            <a:pPr eaLnBrk="1" hangingPunct="1">
              <a:lnSpc>
                <a:spcPct val="90000"/>
              </a:lnSpc>
            </a:pPr>
            <a:r>
              <a:rPr lang="zh-CN" altLang="en-US" sz="2000" dirty="0">
                <a:cs typeface="微软雅黑" panose="020B0503020204020204" charset="-122"/>
              </a:rPr>
              <a:t>试验设计思想：分别拟合两个随机游走序列：</a:t>
            </a:r>
            <a:endParaRPr lang="zh-CN" altLang="en-US" sz="2000" dirty="0">
              <a:cs typeface="微软雅黑" panose="020B0503020204020204" charset="-122"/>
            </a:endParaRPr>
          </a:p>
          <a:p>
            <a:pPr eaLnBrk="1" hangingPunct="1">
              <a:lnSpc>
                <a:spcPct val="90000"/>
              </a:lnSpc>
            </a:pPr>
            <a:endParaRPr lang="zh-CN" altLang="en-US" sz="2000" dirty="0">
              <a:cs typeface="微软雅黑" panose="020B0503020204020204" charset="-122"/>
            </a:endParaRPr>
          </a:p>
          <a:p>
            <a:pPr eaLnBrk="1" hangingPunct="1">
              <a:lnSpc>
                <a:spcPct val="90000"/>
              </a:lnSpc>
            </a:pPr>
            <a:endParaRPr lang="zh-CN" altLang="en-US" sz="2000" dirty="0">
              <a:cs typeface="微软雅黑" panose="020B0503020204020204" charset="-122"/>
            </a:endParaRPr>
          </a:p>
          <a:p>
            <a:pPr marL="0" indent="0" eaLnBrk="1" hangingPunct="1">
              <a:lnSpc>
                <a:spcPct val="90000"/>
              </a:lnSpc>
              <a:buNone/>
            </a:pPr>
            <a:endParaRPr lang="zh-CN" altLang="en-US" sz="2000" dirty="0">
              <a:cs typeface="微软雅黑" panose="020B0503020204020204" charset="-122"/>
            </a:endParaRPr>
          </a:p>
          <a:p>
            <a:pPr eaLnBrk="1" hangingPunct="1">
              <a:lnSpc>
                <a:spcPct val="90000"/>
              </a:lnSpc>
              <a:buNone/>
            </a:pPr>
            <a:r>
              <a:rPr lang="zh-CN" altLang="en-US" sz="2000" dirty="0">
                <a:cs typeface="微软雅黑" panose="020B0503020204020204" charset="-122"/>
              </a:rPr>
              <a:t>  其中：</a:t>
            </a:r>
            <a:endParaRPr lang="zh-CN" altLang="en-US" sz="2000" dirty="0">
              <a:cs typeface="微软雅黑" panose="020B0503020204020204" charset="-122"/>
            </a:endParaRPr>
          </a:p>
          <a:p>
            <a:pPr eaLnBrk="1" hangingPunct="1">
              <a:lnSpc>
                <a:spcPct val="90000"/>
              </a:lnSpc>
              <a:buNone/>
            </a:pPr>
            <a:r>
              <a:rPr lang="zh-CN" altLang="en-US" sz="2000" dirty="0">
                <a:cs typeface="微软雅黑" panose="020B0503020204020204" charset="-122"/>
              </a:rPr>
              <a:t>    </a:t>
            </a:r>
            <a:endParaRPr lang="zh-CN" altLang="en-US" sz="2000" dirty="0">
              <a:cs typeface="微软雅黑" panose="020B0503020204020204" charset="-122"/>
            </a:endParaRPr>
          </a:p>
          <a:p>
            <a:pPr eaLnBrk="1" hangingPunct="1">
              <a:lnSpc>
                <a:spcPct val="90000"/>
              </a:lnSpc>
              <a:buNone/>
            </a:pPr>
            <a:r>
              <a:rPr lang="zh-CN" altLang="en-US" sz="2000" dirty="0">
                <a:cs typeface="微软雅黑" panose="020B0503020204020204" charset="-122"/>
              </a:rPr>
              <a:t>  构建回归模型：                        ，并进行参数显著性检验。</a:t>
            </a:r>
            <a:endParaRPr lang="zh-CN" altLang="en-US" sz="2000" dirty="0">
              <a:cs typeface="微软雅黑" panose="020B0503020204020204" charset="-122"/>
            </a:endParaRPr>
          </a:p>
          <a:p>
            <a:pPr eaLnBrk="1" hangingPunct="1">
              <a:lnSpc>
                <a:spcPct val="90000"/>
              </a:lnSpc>
              <a:buNone/>
            </a:pPr>
            <a:endParaRPr lang="en-US" altLang="zh-CN" sz="2000" dirty="0">
              <a:cs typeface="微软雅黑" panose="020B0503020204020204" charset="-122"/>
            </a:endParaRPr>
          </a:p>
        </p:txBody>
      </p:sp>
      <p:graphicFrame>
        <p:nvGraphicFramePr>
          <p:cNvPr id="17411" name="Object 4"/>
          <p:cNvGraphicFramePr>
            <a:graphicFrameLocks noChangeAspect="1"/>
          </p:cNvGraphicFramePr>
          <p:nvPr/>
        </p:nvGraphicFramePr>
        <p:xfrm>
          <a:off x="3767455" y="2647950"/>
          <a:ext cx="5228590" cy="479425"/>
        </p:xfrm>
        <a:graphic>
          <a:graphicData uri="http://schemas.openxmlformats.org/presentationml/2006/ole">
            <mc:AlternateContent xmlns:mc="http://schemas.openxmlformats.org/markup-compatibility/2006">
              <mc:Choice xmlns:v="urn:schemas-microsoft-com:vml" Requires="v">
                <p:oleObj spid="_x0000_s3093" name="" r:id="rId1" imgW="53949600" imgH="5486400" progId="Equation.DSMT4">
                  <p:embed/>
                </p:oleObj>
              </mc:Choice>
              <mc:Fallback>
                <p:oleObj name="" r:id="rId1" imgW="53949600" imgH="5486400" progId="Equation.DSMT4">
                  <p:embed/>
                  <p:pic>
                    <p:nvPicPr>
                      <p:cNvPr id="0" name="图片 3092"/>
                      <p:cNvPicPr/>
                      <p:nvPr/>
                    </p:nvPicPr>
                    <p:blipFill>
                      <a:blip r:embed="rId2"/>
                      <a:stretch>
                        <a:fillRect/>
                      </a:stretch>
                    </p:blipFill>
                    <p:spPr>
                      <a:xfrm>
                        <a:off x="3767455" y="2647950"/>
                        <a:ext cx="5228590" cy="479425"/>
                      </a:xfrm>
                      <a:prstGeom prst="rect">
                        <a:avLst/>
                      </a:prstGeom>
                      <a:noFill/>
                      <a:ln w="38100">
                        <a:noFill/>
                        <a:miter/>
                      </a:ln>
                    </p:spPr>
                  </p:pic>
                </p:oleObj>
              </mc:Fallback>
            </mc:AlternateContent>
          </a:graphicData>
        </a:graphic>
      </p:graphicFrame>
      <p:graphicFrame>
        <p:nvGraphicFramePr>
          <p:cNvPr id="17412" name="Object 5"/>
          <p:cNvGraphicFramePr>
            <a:graphicFrameLocks noChangeAspect="1"/>
          </p:cNvGraphicFramePr>
          <p:nvPr/>
        </p:nvGraphicFramePr>
        <p:xfrm>
          <a:off x="2425700" y="3409315"/>
          <a:ext cx="6499225" cy="584835"/>
        </p:xfrm>
        <a:graphic>
          <a:graphicData uri="http://schemas.openxmlformats.org/presentationml/2006/ole">
            <mc:AlternateContent xmlns:mc="http://schemas.openxmlformats.org/markup-compatibility/2006">
              <mc:Choice xmlns:v="urn:schemas-microsoft-com:vml" Requires="v">
                <p:oleObj spid="_x0000_s3095" name="" r:id="rId3" imgW="83515200" imgH="7620000" progId="Equation.DSMT4">
                  <p:embed/>
                </p:oleObj>
              </mc:Choice>
              <mc:Fallback>
                <p:oleObj name="" r:id="rId3" imgW="83515200" imgH="7620000" progId="Equation.DSMT4">
                  <p:embed/>
                  <p:pic>
                    <p:nvPicPr>
                      <p:cNvPr id="0" name="图片 3094"/>
                      <p:cNvPicPr/>
                      <p:nvPr/>
                    </p:nvPicPr>
                    <p:blipFill>
                      <a:blip r:embed="rId4"/>
                      <a:stretch>
                        <a:fillRect/>
                      </a:stretch>
                    </p:blipFill>
                    <p:spPr>
                      <a:xfrm>
                        <a:off x="2425700" y="3409315"/>
                        <a:ext cx="6499225" cy="584835"/>
                      </a:xfrm>
                      <a:prstGeom prst="rect">
                        <a:avLst/>
                      </a:prstGeom>
                      <a:noFill/>
                      <a:ln w="38100">
                        <a:noFill/>
                        <a:miter/>
                      </a:ln>
                    </p:spPr>
                  </p:pic>
                </p:oleObj>
              </mc:Fallback>
            </mc:AlternateContent>
          </a:graphicData>
        </a:graphic>
      </p:graphicFrame>
      <p:graphicFrame>
        <p:nvGraphicFramePr>
          <p:cNvPr id="17413" name="Object 6"/>
          <p:cNvGraphicFramePr>
            <a:graphicFrameLocks noChangeAspect="1"/>
          </p:cNvGraphicFramePr>
          <p:nvPr/>
        </p:nvGraphicFramePr>
        <p:xfrm>
          <a:off x="3542030" y="4342130"/>
          <a:ext cx="2278380" cy="443230"/>
        </p:xfrm>
        <a:graphic>
          <a:graphicData uri="http://schemas.openxmlformats.org/presentationml/2006/ole">
            <mc:AlternateContent xmlns:mc="http://schemas.openxmlformats.org/markup-compatibility/2006">
              <mc:Choice xmlns:v="urn:schemas-microsoft-com:vml" Requires="v">
                <p:oleObj spid="_x0000_s3094" name="" r:id="rId5" imgW="1120140" imgH="229235" progId="Equation.DSMT4">
                  <p:embed/>
                </p:oleObj>
              </mc:Choice>
              <mc:Fallback>
                <p:oleObj name="" r:id="rId5" imgW="1120140" imgH="229235" progId="Equation.DSMT4">
                  <p:embed/>
                  <p:pic>
                    <p:nvPicPr>
                      <p:cNvPr id="0" name="图片 3093"/>
                      <p:cNvPicPr/>
                      <p:nvPr/>
                    </p:nvPicPr>
                    <p:blipFill>
                      <a:blip r:embed="rId6"/>
                      <a:stretch>
                        <a:fillRect/>
                      </a:stretch>
                    </p:blipFill>
                    <p:spPr>
                      <a:xfrm>
                        <a:off x="3542030" y="4342130"/>
                        <a:ext cx="2278380" cy="443230"/>
                      </a:xfrm>
                      <a:prstGeom prst="rect">
                        <a:avLst/>
                      </a:prstGeom>
                      <a:noFill/>
                      <a:ln w="38100">
                        <a:noFill/>
                        <a:miter/>
                      </a:ln>
                    </p:spPr>
                  </p:pic>
                </p:oleObj>
              </mc:Fallback>
            </mc:AlternateContent>
          </a:graphicData>
        </a:graphic>
      </p:graphicFrame>
      <p:cxnSp>
        <p:nvCxnSpPr>
          <p:cNvPr id="4" name="直接连接符 3"/>
          <p:cNvCxnSpPr/>
          <p:nvPr>
            <p:custDataLst>
              <p:tags r:id="rId7"/>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ARIMAX</a:t>
            </a:r>
            <a:r>
              <a:rPr sz="2800" spc="0" smtClean="0">
                <a:solidFill>
                  <a:schemeClr val="accent5">
                    <a:lumMod val="75000"/>
                  </a:schemeClr>
                </a:solidFill>
                <a:cs typeface="+mn-cs"/>
              </a:rPr>
              <a:t>模型</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1976年，Box和Jenkins采用带输入变量的ARIMA模型为平稳多元序列建模。他们建立的这个模型简记为ARIMAX模型。因为该模型</a:t>
            </a:r>
            <a:r>
              <a:rPr sz="2000">
                <a:cs typeface="微软雅黑" panose="020B0503020204020204" charset="-122"/>
              </a:rPr>
              <a:t>引入了自回归系数多项式和移动平均多项式结构，所以也称为传递函数模型。</a:t>
            </a:r>
            <a:endParaRPr sz="2000">
              <a:cs typeface="微软雅黑" panose="020B0503020204020204" charset="-122"/>
            </a:endParaRPr>
          </a:p>
          <a:p>
            <a:pPr algn="l">
              <a:buClrTx/>
              <a:buSzTx/>
            </a:pPr>
            <a:r>
              <a:rPr lang="en-US" altLang="zh-CN" sz="2000">
                <a:cs typeface="微软雅黑" panose="020B0503020204020204" charset="-122"/>
              </a:rPr>
              <a:t>ARIMAX</a:t>
            </a:r>
            <a:r>
              <a:rPr sz="2000">
                <a:cs typeface="微软雅黑" panose="020B0503020204020204" charset="-122"/>
              </a:rPr>
              <a:t>模型结构</a:t>
            </a: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marL="0" indent="0" algn="l">
              <a:buClrTx/>
              <a:buSzTx/>
              <a:buNone/>
            </a:pP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566" name="对象 -2147482567"/>
          <p:cNvGraphicFramePr>
            <a:graphicFrameLocks noChangeAspect="1"/>
          </p:cNvGraphicFramePr>
          <p:nvPr/>
        </p:nvGraphicFramePr>
        <p:xfrm>
          <a:off x="4415155" y="2877185"/>
          <a:ext cx="4250055" cy="903605"/>
        </p:xfrm>
        <a:graphic>
          <a:graphicData uri="http://schemas.openxmlformats.org/presentationml/2006/ole">
            <mc:AlternateContent xmlns:mc="http://schemas.openxmlformats.org/markup-compatibility/2006">
              <mc:Choice xmlns:v="urn:schemas-microsoft-com:vml" Requires="v">
                <p:oleObj spid="_x0000_s3076" name="" r:id="rId2" imgW="2108200" imgH="444500" progId="Equation.DSMT4">
                  <p:embed/>
                </p:oleObj>
              </mc:Choice>
              <mc:Fallback>
                <p:oleObj name="" r:id="rId2" imgW="2108200" imgH="444500" progId="Equation.DSMT4">
                  <p:embed/>
                  <p:pic>
                    <p:nvPicPr>
                      <p:cNvPr id="0" name="图片 3075"/>
                      <p:cNvPicPr/>
                      <p:nvPr/>
                    </p:nvPicPr>
                    <p:blipFill>
                      <a:blip r:embed="rId3"/>
                      <a:stretch>
                        <a:fillRect/>
                      </a:stretch>
                    </p:blipFill>
                    <p:spPr>
                      <a:xfrm>
                        <a:off x="4415155" y="2877185"/>
                        <a:ext cx="4250055" cy="903605"/>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4"/>
          <a:stretch>
            <a:fillRect/>
          </a:stretch>
        </p:blipFill>
        <p:spPr>
          <a:xfrm>
            <a:off x="1524635" y="4022725"/>
            <a:ext cx="6111240" cy="248412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xfrm>
            <a:off x="1315720" y="313690"/>
            <a:ext cx="10206355" cy="571500"/>
          </a:xfrm>
        </p:spPr>
        <p:txBody>
          <a:bodyPr vert="horz" wrap="square" lIns="91440" tIns="45720" rIns="91440" bIns="45720" anchor="ctr">
            <a:normAutofit/>
          </a:bodyPr>
          <a:p>
            <a:pPr eaLnBrk="1" hangingPunct="1"/>
            <a:r>
              <a:rPr lang="zh-CN" altLang="en-US" sz="2800" spc="0" smtClean="0">
                <a:solidFill>
                  <a:schemeClr val="accent5">
                    <a:lumMod val="75000"/>
                  </a:schemeClr>
                </a:solidFill>
                <a:cs typeface="+mn-cs"/>
              </a:rPr>
              <a:t>试验结果</a:t>
            </a:r>
            <a:endParaRPr lang="zh-CN" altLang="en-US" sz="2800" spc="0" smtClean="0">
              <a:solidFill>
                <a:schemeClr val="accent5">
                  <a:lumMod val="75000"/>
                </a:schemeClr>
              </a:solidFill>
              <a:cs typeface="+mn-cs"/>
            </a:endParaRPr>
          </a:p>
        </p:txBody>
      </p:sp>
      <p:sp>
        <p:nvSpPr>
          <p:cNvPr id="18434" name="Rectangle 3"/>
          <p:cNvSpPr>
            <a:spLocks noGrp="1"/>
          </p:cNvSpPr>
          <p:nvPr>
            <p:ph idx="1"/>
          </p:nvPr>
        </p:nvSpPr>
        <p:spPr>
          <a:xfrm>
            <a:off x="1248410" y="952500"/>
            <a:ext cx="10273665" cy="5388610"/>
          </a:xfrm>
        </p:spPr>
        <p:txBody>
          <a:bodyPr vert="horz" wrap="square" lIns="91440" tIns="45720" rIns="91440" bIns="45720" anchor="t"/>
          <a:p>
            <a:pPr eaLnBrk="1" hangingPunct="1"/>
            <a:r>
              <a:rPr lang="zh-CN" altLang="en-US" sz="2000" dirty="0">
                <a:cs typeface="微软雅黑" panose="020B0503020204020204" charset="-122"/>
              </a:rPr>
              <a:t>由于这是两个独立的随机游走模型，所以理论上它们应该没有任何相关性，即模型检验应该显著支持        的假设。如果模拟结果显示拒绝原假设的概率远远大于拒真概率    ，即认为伪回归显著成立。</a:t>
            </a:r>
            <a:endParaRPr lang="zh-CN" altLang="en-US" sz="2000" dirty="0">
              <a:cs typeface="微软雅黑" panose="020B0503020204020204" charset="-122"/>
            </a:endParaRPr>
          </a:p>
          <a:p>
            <a:pPr eaLnBrk="1" hangingPunct="1"/>
            <a:r>
              <a:rPr lang="zh-CN" altLang="en-US" sz="2000" dirty="0">
                <a:cs typeface="微软雅黑" panose="020B0503020204020204" charset="-122"/>
              </a:rPr>
              <a:t>大量随机拟合的结果显示，每</a:t>
            </a:r>
            <a:r>
              <a:rPr lang="en-US" altLang="zh-CN" sz="2000" dirty="0">
                <a:cs typeface="微软雅黑" panose="020B0503020204020204" charset="-122"/>
              </a:rPr>
              <a:t>100</a:t>
            </a:r>
            <a:r>
              <a:rPr lang="zh-CN" altLang="en-US" sz="2000" dirty="0">
                <a:cs typeface="微软雅黑" panose="020B0503020204020204" charset="-122"/>
              </a:rPr>
              <a:t>次回归拟合中，平均有</a:t>
            </a:r>
            <a:r>
              <a:rPr lang="en-US" altLang="zh-CN" sz="2000" dirty="0">
                <a:cs typeface="微软雅黑" panose="020B0503020204020204" charset="-122"/>
              </a:rPr>
              <a:t>75</a:t>
            </a:r>
            <a:r>
              <a:rPr lang="zh-CN" altLang="en-US" sz="2000" dirty="0">
                <a:cs typeface="微软雅黑" panose="020B0503020204020204" charset="-122"/>
              </a:rPr>
              <a:t>次拒绝        的假设，拒真概率高达</a:t>
            </a:r>
            <a:r>
              <a:rPr lang="en-US" altLang="zh-CN" sz="2000" dirty="0">
                <a:cs typeface="微软雅黑" panose="020B0503020204020204" charset="-122"/>
              </a:rPr>
              <a:t>75%</a:t>
            </a:r>
            <a:r>
              <a:rPr lang="zh-CN" altLang="en-US" sz="2000" dirty="0">
                <a:cs typeface="微软雅黑" panose="020B0503020204020204" charset="-122"/>
              </a:rPr>
              <a:t>。这说明在非平稳的场合，参数显著性检验犯拒真错误的概率远远大于    ，伪回归显著成立。</a:t>
            </a:r>
            <a:endParaRPr lang="zh-CN" altLang="en-US" sz="2000" dirty="0">
              <a:cs typeface="微软雅黑" panose="020B0503020204020204" charset="-122"/>
            </a:endParaRPr>
          </a:p>
          <a:p>
            <a:pPr marL="0" indent="0" eaLnBrk="1" hangingPunct="1">
              <a:buNone/>
            </a:pPr>
            <a:endParaRPr sz="2000" dirty="0">
              <a:cs typeface="微软雅黑" panose="020B0503020204020204" charset="-122"/>
            </a:endParaRPr>
          </a:p>
        </p:txBody>
      </p:sp>
      <p:graphicFrame>
        <p:nvGraphicFramePr>
          <p:cNvPr id="18435" name="Object 4"/>
          <p:cNvGraphicFramePr>
            <a:graphicFrameLocks noChangeAspect="1"/>
          </p:cNvGraphicFramePr>
          <p:nvPr/>
        </p:nvGraphicFramePr>
        <p:xfrm>
          <a:off x="3811270" y="1405255"/>
          <a:ext cx="623888" cy="403225"/>
        </p:xfrm>
        <a:graphic>
          <a:graphicData uri="http://schemas.openxmlformats.org/presentationml/2006/ole">
            <mc:AlternateContent xmlns:mc="http://schemas.openxmlformats.org/markup-compatibility/2006">
              <mc:Choice xmlns:v="urn:schemas-microsoft-com:vml" Requires="v">
                <p:oleObj spid="_x0000_s3096" name="" r:id="rId1" imgW="356870" imgH="229235" progId="Equation.DSMT4">
                  <p:embed/>
                </p:oleObj>
              </mc:Choice>
              <mc:Fallback>
                <p:oleObj name="" r:id="rId1" imgW="356870" imgH="229235" progId="Equation.DSMT4">
                  <p:embed/>
                  <p:pic>
                    <p:nvPicPr>
                      <p:cNvPr id="0" name="图片 3095"/>
                      <p:cNvPicPr/>
                      <p:nvPr/>
                    </p:nvPicPr>
                    <p:blipFill>
                      <a:blip r:embed="rId2"/>
                      <a:stretch>
                        <a:fillRect/>
                      </a:stretch>
                    </p:blipFill>
                    <p:spPr>
                      <a:xfrm>
                        <a:off x="3811270" y="1405255"/>
                        <a:ext cx="623888" cy="403225"/>
                      </a:xfrm>
                      <a:prstGeom prst="rect">
                        <a:avLst/>
                      </a:prstGeom>
                      <a:noFill/>
                      <a:ln w="38100">
                        <a:noFill/>
                        <a:miter/>
                      </a:ln>
                    </p:spPr>
                  </p:pic>
                </p:oleObj>
              </mc:Fallback>
            </mc:AlternateContent>
          </a:graphicData>
        </a:graphic>
      </p:graphicFrame>
      <p:graphicFrame>
        <p:nvGraphicFramePr>
          <p:cNvPr id="18436" name="Object 5"/>
          <p:cNvGraphicFramePr>
            <a:graphicFrameLocks noChangeAspect="1"/>
          </p:cNvGraphicFramePr>
          <p:nvPr/>
        </p:nvGraphicFramePr>
        <p:xfrm>
          <a:off x="2400935" y="1878648"/>
          <a:ext cx="354013" cy="333375"/>
        </p:xfrm>
        <a:graphic>
          <a:graphicData uri="http://schemas.openxmlformats.org/presentationml/2006/ole">
            <mc:AlternateContent xmlns:mc="http://schemas.openxmlformats.org/markup-compatibility/2006">
              <mc:Choice xmlns:v="urn:schemas-microsoft-com:vml" Requires="v">
                <p:oleObj spid="_x0000_s3097" name="" r:id="rId3" imgW="154305" imgH="140970" progId="Equation.DSMT4">
                  <p:embed/>
                </p:oleObj>
              </mc:Choice>
              <mc:Fallback>
                <p:oleObj name="" r:id="rId3" imgW="154305" imgH="140970" progId="Equation.DSMT4">
                  <p:embed/>
                  <p:pic>
                    <p:nvPicPr>
                      <p:cNvPr id="0" name="图片 3096"/>
                      <p:cNvPicPr/>
                      <p:nvPr/>
                    </p:nvPicPr>
                    <p:blipFill>
                      <a:blip r:embed="rId4"/>
                      <a:stretch>
                        <a:fillRect/>
                      </a:stretch>
                    </p:blipFill>
                    <p:spPr>
                      <a:xfrm>
                        <a:off x="2400935" y="1878648"/>
                        <a:ext cx="354013" cy="333375"/>
                      </a:xfrm>
                      <a:prstGeom prst="rect">
                        <a:avLst/>
                      </a:prstGeom>
                      <a:noFill/>
                      <a:ln w="38100">
                        <a:noFill/>
                        <a:miter/>
                      </a:ln>
                    </p:spPr>
                  </p:pic>
                </p:oleObj>
              </mc:Fallback>
            </mc:AlternateContent>
          </a:graphicData>
        </a:graphic>
      </p:graphicFrame>
      <p:graphicFrame>
        <p:nvGraphicFramePr>
          <p:cNvPr id="18437" name="Object 6"/>
          <p:cNvGraphicFramePr>
            <a:graphicFrameLocks noChangeAspect="1"/>
          </p:cNvGraphicFramePr>
          <p:nvPr/>
        </p:nvGraphicFramePr>
        <p:xfrm>
          <a:off x="9571038" y="2337435"/>
          <a:ext cx="623887" cy="403225"/>
        </p:xfrm>
        <a:graphic>
          <a:graphicData uri="http://schemas.openxmlformats.org/presentationml/2006/ole">
            <mc:AlternateContent xmlns:mc="http://schemas.openxmlformats.org/markup-compatibility/2006">
              <mc:Choice xmlns:v="urn:schemas-microsoft-com:vml" Requires="v">
                <p:oleObj spid="_x0000_s3098" name="" r:id="rId5" imgW="356870" imgH="229235" progId="Equation.DSMT4">
                  <p:embed/>
                </p:oleObj>
              </mc:Choice>
              <mc:Fallback>
                <p:oleObj name="" r:id="rId5" imgW="356870" imgH="229235" progId="Equation.DSMT4">
                  <p:embed/>
                  <p:pic>
                    <p:nvPicPr>
                      <p:cNvPr id="0" name="图片 3097"/>
                      <p:cNvPicPr/>
                      <p:nvPr/>
                    </p:nvPicPr>
                    <p:blipFill>
                      <a:blip r:embed="rId2"/>
                      <a:stretch>
                        <a:fillRect/>
                      </a:stretch>
                    </p:blipFill>
                    <p:spPr>
                      <a:xfrm>
                        <a:off x="9571038" y="2337435"/>
                        <a:ext cx="623887" cy="403225"/>
                      </a:xfrm>
                      <a:prstGeom prst="rect">
                        <a:avLst/>
                      </a:prstGeom>
                      <a:noFill/>
                      <a:ln w="38100">
                        <a:noFill/>
                        <a:miter/>
                      </a:ln>
                    </p:spPr>
                  </p:pic>
                </p:oleObj>
              </mc:Fallback>
            </mc:AlternateContent>
          </a:graphicData>
        </a:graphic>
      </p:graphicFrame>
      <p:graphicFrame>
        <p:nvGraphicFramePr>
          <p:cNvPr id="18438" name="Object 7"/>
          <p:cNvGraphicFramePr>
            <a:graphicFrameLocks noChangeAspect="1"/>
          </p:cNvGraphicFramePr>
          <p:nvPr/>
        </p:nvGraphicFramePr>
        <p:xfrm>
          <a:off x="2672080" y="3177858"/>
          <a:ext cx="354013" cy="333375"/>
        </p:xfrm>
        <a:graphic>
          <a:graphicData uri="http://schemas.openxmlformats.org/presentationml/2006/ole">
            <mc:AlternateContent xmlns:mc="http://schemas.openxmlformats.org/markup-compatibility/2006">
              <mc:Choice xmlns:v="urn:schemas-microsoft-com:vml" Requires="v">
                <p:oleObj spid="_x0000_s3102" name="" r:id="rId6" imgW="154305" imgH="140970" progId="Equation.DSMT4">
                  <p:embed/>
                </p:oleObj>
              </mc:Choice>
              <mc:Fallback>
                <p:oleObj name="" r:id="rId6" imgW="154305" imgH="140970" progId="Equation.DSMT4">
                  <p:embed/>
                  <p:pic>
                    <p:nvPicPr>
                      <p:cNvPr id="0" name="图片 3101"/>
                      <p:cNvPicPr/>
                      <p:nvPr/>
                    </p:nvPicPr>
                    <p:blipFill>
                      <a:blip r:embed="rId4"/>
                      <a:stretch>
                        <a:fillRect/>
                      </a:stretch>
                    </p:blipFill>
                    <p:spPr>
                      <a:xfrm>
                        <a:off x="2672080" y="3177858"/>
                        <a:ext cx="354013" cy="333375"/>
                      </a:xfrm>
                      <a:prstGeom prst="rect">
                        <a:avLst/>
                      </a:prstGeom>
                      <a:noFill/>
                      <a:ln w="38100">
                        <a:noFill/>
                        <a:miter/>
                      </a:ln>
                    </p:spPr>
                  </p:pic>
                </p:oleObj>
              </mc:Fallback>
            </mc:AlternateContent>
          </a:graphicData>
        </a:graphic>
      </p:graphicFrame>
      <p:cxnSp>
        <p:nvCxnSpPr>
          <p:cNvPr id="4" name="直接连接符 3"/>
          <p:cNvCxnSpPr/>
          <p:nvPr>
            <p:custDataLst>
              <p:tags r:id="rId7"/>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1248410" y="213995"/>
            <a:ext cx="10273665" cy="671195"/>
          </a:xfrm>
        </p:spPr>
        <p:txBody>
          <a:bodyPr vert="horz" wrap="square" lIns="91440" tIns="45720" rIns="91440" bIns="45720" anchor="ctr">
            <a:normAutofit/>
          </a:bodyPr>
          <a:p>
            <a:pPr eaLnBrk="1" hangingPunct="1"/>
            <a:r>
              <a:rPr lang="zh-CN" altLang="en-US" sz="2800" spc="0" smtClean="0">
                <a:solidFill>
                  <a:schemeClr val="accent5">
                    <a:lumMod val="75000"/>
                  </a:schemeClr>
                </a:solidFill>
                <a:cs typeface="+mn-cs"/>
              </a:rPr>
              <a:t>伪回归产生原因</a:t>
            </a:r>
            <a:endParaRPr lang="zh-CN" altLang="en-US" sz="2800" spc="0" smtClean="0">
              <a:solidFill>
                <a:schemeClr val="accent5">
                  <a:lumMod val="75000"/>
                </a:schemeClr>
              </a:solidFill>
              <a:cs typeface="+mn-cs"/>
            </a:endParaRPr>
          </a:p>
        </p:txBody>
      </p:sp>
      <p:pic>
        <p:nvPicPr>
          <p:cNvPr id="19458" name="Picture 3"/>
          <p:cNvPicPr>
            <a:picLocks noGrp="1" noChangeAspect="1"/>
          </p:cNvPicPr>
          <p:nvPr>
            <p:ph idx="1"/>
          </p:nvPr>
        </p:nvPicPr>
        <p:blipFill>
          <a:blip r:embed="rId1"/>
          <a:stretch>
            <a:fillRect/>
          </a:stretch>
        </p:blipFill>
        <p:spPr>
          <a:xfrm>
            <a:off x="2862580" y="1157288"/>
            <a:ext cx="6705600" cy="4162425"/>
          </a:xfrm>
        </p:spPr>
      </p:pic>
      <p:cxnSp>
        <p:nvCxnSpPr>
          <p:cNvPr id="4" name="直接连接符 3"/>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899285" y="5509895"/>
            <a:ext cx="9091295" cy="922020"/>
          </a:xfrm>
          <a:prstGeom prst="rect">
            <a:avLst/>
          </a:prstGeom>
          <a:noFill/>
        </p:spPr>
        <p:txBody>
          <a:bodyPr wrap="square" rtlCol="0" anchor="t">
            <a:spAutoFit/>
          </a:bodyPr>
          <a:p>
            <a:r>
              <a:rPr lang="zh-CN" altLang="en-US" dirty="0">
                <a:cs typeface="微软雅黑" panose="020B0503020204020204" charset="-122"/>
                <a:sym typeface="+mn-ea"/>
              </a:rPr>
              <a:t>产生伪回归的原因是在非平稳场合，参数的ｔ检验统计量不再服从ｔ分布。统计量真实的抽样分布        尾部肥，方差大，比ｔ分布要扁平很多。如果继续使用</a:t>
            </a:r>
            <a:r>
              <a:rPr lang="en-US" altLang="zh-CN" dirty="0">
                <a:cs typeface="微软雅黑" panose="020B0503020204020204" charset="-122"/>
                <a:sym typeface="+mn-ea"/>
              </a:rPr>
              <a:t>t</a:t>
            </a:r>
            <a:r>
              <a:rPr dirty="0">
                <a:cs typeface="微软雅黑" panose="020B0503020204020204" charset="-122"/>
                <a:sym typeface="+mn-ea"/>
              </a:rPr>
              <a:t>分布的临界值做方程显著性判断，则会导致很大的犯第一类错误的概率</a:t>
            </a:r>
            <a:r>
              <a:rPr lang="zh-CN" dirty="0">
                <a:cs typeface="微软雅黑" panose="020B0503020204020204" charset="-122"/>
                <a:sym typeface="+mn-ea"/>
              </a:rPr>
              <a:t>（如图阴影部分所示）</a:t>
            </a:r>
            <a:r>
              <a:rPr dirty="0">
                <a:cs typeface="微软雅黑" panose="020B0503020204020204" charset="-122"/>
                <a:sym typeface="+mn-ea"/>
              </a:rPr>
              <a:t>。</a:t>
            </a:r>
            <a:endParaRPr lang="zh-CN" altLang="en-US"/>
          </a:p>
        </p:txBody>
      </p:sp>
      <p:graphicFrame>
        <p:nvGraphicFramePr>
          <p:cNvPr id="3" name="对象 2">
            <a:hlinkClick r:id="" action="ppaction://ole?verb="/>
          </p:cNvPr>
          <p:cNvGraphicFramePr>
            <a:graphicFrameLocks noChangeAspect="1"/>
          </p:cNvGraphicFramePr>
          <p:nvPr/>
        </p:nvGraphicFramePr>
        <p:xfrm>
          <a:off x="3169285" y="5782945"/>
          <a:ext cx="505460" cy="375285"/>
        </p:xfrm>
        <a:graphic>
          <a:graphicData uri="http://schemas.openxmlformats.org/presentationml/2006/ole">
            <mc:AlternateContent xmlns:mc="http://schemas.openxmlformats.org/markup-compatibility/2006">
              <mc:Choice xmlns:v="urn:schemas-microsoft-com:vml" Requires="v">
                <p:oleObj spid="_x0000_s2049" name="" r:id="rId3" imgW="342900" imgH="254000" progId="Equation.DSMT4">
                  <p:embed/>
                </p:oleObj>
              </mc:Choice>
              <mc:Fallback>
                <p:oleObj name="" r:id="rId3" imgW="342900" imgH="254000" progId="Equation.DSMT4">
                  <p:embed/>
                  <p:pic>
                    <p:nvPicPr>
                      <p:cNvPr id="0" name="图片 2048"/>
                      <p:cNvPicPr/>
                      <p:nvPr/>
                    </p:nvPicPr>
                    <p:blipFill>
                      <a:blip r:embed="rId4"/>
                      <a:stretch>
                        <a:fillRect/>
                      </a:stretch>
                    </p:blipFill>
                    <p:spPr>
                      <a:xfrm>
                        <a:off x="3169285" y="5782945"/>
                        <a:ext cx="505460" cy="375285"/>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14" name="矩形 13"/>
          <p:cNvSpPr/>
          <p:nvPr>
            <p:custDataLst>
              <p:tags r:id="rId2"/>
            </p:custDataLst>
          </p:nvPr>
        </p:nvSpPr>
        <p:spPr>
          <a:xfrm>
            <a:off x="3201035" y="1487805"/>
            <a:ext cx="7620000" cy="646430"/>
          </a:xfrm>
          <a:prstGeom prst="rect">
            <a:avLst/>
          </a:prstGeom>
          <a:solidFill>
            <a:schemeClr val="bg2">
              <a:lumMod val="85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4" name="矩形 3"/>
          <p:cNvSpPr/>
          <p:nvPr>
            <p:custDataLst>
              <p:tags r:id="rId3"/>
            </p:custDataLst>
          </p:nvPr>
        </p:nvSpPr>
        <p:spPr>
          <a:xfrm>
            <a:off x="1486535" y="148907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5" name="矩形 4"/>
          <p:cNvSpPr/>
          <p:nvPr>
            <p:custDataLst>
              <p:tags r:id="rId4"/>
            </p:custDataLst>
          </p:nvPr>
        </p:nvSpPr>
        <p:spPr>
          <a:xfrm>
            <a:off x="1486535" y="237490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7" name="矩形 6"/>
          <p:cNvSpPr/>
          <p:nvPr>
            <p:custDataLst>
              <p:tags r:id="rId5"/>
            </p:custDataLst>
          </p:nvPr>
        </p:nvSpPr>
        <p:spPr>
          <a:xfrm>
            <a:off x="1486535" y="327025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5" name="矩形 14"/>
          <p:cNvSpPr/>
          <p:nvPr>
            <p:custDataLst>
              <p:tags r:id="rId6"/>
            </p:custDataLst>
          </p:nvPr>
        </p:nvSpPr>
        <p:spPr>
          <a:xfrm>
            <a:off x="1486535" y="41751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7" name="矩形 16"/>
          <p:cNvSpPr/>
          <p:nvPr>
            <p:custDataLst>
              <p:tags r:id="rId7"/>
            </p:custDataLst>
          </p:nvPr>
        </p:nvSpPr>
        <p:spPr>
          <a:xfrm>
            <a:off x="1486535" y="504253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2" name="矩形 21"/>
          <p:cNvSpPr/>
          <p:nvPr>
            <p:custDataLst>
              <p:tags r:id="rId8"/>
            </p:custDataLst>
          </p:nvPr>
        </p:nvSpPr>
        <p:spPr>
          <a:xfrm>
            <a:off x="3201035" y="240411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3" name="矩形 22"/>
          <p:cNvSpPr/>
          <p:nvPr>
            <p:custDataLst>
              <p:tags r:id="rId9"/>
            </p:custDataLst>
          </p:nvPr>
        </p:nvSpPr>
        <p:spPr>
          <a:xfrm>
            <a:off x="3201035" y="32715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4" name="矩形 23"/>
          <p:cNvSpPr/>
          <p:nvPr>
            <p:custDataLst>
              <p:tags r:id="rId10"/>
            </p:custDataLst>
          </p:nvPr>
        </p:nvSpPr>
        <p:spPr>
          <a:xfrm>
            <a:off x="3201035" y="4176395"/>
            <a:ext cx="7620000" cy="646430"/>
          </a:xfrm>
          <a:prstGeom prst="rect">
            <a:avLst/>
          </a:prstGeom>
          <a:solidFill>
            <a:schemeClr val="accent3">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5" name="矩形 24"/>
          <p:cNvSpPr/>
          <p:nvPr>
            <p:custDataLst>
              <p:tags r:id="rId11"/>
            </p:custDataLst>
          </p:nvPr>
        </p:nvSpPr>
        <p:spPr>
          <a:xfrm>
            <a:off x="3201035" y="50450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6" name="文本框 25"/>
          <p:cNvSpPr txBox="1"/>
          <p:nvPr>
            <p:custDataLst>
              <p:tags r:id="rId12"/>
            </p:custDataLst>
          </p:nvPr>
        </p:nvSpPr>
        <p:spPr>
          <a:xfrm>
            <a:off x="3284220" y="164338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ARIMAX</a:t>
            </a: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3"/>
            </p:custDataLst>
          </p:nvPr>
        </p:nvSpPr>
        <p:spPr>
          <a:xfrm>
            <a:off x="2018030" y="1642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29" name="文本框 28"/>
          <p:cNvSpPr txBox="1"/>
          <p:nvPr>
            <p:custDataLst>
              <p:tags r:id="rId14"/>
            </p:custDataLst>
          </p:nvPr>
        </p:nvSpPr>
        <p:spPr>
          <a:xfrm>
            <a:off x="2018030" y="25184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30" name="文本框 29"/>
          <p:cNvSpPr txBox="1"/>
          <p:nvPr>
            <p:custDataLst>
              <p:tags r:id="rId15"/>
            </p:custDataLst>
          </p:nvPr>
        </p:nvSpPr>
        <p:spPr>
          <a:xfrm>
            <a:off x="3284220" y="256032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干预分析</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2" name="文本框 31"/>
          <p:cNvSpPr txBox="1"/>
          <p:nvPr>
            <p:custDataLst>
              <p:tags r:id="rId16"/>
            </p:custDataLst>
          </p:nvPr>
        </p:nvSpPr>
        <p:spPr>
          <a:xfrm>
            <a:off x="3284220" y="342773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伪回归</a:t>
            </a:r>
            <a:endPar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4" name="文本框 33"/>
          <p:cNvSpPr txBox="1"/>
          <p:nvPr>
            <p:custDataLst>
              <p:tags r:id="rId17"/>
            </p:custDataLst>
          </p:nvPr>
        </p:nvSpPr>
        <p:spPr>
          <a:xfrm>
            <a:off x="3284220" y="4332605"/>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sz="2100" b="1" dirty="0">
                <a:solidFill>
                  <a:srgbClr val="000000">
                    <a:lumMod val="75000"/>
                    <a:lumOff val="25000"/>
                  </a:srgbClr>
                </a:solidFill>
                <a:latin typeface="微软雅黑" panose="020B0503020204020204" charset="-122"/>
                <a:ea typeface="微软雅黑" panose="020B0503020204020204" charset="-122"/>
              </a:rPr>
              <a:t>协整与误差修正模型</a:t>
            </a:r>
            <a:endParaRPr lang="zh-CN" sz="2100" b="1" dirty="0">
              <a:solidFill>
                <a:srgbClr val="000000">
                  <a:lumMod val="75000"/>
                  <a:lumOff val="25000"/>
                </a:srgbClr>
              </a:solidFill>
              <a:latin typeface="微软雅黑" panose="020B0503020204020204" charset="-122"/>
              <a:ea typeface="微软雅黑" panose="020B0503020204020204" charset="-122"/>
            </a:endParaRPr>
          </a:p>
        </p:txBody>
      </p:sp>
      <p:sp>
        <p:nvSpPr>
          <p:cNvPr id="36" name="文本框 35"/>
          <p:cNvSpPr txBox="1"/>
          <p:nvPr>
            <p:custDataLst>
              <p:tags r:id="rId18"/>
            </p:custDataLst>
          </p:nvPr>
        </p:nvSpPr>
        <p:spPr>
          <a:xfrm>
            <a:off x="2018030" y="517715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05</a:t>
            </a:r>
            <a:endParaRPr lang="zh-CN" altLang="en-US">
              <a:latin typeface="Arial" panose="020B0604020202020204" pitchFamily="34" charset="0"/>
              <a:ea typeface="微软雅黑" panose="020B0503020204020204" charset="-122"/>
            </a:endParaRPr>
          </a:p>
        </p:txBody>
      </p:sp>
      <p:sp>
        <p:nvSpPr>
          <p:cNvPr id="37" name="文本框 36"/>
          <p:cNvSpPr txBox="1"/>
          <p:nvPr>
            <p:custDataLst>
              <p:tags r:id="rId19"/>
            </p:custDataLst>
          </p:nvPr>
        </p:nvSpPr>
        <p:spPr>
          <a:xfrm>
            <a:off x="2018030" y="4309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38" name="文本框 37"/>
          <p:cNvSpPr txBox="1"/>
          <p:nvPr>
            <p:custDataLst>
              <p:tags r:id="rId20"/>
            </p:custDataLst>
          </p:nvPr>
        </p:nvSpPr>
        <p:spPr>
          <a:xfrm>
            <a:off x="2018030" y="341376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
        <p:nvSpPr>
          <p:cNvPr id="39" name="文本框 38"/>
          <p:cNvSpPr txBox="1"/>
          <p:nvPr/>
        </p:nvSpPr>
        <p:spPr>
          <a:xfrm>
            <a:off x="3284220" y="5177155"/>
            <a:ext cx="3242310" cy="414020"/>
          </a:xfrm>
          <a:prstGeom prst="rect">
            <a:avLst/>
          </a:prstGeom>
          <a:noFill/>
        </p:spPr>
        <p:txBody>
          <a:bodyPr wrap="square" rtlCol="0" anchor="t">
            <a:spAutoFit/>
          </a:bodyPr>
          <a:p>
            <a:pPr marL="0" lvl="0" indent="0" algn="l">
              <a:lnSpc>
                <a:spcPct val="100000"/>
              </a:lnSpc>
              <a:spcBef>
                <a:spcPts val="0"/>
              </a:spcBef>
              <a:spcAft>
                <a:spcPts val="0"/>
              </a:spcAft>
              <a:buSzPct val="100000"/>
            </a:pPr>
            <a:r>
              <a:rPr lang="en-US" sz="2100" b="1" dirty="0">
                <a:solidFill>
                  <a:srgbClr val="000000">
                    <a:lumMod val="75000"/>
                    <a:lumOff val="25000"/>
                  </a:srgbClr>
                </a:solidFill>
                <a:latin typeface="微软雅黑" panose="020B0503020204020204" charset="-122"/>
                <a:ea typeface="微软雅黑" panose="020B0503020204020204" charset="-122"/>
                <a:sym typeface="+mn-ea"/>
              </a:rPr>
              <a:t>Granger</a:t>
            </a:r>
            <a:r>
              <a:rPr lang="zh-CN" altLang="en-US" sz="2100" b="1" dirty="0">
                <a:solidFill>
                  <a:srgbClr val="000000">
                    <a:lumMod val="75000"/>
                    <a:lumOff val="25000"/>
                  </a:srgbClr>
                </a:solidFill>
                <a:latin typeface="微软雅黑" panose="020B0503020204020204" charset="-122"/>
                <a:ea typeface="微软雅黑" panose="020B0503020204020204" charset="-122"/>
                <a:sym typeface="+mn-ea"/>
              </a:rPr>
              <a:t>因果检验</a:t>
            </a:r>
            <a:endParaRPr lang="zh-CN" altLang="en-US" sz="2100" b="1" dirty="0">
              <a:solidFill>
                <a:srgbClr val="000000">
                  <a:lumMod val="75000"/>
                  <a:lumOff val="25000"/>
                </a:srgbClr>
              </a:solidFill>
              <a:latin typeface="微软雅黑" panose="020B0503020204020204" charset="-122"/>
              <a:ea typeface="微软雅黑" panose="020B0503020204020204" charset="-122"/>
              <a:sym typeface="+mn-ea"/>
            </a:endParaRPr>
          </a:p>
        </p:txBody>
      </p:sp>
    </p:spTree>
    <p:custDataLst>
      <p:tags r:id="rId2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xfrm>
            <a:off x="1268730" y="243840"/>
            <a:ext cx="10253345" cy="641350"/>
          </a:xfrm>
        </p:spPr>
        <p:txBody>
          <a:bodyPr vert="horz" wrap="square" lIns="91440" tIns="45720" rIns="91440" bIns="45720" anchor="ctr">
            <a:normAutofit/>
          </a:bodyPr>
          <a:p>
            <a:pPr eaLnBrk="1" hangingPunct="1"/>
            <a:r>
              <a:rPr lang="zh-CN" altLang="en-US" sz="2800" spc="0" smtClean="0">
                <a:solidFill>
                  <a:schemeClr val="accent5">
                    <a:lumMod val="75000"/>
                  </a:schemeClr>
                </a:solidFill>
                <a:cs typeface="+mn-cs"/>
              </a:rPr>
              <a:t>单整</a:t>
            </a:r>
            <a:endParaRPr lang="zh-CN" altLang="en-US" sz="2800" spc="0" smtClean="0">
              <a:solidFill>
                <a:schemeClr val="accent5">
                  <a:lumMod val="75000"/>
                </a:schemeClr>
              </a:solidFill>
              <a:cs typeface="+mn-cs"/>
            </a:endParaRPr>
          </a:p>
        </p:txBody>
      </p:sp>
      <p:sp>
        <p:nvSpPr>
          <p:cNvPr id="57346" name="Rectangle 3"/>
          <p:cNvSpPr>
            <a:spLocks noGrp="1"/>
          </p:cNvSpPr>
          <p:nvPr>
            <p:ph idx="1"/>
          </p:nvPr>
        </p:nvSpPr>
        <p:spPr>
          <a:xfrm>
            <a:off x="1238250" y="952500"/>
            <a:ext cx="10283825" cy="5388610"/>
          </a:xfrm>
        </p:spPr>
        <p:txBody>
          <a:bodyPr vert="horz" wrap="square" lIns="91440" tIns="45720" rIns="91440" bIns="45720" anchor="t"/>
          <a:p>
            <a:pPr eaLnBrk="1" hangingPunct="1">
              <a:lnSpc>
                <a:spcPct val="90000"/>
              </a:lnSpc>
            </a:pPr>
            <a:r>
              <a:rPr lang="zh-CN" altLang="en-US" sz="2200" dirty="0"/>
              <a:t>单整的概念</a:t>
            </a:r>
            <a:endParaRPr lang="zh-CN" altLang="en-US" dirty="0">
              <a:ea typeface="宋体" panose="02010600030101010101" pitchFamily="2" charset="-122"/>
            </a:endParaRPr>
          </a:p>
          <a:p>
            <a:pPr lvl="1" eaLnBrk="1" hangingPunct="1">
              <a:lnSpc>
                <a:spcPct val="90000"/>
              </a:lnSpc>
            </a:pPr>
            <a:r>
              <a:rPr lang="zh-CN" altLang="en-US" sz="2000" dirty="0">
                <a:cs typeface="微软雅黑" panose="020B0503020204020204" charset="-122"/>
              </a:rPr>
              <a:t>如果序列平稳，说明序列不存在单位根，这时称序列为零阶单整序列，简记为 </a:t>
            </a:r>
            <a:endParaRPr lang="zh-CN" altLang="en-US" sz="2000" dirty="0">
              <a:cs typeface="微软雅黑" panose="020B0503020204020204" charset="-122"/>
            </a:endParaRPr>
          </a:p>
          <a:p>
            <a:pPr marL="457200" lvl="1" indent="0" eaLnBrk="1" hangingPunct="1">
              <a:lnSpc>
                <a:spcPct val="90000"/>
              </a:lnSpc>
              <a:buNone/>
            </a:pPr>
            <a:endParaRPr lang="zh-CN" altLang="en-US" sz="2000" dirty="0">
              <a:cs typeface="微软雅黑" panose="020B0503020204020204" charset="-122"/>
            </a:endParaRPr>
          </a:p>
          <a:p>
            <a:pPr marL="457200" lvl="1" indent="0" eaLnBrk="1" hangingPunct="1">
              <a:lnSpc>
                <a:spcPct val="90000"/>
              </a:lnSpc>
              <a:buNone/>
            </a:pPr>
            <a:endParaRPr lang="zh-CN" altLang="en-US" sz="2000" dirty="0">
              <a:cs typeface="微软雅黑" panose="020B0503020204020204" charset="-122"/>
            </a:endParaRPr>
          </a:p>
          <a:p>
            <a:pPr lvl="1" eaLnBrk="1" hangingPunct="1">
              <a:lnSpc>
                <a:spcPct val="90000"/>
              </a:lnSpc>
            </a:pPr>
            <a:r>
              <a:rPr lang="zh-CN" altLang="en-US" sz="2000" dirty="0">
                <a:cs typeface="微软雅黑" panose="020B0503020204020204" charset="-122"/>
              </a:rPr>
              <a:t>假如原序列一阶差分后平稳，说明序列存在一个单位根，这时称序列为一阶单整序列，简记为</a:t>
            </a:r>
            <a:endParaRPr lang="zh-CN" altLang="en-US" sz="2000" dirty="0">
              <a:cs typeface="微软雅黑" panose="020B0503020204020204" charset="-122"/>
            </a:endParaRPr>
          </a:p>
          <a:p>
            <a:pPr lvl="1" eaLnBrk="1" hangingPunct="1">
              <a:lnSpc>
                <a:spcPct val="90000"/>
              </a:lnSpc>
            </a:pPr>
            <a:endParaRPr lang="zh-CN" altLang="en-US" sz="2000" dirty="0">
              <a:cs typeface="微软雅黑" panose="020B0503020204020204" charset="-122"/>
            </a:endParaRPr>
          </a:p>
          <a:p>
            <a:pPr lvl="1" eaLnBrk="1" hangingPunct="1">
              <a:lnSpc>
                <a:spcPct val="90000"/>
              </a:lnSpc>
            </a:pPr>
            <a:endParaRPr lang="zh-CN" altLang="en-US" sz="2000" dirty="0">
              <a:cs typeface="微软雅黑" panose="020B0503020204020204" charset="-122"/>
            </a:endParaRPr>
          </a:p>
          <a:p>
            <a:pPr lvl="1" eaLnBrk="1" hangingPunct="1">
              <a:lnSpc>
                <a:spcPct val="90000"/>
              </a:lnSpc>
            </a:pPr>
            <a:r>
              <a:rPr lang="zh-CN" altLang="en-US" sz="2000" dirty="0">
                <a:cs typeface="微软雅黑" panose="020B0503020204020204" charset="-122"/>
              </a:rPr>
              <a:t>假如原序列至少需要进行</a:t>
            </a:r>
            <a:r>
              <a:rPr lang="en-US" altLang="zh-CN" sz="2000" dirty="0">
                <a:cs typeface="微软雅黑" panose="020B0503020204020204" charset="-122"/>
              </a:rPr>
              <a:t>d</a:t>
            </a:r>
            <a:r>
              <a:rPr lang="zh-CN" altLang="en-US" sz="2000" dirty="0">
                <a:cs typeface="微软雅黑" panose="020B0503020204020204" charset="-122"/>
              </a:rPr>
              <a:t>阶差分才能实现平稳，说明原序列存在</a:t>
            </a:r>
            <a:r>
              <a:rPr lang="en-US" altLang="zh-CN" sz="2000" dirty="0">
                <a:cs typeface="微软雅黑" panose="020B0503020204020204" charset="-122"/>
              </a:rPr>
              <a:t>d</a:t>
            </a:r>
            <a:r>
              <a:rPr lang="zh-CN" altLang="en-US" sz="2000" dirty="0">
                <a:cs typeface="微软雅黑" panose="020B0503020204020204" charset="-122"/>
              </a:rPr>
              <a:t>个单位根，这时称原序列为</a:t>
            </a:r>
            <a:r>
              <a:rPr lang="en-US" altLang="zh-CN" sz="2000" dirty="0">
                <a:cs typeface="微软雅黑" panose="020B0503020204020204" charset="-122"/>
              </a:rPr>
              <a:t>d</a:t>
            </a:r>
            <a:r>
              <a:rPr lang="zh-CN" altLang="en-US" sz="2000" dirty="0">
                <a:cs typeface="微软雅黑" panose="020B0503020204020204" charset="-122"/>
              </a:rPr>
              <a:t>阶单整序列，简记为 </a:t>
            </a:r>
            <a:endParaRPr lang="zh-CN" altLang="en-US" sz="2000" dirty="0">
              <a:cs typeface="微软雅黑" panose="020B0503020204020204" charset="-122"/>
            </a:endParaRPr>
          </a:p>
          <a:p>
            <a:pPr eaLnBrk="1" hangingPunct="1">
              <a:lnSpc>
                <a:spcPct val="90000"/>
              </a:lnSpc>
            </a:pPr>
            <a:endParaRPr lang="zh-CN" altLang="en-US" sz="2000" dirty="0">
              <a:cs typeface="微软雅黑" panose="020B0503020204020204" charset="-122"/>
            </a:endParaRPr>
          </a:p>
        </p:txBody>
      </p:sp>
      <p:sp>
        <p:nvSpPr>
          <p:cNvPr id="57347" name="Rectangle 4"/>
          <p:cNvSpPr/>
          <p:nvPr/>
        </p:nvSpPr>
        <p:spPr>
          <a:xfrm>
            <a:off x="5795963"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57348" name="Object 5"/>
          <p:cNvGraphicFramePr>
            <a:graphicFrameLocks noChangeAspect="1"/>
          </p:cNvGraphicFramePr>
          <p:nvPr/>
        </p:nvGraphicFramePr>
        <p:xfrm>
          <a:off x="5211445" y="1971040"/>
          <a:ext cx="1166813" cy="465138"/>
        </p:xfrm>
        <a:graphic>
          <a:graphicData uri="http://schemas.openxmlformats.org/presentationml/2006/ole">
            <mc:AlternateContent xmlns:mc="http://schemas.openxmlformats.org/markup-compatibility/2006">
              <mc:Choice xmlns:v="urn:schemas-microsoft-com:vml" Requires="v">
                <p:oleObj spid="_x0000_s3171" name="" r:id="rId1" imgW="572135" imgH="228600" progId="Equation.DSMT4">
                  <p:embed/>
                </p:oleObj>
              </mc:Choice>
              <mc:Fallback>
                <p:oleObj name="" r:id="rId1" imgW="572135" imgH="228600" progId="Equation.DSMT4">
                  <p:embed/>
                  <p:pic>
                    <p:nvPicPr>
                      <p:cNvPr id="0" name="图片 3170"/>
                      <p:cNvPicPr/>
                      <p:nvPr/>
                    </p:nvPicPr>
                    <p:blipFill>
                      <a:blip r:embed="rId2"/>
                      <a:stretch>
                        <a:fillRect/>
                      </a:stretch>
                    </p:blipFill>
                    <p:spPr>
                      <a:xfrm>
                        <a:off x="5211445" y="1971040"/>
                        <a:ext cx="1166813" cy="465138"/>
                      </a:xfrm>
                      <a:prstGeom prst="rect">
                        <a:avLst/>
                      </a:prstGeom>
                      <a:noFill/>
                      <a:ln w="38100">
                        <a:noFill/>
                        <a:miter/>
                      </a:ln>
                    </p:spPr>
                  </p:pic>
                </p:oleObj>
              </mc:Fallback>
            </mc:AlternateContent>
          </a:graphicData>
        </a:graphic>
      </p:graphicFrame>
      <p:graphicFrame>
        <p:nvGraphicFramePr>
          <p:cNvPr id="57349" name="Object 6"/>
          <p:cNvGraphicFramePr>
            <a:graphicFrameLocks noChangeAspect="1"/>
          </p:cNvGraphicFramePr>
          <p:nvPr/>
        </p:nvGraphicFramePr>
        <p:xfrm>
          <a:off x="5263833" y="3314383"/>
          <a:ext cx="1114425" cy="465137"/>
        </p:xfrm>
        <a:graphic>
          <a:graphicData uri="http://schemas.openxmlformats.org/presentationml/2006/ole">
            <mc:AlternateContent xmlns:mc="http://schemas.openxmlformats.org/markup-compatibility/2006">
              <mc:Choice xmlns:v="urn:schemas-microsoft-com:vml" Requires="v">
                <p:oleObj spid="_x0000_s3169" name="" r:id="rId3" imgW="546735" imgH="228600" progId="Equation.3">
                  <p:embed/>
                </p:oleObj>
              </mc:Choice>
              <mc:Fallback>
                <p:oleObj name="" r:id="rId3" imgW="546735" imgH="228600" progId="Equation.3">
                  <p:embed/>
                  <p:pic>
                    <p:nvPicPr>
                      <p:cNvPr id="0" name="图片 3168"/>
                      <p:cNvPicPr/>
                      <p:nvPr/>
                    </p:nvPicPr>
                    <p:blipFill>
                      <a:blip r:embed="rId4"/>
                      <a:stretch>
                        <a:fillRect/>
                      </a:stretch>
                    </p:blipFill>
                    <p:spPr>
                      <a:xfrm>
                        <a:off x="5263833" y="3314383"/>
                        <a:ext cx="1114425" cy="465137"/>
                      </a:xfrm>
                      <a:prstGeom prst="rect">
                        <a:avLst/>
                      </a:prstGeom>
                      <a:noFill/>
                      <a:ln w="38100">
                        <a:noFill/>
                        <a:miter/>
                      </a:ln>
                    </p:spPr>
                  </p:pic>
                </p:oleObj>
              </mc:Fallback>
            </mc:AlternateContent>
          </a:graphicData>
        </a:graphic>
      </p:graphicFrame>
      <p:graphicFrame>
        <p:nvGraphicFramePr>
          <p:cNvPr id="57350" name="Object 7"/>
          <p:cNvGraphicFramePr>
            <a:graphicFrameLocks noChangeAspect="1"/>
          </p:cNvGraphicFramePr>
          <p:nvPr/>
        </p:nvGraphicFramePr>
        <p:xfrm>
          <a:off x="5212080" y="5008563"/>
          <a:ext cx="1219200" cy="465137"/>
        </p:xfrm>
        <a:graphic>
          <a:graphicData uri="http://schemas.openxmlformats.org/presentationml/2006/ole">
            <mc:AlternateContent xmlns:mc="http://schemas.openxmlformats.org/markup-compatibility/2006">
              <mc:Choice xmlns:v="urn:schemas-microsoft-com:vml" Requires="v">
                <p:oleObj spid="_x0000_s3164" name="" r:id="rId5" imgW="597535" imgH="228600" progId="Equation.3">
                  <p:embed/>
                </p:oleObj>
              </mc:Choice>
              <mc:Fallback>
                <p:oleObj name="" r:id="rId5" imgW="597535" imgH="228600" progId="Equation.3">
                  <p:embed/>
                  <p:pic>
                    <p:nvPicPr>
                      <p:cNvPr id="0" name="图片 3163"/>
                      <p:cNvPicPr/>
                      <p:nvPr/>
                    </p:nvPicPr>
                    <p:blipFill>
                      <a:blip r:embed="rId6"/>
                      <a:stretch>
                        <a:fillRect/>
                      </a:stretch>
                    </p:blipFill>
                    <p:spPr>
                      <a:xfrm>
                        <a:off x="5212080" y="5008563"/>
                        <a:ext cx="1219200" cy="465137"/>
                      </a:xfrm>
                      <a:prstGeom prst="rect">
                        <a:avLst/>
                      </a:prstGeom>
                      <a:noFill/>
                      <a:ln w="38100">
                        <a:noFill/>
                        <a:miter/>
                      </a:ln>
                    </p:spPr>
                  </p:pic>
                </p:oleObj>
              </mc:Fallback>
            </mc:AlternateContent>
          </a:graphicData>
        </a:graphic>
      </p:graphicFrame>
      <p:cxnSp>
        <p:nvCxnSpPr>
          <p:cNvPr id="4" name="直接连接符 3"/>
          <p:cNvCxnSpPr/>
          <p:nvPr>
            <p:custDataLst>
              <p:tags r:id="rId7"/>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a:xfrm>
            <a:off x="1249045" y="263525"/>
            <a:ext cx="10273030" cy="621665"/>
          </a:xfrm>
        </p:spPr>
        <p:txBody>
          <a:bodyPr vert="horz"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单整的性质</a:t>
            </a:r>
            <a:endParaRPr lang="zh-CN" altLang="en-US" sz="2800" spc="0" smtClean="0">
              <a:solidFill>
                <a:schemeClr val="accent5">
                  <a:lumMod val="75000"/>
                </a:schemeClr>
              </a:solidFill>
              <a:cs typeface="+mn-cs"/>
            </a:endParaRPr>
          </a:p>
        </p:txBody>
      </p:sp>
      <p:sp>
        <p:nvSpPr>
          <p:cNvPr id="58370" name="Rectangle 3"/>
          <p:cNvSpPr>
            <a:spLocks noGrp="1"/>
          </p:cNvSpPr>
          <p:nvPr>
            <p:ph idx="1"/>
          </p:nvPr>
        </p:nvSpPr>
        <p:spPr>
          <a:xfrm>
            <a:off x="1228725" y="952500"/>
            <a:ext cx="10293350" cy="5388610"/>
          </a:xfrm>
        </p:spPr>
        <p:txBody>
          <a:bodyPr vert="horz" wrap="square" lIns="91440" tIns="45720" rIns="91440" bIns="45720" anchor="t"/>
          <a:p>
            <a:pPr eaLnBrk="1" hangingPunct="1"/>
            <a:r>
              <a:rPr lang="zh-CN" altLang="en-US" sz="2200" dirty="0"/>
              <a:t>若             ，对任意非零实数</a:t>
            </a:r>
            <a:r>
              <a:rPr lang="en-US" altLang="zh-CN" sz="2200" dirty="0"/>
              <a:t>a</a:t>
            </a:r>
            <a:r>
              <a:rPr lang="zh-CN" altLang="en-US" sz="2200" dirty="0"/>
              <a:t>，</a:t>
            </a:r>
            <a:r>
              <a:rPr lang="en-US" altLang="zh-CN" sz="2200" dirty="0"/>
              <a:t>b</a:t>
            </a:r>
            <a:r>
              <a:rPr lang="zh-CN" altLang="en-US" sz="2200" dirty="0"/>
              <a:t>，有</a:t>
            </a:r>
            <a:endParaRPr lang="zh-CN" altLang="en-US" sz="2200" dirty="0"/>
          </a:p>
          <a:p>
            <a:pPr eaLnBrk="1" hangingPunct="1"/>
            <a:endParaRPr lang="zh-CN" altLang="en-US" sz="2200" dirty="0"/>
          </a:p>
          <a:p>
            <a:pPr eaLnBrk="1" hangingPunct="1"/>
            <a:r>
              <a:rPr lang="zh-CN" altLang="en-US" sz="2200" dirty="0"/>
              <a:t>若             ，对任意非零实数</a:t>
            </a:r>
            <a:r>
              <a:rPr lang="en-US" altLang="zh-CN" sz="2200" dirty="0"/>
              <a:t>a</a:t>
            </a:r>
            <a:r>
              <a:rPr lang="zh-CN" altLang="en-US" sz="2200" dirty="0"/>
              <a:t>，</a:t>
            </a:r>
            <a:r>
              <a:rPr lang="en-US" altLang="zh-CN" sz="2200" dirty="0"/>
              <a:t>b</a:t>
            </a:r>
            <a:r>
              <a:rPr lang="zh-CN" altLang="en-US" sz="2200" dirty="0"/>
              <a:t>，有</a:t>
            </a:r>
            <a:endParaRPr lang="zh-CN" altLang="en-US" sz="2200" dirty="0"/>
          </a:p>
          <a:p>
            <a:pPr eaLnBrk="1" hangingPunct="1"/>
            <a:endParaRPr lang="zh-CN" altLang="en-US" sz="2200" dirty="0"/>
          </a:p>
          <a:p>
            <a:pPr eaLnBrk="1" hangingPunct="1"/>
            <a:r>
              <a:rPr lang="zh-CN" altLang="en-US" sz="2200" dirty="0"/>
              <a:t>若             ，           对任意非零实数</a:t>
            </a:r>
            <a:r>
              <a:rPr lang="en-US" altLang="zh-CN" sz="2200" dirty="0"/>
              <a:t>a</a:t>
            </a:r>
            <a:r>
              <a:rPr lang="zh-CN" altLang="en-US" sz="2200" dirty="0"/>
              <a:t>，</a:t>
            </a:r>
            <a:r>
              <a:rPr lang="en-US" altLang="zh-CN" sz="2200" dirty="0"/>
              <a:t>b</a:t>
            </a:r>
            <a:r>
              <a:rPr lang="zh-CN" altLang="en-US" sz="2200" dirty="0"/>
              <a:t>，有</a:t>
            </a:r>
            <a:endParaRPr lang="zh-CN" altLang="en-US" sz="2200" dirty="0"/>
          </a:p>
          <a:p>
            <a:pPr eaLnBrk="1" hangingPunct="1"/>
            <a:endParaRPr lang="zh-CN" altLang="en-US" sz="2200" dirty="0"/>
          </a:p>
          <a:p>
            <a:pPr eaLnBrk="1" hangingPunct="1"/>
            <a:r>
              <a:rPr lang="zh-CN" altLang="en-US" sz="2200" dirty="0"/>
              <a:t>若             ，            对任意非零实数</a:t>
            </a:r>
            <a:r>
              <a:rPr lang="en-US" altLang="zh-CN" sz="2200" dirty="0"/>
              <a:t>a</a:t>
            </a:r>
            <a:r>
              <a:rPr lang="zh-CN" altLang="en-US" sz="2200" dirty="0"/>
              <a:t>，</a:t>
            </a:r>
            <a:r>
              <a:rPr lang="en-US" altLang="zh-CN" sz="2200" dirty="0"/>
              <a:t>b</a:t>
            </a:r>
            <a:r>
              <a:rPr lang="zh-CN" altLang="en-US" sz="2200" dirty="0"/>
              <a:t>，有</a:t>
            </a:r>
            <a:endParaRPr lang="zh-CN" altLang="en-US" sz="2200" dirty="0"/>
          </a:p>
        </p:txBody>
      </p:sp>
      <p:sp>
        <p:nvSpPr>
          <p:cNvPr id="58371" name="Rectangle 4"/>
          <p:cNvSpPr/>
          <p:nvPr/>
        </p:nvSpPr>
        <p:spPr>
          <a:xfrm>
            <a:off x="5795963"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58372" name="Object 5"/>
          <p:cNvGraphicFramePr>
            <a:graphicFrameLocks noChangeAspect="1"/>
          </p:cNvGraphicFramePr>
          <p:nvPr/>
        </p:nvGraphicFramePr>
        <p:xfrm>
          <a:off x="2012950" y="1089343"/>
          <a:ext cx="990600" cy="377825"/>
        </p:xfrm>
        <a:graphic>
          <a:graphicData uri="http://schemas.openxmlformats.org/presentationml/2006/ole">
            <mc:AlternateContent xmlns:mc="http://schemas.openxmlformats.org/markup-compatibility/2006">
              <mc:Choice xmlns:v="urn:schemas-microsoft-com:vml" Requires="v">
                <p:oleObj spid="_x0000_s3163" name="" r:id="rId1" imgW="597535" imgH="228600" progId="Equation.3">
                  <p:embed/>
                </p:oleObj>
              </mc:Choice>
              <mc:Fallback>
                <p:oleObj name="" r:id="rId1" imgW="597535" imgH="228600" progId="Equation.3">
                  <p:embed/>
                  <p:pic>
                    <p:nvPicPr>
                      <p:cNvPr id="0" name="图片 3162"/>
                      <p:cNvPicPr/>
                      <p:nvPr/>
                    </p:nvPicPr>
                    <p:blipFill>
                      <a:blip r:embed="rId2"/>
                      <a:stretch>
                        <a:fillRect/>
                      </a:stretch>
                    </p:blipFill>
                    <p:spPr>
                      <a:xfrm>
                        <a:off x="2012950" y="1089343"/>
                        <a:ext cx="990600" cy="377825"/>
                      </a:xfrm>
                      <a:prstGeom prst="rect">
                        <a:avLst/>
                      </a:prstGeom>
                      <a:noFill/>
                      <a:ln w="38100">
                        <a:noFill/>
                        <a:miter/>
                      </a:ln>
                    </p:spPr>
                  </p:pic>
                </p:oleObj>
              </mc:Fallback>
            </mc:AlternateContent>
          </a:graphicData>
        </a:graphic>
      </p:graphicFrame>
      <p:graphicFrame>
        <p:nvGraphicFramePr>
          <p:cNvPr id="58373" name="Object 6"/>
          <p:cNvGraphicFramePr>
            <a:graphicFrameLocks noChangeAspect="1"/>
          </p:cNvGraphicFramePr>
          <p:nvPr/>
        </p:nvGraphicFramePr>
        <p:xfrm>
          <a:off x="1925003" y="2214880"/>
          <a:ext cx="989012" cy="377825"/>
        </p:xfrm>
        <a:graphic>
          <a:graphicData uri="http://schemas.openxmlformats.org/presentationml/2006/ole">
            <mc:AlternateContent xmlns:mc="http://schemas.openxmlformats.org/markup-compatibility/2006">
              <mc:Choice xmlns:v="urn:schemas-microsoft-com:vml" Requires="v">
                <p:oleObj spid="_x0000_s3175" name="" r:id="rId3" imgW="597535" imgH="228600" progId="Equation.3">
                  <p:embed/>
                </p:oleObj>
              </mc:Choice>
              <mc:Fallback>
                <p:oleObj name="" r:id="rId3" imgW="597535" imgH="228600" progId="Equation.3">
                  <p:embed/>
                  <p:pic>
                    <p:nvPicPr>
                      <p:cNvPr id="0" name="图片 3174"/>
                      <p:cNvPicPr/>
                      <p:nvPr/>
                    </p:nvPicPr>
                    <p:blipFill>
                      <a:blip r:embed="rId4"/>
                      <a:stretch>
                        <a:fillRect/>
                      </a:stretch>
                    </p:blipFill>
                    <p:spPr>
                      <a:xfrm>
                        <a:off x="1925003" y="2214880"/>
                        <a:ext cx="989012" cy="377825"/>
                      </a:xfrm>
                      <a:prstGeom prst="rect">
                        <a:avLst/>
                      </a:prstGeom>
                      <a:noFill/>
                      <a:ln w="38100">
                        <a:noFill/>
                        <a:miter/>
                      </a:ln>
                    </p:spPr>
                  </p:pic>
                </p:oleObj>
              </mc:Fallback>
            </mc:AlternateContent>
          </a:graphicData>
        </a:graphic>
      </p:graphicFrame>
      <p:graphicFrame>
        <p:nvGraphicFramePr>
          <p:cNvPr id="58374" name="Object 7"/>
          <p:cNvGraphicFramePr>
            <a:graphicFrameLocks noChangeAspect="1"/>
          </p:cNvGraphicFramePr>
          <p:nvPr/>
        </p:nvGraphicFramePr>
        <p:xfrm>
          <a:off x="1923415" y="3329305"/>
          <a:ext cx="1177290" cy="448945"/>
        </p:xfrm>
        <a:graphic>
          <a:graphicData uri="http://schemas.openxmlformats.org/presentationml/2006/ole">
            <mc:AlternateContent xmlns:mc="http://schemas.openxmlformats.org/markup-compatibility/2006">
              <mc:Choice xmlns:v="urn:schemas-microsoft-com:vml" Requires="v">
                <p:oleObj spid="_x0000_s3172" name="" r:id="rId5" imgW="597535" imgH="228600" progId="Equation.3">
                  <p:embed/>
                </p:oleObj>
              </mc:Choice>
              <mc:Fallback>
                <p:oleObj name="" r:id="rId5" imgW="597535" imgH="228600" progId="Equation.3">
                  <p:embed/>
                  <p:pic>
                    <p:nvPicPr>
                      <p:cNvPr id="0" name="图片 3171"/>
                      <p:cNvPicPr/>
                      <p:nvPr/>
                    </p:nvPicPr>
                    <p:blipFill>
                      <a:blip r:embed="rId2"/>
                      <a:stretch>
                        <a:fillRect/>
                      </a:stretch>
                    </p:blipFill>
                    <p:spPr>
                      <a:xfrm>
                        <a:off x="1923415" y="3329305"/>
                        <a:ext cx="1177290" cy="448945"/>
                      </a:xfrm>
                      <a:prstGeom prst="rect">
                        <a:avLst/>
                      </a:prstGeom>
                      <a:noFill/>
                      <a:ln w="38100">
                        <a:noFill/>
                        <a:miter/>
                      </a:ln>
                    </p:spPr>
                  </p:pic>
                </p:oleObj>
              </mc:Fallback>
            </mc:AlternateContent>
          </a:graphicData>
        </a:graphic>
      </p:graphicFrame>
      <p:graphicFrame>
        <p:nvGraphicFramePr>
          <p:cNvPr id="58375" name="Object 8"/>
          <p:cNvGraphicFramePr>
            <a:graphicFrameLocks noChangeAspect="1"/>
          </p:cNvGraphicFramePr>
          <p:nvPr/>
        </p:nvGraphicFramePr>
        <p:xfrm>
          <a:off x="3421380" y="3314700"/>
          <a:ext cx="1128395" cy="439420"/>
        </p:xfrm>
        <a:graphic>
          <a:graphicData uri="http://schemas.openxmlformats.org/presentationml/2006/ole">
            <mc:AlternateContent xmlns:mc="http://schemas.openxmlformats.org/markup-compatibility/2006">
              <mc:Choice xmlns:v="urn:schemas-microsoft-com:vml" Requires="v">
                <p:oleObj spid="_x0000_s3173" name="" r:id="rId6" imgW="584835" imgH="228600" progId="Equation.3">
                  <p:embed/>
                </p:oleObj>
              </mc:Choice>
              <mc:Fallback>
                <p:oleObj name="" r:id="rId6" imgW="584835" imgH="228600" progId="Equation.3">
                  <p:embed/>
                  <p:pic>
                    <p:nvPicPr>
                      <p:cNvPr id="0" name="图片 3172"/>
                      <p:cNvPicPr/>
                      <p:nvPr/>
                    </p:nvPicPr>
                    <p:blipFill>
                      <a:blip r:embed="rId7"/>
                      <a:stretch>
                        <a:fillRect/>
                      </a:stretch>
                    </p:blipFill>
                    <p:spPr>
                      <a:xfrm>
                        <a:off x="3421380" y="3314700"/>
                        <a:ext cx="1128395" cy="439420"/>
                      </a:xfrm>
                      <a:prstGeom prst="rect">
                        <a:avLst/>
                      </a:prstGeom>
                      <a:noFill/>
                      <a:ln w="38100">
                        <a:noFill/>
                        <a:miter/>
                      </a:ln>
                    </p:spPr>
                  </p:pic>
                </p:oleObj>
              </mc:Fallback>
            </mc:AlternateContent>
          </a:graphicData>
        </a:graphic>
      </p:graphicFrame>
      <p:graphicFrame>
        <p:nvGraphicFramePr>
          <p:cNvPr id="58376" name="Object 9"/>
          <p:cNvGraphicFramePr>
            <a:graphicFrameLocks noChangeAspect="1"/>
          </p:cNvGraphicFramePr>
          <p:nvPr/>
        </p:nvGraphicFramePr>
        <p:xfrm>
          <a:off x="1925320" y="4423410"/>
          <a:ext cx="1174750" cy="448945"/>
        </p:xfrm>
        <a:graphic>
          <a:graphicData uri="http://schemas.openxmlformats.org/presentationml/2006/ole">
            <mc:AlternateContent xmlns:mc="http://schemas.openxmlformats.org/markup-compatibility/2006">
              <mc:Choice xmlns:v="urn:schemas-microsoft-com:vml" Requires="v">
                <p:oleObj spid="_x0000_s3174" name="" r:id="rId8" imgW="597535" imgH="228600" progId="Equation.3">
                  <p:embed/>
                </p:oleObj>
              </mc:Choice>
              <mc:Fallback>
                <p:oleObj name="" r:id="rId8" imgW="597535" imgH="228600" progId="Equation.3">
                  <p:embed/>
                  <p:pic>
                    <p:nvPicPr>
                      <p:cNvPr id="0" name="图片 3173"/>
                      <p:cNvPicPr/>
                      <p:nvPr/>
                    </p:nvPicPr>
                    <p:blipFill>
                      <a:blip r:embed="rId4"/>
                      <a:stretch>
                        <a:fillRect/>
                      </a:stretch>
                    </p:blipFill>
                    <p:spPr>
                      <a:xfrm>
                        <a:off x="1925320" y="4423410"/>
                        <a:ext cx="1174750" cy="448945"/>
                      </a:xfrm>
                      <a:prstGeom prst="rect">
                        <a:avLst/>
                      </a:prstGeom>
                      <a:noFill/>
                      <a:ln w="38100">
                        <a:noFill/>
                        <a:miter/>
                      </a:ln>
                    </p:spPr>
                  </p:pic>
                </p:oleObj>
              </mc:Fallback>
            </mc:AlternateContent>
          </a:graphicData>
        </a:graphic>
      </p:graphicFrame>
      <p:graphicFrame>
        <p:nvGraphicFramePr>
          <p:cNvPr id="58377" name="Object 10"/>
          <p:cNvGraphicFramePr>
            <a:graphicFrameLocks noChangeAspect="1"/>
          </p:cNvGraphicFramePr>
          <p:nvPr/>
        </p:nvGraphicFramePr>
        <p:xfrm>
          <a:off x="3422015" y="4475480"/>
          <a:ext cx="1127760" cy="439420"/>
        </p:xfrm>
        <a:graphic>
          <a:graphicData uri="http://schemas.openxmlformats.org/presentationml/2006/ole">
            <mc:AlternateContent xmlns:mc="http://schemas.openxmlformats.org/markup-compatibility/2006">
              <mc:Choice xmlns:v="urn:schemas-microsoft-com:vml" Requires="v">
                <p:oleObj spid="_x0000_s3162" name="" r:id="rId9" imgW="584835" imgH="228600" progId="Equation.3">
                  <p:embed/>
                </p:oleObj>
              </mc:Choice>
              <mc:Fallback>
                <p:oleObj name="" r:id="rId9" imgW="584835" imgH="228600" progId="Equation.3">
                  <p:embed/>
                  <p:pic>
                    <p:nvPicPr>
                      <p:cNvPr id="0" name="图片 3161"/>
                      <p:cNvPicPr/>
                      <p:nvPr/>
                    </p:nvPicPr>
                    <p:blipFill>
                      <a:blip r:embed="rId10"/>
                      <a:stretch>
                        <a:fillRect/>
                      </a:stretch>
                    </p:blipFill>
                    <p:spPr>
                      <a:xfrm>
                        <a:off x="3422015" y="4475480"/>
                        <a:ext cx="1127760" cy="439420"/>
                      </a:xfrm>
                      <a:prstGeom prst="rect">
                        <a:avLst/>
                      </a:prstGeom>
                      <a:noFill/>
                      <a:ln w="38100">
                        <a:noFill/>
                        <a:miter/>
                      </a:ln>
                    </p:spPr>
                  </p:pic>
                </p:oleObj>
              </mc:Fallback>
            </mc:AlternateContent>
          </a:graphicData>
        </a:graphic>
      </p:graphicFrame>
      <p:sp>
        <p:nvSpPr>
          <p:cNvPr id="58378" name="Rectangle 11"/>
          <p:cNvSpPr/>
          <p:nvPr/>
        </p:nvSpPr>
        <p:spPr>
          <a:xfrm>
            <a:off x="5653088"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58379" name="Object 12"/>
          <p:cNvGraphicFramePr>
            <a:graphicFrameLocks noChangeAspect="1"/>
          </p:cNvGraphicFramePr>
          <p:nvPr/>
        </p:nvGraphicFramePr>
        <p:xfrm>
          <a:off x="4495165" y="1539875"/>
          <a:ext cx="1924050" cy="496570"/>
        </p:xfrm>
        <a:graphic>
          <a:graphicData uri="http://schemas.openxmlformats.org/presentationml/2006/ole">
            <mc:AlternateContent xmlns:mc="http://schemas.openxmlformats.org/markup-compatibility/2006">
              <mc:Choice xmlns:v="urn:schemas-microsoft-com:vml" Requires="v">
                <p:oleObj spid="_x0000_s3170" name="" r:id="rId11" imgW="889635" imgH="228600" progId="Equation.3">
                  <p:embed/>
                </p:oleObj>
              </mc:Choice>
              <mc:Fallback>
                <p:oleObj name="" r:id="rId11" imgW="889635" imgH="228600" progId="Equation.3">
                  <p:embed/>
                  <p:pic>
                    <p:nvPicPr>
                      <p:cNvPr id="0" name="图片 3169"/>
                      <p:cNvPicPr/>
                      <p:nvPr/>
                    </p:nvPicPr>
                    <p:blipFill>
                      <a:blip r:embed="rId12"/>
                      <a:stretch>
                        <a:fillRect/>
                      </a:stretch>
                    </p:blipFill>
                    <p:spPr>
                      <a:xfrm>
                        <a:off x="4495165" y="1539875"/>
                        <a:ext cx="1924050" cy="496570"/>
                      </a:xfrm>
                      <a:prstGeom prst="rect">
                        <a:avLst/>
                      </a:prstGeom>
                      <a:noFill/>
                      <a:ln w="38100">
                        <a:noFill/>
                        <a:miter/>
                      </a:ln>
                    </p:spPr>
                  </p:pic>
                </p:oleObj>
              </mc:Fallback>
            </mc:AlternateContent>
          </a:graphicData>
        </a:graphic>
      </p:graphicFrame>
      <p:sp>
        <p:nvSpPr>
          <p:cNvPr id="58380" name="Rectangle 13"/>
          <p:cNvSpPr/>
          <p:nvPr/>
        </p:nvSpPr>
        <p:spPr>
          <a:xfrm>
            <a:off x="5643563"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58381" name="Object 14"/>
          <p:cNvGraphicFramePr>
            <a:graphicFrameLocks noChangeAspect="1"/>
          </p:cNvGraphicFramePr>
          <p:nvPr/>
        </p:nvGraphicFramePr>
        <p:xfrm>
          <a:off x="4470400" y="2691130"/>
          <a:ext cx="1974215" cy="499745"/>
        </p:xfrm>
        <a:graphic>
          <a:graphicData uri="http://schemas.openxmlformats.org/presentationml/2006/ole">
            <mc:AlternateContent xmlns:mc="http://schemas.openxmlformats.org/markup-compatibility/2006">
              <mc:Choice xmlns:v="urn:schemas-microsoft-com:vml" Requires="v">
                <p:oleObj spid="_x0000_s3165" name="" r:id="rId13" imgW="902335" imgH="228600" progId="Equation.3">
                  <p:embed/>
                </p:oleObj>
              </mc:Choice>
              <mc:Fallback>
                <p:oleObj name="" r:id="rId13" imgW="902335" imgH="228600" progId="Equation.3">
                  <p:embed/>
                  <p:pic>
                    <p:nvPicPr>
                      <p:cNvPr id="0" name="图片 3164"/>
                      <p:cNvPicPr/>
                      <p:nvPr/>
                    </p:nvPicPr>
                    <p:blipFill>
                      <a:blip r:embed="rId14"/>
                      <a:stretch>
                        <a:fillRect/>
                      </a:stretch>
                    </p:blipFill>
                    <p:spPr>
                      <a:xfrm>
                        <a:off x="4470400" y="2691130"/>
                        <a:ext cx="1974215" cy="499745"/>
                      </a:xfrm>
                      <a:prstGeom prst="rect">
                        <a:avLst/>
                      </a:prstGeom>
                      <a:noFill/>
                      <a:ln w="38100">
                        <a:noFill/>
                        <a:miter/>
                      </a:ln>
                    </p:spPr>
                  </p:pic>
                </p:oleObj>
              </mc:Fallback>
            </mc:AlternateContent>
          </a:graphicData>
        </a:graphic>
      </p:graphicFrame>
      <p:sp>
        <p:nvSpPr>
          <p:cNvPr id="58382" name="Rectangle 15"/>
          <p:cNvSpPr/>
          <p:nvPr/>
        </p:nvSpPr>
        <p:spPr>
          <a:xfrm>
            <a:off x="5448300"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58383" name="Object 16"/>
          <p:cNvGraphicFramePr>
            <a:graphicFrameLocks noChangeAspect="1"/>
          </p:cNvGraphicFramePr>
          <p:nvPr/>
        </p:nvGraphicFramePr>
        <p:xfrm>
          <a:off x="4375150" y="3853180"/>
          <a:ext cx="2853690" cy="522605"/>
        </p:xfrm>
        <a:graphic>
          <a:graphicData uri="http://schemas.openxmlformats.org/presentationml/2006/ole">
            <mc:AlternateContent xmlns:mc="http://schemas.openxmlformats.org/markup-compatibility/2006">
              <mc:Choice xmlns:v="urn:schemas-microsoft-com:vml" Requires="v">
                <p:oleObj spid="_x0000_s3166" name="" r:id="rId15" imgW="1296670" imgH="228600" progId="Equation.3">
                  <p:embed/>
                </p:oleObj>
              </mc:Choice>
              <mc:Fallback>
                <p:oleObj name="" r:id="rId15" imgW="1296670" imgH="228600" progId="Equation.3">
                  <p:embed/>
                  <p:pic>
                    <p:nvPicPr>
                      <p:cNvPr id="0" name="图片 3165"/>
                      <p:cNvPicPr/>
                      <p:nvPr/>
                    </p:nvPicPr>
                    <p:blipFill>
                      <a:blip r:embed="rId16"/>
                      <a:stretch>
                        <a:fillRect/>
                      </a:stretch>
                    </p:blipFill>
                    <p:spPr>
                      <a:xfrm>
                        <a:off x="4375150" y="3853180"/>
                        <a:ext cx="2853690" cy="522605"/>
                      </a:xfrm>
                      <a:prstGeom prst="rect">
                        <a:avLst/>
                      </a:prstGeom>
                      <a:noFill/>
                      <a:ln w="38100">
                        <a:noFill/>
                        <a:miter/>
                      </a:ln>
                    </p:spPr>
                  </p:pic>
                </p:oleObj>
              </mc:Fallback>
            </mc:AlternateContent>
          </a:graphicData>
        </a:graphic>
      </p:graphicFrame>
      <p:sp>
        <p:nvSpPr>
          <p:cNvPr id="58384" name="Rectangle 17"/>
          <p:cNvSpPr/>
          <p:nvPr/>
        </p:nvSpPr>
        <p:spPr>
          <a:xfrm>
            <a:off x="5443538"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58385" name="Object 18"/>
          <p:cNvGraphicFramePr>
            <a:graphicFrameLocks noChangeAspect="1"/>
          </p:cNvGraphicFramePr>
          <p:nvPr/>
        </p:nvGraphicFramePr>
        <p:xfrm>
          <a:off x="4283075" y="5066665"/>
          <a:ext cx="2945765" cy="516890"/>
        </p:xfrm>
        <a:graphic>
          <a:graphicData uri="http://schemas.openxmlformats.org/presentationml/2006/ole">
            <mc:AlternateContent xmlns:mc="http://schemas.openxmlformats.org/markup-compatibility/2006">
              <mc:Choice xmlns:v="urn:schemas-microsoft-com:vml" Requires="v">
                <p:oleObj spid="_x0000_s3167" name="" r:id="rId17" imgW="1309370" imgH="228600" progId="Equation.3">
                  <p:embed/>
                </p:oleObj>
              </mc:Choice>
              <mc:Fallback>
                <p:oleObj name="" r:id="rId17" imgW="1309370" imgH="228600" progId="Equation.3">
                  <p:embed/>
                  <p:pic>
                    <p:nvPicPr>
                      <p:cNvPr id="0" name="图片 3166"/>
                      <p:cNvPicPr/>
                      <p:nvPr/>
                    </p:nvPicPr>
                    <p:blipFill>
                      <a:blip r:embed="rId18"/>
                      <a:stretch>
                        <a:fillRect/>
                      </a:stretch>
                    </p:blipFill>
                    <p:spPr>
                      <a:xfrm>
                        <a:off x="4283075" y="5066665"/>
                        <a:ext cx="2945765" cy="516890"/>
                      </a:xfrm>
                      <a:prstGeom prst="rect">
                        <a:avLst/>
                      </a:prstGeom>
                      <a:noFill/>
                      <a:ln w="38100">
                        <a:noFill/>
                        <a:miter/>
                      </a:ln>
                    </p:spPr>
                  </p:pic>
                </p:oleObj>
              </mc:Fallback>
            </mc:AlternateContent>
          </a:graphicData>
        </a:graphic>
      </p:graphicFrame>
      <p:sp>
        <p:nvSpPr>
          <p:cNvPr id="58386" name="Rectangle 19"/>
          <p:cNvSpPr/>
          <p:nvPr/>
        </p:nvSpPr>
        <p:spPr>
          <a:xfrm>
            <a:off x="5662613" y="3328988"/>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58387" name="Object 20"/>
          <p:cNvGraphicFramePr>
            <a:graphicFrameLocks noChangeAspect="1"/>
          </p:cNvGraphicFramePr>
          <p:nvPr/>
        </p:nvGraphicFramePr>
        <p:xfrm>
          <a:off x="8134668" y="4475480"/>
          <a:ext cx="1752600" cy="404813"/>
        </p:xfrm>
        <a:graphic>
          <a:graphicData uri="http://schemas.openxmlformats.org/presentationml/2006/ole">
            <mc:AlternateContent xmlns:mc="http://schemas.openxmlformats.org/markup-compatibility/2006">
              <mc:Choice xmlns:v="urn:schemas-microsoft-com:vml" Requires="v">
                <p:oleObj spid="_x0000_s3168" name="" r:id="rId19" imgW="864235" imgH="203200" progId="Equation.3">
                  <p:embed/>
                </p:oleObj>
              </mc:Choice>
              <mc:Fallback>
                <p:oleObj name="" r:id="rId19" imgW="864235" imgH="203200" progId="Equation.3">
                  <p:embed/>
                  <p:pic>
                    <p:nvPicPr>
                      <p:cNvPr id="0" name="图片 3167"/>
                      <p:cNvPicPr/>
                      <p:nvPr/>
                    </p:nvPicPr>
                    <p:blipFill>
                      <a:blip r:embed="rId20"/>
                      <a:stretch>
                        <a:fillRect/>
                      </a:stretch>
                    </p:blipFill>
                    <p:spPr>
                      <a:xfrm>
                        <a:off x="8134668" y="4475480"/>
                        <a:ext cx="1752600" cy="404813"/>
                      </a:xfrm>
                      <a:prstGeom prst="rect">
                        <a:avLst/>
                      </a:prstGeom>
                      <a:noFill/>
                      <a:ln w="38100">
                        <a:noFill/>
                        <a:miter/>
                      </a:ln>
                    </p:spPr>
                  </p:pic>
                </p:oleObj>
              </mc:Fallback>
            </mc:AlternateContent>
          </a:graphicData>
        </a:graphic>
      </p:graphicFrame>
      <p:cxnSp>
        <p:nvCxnSpPr>
          <p:cNvPr id="4" name="直接连接符 3"/>
          <p:cNvCxnSpPr/>
          <p:nvPr>
            <p:custDataLst>
              <p:tags r:id="rId2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xfrm>
            <a:off x="1268730" y="263525"/>
            <a:ext cx="10253345" cy="621665"/>
          </a:xfrm>
        </p:spPr>
        <p:txBody>
          <a:bodyPr vert="horz"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协整的概念</a:t>
            </a:r>
            <a:endParaRPr lang="zh-CN" altLang="en-US" sz="2800" spc="0" smtClean="0">
              <a:solidFill>
                <a:schemeClr val="accent5">
                  <a:lumMod val="75000"/>
                </a:schemeClr>
              </a:solidFill>
              <a:cs typeface="+mn-cs"/>
            </a:endParaRPr>
          </a:p>
        </p:txBody>
      </p:sp>
      <p:sp>
        <p:nvSpPr>
          <p:cNvPr id="59394" name="Rectangle 3"/>
          <p:cNvSpPr>
            <a:spLocks noGrp="1"/>
          </p:cNvSpPr>
          <p:nvPr>
            <p:ph idx="1"/>
          </p:nvPr>
        </p:nvSpPr>
        <p:spPr>
          <a:xfrm>
            <a:off x="1165860" y="1142365"/>
            <a:ext cx="10153015" cy="4314190"/>
          </a:xfrm>
        </p:spPr>
        <p:txBody>
          <a:bodyPr vert="horz" wrap="square" lIns="91440" tIns="45720" rIns="91440" bIns="45720" anchor="t"/>
          <a:p>
            <a:pPr algn="just" eaLnBrk="1" hangingPunct="1"/>
            <a:r>
              <a:rPr lang="zh-CN" altLang="en-US" sz="2200" dirty="0">
                <a:solidFill>
                  <a:srgbClr val="000000"/>
                </a:solidFill>
                <a:cs typeface="微软雅黑" panose="020B0503020204020204" charset="-122"/>
              </a:rPr>
              <a:t>假定自变量序列为                      ，响应变量序列为      ，构造回归模型</a:t>
            </a:r>
            <a:endParaRPr lang="zh-CN" altLang="en-US" sz="2200" dirty="0">
              <a:solidFill>
                <a:srgbClr val="000000"/>
              </a:solidFill>
              <a:cs typeface="微软雅黑" panose="020B0503020204020204" charset="-122"/>
            </a:endParaRPr>
          </a:p>
          <a:p>
            <a:pPr algn="just" eaLnBrk="1" hangingPunct="1"/>
            <a:endParaRPr lang="zh-CN" altLang="en-US" sz="2200" dirty="0">
              <a:solidFill>
                <a:srgbClr val="000000"/>
              </a:solidFill>
              <a:cs typeface="微软雅黑" panose="020B0503020204020204" charset="-122"/>
            </a:endParaRPr>
          </a:p>
          <a:p>
            <a:pPr algn="just" eaLnBrk="1" hangingPunct="1"/>
            <a:endParaRPr lang="zh-CN" altLang="en-US" sz="2200" dirty="0">
              <a:solidFill>
                <a:srgbClr val="000000"/>
              </a:solidFill>
              <a:cs typeface="微软雅黑" panose="020B0503020204020204" charset="-122"/>
            </a:endParaRPr>
          </a:p>
          <a:p>
            <a:pPr eaLnBrk="1" hangingPunct="1">
              <a:buNone/>
            </a:pPr>
            <a:r>
              <a:rPr lang="zh-CN" altLang="en-US" sz="2200" dirty="0">
                <a:solidFill>
                  <a:srgbClr val="000000"/>
                </a:solidFill>
                <a:cs typeface="微软雅黑" panose="020B0503020204020204" charset="-122"/>
              </a:rPr>
              <a:t>  假如回归残差序列      平稳，我们称响应序列与自变量序列之间具有协整关系（</a:t>
            </a:r>
            <a:r>
              <a:rPr lang="en-US" altLang="zh-CN" sz="2200" dirty="0">
                <a:solidFill>
                  <a:srgbClr val="000000"/>
                </a:solidFill>
                <a:cs typeface="微软雅黑" panose="020B0503020204020204" charset="-122"/>
              </a:rPr>
              <a:t>Cointegration</a:t>
            </a:r>
            <a:r>
              <a:rPr lang="zh-CN" altLang="en-US" sz="2200" dirty="0">
                <a:solidFill>
                  <a:srgbClr val="000000"/>
                </a:solidFill>
                <a:cs typeface="微软雅黑" panose="020B0503020204020204" charset="-122"/>
              </a:rPr>
              <a:t>）。</a:t>
            </a:r>
            <a:endParaRPr lang="zh-CN" altLang="en-US" sz="2200" dirty="0">
              <a:solidFill>
                <a:srgbClr val="000000"/>
              </a:solidFill>
              <a:cs typeface="微软雅黑" panose="020B0503020204020204" charset="-122"/>
            </a:endParaRPr>
          </a:p>
          <a:p>
            <a:pPr eaLnBrk="1" hangingPunct="1"/>
            <a:r>
              <a:rPr lang="zh-CN" altLang="en-US" sz="2200" dirty="0">
                <a:solidFill>
                  <a:srgbClr val="000000"/>
                </a:solidFill>
              </a:rPr>
              <a:t>变量之间如果具有协整关系，意味着它们具有长期稳定的均衡变化关系。</a:t>
            </a:r>
            <a:endParaRPr lang="zh-CN" altLang="en-US" sz="2200" dirty="0">
              <a:solidFill>
                <a:srgbClr val="000000"/>
              </a:solidFill>
              <a:latin typeface="宋体" panose="02010600030101010101" pitchFamily="2" charset="-122"/>
              <a:ea typeface="宋体" panose="02010600030101010101" pitchFamily="2" charset="-122"/>
            </a:endParaRPr>
          </a:p>
          <a:p>
            <a:pPr eaLnBrk="1" hangingPunct="1"/>
            <a:endParaRPr lang="en-US" altLang="zh-CN" sz="2200" dirty="0">
              <a:ea typeface="宋体" panose="02010600030101010101" pitchFamily="2" charset="-122"/>
            </a:endParaRPr>
          </a:p>
        </p:txBody>
      </p:sp>
      <p:sp>
        <p:nvSpPr>
          <p:cNvPr id="59395" name="Rectangle 4"/>
          <p:cNvSpPr/>
          <p:nvPr/>
        </p:nvSpPr>
        <p:spPr>
          <a:xfrm>
            <a:off x="5691188"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59396" name="Object 5"/>
          <p:cNvGraphicFramePr>
            <a:graphicFrameLocks noChangeAspect="1"/>
          </p:cNvGraphicFramePr>
          <p:nvPr/>
        </p:nvGraphicFramePr>
        <p:xfrm>
          <a:off x="3880803" y="1212215"/>
          <a:ext cx="2223770" cy="483870"/>
        </p:xfrm>
        <a:graphic>
          <a:graphicData uri="http://schemas.openxmlformats.org/presentationml/2006/ole">
            <mc:AlternateContent xmlns:mc="http://schemas.openxmlformats.org/markup-compatibility/2006">
              <mc:Choice xmlns:v="urn:schemas-microsoft-com:vml" Requires="v">
                <p:oleObj spid="_x0000_s3183" name="" r:id="rId1" imgW="1054100" imgH="228600" progId="Equation.3">
                  <p:embed/>
                </p:oleObj>
              </mc:Choice>
              <mc:Fallback>
                <p:oleObj name="" r:id="rId1" imgW="1054100" imgH="228600" progId="Equation.3">
                  <p:embed/>
                  <p:pic>
                    <p:nvPicPr>
                      <p:cNvPr id="0" name="图片 3182"/>
                      <p:cNvPicPr/>
                      <p:nvPr/>
                    </p:nvPicPr>
                    <p:blipFill>
                      <a:blip r:embed="rId2"/>
                      <a:stretch>
                        <a:fillRect/>
                      </a:stretch>
                    </p:blipFill>
                    <p:spPr>
                      <a:xfrm>
                        <a:off x="3880803" y="1212215"/>
                        <a:ext cx="2223770" cy="483870"/>
                      </a:xfrm>
                      <a:prstGeom prst="rect">
                        <a:avLst/>
                      </a:prstGeom>
                      <a:noFill/>
                      <a:ln w="38100">
                        <a:noFill/>
                        <a:miter/>
                      </a:ln>
                    </p:spPr>
                  </p:pic>
                </p:oleObj>
              </mc:Fallback>
            </mc:AlternateContent>
          </a:graphicData>
        </a:graphic>
      </p:graphicFrame>
      <p:sp>
        <p:nvSpPr>
          <p:cNvPr id="59397" name="Rectangle 6"/>
          <p:cNvSpPr/>
          <p:nvPr/>
        </p:nvSpPr>
        <p:spPr>
          <a:xfrm>
            <a:off x="5948363"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59398" name="Object 7"/>
          <p:cNvGraphicFramePr>
            <a:graphicFrameLocks noChangeAspect="1"/>
          </p:cNvGraphicFramePr>
          <p:nvPr/>
        </p:nvGraphicFramePr>
        <p:xfrm>
          <a:off x="8530273" y="1212215"/>
          <a:ext cx="609600" cy="473075"/>
        </p:xfrm>
        <a:graphic>
          <a:graphicData uri="http://schemas.openxmlformats.org/presentationml/2006/ole">
            <mc:AlternateContent xmlns:mc="http://schemas.openxmlformats.org/markup-compatibility/2006">
              <mc:Choice xmlns:v="urn:schemas-microsoft-com:vml" Requires="v">
                <p:oleObj spid="_x0000_s3182" name="" r:id="rId3" imgW="293370" imgH="229870" progId="Equation.3">
                  <p:embed/>
                </p:oleObj>
              </mc:Choice>
              <mc:Fallback>
                <p:oleObj name="" r:id="rId3" imgW="293370" imgH="229870" progId="Equation.3">
                  <p:embed/>
                  <p:pic>
                    <p:nvPicPr>
                      <p:cNvPr id="0" name="图片 3181"/>
                      <p:cNvPicPr/>
                      <p:nvPr/>
                    </p:nvPicPr>
                    <p:blipFill>
                      <a:blip r:embed="rId4"/>
                      <a:stretch>
                        <a:fillRect/>
                      </a:stretch>
                    </p:blipFill>
                    <p:spPr>
                      <a:xfrm>
                        <a:off x="8530273" y="1212215"/>
                        <a:ext cx="609600" cy="473075"/>
                      </a:xfrm>
                      <a:prstGeom prst="rect">
                        <a:avLst/>
                      </a:prstGeom>
                      <a:noFill/>
                      <a:ln w="38100">
                        <a:noFill/>
                        <a:miter/>
                      </a:ln>
                    </p:spPr>
                  </p:pic>
                </p:oleObj>
              </mc:Fallback>
            </mc:AlternateContent>
          </a:graphicData>
        </a:graphic>
      </p:graphicFrame>
      <p:sp>
        <p:nvSpPr>
          <p:cNvPr id="59399" name="Rectangle 8"/>
          <p:cNvSpPr/>
          <p:nvPr/>
        </p:nvSpPr>
        <p:spPr>
          <a:xfrm>
            <a:off x="5391150" y="3214688"/>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59400" name="Object 9"/>
          <p:cNvGraphicFramePr>
            <a:graphicFrameLocks noChangeAspect="1"/>
          </p:cNvGraphicFramePr>
          <p:nvPr/>
        </p:nvGraphicFramePr>
        <p:xfrm>
          <a:off x="4130358" y="1856105"/>
          <a:ext cx="3219450" cy="979488"/>
        </p:xfrm>
        <a:graphic>
          <a:graphicData uri="http://schemas.openxmlformats.org/presentationml/2006/ole">
            <mc:AlternateContent xmlns:mc="http://schemas.openxmlformats.org/markup-compatibility/2006">
              <mc:Choice xmlns:v="urn:schemas-microsoft-com:vml" Requires="v">
                <p:oleObj spid="_x0000_s3184" name="" r:id="rId5" imgW="1412240" imgH="432435" progId="Equation.3">
                  <p:embed/>
                </p:oleObj>
              </mc:Choice>
              <mc:Fallback>
                <p:oleObj name="" r:id="rId5" imgW="1412240" imgH="432435" progId="Equation.3">
                  <p:embed/>
                  <p:pic>
                    <p:nvPicPr>
                      <p:cNvPr id="0" name="图片 3183"/>
                      <p:cNvPicPr/>
                      <p:nvPr/>
                    </p:nvPicPr>
                    <p:blipFill>
                      <a:blip r:embed="rId6"/>
                      <a:stretch>
                        <a:fillRect/>
                      </a:stretch>
                    </p:blipFill>
                    <p:spPr>
                      <a:xfrm>
                        <a:off x="4130358" y="1856105"/>
                        <a:ext cx="3219450" cy="979488"/>
                      </a:xfrm>
                      <a:prstGeom prst="rect">
                        <a:avLst/>
                      </a:prstGeom>
                      <a:noFill/>
                      <a:ln w="38100">
                        <a:noFill/>
                        <a:miter/>
                      </a:ln>
                    </p:spPr>
                  </p:pic>
                </p:oleObj>
              </mc:Fallback>
            </mc:AlternateContent>
          </a:graphicData>
        </a:graphic>
      </p:graphicFrame>
      <p:sp>
        <p:nvSpPr>
          <p:cNvPr id="59401" name="Rectangle 10"/>
          <p:cNvSpPr/>
          <p:nvPr/>
        </p:nvSpPr>
        <p:spPr>
          <a:xfrm>
            <a:off x="5962650"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59402" name="Object 11"/>
          <p:cNvGraphicFramePr>
            <a:graphicFrameLocks noChangeAspect="1"/>
          </p:cNvGraphicFramePr>
          <p:nvPr/>
        </p:nvGraphicFramePr>
        <p:xfrm>
          <a:off x="3881120" y="2885440"/>
          <a:ext cx="551180" cy="472440"/>
        </p:xfrm>
        <a:graphic>
          <a:graphicData uri="http://schemas.openxmlformats.org/presentationml/2006/ole">
            <mc:AlternateContent xmlns:mc="http://schemas.openxmlformats.org/markup-compatibility/2006">
              <mc:Choice xmlns:v="urn:schemas-microsoft-com:vml" Requires="v">
                <p:oleObj spid="_x0000_s3179" name="" r:id="rId7" imgW="268605" imgH="229870" progId="Equation.DSMT4">
                  <p:embed/>
                </p:oleObj>
              </mc:Choice>
              <mc:Fallback>
                <p:oleObj name="" r:id="rId7" imgW="268605" imgH="229870" progId="Equation.DSMT4">
                  <p:embed/>
                  <p:pic>
                    <p:nvPicPr>
                      <p:cNvPr id="0" name="图片 3178"/>
                      <p:cNvPicPr/>
                      <p:nvPr/>
                    </p:nvPicPr>
                    <p:blipFill>
                      <a:blip r:embed="rId8"/>
                      <a:stretch>
                        <a:fillRect/>
                      </a:stretch>
                    </p:blipFill>
                    <p:spPr>
                      <a:xfrm>
                        <a:off x="3881120" y="2885440"/>
                        <a:ext cx="551180" cy="472440"/>
                      </a:xfrm>
                      <a:prstGeom prst="rect">
                        <a:avLst/>
                      </a:prstGeom>
                      <a:noFill/>
                      <a:ln w="38100">
                        <a:noFill/>
                        <a:miter/>
                      </a:ln>
                    </p:spPr>
                  </p:pic>
                </p:oleObj>
              </mc:Fallback>
            </mc:AlternateContent>
          </a:graphicData>
        </a:graphic>
      </p:graphicFrame>
      <p:cxnSp>
        <p:nvCxnSpPr>
          <p:cNvPr id="4" name="直接连接符 3"/>
          <p:cNvCxnSpPr/>
          <p:nvPr>
            <p:custDataLst>
              <p:tags r:id="rId9"/>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a:xfrm>
            <a:off x="1268730" y="183515"/>
            <a:ext cx="10253345" cy="701675"/>
          </a:xfrm>
        </p:spPr>
        <p:txBody>
          <a:bodyPr vert="horz"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协整检验</a:t>
            </a:r>
            <a:endParaRPr lang="zh-CN" altLang="en-US" sz="2800" spc="0" smtClean="0">
              <a:solidFill>
                <a:schemeClr val="accent5">
                  <a:lumMod val="75000"/>
                </a:schemeClr>
              </a:solidFill>
              <a:cs typeface="+mn-cs"/>
            </a:endParaRPr>
          </a:p>
        </p:txBody>
      </p:sp>
      <p:sp>
        <p:nvSpPr>
          <p:cNvPr id="60418" name="Rectangle 3"/>
          <p:cNvSpPr>
            <a:spLocks noGrp="1"/>
          </p:cNvSpPr>
          <p:nvPr>
            <p:ph idx="1"/>
          </p:nvPr>
        </p:nvSpPr>
        <p:spPr>
          <a:xfrm>
            <a:off x="1238250" y="952500"/>
            <a:ext cx="10283825" cy="5388610"/>
          </a:xfrm>
        </p:spPr>
        <p:txBody>
          <a:bodyPr vert="horz" wrap="square" lIns="91440" tIns="45720" rIns="91440" bIns="45720" anchor="t"/>
          <a:p>
            <a:pPr eaLnBrk="1" hangingPunct="1"/>
            <a:r>
              <a:rPr lang="zh-CN" altLang="en-US" sz="2200" dirty="0">
                <a:cs typeface="微软雅黑" panose="020B0503020204020204" charset="-122"/>
              </a:rPr>
              <a:t>假设条件</a:t>
            </a:r>
            <a:endParaRPr lang="zh-CN" altLang="en-US" sz="2000" dirty="0">
              <a:cs typeface="微软雅黑" panose="020B0503020204020204" charset="-122"/>
            </a:endParaRPr>
          </a:p>
          <a:p>
            <a:pPr lvl="1" eaLnBrk="1" hangingPunct="1"/>
            <a:r>
              <a:rPr lang="zh-CN" altLang="en-US" sz="2000" dirty="0">
                <a:cs typeface="微软雅黑" panose="020B0503020204020204" charset="-122"/>
              </a:rPr>
              <a:t>原假设：多元非平稳序列之间不存在协整关系</a:t>
            </a:r>
            <a:endParaRPr lang="zh-CN" altLang="en-US" sz="2000" dirty="0">
              <a:cs typeface="微软雅黑" panose="020B0503020204020204" charset="-122"/>
            </a:endParaRPr>
          </a:p>
          <a:p>
            <a:pPr lvl="1" eaLnBrk="1" hangingPunct="1"/>
            <a:endParaRPr lang="zh-CN" altLang="en-US" sz="2000" dirty="0">
              <a:cs typeface="微软雅黑" panose="020B0503020204020204" charset="-122"/>
            </a:endParaRPr>
          </a:p>
          <a:p>
            <a:pPr lvl="1" eaLnBrk="1" hangingPunct="1"/>
            <a:r>
              <a:rPr lang="zh-CN" altLang="en-US" sz="2000" dirty="0">
                <a:cs typeface="微软雅黑" panose="020B0503020204020204" charset="-122"/>
              </a:rPr>
              <a:t>备择假设：多元非平稳序列之间存在协整关系</a:t>
            </a:r>
            <a:endParaRPr lang="zh-CN" altLang="en-US" sz="2000" dirty="0">
              <a:cs typeface="微软雅黑" panose="020B0503020204020204" charset="-122"/>
            </a:endParaRPr>
          </a:p>
          <a:p>
            <a:pPr lvl="1" eaLnBrk="1" hangingPunct="1"/>
            <a:endParaRPr lang="zh-CN" altLang="en-US" sz="2000" dirty="0">
              <a:cs typeface="微软雅黑" panose="020B0503020204020204" charset="-122"/>
            </a:endParaRPr>
          </a:p>
          <a:p>
            <a:pPr lvl="0" eaLnBrk="1" hangingPunct="1"/>
            <a:r>
              <a:rPr lang="zh-CN" altLang="en-US" sz="2200" dirty="0">
                <a:cs typeface="微软雅黑" panose="020B0503020204020204" charset="-122"/>
              </a:rPr>
              <a:t>检验方法（</a:t>
            </a:r>
            <a:r>
              <a:rPr lang="en-US" altLang="zh-CN" sz="2200" dirty="0">
                <a:cs typeface="微软雅黑" panose="020B0503020204020204" charset="-122"/>
              </a:rPr>
              <a:t>EG</a:t>
            </a:r>
            <a:r>
              <a:rPr sz="2200" dirty="0">
                <a:cs typeface="微软雅黑" panose="020B0503020204020204" charset="-122"/>
              </a:rPr>
              <a:t>两步法</a:t>
            </a:r>
            <a:r>
              <a:rPr lang="zh-CN" altLang="en-US" sz="2200" dirty="0">
                <a:cs typeface="微软雅黑" panose="020B0503020204020204" charset="-122"/>
              </a:rPr>
              <a:t>）</a:t>
            </a:r>
            <a:endParaRPr lang="zh-CN" altLang="en-US" sz="2000" dirty="0">
              <a:cs typeface="微软雅黑" panose="020B0503020204020204" charset="-122"/>
            </a:endParaRPr>
          </a:p>
          <a:p>
            <a:pPr marL="457200" lvl="1" indent="0" eaLnBrk="1" hangingPunct="1">
              <a:buNone/>
            </a:pPr>
            <a:r>
              <a:rPr lang="zh-CN" altLang="en-US" sz="2000" dirty="0">
                <a:cs typeface="微软雅黑" panose="020B0503020204020204" charset="-122"/>
              </a:rPr>
              <a:t>第一步：建立响应序列与输入序列之间的回归模型 </a:t>
            </a:r>
            <a:endParaRPr lang="zh-CN" altLang="en-US" sz="2000" dirty="0">
              <a:cs typeface="微软雅黑" panose="020B0503020204020204" charset="-122"/>
            </a:endParaRPr>
          </a:p>
          <a:p>
            <a:pPr marL="457200" lvl="1" indent="0" eaLnBrk="1" hangingPunct="1">
              <a:buNone/>
            </a:pPr>
            <a:r>
              <a:rPr lang="zh-CN" altLang="en-US" sz="2000" dirty="0">
                <a:cs typeface="微软雅黑" panose="020B0503020204020204" charset="-122"/>
              </a:rPr>
              <a:t>第二步：对回归残差序列进行平稳性检验 </a:t>
            </a:r>
            <a:endParaRPr lang="zh-CN" altLang="en-US" sz="2000" dirty="0">
              <a:cs typeface="微软雅黑" panose="020B0503020204020204" charset="-122"/>
            </a:endParaRPr>
          </a:p>
        </p:txBody>
      </p:sp>
      <p:sp>
        <p:nvSpPr>
          <p:cNvPr id="60419" name="Rectangle 4"/>
          <p:cNvSpPr/>
          <p:nvPr/>
        </p:nvSpPr>
        <p:spPr>
          <a:xfrm>
            <a:off x="5472113"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60420" name="Object 5"/>
          <p:cNvGraphicFramePr>
            <a:graphicFrameLocks noChangeAspect="1"/>
          </p:cNvGraphicFramePr>
          <p:nvPr/>
        </p:nvGraphicFramePr>
        <p:xfrm>
          <a:off x="4670108" y="2074863"/>
          <a:ext cx="2514600" cy="460375"/>
        </p:xfrm>
        <a:graphic>
          <a:graphicData uri="http://schemas.openxmlformats.org/presentationml/2006/ole">
            <mc:AlternateContent xmlns:mc="http://schemas.openxmlformats.org/markup-compatibility/2006">
              <mc:Choice xmlns:v="urn:schemas-microsoft-com:vml" Requires="v">
                <p:oleObj spid="_x0000_s3178" name="" r:id="rId1" imgW="1247140" imgH="229235" progId="Equation.3">
                  <p:embed/>
                </p:oleObj>
              </mc:Choice>
              <mc:Fallback>
                <p:oleObj name="" r:id="rId1" imgW="1247140" imgH="229235" progId="Equation.3">
                  <p:embed/>
                  <p:pic>
                    <p:nvPicPr>
                      <p:cNvPr id="0" name="图片 3177"/>
                      <p:cNvPicPr/>
                      <p:nvPr/>
                    </p:nvPicPr>
                    <p:blipFill>
                      <a:blip r:embed="rId2"/>
                      <a:stretch>
                        <a:fillRect/>
                      </a:stretch>
                    </p:blipFill>
                    <p:spPr>
                      <a:xfrm>
                        <a:off x="4670108" y="2074863"/>
                        <a:ext cx="2514600" cy="460375"/>
                      </a:xfrm>
                      <a:prstGeom prst="rect">
                        <a:avLst/>
                      </a:prstGeom>
                      <a:noFill/>
                      <a:ln w="38100">
                        <a:noFill/>
                        <a:miter/>
                      </a:ln>
                    </p:spPr>
                  </p:pic>
                </p:oleObj>
              </mc:Fallback>
            </mc:AlternateContent>
          </a:graphicData>
        </a:graphic>
      </p:graphicFrame>
      <p:graphicFrame>
        <p:nvGraphicFramePr>
          <p:cNvPr id="60421" name="Object 6"/>
          <p:cNvGraphicFramePr>
            <a:graphicFrameLocks noChangeAspect="1"/>
          </p:cNvGraphicFramePr>
          <p:nvPr/>
        </p:nvGraphicFramePr>
        <p:xfrm>
          <a:off x="4801235" y="3225483"/>
          <a:ext cx="1752600" cy="457200"/>
        </p:xfrm>
        <a:graphic>
          <a:graphicData uri="http://schemas.openxmlformats.org/presentationml/2006/ole">
            <mc:AlternateContent xmlns:mc="http://schemas.openxmlformats.org/markup-compatibility/2006">
              <mc:Choice xmlns:v="urn:schemas-microsoft-com:vml" Requires="v">
                <p:oleObj spid="_x0000_s3177" name="" r:id="rId3" imgW="878205" imgH="229235" progId="Equation.3">
                  <p:embed/>
                </p:oleObj>
              </mc:Choice>
              <mc:Fallback>
                <p:oleObj name="" r:id="rId3" imgW="878205" imgH="229235" progId="Equation.3">
                  <p:embed/>
                  <p:pic>
                    <p:nvPicPr>
                      <p:cNvPr id="0" name="图片 3176"/>
                      <p:cNvPicPr/>
                      <p:nvPr/>
                    </p:nvPicPr>
                    <p:blipFill>
                      <a:blip r:embed="rId4"/>
                      <a:stretch>
                        <a:fillRect/>
                      </a:stretch>
                    </p:blipFill>
                    <p:spPr>
                      <a:xfrm>
                        <a:off x="4801235" y="3225483"/>
                        <a:ext cx="1752600" cy="457200"/>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xfrm>
            <a:off x="1277620" y="184150"/>
            <a:ext cx="10244455" cy="701040"/>
          </a:xfrm>
        </p:spPr>
        <p:txBody>
          <a:bodyPr vert="horz"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8-</a:t>
            </a:r>
            <a:r>
              <a:rPr sz="2800" spc="0" smtClean="0">
                <a:solidFill>
                  <a:schemeClr val="accent5">
                    <a:lumMod val="75000"/>
                  </a:schemeClr>
                </a:solidFill>
                <a:cs typeface="+mn-cs"/>
              </a:rPr>
              <a:t>3</a:t>
            </a:r>
            <a:endParaRPr sz="2800" spc="0" smtClean="0">
              <a:solidFill>
                <a:schemeClr val="accent5">
                  <a:lumMod val="75000"/>
                </a:schemeClr>
              </a:solidFill>
              <a:cs typeface="+mn-cs"/>
            </a:endParaRPr>
          </a:p>
        </p:txBody>
      </p:sp>
      <p:sp>
        <p:nvSpPr>
          <p:cNvPr id="35842" name="Rectangle 3"/>
          <p:cNvSpPr>
            <a:spLocks noGrp="1"/>
          </p:cNvSpPr>
          <p:nvPr>
            <p:ph idx="1"/>
          </p:nvPr>
        </p:nvSpPr>
        <p:spPr>
          <a:xfrm>
            <a:off x="1308100" y="952500"/>
            <a:ext cx="10213975" cy="5388610"/>
          </a:xfrm>
        </p:spPr>
        <p:txBody>
          <a:bodyPr vert="horz" wrap="square" lIns="91440" tIns="45720" rIns="91440" bIns="45720" anchor="t"/>
          <a:p>
            <a:pPr eaLnBrk="1" hangingPunct="1"/>
            <a:r>
              <a:rPr lang="zh-CN" altLang="en-US" sz="2200" dirty="0">
                <a:cs typeface="微软雅黑" panose="020B0503020204020204" charset="-122"/>
              </a:rPr>
              <a:t>对</a:t>
            </a:r>
            <a:r>
              <a:rPr lang="en-US" altLang="zh-CN" sz="2200" dirty="0">
                <a:cs typeface="微软雅黑" panose="020B0503020204020204" charset="-122"/>
              </a:rPr>
              <a:t>1978-2002</a:t>
            </a:r>
            <a:r>
              <a:rPr lang="zh-CN" altLang="en-US" sz="2200" dirty="0">
                <a:cs typeface="微软雅黑" panose="020B0503020204020204" charset="-122"/>
              </a:rPr>
              <a:t>年中国农村居民家庭人均纯收入对数序列        和生活消费支出对数序列        进行协整检验</a:t>
            </a:r>
            <a:r>
              <a:rPr lang="zh-CN" altLang="en-US" dirty="0">
                <a:ea typeface="宋体" panose="02010600030101010101" pitchFamily="2" charset="-122"/>
              </a:rPr>
              <a:t> </a:t>
            </a:r>
            <a:endParaRPr lang="zh-CN" altLang="en-US" dirty="0">
              <a:ea typeface="宋体" panose="02010600030101010101" pitchFamily="2" charset="-122"/>
            </a:endParaRPr>
          </a:p>
        </p:txBody>
      </p:sp>
      <p:sp>
        <p:nvSpPr>
          <p:cNvPr id="35843" name="Rectangle 4"/>
          <p:cNvSpPr/>
          <p:nvPr/>
        </p:nvSpPr>
        <p:spPr>
          <a:xfrm>
            <a:off x="5881688"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35844" name="Object 5"/>
          <p:cNvGraphicFramePr>
            <a:graphicFrameLocks noChangeAspect="1"/>
          </p:cNvGraphicFramePr>
          <p:nvPr/>
        </p:nvGraphicFramePr>
        <p:xfrm>
          <a:off x="8917305" y="1044575"/>
          <a:ext cx="784860" cy="417830"/>
        </p:xfrm>
        <a:graphic>
          <a:graphicData uri="http://schemas.openxmlformats.org/presentationml/2006/ole">
            <mc:AlternateContent xmlns:mc="http://schemas.openxmlformats.org/markup-compatibility/2006">
              <mc:Choice xmlns:v="urn:schemas-microsoft-com:vml" Requires="v">
                <p:oleObj spid="_x0000_s3131" name="" r:id="rId1" imgW="432435" imgH="228600" progId="Equation.3">
                  <p:embed/>
                </p:oleObj>
              </mc:Choice>
              <mc:Fallback>
                <p:oleObj name="" r:id="rId1" imgW="432435" imgH="228600" progId="Equation.3">
                  <p:embed/>
                  <p:pic>
                    <p:nvPicPr>
                      <p:cNvPr id="0" name="图片 3130"/>
                      <p:cNvPicPr/>
                      <p:nvPr/>
                    </p:nvPicPr>
                    <p:blipFill>
                      <a:blip r:embed="rId2"/>
                      <a:stretch>
                        <a:fillRect/>
                      </a:stretch>
                    </p:blipFill>
                    <p:spPr>
                      <a:xfrm>
                        <a:off x="8917305" y="1044575"/>
                        <a:ext cx="784860" cy="417830"/>
                      </a:xfrm>
                      <a:prstGeom prst="rect">
                        <a:avLst/>
                      </a:prstGeom>
                      <a:noFill/>
                      <a:ln w="38100">
                        <a:noFill/>
                        <a:miter/>
                      </a:ln>
                    </p:spPr>
                  </p:pic>
                </p:oleObj>
              </mc:Fallback>
            </mc:AlternateContent>
          </a:graphicData>
        </a:graphic>
      </p:graphicFrame>
      <p:sp>
        <p:nvSpPr>
          <p:cNvPr id="35845" name="Rectangle 6"/>
          <p:cNvSpPr/>
          <p:nvPr/>
        </p:nvSpPr>
        <p:spPr>
          <a:xfrm>
            <a:off x="5872163"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35846" name="Object 7"/>
          <p:cNvGraphicFramePr>
            <a:graphicFrameLocks noChangeAspect="1"/>
          </p:cNvGraphicFramePr>
          <p:nvPr/>
        </p:nvGraphicFramePr>
        <p:xfrm>
          <a:off x="3451225" y="1462405"/>
          <a:ext cx="708660" cy="417195"/>
        </p:xfrm>
        <a:graphic>
          <a:graphicData uri="http://schemas.openxmlformats.org/presentationml/2006/ole">
            <mc:AlternateContent xmlns:mc="http://schemas.openxmlformats.org/markup-compatibility/2006">
              <mc:Choice xmlns:v="urn:schemas-microsoft-com:vml" Requires="v">
                <p:oleObj spid="_x0000_s3130" name="" r:id="rId3" imgW="445135" imgH="228600" progId="Equation.3">
                  <p:embed/>
                </p:oleObj>
              </mc:Choice>
              <mc:Fallback>
                <p:oleObj name="" r:id="rId3" imgW="445135" imgH="228600" progId="Equation.3">
                  <p:embed/>
                  <p:pic>
                    <p:nvPicPr>
                      <p:cNvPr id="0" name="图片 3129"/>
                      <p:cNvPicPr/>
                      <p:nvPr/>
                    </p:nvPicPr>
                    <p:blipFill>
                      <a:blip r:embed="rId4"/>
                      <a:stretch>
                        <a:fillRect/>
                      </a:stretch>
                    </p:blipFill>
                    <p:spPr>
                      <a:xfrm>
                        <a:off x="3451225" y="1462405"/>
                        <a:ext cx="708660" cy="417195"/>
                      </a:xfrm>
                      <a:prstGeom prst="rect">
                        <a:avLst/>
                      </a:prstGeom>
                      <a:noFill/>
                      <a:ln w="38100">
                        <a:noFill/>
                        <a:miter/>
                      </a:ln>
                    </p:spPr>
                  </p:pic>
                </p:oleObj>
              </mc:Fallback>
            </mc:AlternateContent>
          </a:graphicData>
        </a:graphic>
      </p:graphicFrame>
      <p:pic>
        <p:nvPicPr>
          <p:cNvPr id="35847" name="图片 58"/>
          <p:cNvPicPr>
            <a:picLocks noChangeAspect="1"/>
          </p:cNvPicPr>
          <p:nvPr/>
        </p:nvPicPr>
        <p:blipFill>
          <a:blip r:embed="rId5"/>
          <a:srcRect l="4423" t="19913"/>
          <a:stretch>
            <a:fillRect/>
          </a:stretch>
        </p:blipFill>
        <p:spPr>
          <a:xfrm>
            <a:off x="3451225" y="2169160"/>
            <a:ext cx="5980430" cy="4010660"/>
          </a:xfrm>
          <a:prstGeom prst="rect">
            <a:avLst/>
          </a:prstGeom>
          <a:noFill/>
          <a:ln w="9525">
            <a:noFill/>
          </a:ln>
        </p:spPr>
      </p:pic>
      <p:cxnSp>
        <p:nvCxnSpPr>
          <p:cNvPr id="4" name="直接连接符 3"/>
          <p:cNvCxnSpPr/>
          <p:nvPr>
            <p:custDataLst>
              <p:tags r:id="rId6"/>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Object 5"/>
          <p:cNvGraphicFramePr>
            <a:graphicFrameLocks noChangeAspect="1"/>
          </p:cNvGraphicFramePr>
          <p:nvPr/>
        </p:nvGraphicFramePr>
        <p:xfrm>
          <a:off x="6430645" y="2618105"/>
          <a:ext cx="784860" cy="417830"/>
        </p:xfrm>
        <a:graphic>
          <a:graphicData uri="http://schemas.openxmlformats.org/presentationml/2006/ole">
            <mc:AlternateContent xmlns:mc="http://schemas.openxmlformats.org/markup-compatibility/2006">
              <mc:Choice xmlns:v="urn:schemas-microsoft-com:vml" Requires="v">
                <p:oleObj spid="_x0000_s3" name="" r:id="rId7" imgW="432435" imgH="228600" progId="Equation.3">
                  <p:embed/>
                </p:oleObj>
              </mc:Choice>
              <mc:Fallback>
                <p:oleObj name="" r:id="rId7" imgW="432435" imgH="228600" progId="Equation.3">
                  <p:embed/>
                  <p:pic>
                    <p:nvPicPr>
                      <p:cNvPr id="0" name="图片 3130"/>
                      <p:cNvPicPr/>
                      <p:nvPr/>
                    </p:nvPicPr>
                    <p:blipFill>
                      <a:blip r:embed="rId2"/>
                      <a:stretch>
                        <a:fillRect/>
                      </a:stretch>
                    </p:blipFill>
                    <p:spPr>
                      <a:xfrm>
                        <a:off x="6430645" y="2618105"/>
                        <a:ext cx="784860" cy="417830"/>
                      </a:xfrm>
                      <a:prstGeom prst="rect">
                        <a:avLst/>
                      </a:prstGeom>
                      <a:noFill/>
                      <a:ln w="38100">
                        <a:noFill/>
                        <a:miter/>
                      </a:ln>
                    </p:spPr>
                  </p:pic>
                </p:oleObj>
              </mc:Fallback>
            </mc:AlternateContent>
          </a:graphicData>
        </a:graphic>
      </p:graphicFrame>
      <p:graphicFrame>
        <p:nvGraphicFramePr>
          <p:cNvPr id="5" name="Object 7"/>
          <p:cNvGraphicFramePr>
            <a:graphicFrameLocks noChangeAspect="1"/>
          </p:cNvGraphicFramePr>
          <p:nvPr/>
        </p:nvGraphicFramePr>
        <p:xfrm>
          <a:off x="7818120" y="3115310"/>
          <a:ext cx="708660" cy="417195"/>
        </p:xfrm>
        <a:graphic>
          <a:graphicData uri="http://schemas.openxmlformats.org/presentationml/2006/ole">
            <mc:AlternateContent xmlns:mc="http://schemas.openxmlformats.org/markup-compatibility/2006">
              <mc:Choice xmlns:v="urn:schemas-microsoft-com:vml" Requires="v">
                <p:oleObj spid="_x0000_s6" name="" r:id="rId8" imgW="445135" imgH="228600" progId="Equation.3">
                  <p:embed/>
                </p:oleObj>
              </mc:Choice>
              <mc:Fallback>
                <p:oleObj name="" r:id="rId8" imgW="445135" imgH="228600" progId="Equation.3">
                  <p:embed/>
                  <p:pic>
                    <p:nvPicPr>
                      <p:cNvPr id="0" name="图片 3129"/>
                      <p:cNvPicPr/>
                      <p:nvPr/>
                    </p:nvPicPr>
                    <p:blipFill>
                      <a:blip r:embed="rId4"/>
                      <a:stretch>
                        <a:fillRect/>
                      </a:stretch>
                    </p:blipFill>
                    <p:spPr>
                      <a:xfrm>
                        <a:off x="7818120" y="3115310"/>
                        <a:ext cx="708660" cy="417195"/>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xfrm>
            <a:off x="1268730" y="203835"/>
            <a:ext cx="10253345" cy="681355"/>
          </a:xfrm>
        </p:spPr>
        <p:txBody>
          <a:bodyPr vert="horz"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构造协整模型</a:t>
            </a:r>
            <a:endParaRPr lang="zh-CN" altLang="en-US" sz="2800" spc="0" smtClean="0">
              <a:solidFill>
                <a:schemeClr val="accent5">
                  <a:lumMod val="75000"/>
                </a:schemeClr>
              </a:solidFill>
              <a:cs typeface="+mn-cs"/>
            </a:endParaRPr>
          </a:p>
        </p:txBody>
      </p:sp>
      <p:sp>
        <p:nvSpPr>
          <p:cNvPr id="62466" name="Rectangle 3"/>
          <p:cNvSpPr>
            <a:spLocks noGrp="1"/>
          </p:cNvSpPr>
          <p:nvPr>
            <p:ph idx="1"/>
          </p:nvPr>
        </p:nvSpPr>
        <p:spPr>
          <a:xfrm>
            <a:off x="1297940" y="952500"/>
            <a:ext cx="10224135" cy="5388610"/>
          </a:xfrm>
        </p:spPr>
        <p:txBody>
          <a:bodyPr vert="horz" wrap="square" lIns="91440" tIns="45720" rIns="91440" bIns="45720" anchor="t"/>
          <a:p>
            <a:pPr eaLnBrk="1" hangingPunct="1"/>
            <a:r>
              <a:rPr lang="zh-CN" altLang="en-US" sz="2000" dirty="0"/>
              <a:t>拟合一元线性回归模型</a:t>
            </a:r>
            <a:endParaRPr lang="zh-CN" altLang="en-US" sz="2000" dirty="0"/>
          </a:p>
          <a:p>
            <a:pPr eaLnBrk="1" hangingPunct="1"/>
            <a:endParaRPr lang="zh-CN" altLang="en-US" sz="2000" dirty="0"/>
          </a:p>
          <a:p>
            <a:pPr eaLnBrk="1" hangingPunct="1"/>
            <a:r>
              <a:rPr lang="zh-CN" altLang="en-US" sz="2000" dirty="0"/>
              <a:t>残差序列平稳性检验</a:t>
            </a:r>
            <a:endParaRPr lang="zh-CN" altLang="en-US" sz="2000" dirty="0"/>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sz="2000" dirty="0"/>
          </a:p>
          <a:p>
            <a:pPr eaLnBrk="1" hangingPunct="1"/>
            <a:r>
              <a:rPr lang="zh-CN" altLang="en-US" sz="2000" dirty="0"/>
              <a:t>残差序列平稳，说明收入序列和支出序列之间协整关系成立。</a:t>
            </a:r>
            <a:endParaRPr lang="zh-CN" altLang="en-US" sz="2000" dirty="0"/>
          </a:p>
        </p:txBody>
      </p:sp>
      <p:sp>
        <p:nvSpPr>
          <p:cNvPr id="62467" name="Rectangle 4"/>
          <p:cNvSpPr/>
          <p:nvPr/>
        </p:nvSpPr>
        <p:spPr>
          <a:xfrm>
            <a:off x="5334000"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62468" name="Object 5"/>
          <p:cNvGraphicFramePr>
            <a:graphicFrameLocks noChangeAspect="1"/>
          </p:cNvGraphicFramePr>
          <p:nvPr/>
        </p:nvGraphicFramePr>
        <p:xfrm>
          <a:off x="4708843" y="1460500"/>
          <a:ext cx="3612515" cy="626745"/>
        </p:xfrm>
        <a:graphic>
          <a:graphicData uri="http://schemas.openxmlformats.org/presentationml/2006/ole">
            <mc:AlternateContent xmlns:mc="http://schemas.openxmlformats.org/markup-compatibility/2006">
              <mc:Choice xmlns:v="urn:schemas-microsoft-com:vml" Requires="v">
                <p:oleObj spid="_x0000_s3180" name="" r:id="rId1" imgW="1397000" imgH="228600" progId="Equation.3">
                  <p:embed/>
                </p:oleObj>
              </mc:Choice>
              <mc:Fallback>
                <p:oleObj name="" r:id="rId1" imgW="1397000" imgH="228600" progId="Equation.3">
                  <p:embed/>
                  <p:pic>
                    <p:nvPicPr>
                      <p:cNvPr id="0" name="图片 3179"/>
                      <p:cNvPicPr/>
                      <p:nvPr/>
                    </p:nvPicPr>
                    <p:blipFill>
                      <a:blip r:embed="rId2"/>
                      <a:stretch>
                        <a:fillRect/>
                      </a:stretch>
                    </p:blipFill>
                    <p:spPr>
                      <a:xfrm>
                        <a:off x="4708843" y="1460500"/>
                        <a:ext cx="3612515" cy="626745"/>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a:stretch>
            <a:fillRect/>
          </a:stretch>
        </p:blipFill>
        <p:spPr>
          <a:xfrm>
            <a:off x="2286635" y="2516505"/>
            <a:ext cx="8016240" cy="258318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xfrm>
            <a:off x="1257935" y="263525"/>
            <a:ext cx="10264140" cy="621665"/>
          </a:xfrm>
        </p:spPr>
        <p:txBody>
          <a:bodyPr vert="horz"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残差序列分析</a:t>
            </a:r>
            <a:endParaRPr lang="zh-CN" altLang="en-US" sz="2800" spc="0" smtClean="0">
              <a:solidFill>
                <a:schemeClr val="accent5">
                  <a:lumMod val="75000"/>
                </a:schemeClr>
              </a:solidFill>
              <a:cs typeface="+mn-cs"/>
            </a:endParaRPr>
          </a:p>
        </p:txBody>
      </p:sp>
      <p:sp>
        <p:nvSpPr>
          <p:cNvPr id="63492" name="Rectangle 5"/>
          <p:cNvSpPr/>
          <p:nvPr/>
        </p:nvSpPr>
        <p:spPr>
          <a:xfrm>
            <a:off x="5634038"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315720" y="1209040"/>
            <a:ext cx="10031730" cy="4399915"/>
          </a:xfrm>
          <a:prstGeom prst="rect">
            <a:avLst/>
          </a:prstGeom>
          <a:noFill/>
          <a:ln w="9525">
            <a:noFill/>
          </a:ln>
        </p:spPr>
        <p:txBody>
          <a:bodyPr wrap="square">
            <a:spAutoFit/>
          </a:bodyPr>
          <a:p>
            <a:pPr marL="285750" indent="-285750">
              <a:buFont typeface="Arial" panose="020B0604020202020204" pitchFamily="34" charset="0"/>
              <a:buChar char="•"/>
            </a:pPr>
            <a:r>
              <a:rPr lang="zh-CN" altLang="en-US" sz="2000" b="0">
                <a:latin typeface="微软雅黑" panose="020B0503020204020204" charset="-122"/>
                <a:ea typeface="微软雅黑" panose="020B0503020204020204" charset="-122"/>
                <a:cs typeface="微软雅黑" panose="020B0503020204020204" charset="-122"/>
              </a:rPr>
              <a:t>残差白噪声检验</a:t>
            </a:r>
            <a:endParaRPr lang="zh-CN" altLang="en-US" sz="2000" b="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endParaRPr lang="zh-CN" altLang="en-US" sz="2000" b="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endParaRPr lang="zh-CN" altLang="en-US" sz="2000" b="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endParaRPr lang="zh-CN" altLang="en-US" sz="2000" b="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endParaRPr lang="zh-CN" altLang="en-US" sz="2000" b="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sz="2000" b="0">
                <a:latin typeface="微软雅黑" panose="020B0503020204020204" charset="-122"/>
                <a:ea typeface="微软雅黑" panose="020B0503020204020204" charset="-122"/>
                <a:cs typeface="微软雅黑" panose="020B0503020204020204" charset="-122"/>
              </a:rPr>
              <a:t>EG</a:t>
            </a:r>
            <a:r>
              <a:rPr lang="zh-CN" sz="2000" b="0">
                <a:latin typeface="微软雅黑" panose="020B0503020204020204" charset="-122"/>
                <a:ea typeface="微软雅黑" panose="020B0503020204020204" charset="-122"/>
                <a:cs typeface="微软雅黑" panose="020B0503020204020204" charset="-122"/>
              </a:rPr>
              <a:t>检验和白噪声检验结果显示回归残差序列为平稳非白噪声序列。我们还需要进一步提取残差序列中的相关信息。根据残差序列的自相关图和偏自相关图属性，对残差序列拟合</a:t>
            </a:r>
            <a:r>
              <a:rPr lang="en-US" altLang="zh-CN" sz="2000" b="0">
                <a:latin typeface="微软雅黑" panose="020B0503020204020204" charset="-122"/>
                <a:ea typeface="微软雅黑" panose="020B0503020204020204" charset="-122"/>
                <a:cs typeface="微软雅黑" panose="020B0503020204020204" charset="-122"/>
              </a:rPr>
              <a:t>AR(1)</a:t>
            </a:r>
            <a:r>
              <a:rPr lang="zh-CN" altLang="en-US" sz="2000" b="0">
                <a:latin typeface="微软雅黑" panose="020B0503020204020204" charset="-122"/>
                <a:ea typeface="微软雅黑" panose="020B0503020204020204" charset="-122"/>
                <a:cs typeface="微软雅黑" panose="020B0503020204020204" charset="-122"/>
              </a:rPr>
              <a:t>模型</a:t>
            </a:r>
            <a:endParaRPr lang="zh-CN" altLang="en-US" sz="2000" b="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endParaRPr lang="zh-CN" altLang="en-US" sz="2000" b="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endParaRPr lang="zh-CN" altLang="en-US" sz="2000" b="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endParaRPr lang="zh-CN" altLang="en-US" sz="2000" b="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endParaRPr lang="zh-CN" altLang="en-US" sz="2000" b="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endParaRPr lang="zh-CN" altLang="en-US" sz="2000" b="0">
              <a:latin typeface="微软雅黑" panose="020B0503020204020204" charset="-122"/>
              <a:ea typeface="微软雅黑" panose="020B0503020204020204" charset="-122"/>
              <a:cs typeface="微软雅黑" panose="020B0503020204020204" charset="-122"/>
            </a:endParaRPr>
          </a:p>
          <a:p>
            <a:pPr indent="0">
              <a:buFont typeface="Arial" panose="020B0604020202020204" pitchFamily="34" charset="0"/>
              <a:buNone/>
            </a:pPr>
            <a:endParaRPr lang="zh-CN" altLang="en-US" sz="2000" b="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2"/>
          <a:stretch>
            <a:fillRect/>
          </a:stretch>
        </p:blipFill>
        <p:spPr>
          <a:xfrm>
            <a:off x="1830070" y="1642745"/>
            <a:ext cx="9297670" cy="1063625"/>
          </a:xfrm>
          <a:prstGeom prst="rect">
            <a:avLst/>
          </a:prstGeom>
        </p:spPr>
      </p:pic>
      <p:pic>
        <p:nvPicPr>
          <p:cNvPr id="42" name="图片 476"/>
          <p:cNvPicPr>
            <a:picLocks noChangeAspect="1"/>
          </p:cNvPicPr>
          <p:nvPr/>
        </p:nvPicPr>
        <p:blipFill>
          <a:blip r:embed="rId3"/>
          <a:stretch>
            <a:fillRect/>
          </a:stretch>
        </p:blipFill>
        <p:spPr>
          <a:xfrm>
            <a:off x="3126105" y="3975100"/>
            <a:ext cx="3124835" cy="2189480"/>
          </a:xfrm>
          <a:prstGeom prst="rect">
            <a:avLst/>
          </a:prstGeom>
          <a:noFill/>
          <a:ln w="9525">
            <a:noFill/>
          </a:ln>
        </p:spPr>
      </p:pic>
      <p:pic>
        <p:nvPicPr>
          <p:cNvPr id="43" name="图片 477"/>
          <p:cNvPicPr>
            <a:picLocks noChangeAspect="1"/>
          </p:cNvPicPr>
          <p:nvPr/>
        </p:nvPicPr>
        <p:blipFill>
          <a:blip r:embed="rId4"/>
          <a:stretch>
            <a:fillRect/>
          </a:stretch>
        </p:blipFill>
        <p:spPr>
          <a:xfrm>
            <a:off x="6917690" y="3975100"/>
            <a:ext cx="3111500" cy="22098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8-1</a:t>
            </a:r>
            <a:endParaRPr lang="en-US" altLang="zh-CN"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在天然气炉中，输入的是天然气，输出的是 </a:t>
            </a:r>
            <a:r>
              <a:rPr lang="en-US" altLang="zh-CN" sz="2000">
                <a:cs typeface="微软雅黑" panose="020B0503020204020204" charset="-122"/>
              </a:rPr>
              <a:t>CO2</a:t>
            </a:r>
            <a:r>
              <a:rPr sz="2000">
                <a:cs typeface="微软雅黑" panose="020B0503020204020204" charset="-122"/>
              </a:rPr>
              <a:t>，</a:t>
            </a:r>
            <a:r>
              <a:rPr lang="en-US" altLang="zh-CN" sz="2000">
                <a:cs typeface="微软雅黑" panose="020B0503020204020204" charset="-122"/>
                <a:sym typeface="+mn-ea"/>
              </a:rPr>
              <a:t>CO2</a:t>
            </a:r>
            <a:r>
              <a:rPr sz="2000">
                <a:cs typeface="微软雅黑" panose="020B0503020204020204" charset="-122"/>
              </a:rPr>
              <a:t>的输出浓度与天然气的输入速率有关。现在以中心化后的</a:t>
            </a:r>
            <a:r>
              <a:rPr sz="2000">
                <a:cs typeface="微软雅黑" panose="020B0503020204020204" charset="-122"/>
                <a:sym typeface="+mn-ea"/>
              </a:rPr>
              <a:t>天然气输入速率</a:t>
            </a:r>
            <a:r>
              <a:rPr sz="2000">
                <a:cs typeface="微软雅黑" panose="020B0503020204020204" charset="-122"/>
              </a:rPr>
              <a:t>为输入序列，建立</a:t>
            </a:r>
            <a:r>
              <a:rPr lang="en-US" altLang="zh-CN" sz="2000">
                <a:cs typeface="微软雅黑" panose="020B0503020204020204" charset="-122"/>
                <a:sym typeface="+mn-ea"/>
              </a:rPr>
              <a:t>CO2</a:t>
            </a:r>
            <a:r>
              <a:rPr sz="2000">
                <a:cs typeface="微软雅黑" panose="020B0503020204020204" charset="-122"/>
              </a:rPr>
              <a:t>的输出百分浓度模型。 </a:t>
            </a:r>
            <a:r>
              <a:rPr sz="2000">
                <a:cs typeface="微软雅黑" panose="020B0503020204020204" charset="-122"/>
                <a:sym typeface="+mn-ea"/>
              </a:rPr>
              <a:t> </a:t>
            </a:r>
            <a:endParaRPr lang="zh-CN" altLang="en-US" sz="1800" dirty="0">
              <a:ea typeface="宋体" panose="02010600030101010101" pitchFamily="2"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663065" y="2471420"/>
            <a:ext cx="4215765" cy="3156585"/>
          </a:xfrm>
          <a:prstGeom prst="rect">
            <a:avLst/>
          </a:prstGeom>
        </p:spPr>
      </p:pic>
      <p:pic>
        <p:nvPicPr>
          <p:cNvPr id="3" name="图片 2"/>
          <p:cNvPicPr>
            <a:picLocks noChangeAspect="1"/>
          </p:cNvPicPr>
          <p:nvPr/>
        </p:nvPicPr>
        <p:blipFill>
          <a:blip r:embed="rId3"/>
          <a:stretch>
            <a:fillRect/>
          </a:stretch>
        </p:blipFill>
        <p:spPr>
          <a:xfrm>
            <a:off x="6661150" y="2471420"/>
            <a:ext cx="4246245" cy="3178810"/>
          </a:xfrm>
          <a:prstGeom prst="rect">
            <a:avLst/>
          </a:prstGeom>
        </p:spPr>
      </p:pic>
      <p:sp>
        <p:nvSpPr>
          <p:cNvPr id="5" name="文本框 4"/>
          <p:cNvSpPr txBox="1"/>
          <p:nvPr/>
        </p:nvSpPr>
        <p:spPr>
          <a:xfrm>
            <a:off x="2780030" y="5739130"/>
            <a:ext cx="2567940" cy="368300"/>
          </a:xfrm>
          <a:prstGeom prst="rect">
            <a:avLst/>
          </a:prstGeom>
          <a:noFill/>
        </p:spPr>
        <p:txBody>
          <a:bodyPr wrap="square" rtlCol="0" anchor="t">
            <a:spAutoFit/>
          </a:bodyPr>
          <a:p>
            <a:r>
              <a:rPr>
                <a:cs typeface="微软雅黑" panose="020B0503020204020204" charset="-122"/>
                <a:sym typeface="+mn-ea"/>
              </a:rPr>
              <a:t>天然气输入速率</a:t>
            </a:r>
            <a:r>
              <a:rPr lang="zh-CN">
                <a:cs typeface="微软雅黑" panose="020B0503020204020204" charset="-122"/>
                <a:sym typeface="+mn-ea"/>
              </a:rPr>
              <a:t>时序图</a:t>
            </a:r>
            <a:endParaRPr lang="zh-CN">
              <a:cs typeface="微软雅黑" panose="020B0503020204020204" charset="-122"/>
              <a:sym typeface="+mn-ea"/>
            </a:endParaRPr>
          </a:p>
        </p:txBody>
      </p:sp>
      <p:sp>
        <p:nvSpPr>
          <p:cNvPr id="6" name="文本框 5"/>
          <p:cNvSpPr txBox="1"/>
          <p:nvPr/>
        </p:nvSpPr>
        <p:spPr>
          <a:xfrm>
            <a:off x="7895590" y="5739130"/>
            <a:ext cx="2567940" cy="368300"/>
          </a:xfrm>
          <a:prstGeom prst="rect">
            <a:avLst/>
          </a:prstGeom>
          <a:noFill/>
        </p:spPr>
        <p:txBody>
          <a:bodyPr wrap="square" rtlCol="0" anchor="t">
            <a:spAutoFit/>
          </a:bodyPr>
          <a:p>
            <a:r>
              <a:rPr lang="en-US">
                <a:cs typeface="微软雅黑" panose="020B0503020204020204" charset="-122"/>
                <a:sym typeface="+mn-ea"/>
              </a:rPr>
              <a:t>CO2</a:t>
            </a:r>
            <a:r>
              <a:rPr lang="zh-CN" altLang="en-US">
                <a:cs typeface="微软雅黑" panose="020B0503020204020204" charset="-122"/>
                <a:sym typeface="+mn-ea"/>
              </a:rPr>
              <a:t>输出浓度</a:t>
            </a:r>
            <a:r>
              <a:rPr lang="zh-CN">
                <a:cs typeface="微软雅黑" panose="020B0503020204020204" charset="-122"/>
                <a:sym typeface="+mn-ea"/>
              </a:rPr>
              <a:t>时序图</a:t>
            </a:r>
            <a:endParaRPr lang="zh-CN">
              <a:cs typeface="微软雅黑" panose="020B0503020204020204" charset="-122"/>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a:xfrm>
            <a:off x="1257935" y="274320"/>
            <a:ext cx="10264140" cy="610870"/>
          </a:xfrm>
        </p:spPr>
        <p:txBody>
          <a:bodyPr vert="horz"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最终拟合模型</a:t>
            </a:r>
            <a:endParaRPr lang="zh-CN" altLang="en-US" sz="2800" spc="0" smtClean="0">
              <a:solidFill>
                <a:schemeClr val="accent5">
                  <a:lumMod val="75000"/>
                </a:schemeClr>
              </a:solidFill>
              <a:cs typeface="+mn-cs"/>
            </a:endParaRPr>
          </a:p>
        </p:txBody>
      </p:sp>
      <p:sp>
        <p:nvSpPr>
          <p:cNvPr id="2" name="内容占位符 1"/>
          <p:cNvSpPr>
            <a:spLocks noGrp="1"/>
          </p:cNvSpPr>
          <p:nvPr>
            <p:ph idx="1"/>
          </p:nvPr>
        </p:nvSpPr>
        <p:spPr>
          <a:xfrm>
            <a:off x="1257935" y="952500"/>
            <a:ext cx="10264140" cy="5388610"/>
          </a:xfrm>
        </p:spPr>
        <p:txBody>
          <a:bodyPr/>
          <a:p>
            <a:r>
              <a:rPr lang="zh-CN" altLang="en-US" sz="2000"/>
              <a:t>最终拟合模型</a:t>
            </a:r>
            <a:endParaRPr lang="zh-CN" altLang="en-US" sz="2000"/>
          </a:p>
          <a:p>
            <a:endParaRPr lang="zh-CN" altLang="en-US" sz="2000"/>
          </a:p>
          <a:p>
            <a:endParaRPr lang="zh-CN" altLang="en-US" sz="2000"/>
          </a:p>
          <a:p>
            <a:r>
              <a:rPr lang="zh-CN" altLang="en-US" sz="2000"/>
              <a:t>模型检验</a:t>
            </a:r>
            <a:endParaRPr lang="zh-CN" altLang="en-US" sz="2000"/>
          </a:p>
          <a:p>
            <a:pPr lvl="1"/>
            <a:r>
              <a:rPr lang="zh-CN" altLang="en-US" sz="2000"/>
              <a:t>参数显著非零</a:t>
            </a:r>
            <a:endParaRPr lang="zh-CN" altLang="en-US" sz="2000"/>
          </a:p>
          <a:p>
            <a:pPr lvl="1"/>
            <a:r>
              <a:rPr lang="zh-CN" altLang="en-US" sz="2000"/>
              <a:t>模型显著成立</a:t>
            </a:r>
            <a:endParaRPr lang="zh-CN" altLang="en-US" sz="2000"/>
          </a:p>
          <a:p>
            <a:pPr marL="457200" lvl="1" indent="0">
              <a:buNone/>
            </a:pPr>
            <a:endParaRPr lang="zh-CN" altLang="en-US" sz="2000"/>
          </a:p>
        </p:txBody>
      </p:sp>
      <p:sp>
        <p:nvSpPr>
          <p:cNvPr id="64514" name="Rectangle 3"/>
          <p:cNvSpPr/>
          <p:nvPr/>
        </p:nvSpPr>
        <p:spPr>
          <a:xfrm>
            <a:off x="4991100" y="3224213"/>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sp>
        <p:nvSpPr>
          <p:cNvPr id="64515" name="Rectangle 5"/>
          <p:cNvSpPr/>
          <p:nvPr/>
        </p:nvSpPr>
        <p:spPr>
          <a:xfrm>
            <a:off x="5462588" y="3271838"/>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3" name="表格 2"/>
          <p:cNvGraphicFramePr/>
          <p:nvPr/>
        </p:nvGraphicFramePr>
        <p:xfrm>
          <a:off x="3389948" y="3352800"/>
          <a:ext cx="5411470" cy="152400"/>
        </p:xfrm>
        <a:graphic>
          <a:graphicData uri="http://schemas.openxmlformats.org/drawingml/2006/table">
            <a:tbl>
              <a:tblPr firstRow="1" bandRow="1">
                <a:tableStyleId>{5940675A-B579-460E-94D1-54222C63F5DA}</a:tableStyleId>
              </a:tblPr>
              <a:tblGrid>
                <a:gridCol w="2705100"/>
                <a:gridCol w="2706370"/>
              </a:tblGrid>
              <a:tr h="152400">
                <a:tc>
                  <a:txBody>
                    <a:bodyPr/>
                    <a:p>
                      <a:pPr indent="0">
                        <a:buNone/>
                      </a:pP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lnL>
                      <a:noFill/>
                    </a:lnL>
                    <a:lnR cap="flat">
                      <a:noFill/>
                    </a:lnR>
                    <a:lnT cap="flat">
                      <a:noFill/>
                    </a:lnT>
                    <a:lnB cap="flat">
                      <a:noFill/>
                    </a:lnB>
                    <a:lnTlToBr>
                      <a:noFill/>
                    </a:lnTlToBr>
                    <a:lnBlToTr>
                      <a:noFill/>
                    </a:lnBlToTr>
                    <a:noFill/>
                  </a:tcPr>
                </a:tc>
              </a:tr>
            </a:tbl>
          </a:graphicData>
        </a:graphic>
      </p:graphicFrame>
      <p:cxnSp>
        <p:nvCxnSpPr>
          <p:cNvPr id="6" name="直接连接符 5"/>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166" name="对象 -2147482167"/>
          <p:cNvGraphicFramePr>
            <a:graphicFrameLocks noChangeAspect="1"/>
          </p:cNvGraphicFramePr>
          <p:nvPr/>
        </p:nvGraphicFramePr>
        <p:xfrm>
          <a:off x="2971800" y="1605280"/>
          <a:ext cx="6135370" cy="760730"/>
        </p:xfrm>
        <a:graphic>
          <a:graphicData uri="http://schemas.openxmlformats.org/presentationml/2006/ole">
            <mc:AlternateContent xmlns:mc="http://schemas.openxmlformats.org/markup-compatibility/2006">
              <mc:Choice xmlns:v="urn:schemas-microsoft-com:vml" Requires="v">
                <p:oleObj spid="_x0000_s3076" name="" r:id="rId2" imgW="3175000" imgH="393700" progId="Equation.DSMT4">
                  <p:embed/>
                </p:oleObj>
              </mc:Choice>
              <mc:Fallback>
                <p:oleObj name="" r:id="rId2" imgW="3175000" imgH="393700" progId="Equation.DSMT4">
                  <p:embed/>
                  <p:pic>
                    <p:nvPicPr>
                      <p:cNvPr id="0" name="图片 3075"/>
                      <p:cNvPicPr/>
                      <p:nvPr/>
                    </p:nvPicPr>
                    <p:blipFill>
                      <a:blip r:embed="rId3"/>
                      <a:stretch>
                        <a:fillRect/>
                      </a:stretch>
                    </p:blipFill>
                    <p:spPr>
                      <a:xfrm>
                        <a:off x="2971800" y="1605280"/>
                        <a:ext cx="6135370" cy="760730"/>
                      </a:xfrm>
                      <a:prstGeom prst="rect">
                        <a:avLst/>
                      </a:prstGeom>
                      <a:noFill/>
                      <a:ln w="38100">
                        <a:noFill/>
                        <a:miter/>
                      </a:ln>
                    </p:spPr>
                  </p:pic>
                </p:oleObj>
              </mc:Fallback>
            </mc:AlternateContent>
          </a:graphicData>
        </a:graphic>
      </p:graphicFrame>
      <p:graphicFrame>
        <p:nvGraphicFramePr>
          <p:cNvPr id="65538" name="Object 3"/>
          <p:cNvGraphicFramePr>
            <a:graphicFrameLocks noGrp="1" noChangeAspect="1"/>
          </p:cNvGraphicFramePr>
          <p:nvPr/>
        </p:nvGraphicFramePr>
        <p:xfrm>
          <a:off x="5227320" y="2618105"/>
          <a:ext cx="5638800" cy="3302635"/>
        </p:xfrm>
        <a:graphic>
          <a:graphicData uri="http://schemas.openxmlformats.org/presentationml/2006/ole">
            <mc:AlternateContent xmlns:mc="http://schemas.openxmlformats.org/markup-compatibility/2006">
              <mc:Choice xmlns:v="urn:schemas-microsoft-com:vml" Requires="v">
                <p:oleObj spid="_x0000_s3079" name="" r:id="rId4" imgW="3562350" imgH="2085975" progId="PBrush">
                  <p:embed/>
                </p:oleObj>
              </mc:Choice>
              <mc:Fallback>
                <p:oleObj name="" r:id="rId4" imgW="3562350" imgH="2085975" progId="PBrush">
                  <p:embed/>
                  <p:pic>
                    <p:nvPicPr>
                      <p:cNvPr id="0" name="图片 3078"/>
                      <p:cNvPicPr/>
                      <p:nvPr/>
                    </p:nvPicPr>
                    <p:blipFill>
                      <a:blip r:embed="rId5"/>
                      <a:stretch>
                        <a:fillRect/>
                      </a:stretch>
                    </p:blipFill>
                    <p:spPr>
                      <a:xfrm>
                        <a:off x="5227320" y="2618105"/>
                        <a:ext cx="5638800" cy="3302635"/>
                      </a:xfrm>
                      <a:prstGeom prst="rect">
                        <a:avLst/>
                      </a:prstGeom>
                      <a:noFill/>
                      <a:ln w="38100">
                        <a:miter/>
                      </a:ln>
                    </p:spPr>
                  </p:pic>
                </p:oleObj>
              </mc:Fallback>
            </mc:AlternateContent>
          </a:graphicData>
        </a:graphic>
      </p:graphicFrame>
      <p:sp>
        <p:nvSpPr>
          <p:cNvPr id="9" name="文本框 8"/>
          <p:cNvSpPr txBox="1"/>
          <p:nvPr/>
        </p:nvSpPr>
        <p:spPr>
          <a:xfrm>
            <a:off x="7150735" y="5972810"/>
            <a:ext cx="2458085" cy="368300"/>
          </a:xfrm>
          <a:prstGeom prst="rect">
            <a:avLst/>
          </a:prstGeom>
          <a:noFill/>
        </p:spPr>
        <p:txBody>
          <a:bodyPr wrap="square" rtlCol="0">
            <a:spAutoFit/>
          </a:bodyPr>
          <a:p>
            <a:r>
              <a:rPr lang="zh-CN" altLang="en-US"/>
              <a:t>协整模型拟合效果图</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a:xfrm>
            <a:off x="1238250" y="253365"/>
            <a:ext cx="10283825" cy="631825"/>
          </a:xfrm>
        </p:spPr>
        <p:txBody>
          <a:bodyPr vert="horz"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序列预测</a:t>
            </a:r>
            <a:endParaRPr lang="zh-CN" altLang="en-US" sz="2800" spc="0" smtClean="0">
              <a:solidFill>
                <a:schemeClr val="accent5">
                  <a:lumMod val="75000"/>
                </a:schemeClr>
              </a:solidFill>
              <a:cs typeface="+mn-cs"/>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内容占位符 1"/>
          <p:cNvSpPr/>
          <p:nvPr>
            <p:ph idx="1"/>
          </p:nvPr>
        </p:nvSpPr>
        <p:spPr>
          <a:xfrm>
            <a:off x="1233805" y="952500"/>
            <a:ext cx="10288270" cy="5388610"/>
          </a:xfrm>
        </p:spPr>
        <p:txBody>
          <a:bodyPr/>
          <a:p>
            <a:r>
              <a:rPr lang="zh-CN" altLang="en-US" sz="1800"/>
              <a:t>首先通过单变量拟合的方法获得人均收入序列的预测值</a:t>
            </a:r>
            <a:endParaRPr lang="zh-CN" altLang="en-US" sz="1800"/>
          </a:p>
          <a:p>
            <a:endParaRPr lang="zh-CN" altLang="en-US" sz="1800"/>
          </a:p>
          <a:p>
            <a:endParaRPr lang="zh-CN" altLang="en-US" sz="1800"/>
          </a:p>
          <a:p>
            <a:r>
              <a:rPr lang="zh-CN" altLang="en-US" sz="1800"/>
              <a:t>将人均收入对数序列的预测值代入协整动态模型，可以得到人均消费支出对数序列的预测值。然后对对数序列进行指数运算，就得到人均消费支出序列预测值</a:t>
            </a:r>
            <a:endParaRPr lang="zh-CN" altLang="en-US" sz="1800"/>
          </a:p>
        </p:txBody>
      </p:sp>
      <p:graphicFrame>
        <p:nvGraphicFramePr>
          <p:cNvPr id="-2147482161" name="对象 -2147482162"/>
          <p:cNvGraphicFramePr>
            <a:graphicFrameLocks noChangeAspect="1"/>
          </p:cNvGraphicFramePr>
          <p:nvPr/>
        </p:nvGraphicFramePr>
        <p:xfrm>
          <a:off x="3891915" y="1555750"/>
          <a:ext cx="4810760" cy="734695"/>
        </p:xfrm>
        <a:graphic>
          <a:graphicData uri="http://schemas.openxmlformats.org/presentationml/2006/ole">
            <mc:AlternateContent xmlns:mc="http://schemas.openxmlformats.org/markup-compatibility/2006">
              <mc:Choice xmlns:v="urn:schemas-microsoft-com:vml" Requires="v">
                <p:oleObj spid="_x0000_s3076" name="" r:id="rId2" imgW="2578100" imgH="393700" progId="Equation.DSMT4">
                  <p:embed/>
                </p:oleObj>
              </mc:Choice>
              <mc:Fallback>
                <p:oleObj name="" r:id="rId2" imgW="2578100" imgH="393700" progId="Equation.DSMT4">
                  <p:embed/>
                  <p:pic>
                    <p:nvPicPr>
                      <p:cNvPr id="0" name="图片 3075"/>
                      <p:cNvPicPr/>
                      <p:nvPr/>
                    </p:nvPicPr>
                    <p:blipFill>
                      <a:blip r:embed="rId3"/>
                      <a:stretch>
                        <a:fillRect/>
                      </a:stretch>
                    </p:blipFill>
                    <p:spPr>
                      <a:xfrm>
                        <a:off x="3891915" y="1555750"/>
                        <a:ext cx="4810760" cy="734695"/>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4"/>
          <a:stretch>
            <a:fillRect/>
          </a:stretch>
        </p:blipFill>
        <p:spPr>
          <a:xfrm>
            <a:off x="2196465" y="3229610"/>
            <a:ext cx="8076565" cy="31115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协整模型的拟合与预测效果图</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898140" y="1349375"/>
            <a:ext cx="6617970" cy="449961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a:xfrm>
            <a:off x="1217295" y="300355"/>
            <a:ext cx="10304780" cy="584835"/>
          </a:xfrm>
        </p:spPr>
        <p:txBody>
          <a:bodyPr vert="horz" wrap="square" lIns="91440" tIns="45720" rIns="91440" bIns="45720" anchor="ctr">
            <a:normAutofit/>
          </a:bodyPr>
          <a:p>
            <a:pPr eaLnBrk="1" hangingPunct="1"/>
            <a:r>
              <a:rPr lang="zh-CN" altLang="en-US" sz="2800" spc="0" smtClean="0">
                <a:solidFill>
                  <a:schemeClr val="accent5">
                    <a:lumMod val="75000"/>
                  </a:schemeClr>
                </a:solidFill>
                <a:cs typeface="+mn-cs"/>
              </a:rPr>
              <a:t>误差修正模型</a:t>
            </a:r>
            <a:endParaRPr lang="zh-CN" altLang="en-US" sz="2800" spc="0" smtClean="0">
              <a:solidFill>
                <a:schemeClr val="accent5">
                  <a:lumMod val="75000"/>
                </a:schemeClr>
              </a:solidFill>
              <a:cs typeface="+mn-cs"/>
            </a:endParaRPr>
          </a:p>
        </p:txBody>
      </p:sp>
      <p:sp>
        <p:nvSpPr>
          <p:cNvPr id="67586" name="Rectangle 3"/>
          <p:cNvSpPr>
            <a:spLocks noGrp="1"/>
          </p:cNvSpPr>
          <p:nvPr>
            <p:ph idx="1"/>
          </p:nvPr>
        </p:nvSpPr>
        <p:spPr>
          <a:xfrm>
            <a:off x="1288415" y="952500"/>
            <a:ext cx="10233660" cy="5388610"/>
          </a:xfrm>
        </p:spPr>
        <p:txBody>
          <a:bodyPr vert="horz" wrap="square" lIns="91440" tIns="45720" rIns="91440" bIns="45720" anchor="t"/>
          <a:p>
            <a:pPr eaLnBrk="1" hangingPunct="1"/>
            <a:r>
              <a:rPr lang="zh-CN" altLang="en-US" sz="2000" dirty="0">
                <a:cs typeface="微软雅黑" panose="020B0503020204020204" charset="-122"/>
              </a:rPr>
              <a:t>误差修正模型（</a:t>
            </a:r>
            <a:r>
              <a:rPr lang="en-US" altLang="zh-CN" sz="2000" dirty="0">
                <a:cs typeface="微软雅黑" panose="020B0503020204020204" charset="-122"/>
              </a:rPr>
              <a:t>Error Correction Model</a:t>
            </a:r>
            <a:r>
              <a:rPr lang="zh-CN" altLang="en-US" sz="2000" dirty="0">
                <a:cs typeface="微软雅黑" panose="020B0503020204020204" charset="-122"/>
              </a:rPr>
              <a:t>）简称为</a:t>
            </a:r>
            <a:r>
              <a:rPr lang="en-US" altLang="zh-CN" sz="2000" dirty="0">
                <a:cs typeface="微软雅黑" panose="020B0503020204020204" charset="-122"/>
              </a:rPr>
              <a:t>ECM</a:t>
            </a:r>
            <a:r>
              <a:rPr lang="zh-CN" altLang="en-US" sz="2000" dirty="0">
                <a:cs typeface="微软雅黑" panose="020B0503020204020204" charset="-122"/>
              </a:rPr>
              <a:t>，最初由</a:t>
            </a:r>
            <a:r>
              <a:rPr lang="en-US" altLang="zh-CN" sz="2000" dirty="0">
                <a:cs typeface="微软雅黑" panose="020B0503020204020204" charset="-122"/>
              </a:rPr>
              <a:t>Hendry</a:t>
            </a:r>
            <a:r>
              <a:rPr lang="zh-CN" altLang="en-US" sz="2000" dirty="0">
                <a:cs typeface="微软雅黑" panose="020B0503020204020204" charset="-122"/>
              </a:rPr>
              <a:t>和</a:t>
            </a:r>
            <a:r>
              <a:rPr lang="en-US" altLang="zh-CN" sz="2000" dirty="0">
                <a:cs typeface="微软雅黑" panose="020B0503020204020204" charset="-122"/>
              </a:rPr>
              <a:t>Anderson</a:t>
            </a:r>
            <a:r>
              <a:rPr lang="zh-CN" altLang="en-US" sz="2000" dirty="0">
                <a:cs typeface="微软雅黑" panose="020B0503020204020204" charset="-122"/>
              </a:rPr>
              <a:t>于1977年提出，它常常作为协整回归模型的补充模型出现。</a:t>
            </a:r>
            <a:endParaRPr lang="zh-CN" altLang="en-US" sz="2000" dirty="0">
              <a:cs typeface="微软雅黑" panose="020B0503020204020204" charset="-122"/>
            </a:endParaRPr>
          </a:p>
          <a:p>
            <a:pPr eaLnBrk="1" hangingPunct="1"/>
            <a:r>
              <a:rPr lang="zh-CN" altLang="en-US" sz="2000" dirty="0">
                <a:cs typeface="微软雅黑" panose="020B0503020204020204" charset="-122"/>
              </a:rPr>
              <a:t>协整模型度量序列之间的长期均衡关系，而</a:t>
            </a:r>
            <a:r>
              <a:rPr lang="en-US" altLang="zh-CN" sz="2000" dirty="0">
                <a:cs typeface="微软雅黑" panose="020B0503020204020204" charset="-122"/>
              </a:rPr>
              <a:t>ECM</a:t>
            </a:r>
            <a:r>
              <a:rPr lang="zh-CN" altLang="en-US" sz="2000" dirty="0">
                <a:cs typeface="微软雅黑" panose="020B0503020204020204" charset="-122"/>
              </a:rPr>
              <a:t>模型则解释序列的短期波动关系。</a:t>
            </a:r>
            <a:endParaRPr lang="zh-CN" altLang="en-US" sz="2000" dirty="0">
              <a:cs typeface="微软雅黑" panose="020B0503020204020204" charset="-122"/>
            </a:endParaRPr>
          </a:p>
          <a:p>
            <a:pPr eaLnBrk="1" hangingPunct="1"/>
            <a:r>
              <a:rPr lang="zh-CN" altLang="en-US" sz="2000" dirty="0">
                <a:cs typeface="微软雅黑" panose="020B0503020204020204" charset="-122"/>
              </a:rPr>
              <a:t>误差修正模型构造思想：对协整模型进行等价差分运算，就得到短期波动关系</a:t>
            </a:r>
            <a:endParaRPr lang="zh-CN" altLang="en-US" sz="2000" dirty="0">
              <a:cs typeface="微软雅黑" panose="020B0503020204020204" charset="-122"/>
            </a:endParaRPr>
          </a:p>
          <a:p>
            <a:pPr eaLnBrk="1" hangingPunct="1"/>
            <a:endParaRPr lang="zh-CN" altLang="en-US" sz="2000" dirty="0">
              <a:cs typeface="微软雅黑" panose="020B0503020204020204" charset="-122"/>
            </a:endParaRPr>
          </a:p>
          <a:p>
            <a:pPr eaLnBrk="1" hangingPunct="1"/>
            <a:endParaRPr lang="zh-CN" altLang="en-US" sz="2000" dirty="0">
              <a:cs typeface="微软雅黑" panose="020B0503020204020204" charset="-122"/>
            </a:endParaRPr>
          </a:p>
          <a:p>
            <a:pPr eaLnBrk="1" hangingPunct="1"/>
            <a:endParaRPr lang="zh-CN" altLang="en-US" sz="2000" dirty="0">
              <a:cs typeface="微软雅黑" panose="020B0503020204020204" charset="-122"/>
            </a:endParaRPr>
          </a:p>
          <a:p>
            <a:pPr eaLnBrk="1" hangingPunct="1"/>
            <a:endParaRPr lang="zh-CN" altLang="en-US" sz="2000" dirty="0">
              <a:cs typeface="微软雅黑" panose="020B0503020204020204" charset="-122"/>
            </a:endParaRPr>
          </a:p>
          <a:p>
            <a:pPr eaLnBrk="1" hangingPunct="1"/>
            <a:r>
              <a:rPr lang="zh-CN" altLang="en-US" sz="2000" dirty="0">
                <a:cs typeface="微软雅黑" panose="020B0503020204020204" charset="-122"/>
              </a:rPr>
              <a:t>                     代表的是上一期的误差，特别记作           ，则上式可以表达为 </a:t>
            </a:r>
            <a:endParaRPr lang="zh-CN" altLang="en-US" sz="2000" dirty="0">
              <a:cs typeface="微软雅黑" panose="020B0503020204020204" charset="-122"/>
            </a:endParaRPr>
          </a:p>
          <a:p>
            <a:pPr eaLnBrk="1" hangingPunct="1"/>
            <a:endParaRPr lang="zh-CN" altLang="en-US" sz="2000" dirty="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对象 4">
            <a:hlinkClick r:id="" action="ppaction://ole?verb="/>
          </p:cNvPr>
          <p:cNvGraphicFramePr>
            <a:graphicFrameLocks noChangeAspect="1"/>
          </p:cNvGraphicFramePr>
          <p:nvPr/>
        </p:nvGraphicFramePr>
        <p:xfrm>
          <a:off x="3591560" y="3190240"/>
          <a:ext cx="5824220" cy="1483360"/>
        </p:xfrm>
        <a:graphic>
          <a:graphicData uri="http://schemas.openxmlformats.org/presentationml/2006/ole">
            <mc:AlternateContent xmlns:mc="http://schemas.openxmlformats.org/markup-compatibility/2006">
              <mc:Choice xmlns:v="urn:schemas-microsoft-com:vml" Requires="v">
                <p:oleObj spid="_x0000_s3073" name="" r:id="rId2" imgW="2794000" imgH="711200" progId="Equation.DSMT4">
                  <p:embed/>
                </p:oleObj>
              </mc:Choice>
              <mc:Fallback>
                <p:oleObj name="" r:id="rId2" imgW="2794000" imgH="711200" progId="Equation.DSMT4">
                  <p:embed/>
                  <p:pic>
                    <p:nvPicPr>
                      <p:cNvPr id="0" name="图片 3072"/>
                      <p:cNvPicPr/>
                      <p:nvPr/>
                    </p:nvPicPr>
                    <p:blipFill>
                      <a:blip r:embed="rId3"/>
                      <a:stretch>
                        <a:fillRect/>
                      </a:stretch>
                    </p:blipFill>
                    <p:spPr>
                      <a:xfrm>
                        <a:off x="3591560" y="3190240"/>
                        <a:ext cx="5824220" cy="148336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649730" y="5055235"/>
          <a:ext cx="1861820" cy="424815"/>
        </p:xfrm>
        <a:graphic>
          <a:graphicData uri="http://schemas.openxmlformats.org/presentationml/2006/ole">
            <mc:AlternateContent xmlns:mc="http://schemas.openxmlformats.org/markup-compatibility/2006">
              <mc:Choice xmlns:v="urn:schemas-microsoft-com:vml" Requires="v">
                <p:oleObj spid="_x0000_s3073" name="" r:id="rId4" imgW="1002665" imgH="228600" progId="Equation.DSMT4">
                  <p:embed/>
                </p:oleObj>
              </mc:Choice>
              <mc:Fallback>
                <p:oleObj name="" r:id="rId4" imgW="1002665" imgH="228600" progId="Equation.DSMT4">
                  <p:embed/>
                  <p:pic>
                    <p:nvPicPr>
                      <p:cNvPr id="0" name="图片 3072"/>
                      <p:cNvPicPr/>
                      <p:nvPr/>
                    </p:nvPicPr>
                    <p:blipFill>
                      <a:blip r:embed="rId5"/>
                      <a:stretch>
                        <a:fillRect/>
                      </a:stretch>
                    </p:blipFill>
                    <p:spPr>
                      <a:xfrm>
                        <a:off x="1649730" y="5055235"/>
                        <a:ext cx="1861820" cy="42481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7738110" y="5095875"/>
          <a:ext cx="875030" cy="384175"/>
        </p:xfrm>
        <a:graphic>
          <a:graphicData uri="http://schemas.openxmlformats.org/presentationml/2006/ole">
            <mc:AlternateContent xmlns:mc="http://schemas.openxmlformats.org/markup-compatibility/2006">
              <mc:Choice xmlns:v="urn:schemas-microsoft-com:vml" Requires="v">
                <p:oleObj spid="_x0000_s10" name="" r:id="rId6" imgW="520700" imgH="228600" progId="Equation.DSMT4">
                  <p:embed/>
                </p:oleObj>
              </mc:Choice>
              <mc:Fallback>
                <p:oleObj name="" r:id="rId6" imgW="520700" imgH="228600" progId="Equation.DSMT4">
                  <p:embed/>
                  <p:pic>
                    <p:nvPicPr>
                      <p:cNvPr id="0" name="图片 3072"/>
                      <p:cNvPicPr/>
                      <p:nvPr/>
                    </p:nvPicPr>
                    <p:blipFill>
                      <a:blip r:embed="rId7"/>
                      <a:stretch>
                        <a:fillRect/>
                      </a:stretch>
                    </p:blipFill>
                    <p:spPr>
                      <a:xfrm>
                        <a:off x="7738110" y="5095875"/>
                        <a:ext cx="875030" cy="38417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4499610" y="5709920"/>
          <a:ext cx="3131820" cy="455295"/>
        </p:xfrm>
        <a:graphic>
          <a:graphicData uri="http://schemas.openxmlformats.org/presentationml/2006/ole">
            <mc:AlternateContent xmlns:mc="http://schemas.openxmlformats.org/markup-compatibility/2006">
              <mc:Choice xmlns:v="urn:schemas-microsoft-com:vml" Requires="v">
                <p:oleObj spid="_x0000_s12" name="" r:id="rId8" imgW="1574800" imgH="228600" progId="Equation.DSMT4">
                  <p:embed/>
                </p:oleObj>
              </mc:Choice>
              <mc:Fallback>
                <p:oleObj name="" r:id="rId8" imgW="1574800" imgH="228600" progId="Equation.DSMT4">
                  <p:embed/>
                  <p:pic>
                    <p:nvPicPr>
                      <p:cNvPr id="0" name="图片 3072"/>
                      <p:cNvPicPr/>
                      <p:nvPr/>
                    </p:nvPicPr>
                    <p:blipFill>
                      <a:blip r:embed="rId9"/>
                      <a:stretch>
                        <a:fillRect/>
                      </a:stretch>
                    </p:blipFill>
                    <p:spPr>
                      <a:xfrm>
                        <a:off x="4499610" y="5709920"/>
                        <a:ext cx="3131820" cy="455295"/>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a:xfrm>
            <a:off x="1228725" y="278130"/>
            <a:ext cx="10293350" cy="607060"/>
          </a:xfrm>
        </p:spPr>
        <p:txBody>
          <a:bodyPr vert="horz" wrap="square" lIns="91440" tIns="45720" rIns="91440" bIns="45720" anchor="ctr">
            <a:normAutofit/>
          </a:bodyPr>
          <a:p>
            <a:pPr eaLnBrk="1" hangingPunct="1"/>
            <a:r>
              <a:rPr lang="zh-CN" altLang="en-US" sz="2800" spc="0" smtClean="0">
                <a:solidFill>
                  <a:schemeClr val="accent5">
                    <a:lumMod val="75000"/>
                  </a:schemeClr>
                </a:solidFill>
                <a:cs typeface="+mn-cs"/>
              </a:rPr>
              <a:t>短期影响因素分析</a:t>
            </a:r>
            <a:endParaRPr lang="zh-CN" altLang="en-US" sz="2800" spc="0" smtClean="0">
              <a:solidFill>
                <a:schemeClr val="accent5">
                  <a:lumMod val="75000"/>
                </a:schemeClr>
              </a:solidFill>
              <a:cs typeface="+mn-cs"/>
            </a:endParaRPr>
          </a:p>
        </p:txBody>
      </p:sp>
      <p:sp>
        <p:nvSpPr>
          <p:cNvPr id="68610" name="Rectangle 3"/>
          <p:cNvSpPr>
            <a:spLocks noGrp="1"/>
          </p:cNvSpPr>
          <p:nvPr>
            <p:ph idx="1"/>
          </p:nvPr>
        </p:nvSpPr>
        <p:spPr>
          <a:xfrm>
            <a:off x="1247140" y="952500"/>
            <a:ext cx="10274935" cy="5388610"/>
          </a:xfrm>
        </p:spPr>
        <p:txBody>
          <a:bodyPr vert="horz" wrap="square" lIns="91440" tIns="45720" rIns="91440" bIns="45720" anchor="t"/>
          <a:p>
            <a:pPr algn="just" eaLnBrk="1" hangingPunct="1"/>
            <a:r>
              <a:rPr lang="zh-CN" altLang="en-US" sz="2200" dirty="0">
                <a:solidFill>
                  <a:srgbClr val="000000"/>
                </a:solidFill>
                <a:cs typeface="微软雅黑" panose="020B0503020204020204" charset="-122"/>
              </a:rPr>
              <a:t>响应序列的当期波动     主要会受到三方面短期波动的影响</a:t>
            </a:r>
            <a:endParaRPr lang="zh-CN" altLang="en-US" sz="2200" dirty="0">
              <a:solidFill>
                <a:srgbClr val="000000"/>
              </a:solidFill>
              <a:cs typeface="微软雅黑" panose="020B0503020204020204" charset="-122"/>
            </a:endParaRPr>
          </a:p>
          <a:p>
            <a:pPr lvl="1" algn="just" eaLnBrk="1" hangingPunct="1"/>
            <a:r>
              <a:rPr lang="zh-CN" altLang="en-US" sz="2000" dirty="0">
                <a:solidFill>
                  <a:srgbClr val="000000"/>
                </a:solidFill>
                <a:cs typeface="微软雅黑" panose="020B0503020204020204" charset="-122"/>
              </a:rPr>
              <a:t>输入序列的当期波动</a:t>
            </a:r>
            <a:endParaRPr lang="zh-CN" altLang="en-US" sz="2000" dirty="0">
              <a:solidFill>
                <a:srgbClr val="000000"/>
              </a:solidFill>
              <a:cs typeface="微软雅黑" panose="020B0503020204020204" charset="-122"/>
            </a:endParaRPr>
          </a:p>
          <a:p>
            <a:pPr lvl="1" algn="just" eaLnBrk="1" hangingPunct="1"/>
            <a:r>
              <a:rPr lang="zh-CN" altLang="en-US" sz="2000" dirty="0">
                <a:solidFill>
                  <a:srgbClr val="000000"/>
                </a:solidFill>
                <a:cs typeface="微软雅黑" panose="020B0503020204020204" charset="-122"/>
              </a:rPr>
              <a:t>上一期的误差</a:t>
            </a:r>
            <a:endParaRPr lang="zh-CN" altLang="en-US" sz="2000" dirty="0">
              <a:solidFill>
                <a:srgbClr val="000000"/>
              </a:solidFill>
              <a:cs typeface="微软雅黑" panose="020B0503020204020204" charset="-122"/>
            </a:endParaRPr>
          </a:p>
          <a:p>
            <a:pPr lvl="1" algn="just" eaLnBrk="1" hangingPunct="1"/>
            <a:r>
              <a:rPr lang="zh-CN" altLang="en-US" sz="2000" dirty="0">
                <a:solidFill>
                  <a:srgbClr val="000000"/>
                </a:solidFill>
                <a:cs typeface="微软雅黑" panose="020B0503020204020204" charset="-122"/>
              </a:rPr>
              <a:t>纯随机波动</a:t>
            </a:r>
            <a:endParaRPr lang="zh-CN" altLang="en-US" sz="2200" dirty="0">
              <a:solidFill>
                <a:srgbClr val="000000"/>
              </a:solidFill>
              <a:cs typeface="微软雅黑" panose="020B0503020204020204" charset="-122"/>
            </a:endParaRPr>
          </a:p>
          <a:p>
            <a:pPr eaLnBrk="1" hangingPunct="1"/>
            <a:r>
              <a:rPr lang="zh-CN" altLang="en-US" sz="2200" dirty="0">
                <a:cs typeface="微软雅黑" panose="020B0503020204020204" charset="-122"/>
              </a:rPr>
              <a:t>为了定量地测定这三方面影响的大小，尤其是上期误差          对当期波动      </a:t>
            </a:r>
            <a:endParaRPr lang="zh-CN" altLang="en-US" sz="2200" dirty="0">
              <a:cs typeface="微软雅黑" panose="020B0503020204020204" charset="-122"/>
            </a:endParaRPr>
          </a:p>
          <a:p>
            <a:pPr marL="0" indent="0" eaLnBrk="1" hangingPunct="1">
              <a:buNone/>
            </a:pPr>
            <a:r>
              <a:rPr lang="zh-CN" altLang="en-US" sz="2200" dirty="0">
                <a:cs typeface="微软雅黑" panose="020B0503020204020204" charset="-122"/>
              </a:rPr>
              <a:t>       的影响，可以构建</a:t>
            </a:r>
            <a:r>
              <a:rPr lang="en-US" altLang="zh-CN" sz="2200" dirty="0">
                <a:cs typeface="微软雅黑" panose="020B0503020204020204" charset="-122"/>
              </a:rPr>
              <a:t>ECM</a:t>
            </a:r>
            <a:r>
              <a:rPr lang="zh-CN" altLang="en-US" sz="2200" dirty="0">
                <a:cs typeface="微软雅黑" panose="020B0503020204020204" charset="-122"/>
              </a:rPr>
              <a:t>模型，模型结构如下：</a:t>
            </a:r>
            <a:endParaRPr lang="zh-CN" altLang="en-US" sz="2200" dirty="0">
              <a:cs typeface="微软雅黑" panose="020B0503020204020204" charset="-122"/>
            </a:endParaRPr>
          </a:p>
        </p:txBody>
      </p:sp>
      <p:sp>
        <p:nvSpPr>
          <p:cNvPr id="68611" name="Rectangle 4"/>
          <p:cNvSpPr/>
          <p:nvPr/>
        </p:nvSpPr>
        <p:spPr>
          <a:xfrm>
            <a:off x="5272088"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sp>
        <p:nvSpPr>
          <p:cNvPr id="68612" name="Rectangle 5"/>
          <p:cNvSpPr/>
          <p:nvPr/>
        </p:nvSpPr>
        <p:spPr>
          <a:xfrm>
            <a:off x="5105400"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sp>
        <p:nvSpPr>
          <p:cNvPr id="68614" name="Rectangle 7"/>
          <p:cNvSpPr/>
          <p:nvPr/>
        </p:nvSpPr>
        <p:spPr>
          <a:xfrm>
            <a:off x="5967413"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68615" name="Object 8"/>
          <p:cNvGraphicFramePr>
            <a:graphicFrameLocks noChangeAspect="1"/>
          </p:cNvGraphicFramePr>
          <p:nvPr/>
        </p:nvGraphicFramePr>
        <p:xfrm>
          <a:off x="4298315" y="1085215"/>
          <a:ext cx="459740" cy="408940"/>
        </p:xfrm>
        <a:graphic>
          <a:graphicData uri="http://schemas.openxmlformats.org/presentationml/2006/ole">
            <mc:AlternateContent xmlns:mc="http://schemas.openxmlformats.org/markup-compatibility/2006">
              <mc:Choice xmlns:v="urn:schemas-microsoft-com:vml" Requires="v">
                <p:oleObj spid="_x0000_s3082" name="" r:id="rId1" imgW="255270" imgH="229870" progId="Equation.3">
                  <p:embed/>
                </p:oleObj>
              </mc:Choice>
              <mc:Fallback>
                <p:oleObj name="" r:id="rId1" imgW="255270" imgH="229870" progId="Equation.3">
                  <p:embed/>
                  <p:pic>
                    <p:nvPicPr>
                      <p:cNvPr id="0" name="图片 3081"/>
                      <p:cNvPicPr/>
                      <p:nvPr/>
                    </p:nvPicPr>
                    <p:blipFill>
                      <a:blip r:embed="rId2"/>
                      <a:stretch>
                        <a:fillRect/>
                      </a:stretch>
                    </p:blipFill>
                    <p:spPr>
                      <a:xfrm>
                        <a:off x="4298315" y="1085215"/>
                        <a:ext cx="459740" cy="408940"/>
                      </a:xfrm>
                      <a:prstGeom prst="rect">
                        <a:avLst/>
                      </a:prstGeom>
                      <a:noFill/>
                      <a:ln w="38100">
                        <a:noFill/>
                        <a:miter/>
                      </a:ln>
                    </p:spPr>
                  </p:pic>
                </p:oleObj>
              </mc:Fallback>
            </mc:AlternateContent>
          </a:graphicData>
        </a:graphic>
      </p:graphicFrame>
      <p:graphicFrame>
        <p:nvGraphicFramePr>
          <p:cNvPr id="68617" name="Object 10"/>
          <p:cNvGraphicFramePr>
            <a:graphicFrameLocks noChangeAspect="1"/>
          </p:cNvGraphicFramePr>
          <p:nvPr/>
        </p:nvGraphicFramePr>
        <p:xfrm>
          <a:off x="4455795" y="1635760"/>
          <a:ext cx="473710" cy="419735"/>
        </p:xfrm>
        <a:graphic>
          <a:graphicData uri="http://schemas.openxmlformats.org/presentationml/2006/ole">
            <mc:AlternateContent xmlns:mc="http://schemas.openxmlformats.org/markup-compatibility/2006">
              <mc:Choice xmlns:v="urn:schemas-microsoft-com:vml" Requires="v">
                <p:oleObj spid="_x0000_s3081" name="" r:id="rId3" imgW="255270" imgH="229870" progId="Equation.3">
                  <p:embed/>
                </p:oleObj>
              </mc:Choice>
              <mc:Fallback>
                <p:oleObj name="" r:id="rId3" imgW="255270" imgH="229870" progId="Equation.3">
                  <p:embed/>
                  <p:pic>
                    <p:nvPicPr>
                      <p:cNvPr id="0" name="图片 3080"/>
                      <p:cNvPicPr/>
                      <p:nvPr/>
                    </p:nvPicPr>
                    <p:blipFill>
                      <a:blip r:embed="rId4"/>
                      <a:stretch>
                        <a:fillRect/>
                      </a:stretch>
                    </p:blipFill>
                    <p:spPr>
                      <a:xfrm>
                        <a:off x="4455795" y="1635760"/>
                        <a:ext cx="473710" cy="419735"/>
                      </a:xfrm>
                      <a:prstGeom prst="rect">
                        <a:avLst/>
                      </a:prstGeom>
                      <a:noFill/>
                      <a:ln w="38100">
                        <a:noFill/>
                        <a:miter/>
                      </a:ln>
                    </p:spPr>
                  </p:pic>
                </p:oleObj>
              </mc:Fallback>
            </mc:AlternateContent>
          </a:graphicData>
        </a:graphic>
      </p:graphicFrame>
      <p:graphicFrame>
        <p:nvGraphicFramePr>
          <p:cNvPr id="68619" name="Object 12"/>
          <p:cNvGraphicFramePr>
            <a:graphicFrameLocks noChangeAspect="1"/>
          </p:cNvGraphicFramePr>
          <p:nvPr/>
        </p:nvGraphicFramePr>
        <p:xfrm>
          <a:off x="3725228" y="2110740"/>
          <a:ext cx="914400" cy="414338"/>
        </p:xfrm>
        <a:graphic>
          <a:graphicData uri="http://schemas.openxmlformats.org/presentationml/2006/ole">
            <mc:AlternateContent xmlns:mc="http://schemas.openxmlformats.org/markup-compatibility/2006">
              <mc:Choice xmlns:v="urn:schemas-microsoft-com:vml" Requires="v">
                <p:oleObj spid="_x0000_s3083" name="" r:id="rId5" imgW="509270" imgH="229235" progId="Equation.3">
                  <p:embed/>
                </p:oleObj>
              </mc:Choice>
              <mc:Fallback>
                <p:oleObj name="" r:id="rId5" imgW="509270" imgH="229235" progId="Equation.3">
                  <p:embed/>
                  <p:pic>
                    <p:nvPicPr>
                      <p:cNvPr id="0" name="图片 3082"/>
                      <p:cNvPicPr/>
                      <p:nvPr/>
                    </p:nvPicPr>
                    <p:blipFill>
                      <a:blip r:embed="rId6"/>
                      <a:stretch>
                        <a:fillRect/>
                      </a:stretch>
                    </p:blipFill>
                    <p:spPr>
                      <a:xfrm>
                        <a:off x="3725228" y="2110740"/>
                        <a:ext cx="914400" cy="414338"/>
                      </a:xfrm>
                      <a:prstGeom prst="rect">
                        <a:avLst/>
                      </a:prstGeom>
                      <a:noFill/>
                      <a:ln w="38100">
                        <a:noFill/>
                        <a:miter/>
                      </a:ln>
                    </p:spPr>
                  </p:pic>
                </p:oleObj>
              </mc:Fallback>
            </mc:AlternateContent>
          </a:graphicData>
        </a:graphic>
      </p:graphicFrame>
      <p:graphicFrame>
        <p:nvGraphicFramePr>
          <p:cNvPr id="68621" name="Object 14"/>
          <p:cNvGraphicFramePr>
            <a:graphicFrameLocks noChangeAspect="1"/>
          </p:cNvGraphicFramePr>
          <p:nvPr/>
        </p:nvGraphicFramePr>
        <p:xfrm>
          <a:off x="3455353" y="2582863"/>
          <a:ext cx="355600" cy="533400"/>
        </p:xfrm>
        <a:graphic>
          <a:graphicData uri="http://schemas.openxmlformats.org/presentationml/2006/ole">
            <mc:AlternateContent xmlns:mc="http://schemas.openxmlformats.org/markup-compatibility/2006">
              <mc:Choice xmlns:v="urn:schemas-microsoft-com:vml" Requires="v">
                <p:oleObj spid="_x0000_s3085" name="" r:id="rId7" imgW="153035" imgH="229870" progId="Equation.3">
                  <p:embed/>
                </p:oleObj>
              </mc:Choice>
              <mc:Fallback>
                <p:oleObj name="" r:id="rId7" imgW="153035" imgH="229870" progId="Equation.3">
                  <p:embed/>
                  <p:pic>
                    <p:nvPicPr>
                      <p:cNvPr id="0" name="图片 3084"/>
                      <p:cNvPicPr/>
                      <p:nvPr/>
                    </p:nvPicPr>
                    <p:blipFill>
                      <a:blip r:embed="rId8"/>
                      <a:stretch>
                        <a:fillRect/>
                      </a:stretch>
                    </p:blipFill>
                    <p:spPr>
                      <a:xfrm>
                        <a:off x="3455353" y="2582863"/>
                        <a:ext cx="355600" cy="533400"/>
                      </a:xfrm>
                      <a:prstGeom prst="rect">
                        <a:avLst/>
                      </a:prstGeom>
                      <a:noFill/>
                      <a:ln w="38100">
                        <a:noFill/>
                        <a:miter/>
                      </a:ln>
                    </p:spPr>
                  </p:pic>
                </p:oleObj>
              </mc:Fallback>
            </mc:AlternateContent>
          </a:graphicData>
        </a:graphic>
      </p:graphicFrame>
      <p:cxnSp>
        <p:nvCxnSpPr>
          <p:cNvPr id="4" name="直接连接符 3"/>
          <p:cNvCxnSpPr/>
          <p:nvPr>
            <p:custDataLst>
              <p:tags r:id="rId9"/>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Object 12"/>
          <p:cNvGraphicFramePr>
            <a:graphicFrameLocks noChangeAspect="1"/>
          </p:cNvGraphicFramePr>
          <p:nvPr/>
        </p:nvGraphicFramePr>
        <p:xfrm>
          <a:off x="8776018" y="3221355"/>
          <a:ext cx="914400" cy="414338"/>
        </p:xfrm>
        <a:graphic>
          <a:graphicData uri="http://schemas.openxmlformats.org/presentationml/2006/ole">
            <mc:AlternateContent xmlns:mc="http://schemas.openxmlformats.org/markup-compatibility/2006">
              <mc:Choice xmlns:v="urn:schemas-microsoft-com:vml" Requires="v">
                <p:oleObj spid="_x0000_s6" name="" r:id="rId10" imgW="509270" imgH="229235" progId="Equation.3">
                  <p:embed/>
                </p:oleObj>
              </mc:Choice>
              <mc:Fallback>
                <p:oleObj name="" r:id="rId10" imgW="509270" imgH="229235" progId="Equation.3">
                  <p:embed/>
                  <p:pic>
                    <p:nvPicPr>
                      <p:cNvPr id="0" name="图片 3082"/>
                      <p:cNvPicPr/>
                      <p:nvPr/>
                    </p:nvPicPr>
                    <p:blipFill>
                      <a:blip r:embed="rId6"/>
                      <a:stretch>
                        <a:fillRect/>
                      </a:stretch>
                    </p:blipFill>
                    <p:spPr>
                      <a:xfrm>
                        <a:off x="8776018" y="3221355"/>
                        <a:ext cx="914400" cy="414338"/>
                      </a:xfrm>
                      <a:prstGeom prst="rect">
                        <a:avLst/>
                      </a:prstGeom>
                      <a:noFill/>
                      <a:ln w="38100">
                        <a:noFill/>
                        <a:miter/>
                      </a:ln>
                    </p:spPr>
                  </p:pic>
                </p:oleObj>
              </mc:Fallback>
            </mc:AlternateContent>
          </a:graphicData>
        </a:graphic>
      </p:graphicFrame>
      <p:graphicFrame>
        <p:nvGraphicFramePr>
          <p:cNvPr id="7" name="Object 8"/>
          <p:cNvGraphicFramePr>
            <a:graphicFrameLocks noChangeAspect="1"/>
          </p:cNvGraphicFramePr>
          <p:nvPr/>
        </p:nvGraphicFramePr>
        <p:xfrm>
          <a:off x="1537335" y="3742690"/>
          <a:ext cx="459740" cy="408940"/>
        </p:xfrm>
        <a:graphic>
          <a:graphicData uri="http://schemas.openxmlformats.org/presentationml/2006/ole">
            <mc:AlternateContent xmlns:mc="http://schemas.openxmlformats.org/markup-compatibility/2006">
              <mc:Choice xmlns:v="urn:schemas-microsoft-com:vml" Requires="v">
                <p:oleObj spid="_x0000_s8" name="" r:id="rId11" imgW="255270" imgH="229870" progId="Equation.3">
                  <p:embed/>
                </p:oleObj>
              </mc:Choice>
              <mc:Fallback>
                <p:oleObj name="" r:id="rId11" imgW="255270" imgH="229870" progId="Equation.3">
                  <p:embed/>
                  <p:pic>
                    <p:nvPicPr>
                      <p:cNvPr id="0" name="图片 3081"/>
                      <p:cNvPicPr/>
                      <p:nvPr/>
                    </p:nvPicPr>
                    <p:blipFill>
                      <a:blip r:embed="rId2"/>
                      <a:stretch>
                        <a:fillRect/>
                      </a:stretch>
                    </p:blipFill>
                    <p:spPr>
                      <a:xfrm>
                        <a:off x="1537335" y="3742690"/>
                        <a:ext cx="459740" cy="408940"/>
                      </a:xfrm>
                      <a:prstGeom prst="rect">
                        <a:avLst/>
                      </a:prstGeom>
                      <a:noFill/>
                      <a:ln w="38100">
                        <a:noFill/>
                        <a:miter/>
                      </a:ln>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4197033" y="4637405"/>
          <a:ext cx="3334385" cy="455295"/>
        </p:xfrm>
        <a:graphic>
          <a:graphicData uri="http://schemas.openxmlformats.org/presentationml/2006/ole">
            <mc:AlternateContent xmlns:mc="http://schemas.openxmlformats.org/markup-compatibility/2006">
              <mc:Choice xmlns:v="urn:schemas-microsoft-com:vml" Requires="v">
                <p:oleObj spid="_x0000_s12" name="" r:id="rId12" imgW="1676400" imgH="228600" progId="Equation.DSMT4">
                  <p:embed/>
                </p:oleObj>
              </mc:Choice>
              <mc:Fallback>
                <p:oleObj name="" r:id="rId12" imgW="1676400" imgH="228600" progId="Equation.DSMT4">
                  <p:embed/>
                  <p:pic>
                    <p:nvPicPr>
                      <p:cNvPr id="0" name="图片 3072"/>
                      <p:cNvPicPr/>
                      <p:nvPr/>
                    </p:nvPicPr>
                    <p:blipFill>
                      <a:blip r:embed="rId13"/>
                      <a:stretch>
                        <a:fillRect/>
                      </a:stretch>
                    </p:blipFill>
                    <p:spPr>
                      <a:xfrm>
                        <a:off x="4197033" y="4637405"/>
                        <a:ext cx="3334385" cy="455295"/>
                      </a:xfrm>
                      <a:prstGeom prst="rect">
                        <a:avLst/>
                      </a:prstGeom>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xfrm>
            <a:off x="1256665" y="213995"/>
            <a:ext cx="10265410" cy="671195"/>
          </a:xfrm>
        </p:spPr>
        <p:txBody>
          <a:bodyPr vert="horz" wrap="square" lIns="91440" tIns="45720" rIns="91440" bIns="45720" anchor="ctr">
            <a:normAutofit/>
          </a:bodyPr>
          <a:p>
            <a:pPr eaLnBrk="1" hangingPunct="1"/>
            <a:r>
              <a:rPr lang="zh-CN" altLang="en-US" sz="2800" spc="0" smtClean="0">
                <a:solidFill>
                  <a:schemeClr val="accent5">
                    <a:lumMod val="75000"/>
                  </a:schemeClr>
                </a:solidFill>
                <a:cs typeface="+mn-cs"/>
              </a:rPr>
              <a:t>误差修正模型的负反馈机制</a:t>
            </a:r>
            <a:endParaRPr lang="zh-CN" altLang="en-US" sz="2800" spc="0" smtClean="0">
              <a:solidFill>
                <a:schemeClr val="accent5">
                  <a:lumMod val="75000"/>
                </a:schemeClr>
              </a:solidFill>
              <a:cs typeface="+mn-cs"/>
            </a:endParaRPr>
          </a:p>
        </p:txBody>
      </p:sp>
      <p:sp>
        <p:nvSpPr>
          <p:cNvPr id="69634" name="Rectangle 3"/>
          <p:cNvSpPr>
            <a:spLocks noGrp="1"/>
          </p:cNvSpPr>
          <p:nvPr>
            <p:ph idx="1"/>
          </p:nvPr>
        </p:nvSpPr>
        <p:spPr>
          <a:xfrm>
            <a:off x="1316355" y="1141730"/>
            <a:ext cx="9904730" cy="5233670"/>
          </a:xfrm>
        </p:spPr>
        <p:txBody>
          <a:bodyPr vert="horz" wrap="square" lIns="91440" tIns="45720" rIns="91440" bIns="45720" anchor="t"/>
          <a:p>
            <a:pPr eaLnBrk="1" hangingPunct="1">
              <a:lnSpc>
                <a:spcPct val="80000"/>
              </a:lnSpc>
            </a:pPr>
            <a:r>
              <a:rPr lang="zh-CN" altLang="en-US" sz="2200" dirty="0"/>
              <a:t>模型结构</a:t>
            </a:r>
            <a:endParaRPr lang="zh-CN" altLang="en-US" sz="2200" dirty="0"/>
          </a:p>
          <a:p>
            <a:pPr eaLnBrk="1" hangingPunct="1">
              <a:lnSpc>
                <a:spcPct val="80000"/>
              </a:lnSpc>
            </a:pPr>
            <a:endParaRPr lang="zh-CN" altLang="en-US" sz="2200" dirty="0"/>
          </a:p>
          <a:p>
            <a:pPr eaLnBrk="1" hangingPunct="1">
              <a:lnSpc>
                <a:spcPct val="80000"/>
              </a:lnSpc>
            </a:pPr>
            <a:endParaRPr lang="zh-CN" altLang="en-US" sz="2200" dirty="0"/>
          </a:p>
          <a:p>
            <a:pPr eaLnBrk="1" hangingPunct="1">
              <a:lnSpc>
                <a:spcPct val="80000"/>
              </a:lnSpc>
            </a:pPr>
            <a:r>
              <a:rPr lang="zh-CN" altLang="en-US" sz="2200" dirty="0"/>
              <a:t>负反馈机制</a:t>
            </a:r>
            <a:endParaRPr lang="zh-CN" altLang="en-US" dirty="0">
              <a:ea typeface="宋体" panose="02010600030101010101" pitchFamily="2" charset="-122"/>
            </a:endParaRPr>
          </a:p>
          <a:p>
            <a:pPr eaLnBrk="1" hangingPunct="1">
              <a:lnSpc>
                <a:spcPct val="80000"/>
              </a:lnSpc>
            </a:pPr>
            <a:endParaRPr lang="zh-CN" altLang="en-US" dirty="0">
              <a:ea typeface="宋体" panose="02010600030101010101" pitchFamily="2" charset="-122"/>
            </a:endParaRPr>
          </a:p>
          <a:p>
            <a:pPr eaLnBrk="1" hangingPunct="1">
              <a:lnSpc>
                <a:spcPct val="80000"/>
              </a:lnSpc>
            </a:pPr>
            <a:endParaRPr lang="zh-CN" altLang="en-US" dirty="0">
              <a:ea typeface="宋体" panose="02010600030101010101" pitchFamily="2" charset="-122"/>
            </a:endParaRPr>
          </a:p>
          <a:p>
            <a:pPr lvl="0" eaLnBrk="1" hangingPunct="1">
              <a:lnSpc>
                <a:spcPct val="80000"/>
              </a:lnSpc>
            </a:pPr>
            <a:r>
              <a:rPr lang="zh-CN" altLang="en-US" sz="2200" dirty="0">
                <a:cs typeface="微软雅黑" panose="020B0503020204020204" charset="-122"/>
              </a:rPr>
              <a:t>以例</a:t>
            </a:r>
            <a:r>
              <a:rPr lang="en-US" altLang="zh-CN" sz="2200" dirty="0">
                <a:cs typeface="微软雅黑" panose="020B0503020204020204" charset="-122"/>
              </a:rPr>
              <a:t>8-3</a:t>
            </a:r>
            <a:r>
              <a:rPr lang="zh-CN" altLang="en-US" sz="2200" dirty="0">
                <a:cs typeface="微软雅黑" panose="020B0503020204020204" charset="-122"/>
              </a:rPr>
              <a:t>的应用背景对误差修正模型的负反馈机制进行直观解释</a:t>
            </a:r>
            <a:endParaRPr lang="zh-CN" altLang="en-US" sz="2000" dirty="0">
              <a:cs typeface="微软雅黑" panose="020B0503020204020204" charset="-122"/>
            </a:endParaRPr>
          </a:p>
          <a:p>
            <a:pPr lvl="1" defTabSz="914400">
              <a:lnSpc>
                <a:spcPct val="130000"/>
              </a:lnSpc>
              <a:tabLst>
                <a:tab pos="1609725" algn="l"/>
                <a:tab pos="1609725" algn="l"/>
              </a:tabLst>
            </a:pPr>
            <a:r>
              <a:rPr lang="zh-CN" altLang="en-US" sz="2000" dirty="0">
                <a:cs typeface="微软雅黑" panose="020B0503020204020204" charset="-122"/>
              </a:rPr>
              <a:t>当              时，即上期真实支出比估计支出大，这种误差反馈回来，会导致下期支出适当压缩</a:t>
            </a:r>
            <a:endParaRPr lang="zh-CN" altLang="en-US" sz="2000" dirty="0">
              <a:cs typeface="微软雅黑" panose="020B0503020204020204" charset="-122"/>
            </a:endParaRPr>
          </a:p>
          <a:p>
            <a:pPr lvl="1" defTabSz="914400">
              <a:lnSpc>
                <a:spcPct val="130000"/>
              </a:lnSpc>
              <a:tabLst>
                <a:tab pos="1609725" algn="l"/>
                <a:tab pos="1609725" algn="l"/>
              </a:tabLst>
            </a:pPr>
            <a:r>
              <a:rPr lang="zh-CN" altLang="en-US" sz="2000" dirty="0">
                <a:cs typeface="微软雅黑" panose="020B0503020204020204" charset="-122"/>
              </a:rPr>
              <a:t>当            时，即上期真实支出比估计支出小，这种误差反馈回来，会导致下期支出适当增加</a:t>
            </a:r>
            <a:endParaRPr lang="zh-CN" altLang="en-US" sz="2000" dirty="0">
              <a:cs typeface="微软雅黑" panose="020B0503020204020204" charset="-122"/>
            </a:endParaRPr>
          </a:p>
        </p:txBody>
      </p:sp>
      <p:sp>
        <p:nvSpPr>
          <p:cNvPr id="69635" name="Rectangle 4"/>
          <p:cNvSpPr/>
          <p:nvPr/>
        </p:nvSpPr>
        <p:spPr>
          <a:xfrm>
            <a:off x="5167313" y="3314700"/>
            <a:ext cx="9144000" cy="368300"/>
          </a:xfrm>
          <a:prstGeom prst="rect">
            <a:avLst/>
          </a:prstGeom>
          <a:noFill/>
          <a:ln w="9525">
            <a:noFill/>
          </a:ln>
        </p:spPr>
        <p:txBody>
          <a:bodyPr anchor="t">
            <a:spAutoFit/>
          </a:bodyPr>
          <a:p>
            <a:endParaRPr lang="zh-CN" altLang="en-US" dirty="0">
              <a:latin typeface="Arial" panose="020B0604020202020204" pitchFamily="34" charset="0"/>
            </a:endParaRPr>
          </a:p>
        </p:txBody>
      </p:sp>
      <p:graphicFrame>
        <p:nvGraphicFramePr>
          <p:cNvPr id="69636" name="Object 5"/>
          <p:cNvGraphicFramePr>
            <a:graphicFrameLocks noGrp="1" noChangeAspect="1"/>
          </p:cNvGraphicFramePr>
          <p:nvPr>
            <p:ph idx="1"/>
          </p:nvPr>
        </p:nvGraphicFramePr>
        <p:xfrm>
          <a:off x="3776980" y="1435100"/>
          <a:ext cx="4638675" cy="579120"/>
        </p:xfrm>
        <a:graphic>
          <a:graphicData uri="http://schemas.openxmlformats.org/presentationml/2006/ole">
            <mc:AlternateContent xmlns:mc="http://schemas.openxmlformats.org/markup-compatibility/2006">
              <mc:Choice xmlns:v="urn:schemas-microsoft-com:vml" Requires="v">
                <p:oleObj spid="_x0000_s3091" name="" r:id="rId1" imgW="1854835" imgH="228600" progId="Equation.3">
                  <p:embed/>
                </p:oleObj>
              </mc:Choice>
              <mc:Fallback>
                <p:oleObj name="" r:id="rId1" imgW="1854835" imgH="228600" progId="Equation.3">
                  <p:embed/>
                  <p:pic>
                    <p:nvPicPr>
                      <p:cNvPr id="0" name="图片 3090"/>
                      <p:cNvPicPr/>
                      <p:nvPr/>
                    </p:nvPicPr>
                    <p:blipFill>
                      <a:blip r:embed="rId2"/>
                      <a:stretch>
                        <a:fillRect/>
                      </a:stretch>
                    </p:blipFill>
                    <p:spPr>
                      <a:xfrm>
                        <a:off x="3776980" y="1435100"/>
                        <a:ext cx="4638675" cy="579120"/>
                      </a:xfrm>
                      <a:prstGeom prst="rect">
                        <a:avLst/>
                      </a:prstGeom>
                      <a:noFill/>
                      <a:ln w="38100">
                        <a:miter/>
                      </a:ln>
                    </p:spPr>
                  </p:pic>
                </p:oleObj>
              </mc:Fallback>
            </mc:AlternateContent>
          </a:graphicData>
        </a:graphic>
      </p:graphicFrame>
      <p:graphicFrame>
        <p:nvGraphicFramePr>
          <p:cNvPr id="69637" name="Object 6"/>
          <p:cNvGraphicFramePr>
            <a:graphicFrameLocks noChangeAspect="1"/>
          </p:cNvGraphicFramePr>
          <p:nvPr/>
        </p:nvGraphicFramePr>
        <p:xfrm>
          <a:off x="5546725" y="2729230"/>
          <a:ext cx="956310" cy="496570"/>
        </p:xfrm>
        <a:graphic>
          <a:graphicData uri="http://schemas.openxmlformats.org/presentationml/2006/ole">
            <mc:AlternateContent xmlns:mc="http://schemas.openxmlformats.org/markup-compatibility/2006">
              <mc:Choice xmlns:v="urn:schemas-microsoft-com:vml" Requires="v">
                <p:oleObj spid="_x0000_s3089" name="" r:id="rId3" imgW="431800" imgH="215900" progId="Equation.3">
                  <p:embed/>
                </p:oleObj>
              </mc:Choice>
              <mc:Fallback>
                <p:oleObj name="" r:id="rId3" imgW="431800" imgH="215900" progId="Equation.3">
                  <p:embed/>
                  <p:pic>
                    <p:nvPicPr>
                      <p:cNvPr id="0" name="图片 3088"/>
                      <p:cNvPicPr/>
                      <p:nvPr/>
                    </p:nvPicPr>
                    <p:blipFill>
                      <a:blip r:embed="rId4"/>
                      <a:stretch>
                        <a:fillRect/>
                      </a:stretch>
                    </p:blipFill>
                    <p:spPr>
                      <a:xfrm>
                        <a:off x="5546725" y="2729230"/>
                        <a:ext cx="956310" cy="496570"/>
                      </a:xfrm>
                      <a:prstGeom prst="rect">
                        <a:avLst/>
                      </a:prstGeom>
                      <a:noFill/>
                      <a:ln w="38100">
                        <a:noFill/>
                        <a:miter/>
                      </a:ln>
                    </p:spPr>
                  </p:pic>
                </p:oleObj>
              </mc:Fallback>
            </mc:AlternateContent>
          </a:graphicData>
        </a:graphic>
      </p:graphicFrame>
      <p:graphicFrame>
        <p:nvGraphicFramePr>
          <p:cNvPr id="69638" name="Object 7"/>
          <p:cNvGraphicFramePr>
            <a:graphicFrameLocks noChangeAspect="1"/>
          </p:cNvGraphicFramePr>
          <p:nvPr/>
        </p:nvGraphicFramePr>
        <p:xfrm>
          <a:off x="2436495" y="3866198"/>
          <a:ext cx="1246188" cy="373062"/>
        </p:xfrm>
        <a:graphic>
          <a:graphicData uri="http://schemas.openxmlformats.org/presentationml/2006/ole">
            <mc:AlternateContent xmlns:mc="http://schemas.openxmlformats.org/markup-compatibility/2006">
              <mc:Choice xmlns:v="urn:schemas-microsoft-com:vml" Requires="v">
                <p:oleObj spid="_x0000_s3088" name="" r:id="rId5" imgW="17983200" imgH="5486400" progId="Equation.3">
                  <p:embed/>
                </p:oleObj>
              </mc:Choice>
              <mc:Fallback>
                <p:oleObj name="" r:id="rId5" imgW="17983200" imgH="5486400" progId="Equation.3">
                  <p:embed/>
                  <p:pic>
                    <p:nvPicPr>
                      <p:cNvPr id="0" name="图片 3087"/>
                      <p:cNvPicPr/>
                      <p:nvPr/>
                    </p:nvPicPr>
                    <p:blipFill>
                      <a:blip r:embed="rId6"/>
                      <a:stretch>
                        <a:fillRect/>
                      </a:stretch>
                    </p:blipFill>
                    <p:spPr>
                      <a:xfrm>
                        <a:off x="2436495" y="3866198"/>
                        <a:ext cx="1246188" cy="373062"/>
                      </a:xfrm>
                      <a:prstGeom prst="rect">
                        <a:avLst/>
                      </a:prstGeom>
                      <a:noFill/>
                      <a:ln w="38100">
                        <a:noFill/>
                        <a:miter/>
                      </a:ln>
                    </p:spPr>
                  </p:pic>
                </p:oleObj>
              </mc:Fallback>
            </mc:AlternateContent>
          </a:graphicData>
        </a:graphic>
      </p:graphicFrame>
      <p:graphicFrame>
        <p:nvGraphicFramePr>
          <p:cNvPr id="69639" name="Object 8"/>
          <p:cNvGraphicFramePr>
            <a:graphicFrameLocks noChangeAspect="1"/>
          </p:cNvGraphicFramePr>
          <p:nvPr/>
        </p:nvGraphicFramePr>
        <p:xfrm>
          <a:off x="2363153" y="4806950"/>
          <a:ext cx="1081087" cy="323850"/>
        </p:xfrm>
        <a:graphic>
          <a:graphicData uri="http://schemas.openxmlformats.org/presentationml/2006/ole">
            <mc:AlternateContent xmlns:mc="http://schemas.openxmlformats.org/markup-compatibility/2006">
              <mc:Choice xmlns:v="urn:schemas-microsoft-com:vml" Requires="v">
                <p:oleObj spid="_x0000_s3086" name="" r:id="rId7" imgW="17983200" imgH="5486400" progId="Equation.3">
                  <p:embed/>
                </p:oleObj>
              </mc:Choice>
              <mc:Fallback>
                <p:oleObj name="" r:id="rId7" imgW="17983200" imgH="5486400" progId="Equation.3">
                  <p:embed/>
                  <p:pic>
                    <p:nvPicPr>
                      <p:cNvPr id="0" name="图片 3085"/>
                      <p:cNvPicPr/>
                      <p:nvPr/>
                    </p:nvPicPr>
                    <p:blipFill>
                      <a:blip r:embed="rId8"/>
                      <a:stretch>
                        <a:fillRect/>
                      </a:stretch>
                    </p:blipFill>
                    <p:spPr>
                      <a:xfrm>
                        <a:off x="2363153" y="4806950"/>
                        <a:ext cx="1081087" cy="323850"/>
                      </a:xfrm>
                      <a:prstGeom prst="rect">
                        <a:avLst/>
                      </a:prstGeom>
                      <a:noFill/>
                      <a:ln w="38100">
                        <a:noFill/>
                        <a:miter/>
                      </a:ln>
                    </p:spPr>
                  </p:pic>
                </p:oleObj>
              </mc:Fallback>
            </mc:AlternateContent>
          </a:graphicData>
        </a:graphic>
      </p:graphicFrame>
      <p:cxnSp>
        <p:nvCxnSpPr>
          <p:cNvPr id="4" name="直接连接符 3"/>
          <p:cNvCxnSpPr/>
          <p:nvPr>
            <p:custDataLst>
              <p:tags r:id="rId9"/>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a:xfrm>
            <a:off x="1296670" y="345440"/>
            <a:ext cx="10225405" cy="539750"/>
          </a:xfrm>
        </p:spPr>
        <p:txBody>
          <a:bodyPr vert="horz" wrap="square" lIns="91440" tIns="45720" rIns="91440" bIns="45720" anchor="ctr">
            <a:normAutofit fontScale="90000"/>
          </a:bodyPr>
          <a:p>
            <a:pPr eaLnBrk="1" hangingPunct="1"/>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8-3</a:t>
            </a:r>
            <a:r>
              <a:rPr lang="zh-CN" altLang="en-US" sz="2800" spc="0" smtClean="0">
                <a:solidFill>
                  <a:schemeClr val="accent5">
                    <a:lumMod val="75000"/>
                  </a:schemeClr>
                </a:solidFill>
                <a:cs typeface="+mn-cs"/>
              </a:rPr>
              <a:t>续</a:t>
            </a:r>
            <a:endParaRPr lang="zh-CN" altLang="en-US" sz="2800" spc="0" smtClean="0">
              <a:solidFill>
                <a:schemeClr val="accent5">
                  <a:lumMod val="75000"/>
                </a:schemeClr>
              </a:solidFill>
              <a:cs typeface="+mn-cs"/>
            </a:endParaRPr>
          </a:p>
        </p:txBody>
      </p:sp>
      <p:sp>
        <p:nvSpPr>
          <p:cNvPr id="70658" name="Rectangle 3"/>
          <p:cNvSpPr>
            <a:spLocks noGrp="1"/>
          </p:cNvSpPr>
          <p:nvPr>
            <p:ph idx="1"/>
          </p:nvPr>
        </p:nvSpPr>
        <p:spPr>
          <a:xfrm>
            <a:off x="1279525" y="952500"/>
            <a:ext cx="10323195" cy="5388610"/>
          </a:xfrm>
        </p:spPr>
        <p:txBody>
          <a:bodyPr vert="horz" wrap="square" lIns="91440" tIns="45720" rIns="91440" bIns="45720" anchor="t">
            <a:normAutofit lnSpcReduction="20000"/>
          </a:bodyPr>
          <a:p>
            <a:pPr eaLnBrk="1" hangingPunct="1"/>
            <a:r>
              <a:rPr lang="zh-CN" altLang="en-US" sz="2000" dirty="0">
                <a:cs typeface="微软雅黑" panose="020B0503020204020204" charset="-122"/>
              </a:rPr>
              <a:t>对1978年－2002年中国农村居民家庭人均纯收入对数序列        和生活消费支出对数序列        构造</a:t>
            </a:r>
            <a:r>
              <a:rPr lang="en-US" altLang="zh-CN" sz="2000" dirty="0">
                <a:cs typeface="微软雅黑" panose="020B0503020204020204" charset="-122"/>
              </a:rPr>
              <a:t>ECM</a:t>
            </a:r>
            <a:r>
              <a:rPr lang="zh-CN" altLang="en-US" sz="2000" dirty="0">
                <a:cs typeface="微软雅黑" panose="020B0503020204020204" charset="-122"/>
              </a:rPr>
              <a:t>模型。</a:t>
            </a:r>
            <a:endParaRPr lang="zh-CN" altLang="en-US" sz="2000" dirty="0">
              <a:cs typeface="微软雅黑" panose="020B0503020204020204" charset="-122"/>
            </a:endParaRPr>
          </a:p>
          <a:p>
            <a:pPr eaLnBrk="1" hangingPunct="1"/>
            <a:r>
              <a:rPr lang="zh-CN" altLang="en-US" sz="2000" dirty="0">
                <a:cs typeface="微软雅黑" panose="020B0503020204020204" charset="-122"/>
              </a:rPr>
              <a:t>根据协整方程，得到误差序列为</a:t>
            </a:r>
            <a:endParaRPr lang="zh-CN" altLang="en-US" sz="2000" dirty="0">
              <a:cs typeface="微软雅黑" panose="020B0503020204020204" charset="-122"/>
            </a:endParaRPr>
          </a:p>
          <a:p>
            <a:pPr eaLnBrk="1" hangingPunct="1"/>
            <a:endParaRPr lang="zh-CN" altLang="en-US" sz="2000" dirty="0">
              <a:cs typeface="微软雅黑" panose="020B0503020204020204" charset="-122"/>
            </a:endParaRPr>
          </a:p>
          <a:p>
            <a:pPr eaLnBrk="1" hangingPunct="1"/>
            <a:r>
              <a:rPr lang="zh-CN" altLang="en-US" sz="2000" dirty="0">
                <a:cs typeface="微软雅黑" panose="020B0503020204020204" charset="-122"/>
              </a:rPr>
              <a:t>拟合误差修正模型</a:t>
            </a:r>
            <a:endParaRPr lang="zh-CN" altLang="en-US" sz="2000" dirty="0">
              <a:cs typeface="微软雅黑" panose="020B0503020204020204" charset="-122"/>
            </a:endParaRPr>
          </a:p>
          <a:p>
            <a:pPr eaLnBrk="1" hangingPunct="1"/>
            <a:endParaRPr lang="zh-CN" altLang="en-US" sz="2000" dirty="0">
              <a:cs typeface="微软雅黑" panose="020B0503020204020204" charset="-122"/>
            </a:endParaRPr>
          </a:p>
          <a:p>
            <a:pPr eaLnBrk="1" hangingPunct="1"/>
            <a:endParaRPr lang="zh-CN" altLang="en-US" sz="2000" dirty="0">
              <a:cs typeface="微软雅黑" panose="020B0503020204020204" charset="-122"/>
            </a:endParaRPr>
          </a:p>
          <a:p>
            <a:pPr eaLnBrk="1" hangingPunct="1"/>
            <a:r>
              <a:rPr lang="zh-CN" altLang="en-US" sz="2000" dirty="0">
                <a:cs typeface="微软雅黑" panose="020B0503020204020204" charset="-122"/>
              </a:rPr>
              <a:t>对误差修正模型的解读：</a:t>
            </a:r>
            <a:endParaRPr lang="zh-CN" altLang="en-US" sz="2000" dirty="0">
              <a:cs typeface="微软雅黑" panose="020B0503020204020204" charset="-122"/>
            </a:endParaRPr>
          </a:p>
          <a:p>
            <a:pPr lvl="1" eaLnBrk="1" hangingPunct="1"/>
            <a:r>
              <a:rPr lang="zh-CN" altLang="en-US" sz="2000" dirty="0">
                <a:cs typeface="微软雅黑" panose="020B0503020204020204" charset="-122"/>
              </a:rPr>
              <a:t>收入的当期波动对生活消费支出当期波动的调整幅度很大，每增加１单位的对数收入，会增加</a:t>
            </a:r>
            <a:r>
              <a:rPr lang="en-US" altLang="zh-CN" sz="2000" dirty="0">
                <a:cs typeface="微软雅黑" panose="020B0503020204020204" charset="-122"/>
              </a:rPr>
              <a:t>0.9579</a:t>
            </a:r>
            <a:r>
              <a:rPr lang="zh-CN" altLang="en-US" sz="2000" dirty="0">
                <a:cs typeface="微软雅黑" panose="020B0503020204020204" charset="-122"/>
              </a:rPr>
              <a:t>单位的对数生活消费支出</a:t>
            </a:r>
            <a:endParaRPr lang="zh-CN" altLang="en-US" sz="2000" dirty="0">
              <a:cs typeface="微软雅黑" panose="020B0503020204020204" charset="-122"/>
            </a:endParaRPr>
          </a:p>
          <a:p>
            <a:pPr lvl="1" eaLnBrk="1" hangingPunct="1"/>
            <a:r>
              <a:rPr lang="zh-CN" altLang="en-US" sz="2000" dirty="0">
                <a:cs typeface="微软雅黑" panose="020B0503020204020204" charset="-122"/>
              </a:rPr>
              <a:t>上期误差对生活消费支出当期波动的调整幅度不大，单位调整比例为－</a:t>
            </a:r>
            <a:r>
              <a:rPr lang="en-US" altLang="zh-CN" sz="2000" dirty="0">
                <a:cs typeface="微软雅黑" panose="020B0503020204020204" charset="-122"/>
              </a:rPr>
              <a:t>0.1537</a:t>
            </a:r>
            <a:r>
              <a:rPr lang="zh-CN" altLang="en-US" sz="2000" dirty="0">
                <a:cs typeface="微软雅黑" panose="020B0503020204020204" charset="-122"/>
              </a:rPr>
              <a:t>。</a:t>
            </a:r>
            <a:endParaRPr lang="zh-CN" altLang="en-US" sz="2000" dirty="0">
              <a:cs typeface="微软雅黑" panose="020B0503020204020204" charset="-122"/>
            </a:endParaRPr>
          </a:p>
        </p:txBody>
      </p:sp>
      <p:graphicFrame>
        <p:nvGraphicFramePr>
          <p:cNvPr id="70659" name="Object 4"/>
          <p:cNvGraphicFramePr>
            <a:graphicFrameLocks noChangeAspect="1"/>
          </p:cNvGraphicFramePr>
          <p:nvPr/>
        </p:nvGraphicFramePr>
        <p:xfrm>
          <a:off x="8695690" y="1008063"/>
          <a:ext cx="762000" cy="415925"/>
        </p:xfrm>
        <a:graphic>
          <a:graphicData uri="http://schemas.openxmlformats.org/presentationml/2006/ole">
            <mc:AlternateContent xmlns:mc="http://schemas.openxmlformats.org/markup-compatibility/2006">
              <mc:Choice xmlns:v="urn:schemas-microsoft-com:vml" Requires="v">
                <p:oleObj spid="_x0000_s3090" name="" r:id="rId1" imgW="419735" imgH="229235" progId="Equation.3">
                  <p:embed/>
                </p:oleObj>
              </mc:Choice>
              <mc:Fallback>
                <p:oleObj name="" r:id="rId1" imgW="419735" imgH="229235" progId="Equation.3">
                  <p:embed/>
                  <p:pic>
                    <p:nvPicPr>
                      <p:cNvPr id="0" name="图片 3089"/>
                      <p:cNvPicPr/>
                      <p:nvPr/>
                    </p:nvPicPr>
                    <p:blipFill>
                      <a:blip r:embed="rId2"/>
                      <a:stretch>
                        <a:fillRect/>
                      </a:stretch>
                    </p:blipFill>
                    <p:spPr>
                      <a:xfrm>
                        <a:off x="8695690" y="1008063"/>
                        <a:ext cx="762000" cy="415925"/>
                      </a:xfrm>
                      <a:prstGeom prst="rect">
                        <a:avLst/>
                      </a:prstGeom>
                      <a:noFill/>
                      <a:ln w="38100">
                        <a:noFill/>
                        <a:miter/>
                      </a:ln>
                    </p:spPr>
                  </p:pic>
                </p:oleObj>
              </mc:Fallback>
            </mc:AlternateContent>
          </a:graphicData>
        </a:graphic>
      </p:graphicFrame>
      <p:graphicFrame>
        <p:nvGraphicFramePr>
          <p:cNvPr id="70660" name="Object 5"/>
          <p:cNvGraphicFramePr>
            <a:graphicFrameLocks noChangeAspect="1"/>
          </p:cNvGraphicFramePr>
          <p:nvPr/>
        </p:nvGraphicFramePr>
        <p:xfrm>
          <a:off x="2717483" y="1324928"/>
          <a:ext cx="762000" cy="415925"/>
        </p:xfrm>
        <a:graphic>
          <a:graphicData uri="http://schemas.openxmlformats.org/presentationml/2006/ole">
            <mc:AlternateContent xmlns:mc="http://schemas.openxmlformats.org/markup-compatibility/2006">
              <mc:Choice xmlns:v="urn:schemas-microsoft-com:vml" Requires="v">
                <p:oleObj spid="_x0000_s3092" name="" r:id="rId3" imgW="419735" imgH="229235" progId="Equation.3">
                  <p:embed/>
                </p:oleObj>
              </mc:Choice>
              <mc:Fallback>
                <p:oleObj name="" r:id="rId3" imgW="419735" imgH="229235" progId="Equation.3">
                  <p:embed/>
                  <p:pic>
                    <p:nvPicPr>
                      <p:cNvPr id="0" name="图片 3091"/>
                      <p:cNvPicPr/>
                      <p:nvPr/>
                    </p:nvPicPr>
                    <p:blipFill>
                      <a:blip r:embed="rId4"/>
                      <a:stretch>
                        <a:fillRect/>
                      </a:stretch>
                    </p:blipFill>
                    <p:spPr>
                      <a:xfrm>
                        <a:off x="2717483" y="1324928"/>
                        <a:ext cx="762000" cy="415925"/>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6"/>
          <a:stretch>
            <a:fillRect/>
          </a:stretch>
        </p:blipFill>
        <p:spPr>
          <a:xfrm>
            <a:off x="4217035" y="2265045"/>
            <a:ext cx="3757930" cy="520700"/>
          </a:xfrm>
          <a:prstGeom prst="rect">
            <a:avLst/>
          </a:prstGeom>
        </p:spPr>
      </p:pic>
      <p:pic>
        <p:nvPicPr>
          <p:cNvPr id="3" name="图片 2"/>
          <p:cNvPicPr>
            <a:picLocks noChangeAspect="1"/>
          </p:cNvPicPr>
          <p:nvPr/>
        </p:nvPicPr>
        <p:blipFill>
          <a:blip r:embed="rId7"/>
          <a:stretch>
            <a:fillRect/>
          </a:stretch>
        </p:blipFill>
        <p:spPr>
          <a:xfrm>
            <a:off x="3576955" y="3320415"/>
            <a:ext cx="5118735" cy="65278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14" name="矩形 13"/>
          <p:cNvSpPr/>
          <p:nvPr>
            <p:custDataLst>
              <p:tags r:id="rId2"/>
            </p:custDataLst>
          </p:nvPr>
        </p:nvSpPr>
        <p:spPr>
          <a:xfrm>
            <a:off x="3201035" y="1487805"/>
            <a:ext cx="7620000" cy="646430"/>
          </a:xfrm>
          <a:prstGeom prst="rect">
            <a:avLst/>
          </a:prstGeom>
          <a:solidFill>
            <a:schemeClr val="bg2">
              <a:lumMod val="85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4" name="矩形 3"/>
          <p:cNvSpPr/>
          <p:nvPr>
            <p:custDataLst>
              <p:tags r:id="rId3"/>
            </p:custDataLst>
          </p:nvPr>
        </p:nvSpPr>
        <p:spPr>
          <a:xfrm>
            <a:off x="1486535" y="148907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5" name="矩形 4"/>
          <p:cNvSpPr/>
          <p:nvPr>
            <p:custDataLst>
              <p:tags r:id="rId4"/>
            </p:custDataLst>
          </p:nvPr>
        </p:nvSpPr>
        <p:spPr>
          <a:xfrm>
            <a:off x="1486535" y="237490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7" name="矩形 6"/>
          <p:cNvSpPr/>
          <p:nvPr>
            <p:custDataLst>
              <p:tags r:id="rId5"/>
            </p:custDataLst>
          </p:nvPr>
        </p:nvSpPr>
        <p:spPr>
          <a:xfrm>
            <a:off x="1486535" y="327025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5" name="矩形 14"/>
          <p:cNvSpPr/>
          <p:nvPr>
            <p:custDataLst>
              <p:tags r:id="rId6"/>
            </p:custDataLst>
          </p:nvPr>
        </p:nvSpPr>
        <p:spPr>
          <a:xfrm>
            <a:off x="1486535" y="41751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7" name="矩形 16"/>
          <p:cNvSpPr/>
          <p:nvPr>
            <p:custDataLst>
              <p:tags r:id="rId7"/>
            </p:custDataLst>
          </p:nvPr>
        </p:nvSpPr>
        <p:spPr>
          <a:xfrm>
            <a:off x="1486535" y="504253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2" name="矩形 21"/>
          <p:cNvSpPr/>
          <p:nvPr>
            <p:custDataLst>
              <p:tags r:id="rId8"/>
            </p:custDataLst>
          </p:nvPr>
        </p:nvSpPr>
        <p:spPr>
          <a:xfrm>
            <a:off x="3201035" y="240411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3" name="矩形 22"/>
          <p:cNvSpPr/>
          <p:nvPr>
            <p:custDataLst>
              <p:tags r:id="rId9"/>
            </p:custDataLst>
          </p:nvPr>
        </p:nvSpPr>
        <p:spPr>
          <a:xfrm>
            <a:off x="3201035" y="32715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4" name="矩形 23"/>
          <p:cNvSpPr/>
          <p:nvPr>
            <p:custDataLst>
              <p:tags r:id="rId10"/>
            </p:custDataLst>
          </p:nvPr>
        </p:nvSpPr>
        <p:spPr>
          <a:xfrm>
            <a:off x="3201035" y="41763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5" name="矩形 24"/>
          <p:cNvSpPr/>
          <p:nvPr>
            <p:custDataLst>
              <p:tags r:id="rId11"/>
            </p:custDataLst>
          </p:nvPr>
        </p:nvSpPr>
        <p:spPr>
          <a:xfrm>
            <a:off x="3201035" y="5045075"/>
            <a:ext cx="7620000" cy="646430"/>
          </a:xfrm>
          <a:prstGeom prst="rect">
            <a:avLst/>
          </a:prstGeom>
          <a:solidFill>
            <a:schemeClr val="accent3">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26" name="文本框 25"/>
          <p:cNvSpPr txBox="1"/>
          <p:nvPr>
            <p:custDataLst>
              <p:tags r:id="rId12"/>
            </p:custDataLst>
          </p:nvPr>
        </p:nvSpPr>
        <p:spPr>
          <a:xfrm>
            <a:off x="3284220" y="164338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ARIMAX</a:t>
            </a: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3"/>
            </p:custDataLst>
          </p:nvPr>
        </p:nvSpPr>
        <p:spPr>
          <a:xfrm>
            <a:off x="2018030" y="1642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29" name="文本框 28"/>
          <p:cNvSpPr txBox="1"/>
          <p:nvPr>
            <p:custDataLst>
              <p:tags r:id="rId14"/>
            </p:custDataLst>
          </p:nvPr>
        </p:nvSpPr>
        <p:spPr>
          <a:xfrm>
            <a:off x="2018030" y="25184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30" name="文本框 29"/>
          <p:cNvSpPr txBox="1"/>
          <p:nvPr>
            <p:custDataLst>
              <p:tags r:id="rId15"/>
            </p:custDataLst>
          </p:nvPr>
        </p:nvSpPr>
        <p:spPr>
          <a:xfrm>
            <a:off x="3284220" y="256032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干预分析</a:t>
            </a:r>
            <a:endParaRPr lang="zh-CN" altLang="en-US"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2" name="文本框 31"/>
          <p:cNvSpPr txBox="1"/>
          <p:nvPr>
            <p:custDataLst>
              <p:tags r:id="rId16"/>
            </p:custDataLst>
          </p:nvPr>
        </p:nvSpPr>
        <p:spPr>
          <a:xfrm>
            <a:off x="3284220" y="3427730"/>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伪回归</a:t>
            </a:r>
            <a:endParaRPr lang="zh-CN" sz="21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34" name="文本框 33"/>
          <p:cNvSpPr txBox="1"/>
          <p:nvPr>
            <p:custDataLst>
              <p:tags r:id="rId17"/>
            </p:custDataLst>
          </p:nvPr>
        </p:nvSpPr>
        <p:spPr>
          <a:xfrm>
            <a:off x="3284220" y="4332605"/>
            <a:ext cx="5168265" cy="338455"/>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sz="2100" b="1" dirty="0">
                <a:solidFill>
                  <a:srgbClr val="000000">
                    <a:lumMod val="75000"/>
                    <a:lumOff val="25000"/>
                  </a:srgbClr>
                </a:solidFill>
                <a:latin typeface="微软雅黑" panose="020B0503020204020204" charset="-122"/>
                <a:ea typeface="微软雅黑" panose="020B0503020204020204" charset="-122"/>
              </a:rPr>
              <a:t>协整与误差修正模型</a:t>
            </a:r>
            <a:endParaRPr lang="zh-CN" sz="2100" b="1" dirty="0">
              <a:solidFill>
                <a:srgbClr val="000000">
                  <a:lumMod val="75000"/>
                  <a:lumOff val="25000"/>
                </a:srgbClr>
              </a:solidFill>
              <a:latin typeface="微软雅黑" panose="020B0503020204020204" charset="-122"/>
              <a:ea typeface="微软雅黑" panose="020B0503020204020204" charset="-122"/>
            </a:endParaRPr>
          </a:p>
        </p:txBody>
      </p:sp>
      <p:sp>
        <p:nvSpPr>
          <p:cNvPr id="36" name="文本框 35"/>
          <p:cNvSpPr txBox="1"/>
          <p:nvPr>
            <p:custDataLst>
              <p:tags r:id="rId18"/>
            </p:custDataLst>
          </p:nvPr>
        </p:nvSpPr>
        <p:spPr>
          <a:xfrm>
            <a:off x="2018030" y="517715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05</a:t>
            </a:r>
            <a:endParaRPr lang="zh-CN" altLang="en-US">
              <a:latin typeface="Arial" panose="020B0604020202020204" pitchFamily="34" charset="0"/>
              <a:ea typeface="微软雅黑" panose="020B0503020204020204" charset="-122"/>
            </a:endParaRPr>
          </a:p>
        </p:txBody>
      </p:sp>
      <p:sp>
        <p:nvSpPr>
          <p:cNvPr id="37" name="文本框 36"/>
          <p:cNvSpPr txBox="1"/>
          <p:nvPr>
            <p:custDataLst>
              <p:tags r:id="rId19"/>
            </p:custDataLst>
          </p:nvPr>
        </p:nvSpPr>
        <p:spPr>
          <a:xfrm>
            <a:off x="2018030" y="43091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38" name="文本框 37"/>
          <p:cNvSpPr txBox="1"/>
          <p:nvPr>
            <p:custDataLst>
              <p:tags r:id="rId20"/>
            </p:custDataLst>
          </p:nvPr>
        </p:nvSpPr>
        <p:spPr>
          <a:xfrm>
            <a:off x="2018030" y="341376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
        <p:nvSpPr>
          <p:cNvPr id="39" name="文本框 38"/>
          <p:cNvSpPr txBox="1"/>
          <p:nvPr/>
        </p:nvSpPr>
        <p:spPr>
          <a:xfrm>
            <a:off x="3284220" y="5177155"/>
            <a:ext cx="3242310" cy="414020"/>
          </a:xfrm>
          <a:prstGeom prst="rect">
            <a:avLst/>
          </a:prstGeom>
          <a:noFill/>
        </p:spPr>
        <p:txBody>
          <a:bodyPr wrap="square" rtlCol="0" anchor="t">
            <a:spAutoFit/>
          </a:bodyPr>
          <a:p>
            <a:pPr marL="0" lvl="0" indent="0" algn="l">
              <a:lnSpc>
                <a:spcPct val="100000"/>
              </a:lnSpc>
              <a:spcBef>
                <a:spcPts val="0"/>
              </a:spcBef>
              <a:spcAft>
                <a:spcPts val="0"/>
              </a:spcAft>
              <a:buSzPct val="100000"/>
            </a:pPr>
            <a:r>
              <a:rPr lang="en-US" sz="2100" b="1" dirty="0">
                <a:solidFill>
                  <a:srgbClr val="000000">
                    <a:lumMod val="75000"/>
                    <a:lumOff val="25000"/>
                  </a:srgbClr>
                </a:solidFill>
                <a:latin typeface="微软雅黑" panose="020B0503020204020204" charset="-122"/>
                <a:ea typeface="微软雅黑" panose="020B0503020204020204" charset="-122"/>
                <a:sym typeface="+mn-ea"/>
              </a:rPr>
              <a:t>Granger</a:t>
            </a:r>
            <a:r>
              <a:rPr lang="zh-CN" altLang="en-US" sz="2100" b="1" dirty="0">
                <a:solidFill>
                  <a:srgbClr val="000000">
                    <a:lumMod val="75000"/>
                    <a:lumOff val="25000"/>
                  </a:srgbClr>
                </a:solidFill>
                <a:latin typeface="微软雅黑" panose="020B0503020204020204" charset="-122"/>
                <a:ea typeface="微软雅黑" panose="020B0503020204020204" charset="-122"/>
                <a:sym typeface="+mn-ea"/>
              </a:rPr>
              <a:t>因果检验</a:t>
            </a:r>
            <a:endParaRPr lang="zh-CN" altLang="en-US" sz="2100" b="1" dirty="0">
              <a:solidFill>
                <a:srgbClr val="000000">
                  <a:lumMod val="75000"/>
                  <a:lumOff val="25000"/>
                </a:srgbClr>
              </a:solidFill>
              <a:latin typeface="微软雅黑" panose="020B0503020204020204" charset="-122"/>
              <a:ea typeface="微软雅黑" panose="020B0503020204020204" charset="-122"/>
              <a:sym typeface="+mn-ea"/>
            </a:endParaRPr>
          </a:p>
        </p:txBody>
      </p:sp>
    </p:spTree>
    <p:custDataLst>
      <p:tags r:id="rId2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因果关系的识别</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1800">
                <a:cs typeface="微软雅黑" panose="020B0503020204020204" charset="-122"/>
              </a:rPr>
              <a:t>对于多元时间序列而言，如果能找到对响应变量有显著影响的输入序列，并且能验证它们之间具有协整关系，这对准确预测响应变量的波动，或者通过控制输入序列的取值，间接控制响应变量的发展都是非常有用的。但前提是输入序列和响应序列之间具有真正的因果关系，而且一定是输入序列为因，响应序列为果。</a:t>
            </a:r>
            <a:endParaRPr sz="1800">
              <a:cs typeface="微软雅黑" panose="020B0503020204020204" charset="-122"/>
            </a:endParaRPr>
          </a:p>
          <a:p>
            <a:pPr algn="l">
              <a:buClrTx/>
              <a:buSzTx/>
            </a:pPr>
            <a:r>
              <a:rPr sz="1800">
                <a:cs typeface="微软雅黑" panose="020B0503020204020204" charset="-122"/>
              </a:rPr>
              <a:t>这种因果关系的认定，在某些情况下是清晰明确的。比如例</a:t>
            </a:r>
            <a:r>
              <a:rPr lang="en-US" altLang="zh-CN" sz="1800">
                <a:cs typeface="微软雅黑" panose="020B0503020204020204" charset="-122"/>
              </a:rPr>
              <a:t>8-</a:t>
            </a:r>
            <a:r>
              <a:rPr sz="1800">
                <a:cs typeface="微软雅黑" panose="020B0503020204020204" charset="-122"/>
              </a:rPr>
              <a:t>３，对于中国农村家庭而言，一定是量入为出，收入的多少影响了支出的多少，所以一定是收入为因，支出为果。这个例子中输入变量和因变量很好识别。</a:t>
            </a:r>
            <a:endParaRPr sz="1800">
              <a:cs typeface="微软雅黑" panose="020B0503020204020204" charset="-122"/>
            </a:endParaRPr>
          </a:p>
          <a:p>
            <a:pPr algn="l">
              <a:buClrTx/>
              <a:buSzTx/>
            </a:pPr>
            <a:r>
              <a:rPr sz="1800">
                <a:cs typeface="微软雅黑" panose="020B0503020204020204" charset="-122"/>
              </a:rPr>
              <a:t>但是在有些领域，变量之间的关系可能比较复杂，因果关系的识别并不是一目了然的。尤其是在经济、金融领域，多个变量都来自相同领域，甚至是同一个系统，彼此之间多半有相关关系，但彼此之间的因果关系却并不明确。</a:t>
            </a:r>
            <a:endParaRPr sz="1800">
              <a:cs typeface="微软雅黑" panose="020B0503020204020204" charset="-122"/>
            </a:endParaRPr>
          </a:p>
          <a:p>
            <a:pPr algn="l">
              <a:buClrTx/>
              <a:buSzTx/>
            </a:pPr>
            <a:r>
              <a:rPr sz="1800">
                <a:cs typeface="微软雅黑" panose="020B0503020204020204" charset="-122"/>
              </a:rPr>
              <a:t>我们在建立协整模型时，需要先确定变量之间的因果关系。</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8-4</a:t>
            </a:r>
            <a:endParaRPr lang="en-US" altLang="zh-CN"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1800">
                <a:cs typeface="微软雅黑" panose="020B0503020204020204" charset="-122"/>
              </a:rPr>
              <a:t>1983</a:t>
            </a:r>
            <a:r>
              <a:rPr sz="1800">
                <a:cs typeface="微软雅黑" panose="020B0503020204020204" charset="-122"/>
              </a:rPr>
              <a:t>年</a:t>
            </a:r>
            <a:r>
              <a:rPr lang="en-US" altLang="zh-CN" sz="1800">
                <a:cs typeface="微软雅黑" panose="020B0503020204020204" charset="-122"/>
              </a:rPr>
              <a:t>D.A.</a:t>
            </a:r>
            <a:r>
              <a:rPr sz="1800">
                <a:cs typeface="微软雅黑" panose="020B0503020204020204" charset="-122"/>
              </a:rPr>
              <a:t>Ｎ</a:t>
            </a:r>
            <a:r>
              <a:rPr lang="en-US" altLang="zh-CN" sz="1800">
                <a:cs typeface="微软雅黑" panose="020B0503020204020204" charset="-122"/>
              </a:rPr>
              <a:t>icols</a:t>
            </a:r>
            <a:r>
              <a:rPr sz="1800">
                <a:cs typeface="微软雅黑" panose="020B0503020204020204" charset="-122"/>
              </a:rPr>
              <a:t>想研究对白领阶层薪水调整有决定性影响的宏观经济因素。他收集了四个相关变量：</a:t>
            </a:r>
            <a:endParaRPr sz="1800">
              <a:cs typeface="微软雅黑" panose="020B0503020204020204" charset="-122"/>
            </a:endParaRPr>
          </a:p>
          <a:p>
            <a:pPr marL="457200" lvl="1" indent="0" algn="l">
              <a:buClrTx/>
              <a:buSzTx/>
              <a:buNone/>
            </a:pPr>
            <a:r>
              <a:rPr sz="1800">
                <a:cs typeface="微软雅黑" panose="020B0503020204020204" charset="-122"/>
              </a:rPr>
              <a:t>（１）白领阶层的平均年薪 Ｗ；</a:t>
            </a:r>
            <a:endParaRPr sz="1800">
              <a:cs typeface="微软雅黑" panose="020B0503020204020204" charset="-122"/>
            </a:endParaRPr>
          </a:p>
          <a:p>
            <a:pPr marL="457200" lvl="1" indent="0" algn="l">
              <a:buClrTx/>
              <a:buSzTx/>
              <a:buNone/>
            </a:pPr>
            <a:r>
              <a:rPr sz="1800">
                <a:cs typeface="微软雅黑" panose="020B0503020204020204" charset="-122"/>
              </a:rPr>
              <a:t>（２）当年的通货膨胀率ＣＰＩ；</a:t>
            </a:r>
            <a:endParaRPr sz="1800">
              <a:cs typeface="微软雅黑" panose="020B0503020204020204" charset="-122"/>
            </a:endParaRPr>
          </a:p>
          <a:p>
            <a:pPr marL="457200" lvl="1" indent="0" algn="l">
              <a:buClrTx/>
              <a:buSzTx/>
              <a:buNone/>
            </a:pPr>
            <a:r>
              <a:rPr sz="1800">
                <a:cs typeface="微软雅黑" panose="020B0503020204020204" charset="-122"/>
              </a:rPr>
              <a:t>（３）当年的失业率 Ｕ；</a:t>
            </a:r>
            <a:endParaRPr sz="1800">
              <a:cs typeface="微软雅黑" panose="020B0503020204020204" charset="-122"/>
            </a:endParaRPr>
          </a:p>
          <a:p>
            <a:pPr marL="457200" lvl="1" indent="0" algn="l">
              <a:buClrTx/>
              <a:buSzTx/>
              <a:buNone/>
            </a:pPr>
            <a:r>
              <a:rPr sz="1800">
                <a:cs typeface="微软雅黑" panose="020B0503020204020204" charset="-122"/>
              </a:rPr>
              <a:t>（４）当年的最低工资标准 ＭＷ。</a:t>
            </a:r>
            <a:endParaRPr sz="1800">
              <a:cs typeface="微软雅黑" panose="020B0503020204020204" charset="-122"/>
            </a:endParaRPr>
          </a:p>
          <a:p>
            <a:pPr algn="l">
              <a:buClrTx/>
              <a:buSzTx/>
            </a:pPr>
            <a:r>
              <a:rPr sz="1800">
                <a:cs typeface="微软雅黑" panose="020B0503020204020204" charset="-122"/>
              </a:rPr>
              <a:t>他想研究的响应变量是白领阶层的平均年薪 Ｗ，那么剩下的三个变量是不是导致年薪变化的因变量呢？</a:t>
            </a:r>
            <a:endParaRPr sz="1800">
              <a:cs typeface="微软雅黑" panose="020B0503020204020204" charset="-122"/>
            </a:endParaRPr>
          </a:p>
          <a:p>
            <a:pPr algn="l">
              <a:buClrTx/>
              <a:buSzTx/>
            </a:pPr>
            <a:r>
              <a:rPr sz="1800">
                <a:cs typeface="微软雅黑" panose="020B0503020204020204" charset="-122"/>
              </a:rPr>
              <a:t>如果单纯从逻辑上分析，上述四个变量之间的因果关系，我们很难直接识别。</a:t>
            </a:r>
            <a:endParaRPr lang="en-US" altLang="zh-CN"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对输出序列建立单变量</a:t>
            </a:r>
            <a:r>
              <a:rPr lang="en-US" altLang="zh-CN" sz="2800" spc="0" smtClean="0">
                <a:solidFill>
                  <a:schemeClr val="accent5">
                    <a:lumMod val="75000"/>
                  </a:schemeClr>
                </a:solidFill>
                <a:cs typeface="+mn-cs"/>
              </a:rPr>
              <a:t>ARIMA</a:t>
            </a:r>
            <a:r>
              <a:rPr lang="zh-CN" altLang="en-US" sz="2800" spc="0" smtClean="0">
                <a:solidFill>
                  <a:schemeClr val="accent5">
                    <a:lumMod val="75000"/>
                  </a:schemeClr>
                </a:solidFill>
                <a:cs typeface="+mn-cs"/>
              </a:rPr>
              <a:t>模型</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1800">
                <a:cs typeface="微软雅黑" panose="020B0503020204020204" charset="-122"/>
              </a:rPr>
              <a:t>如果不考虑输入序列和输出序列之间的相关性，将它们作为两个独立的时间序列看待。对输出序列建立单变量</a:t>
            </a:r>
            <a:r>
              <a:rPr lang="en-US" altLang="zh-CN" sz="1800">
                <a:cs typeface="微软雅黑" panose="020B0503020204020204" charset="-122"/>
              </a:rPr>
              <a:t>ARIMA</a:t>
            </a:r>
            <a:r>
              <a:rPr sz="1800">
                <a:cs typeface="微软雅黑" panose="020B0503020204020204" charset="-122"/>
              </a:rPr>
              <a:t>模型</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456055" y="2106930"/>
            <a:ext cx="2994660" cy="2065020"/>
          </a:xfrm>
          <a:prstGeom prst="rect">
            <a:avLst/>
          </a:prstGeom>
        </p:spPr>
      </p:pic>
      <p:pic>
        <p:nvPicPr>
          <p:cNvPr id="3" name="图片 2"/>
          <p:cNvPicPr>
            <a:picLocks noChangeAspect="1"/>
          </p:cNvPicPr>
          <p:nvPr/>
        </p:nvPicPr>
        <p:blipFill>
          <a:blip r:embed="rId3"/>
          <a:stretch>
            <a:fillRect/>
          </a:stretch>
        </p:blipFill>
        <p:spPr>
          <a:xfrm>
            <a:off x="1456055" y="4443095"/>
            <a:ext cx="3032760" cy="2141220"/>
          </a:xfrm>
          <a:prstGeom prst="rect">
            <a:avLst/>
          </a:prstGeom>
        </p:spPr>
      </p:pic>
      <p:sp>
        <p:nvSpPr>
          <p:cNvPr id="5" name="文本框 4"/>
          <p:cNvSpPr txBox="1"/>
          <p:nvPr/>
        </p:nvSpPr>
        <p:spPr>
          <a:xfrm>
            <a:off x="5513705" y="2106930"/>
            <a:ext cx="6008370" cy="3138170"/>
          </a:xfrm>
          <a:prstGeom prst="rect">
            <a:avLst/>
          </a:prstGeom>
          <a:noFill/>
        </p:spPr>
        <p:txBody>
          <a:bodyPr wrap="square" rtlCol="0" anchor="t">
            <a:spAutoFit/>
          </a:bodyPr>
          <a:p>
            <a:pPr marL="285750" indent="-285750">
              <a:buFont typeface="Arial" panose="020B0604020202020204" pitchFamily="34" charset="0"/>
              <a:buChar char="•"/>
            </a:pPr>
            <a:r>
              <a:rPr lang="zh-CN" altLang="en-US"/>
              <a:t>自相关图呈现拖尾属性，偏自相关图</a:t>
            </a:r>
            <a:r>
              <a:rPr lang="en-US" altLang="zh-CN"/>
              <a:t>4</a:t>
            </a:r>
            <a:r>
              <a:rPr lang="zh-CN" altLang="en-US"/>
              <a:t>阶截尾。所以对输出序列拟合</a:t>
            </a:r>
            <a:r>
              <a:rPr lang="en-US" altLang="zh-CN"/>
              <a:t>AR(4)</a:t>
            </a:r>
            <a:r>
              <a:rPr lang="zh-CN" altLang="en-US"/>
              <a:t>模型。</a:t>
            </a:r>
            <a:endParaRPr lang="zh-CN" altLang="en-US"/>
          </a:p>
          <a:p>
            <a:pPr marL="285750" indent="-285750">
              <a:buFont typeface="Arial" panose="020B0604020202020204" pitchFamily="34" charset="0"/>
              <a:buChar char="•"/>
            </a:pPr>
            <a:r>
              <a:rPr lang="zh-CN" altLang="en-US"/>
              <a:t>根据系数显著性检验结果，最后确定的拟合模型为</a:t>
            </a:r>
            <a:r>
              <a:rPr lang="en-US" altLang="zh-CN"/>
              <a:t>AR(1,2,4)</a:t>
            </a:r>
            <a:r>
              <a:rPr lang="zh-CN" altLang="en-US"/>
              <a:t>疏系数模型。</a:t>
            </a:r>
            <a:endParaRPr lang="zh-CN" altLang="en-US"/>
          </a:p>
          <a:p>
            <a:pPr indent="0">
              <a:buFont typeface="Arial" panose="020B0604020202020204" pitchFamily="34" charset="0"/>
              <a:buNone/>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输出序列模型的 </a:t>
            </a:r>
            <a:r>
              <a:rPr lang="en-US" altLang="zh-CN"/>
              <a:t>AIC</a:t>
            </a:r>
            <a:r>
              <a:rPr lang="zh-CN" altLang="en-US"/>
              <a:t>＝１９６，</a:t>
            </a:r>
            <a:r>
              <a:rPr lang="en-US" altLang="zh-CN"/>
              <a:t>SBC</a:t>
            </a:r>
            <a:r>
              <a:rPr lang="zh-CN" altLang="en-US"/>
              <a:t>＝２１１</a:t>
            </a:r>
            <a:endParaRPr lang="zh-CN" altLang="en-US"/>
          </a:p>
          <a:p>
            <a:pPr marL="285750" indent="-285750">
              <a:buFont typeface="Arial" panose="020B0604020202020204" pitchFamily="34" charset="0"/>
              <a:buChar char="•"/>
            </a:pPr>
            <a:endParaRPr lang="zh-CN" altLang="en-US"/>
          </a:p>
        </p:txBody>
      </p:sp>
      <p:pic>
        <p:nvPicPr>
          <p:cNvPr id="6" name="图片 5"/>
          <p:cNvPicPr>
            <a:picLocks noChangeAspect="1"/>
          </p:cNvPicPr>
          <p:nvPr/>
        </p:nvPicPr>
        <p:blipFill>
          <a:blip r:embed="rId4"/>
          <a:stretch>
            <a:fillRect/>
          </a:stretch>
        </p:blipFill>
        <p:spPr>
          <a:xfrm>
            <a:off x="5827395" y="3486785"/>
            <a:ext cx="5591175" cy="69024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序列因果关系的定义</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lang="en-US" altLang="zh-CN" sz="1800">
                <a:cs typeface="微软雅黑" panose="020B0503020204020204" charset="-122"/>
              </a:rPr>
              <a:t>因果关系，一定是原因导致了结果。所以从时间上说，应该是原因发生在前，结果产生在后。就影响效果而言，Ｘ事件发生在前，而且对 Ｙ事件的发展结果有影响，Ｘ事件才能称为 Ｙ事件的因。基于对这种因果关系的理解，1969年Granger给出了序列间因果关系的定义，我们称之为Granger因果关系定义。</a:t>
            </a:r>
            <a:endParaRPr lang="en-US" altLang="zh-CN" sz="1800">
              <a:cs typeface="微软雅黑" panose="020B0503020204020204" charset="-122"/>
            </a:endParaRPr>
          </a:p>
          <a:p>
            <a:pPr algn="l">
              <a:buClrTx/>
              <a:buSzTx/>
            </a:pPr>
            <a:r>
              <a:rPr lang="en-US" altLang="zh-CN" sz="1800">
                <a:cs typeface="微软雅黑" panose="020B0503020204020204" charset="-122"/>
                <a:sym typeface="+mn-ea"/>
              </a:rPr>
              <a:t>Granger因果关系定义</a:t>
            </a:r>
            <a:r>
              <a:rPr sz="1800">
                <a:cs typeface="微软雅黑" panose="020B0503020204020204" charset="-122"/>
                <a:sym typeface="+mn-ea"/>
              </a:rPr>
              <a:t>：假设</a:t>
            </a:r>
            <a:r>
              <a:rPr lang="en-US" altLang="zh-CN" sz="1800">
                <a:cs typeface="微软雅黑" panose="020B0503020204020204" charset="-122"/>
                <a:sym typeface="+mn-ea"/>
              </a:rPr>
              <a:t>X</a:t>
            </a:r>
            <a:r>
              <a:rPr sz="1800">
                <a:cs typeface="微软雅黑" panose="020B0503020204020204" charset="-122"/>
                <a:sym typeface="+mn-ea"/>
              </a:rPr>
              <a:t>和</a:t>
            </a:r>
            <a:r>
              <a:rPr lang="en-US" altLang="zh-CN" sz="1800">
                <a:cs typeface="微软雅黑" panose="020B0503020204020204" charset="-122"/>
                <a:sym typeface="+mn-ea"/>
              </a:rPr>
              <a:t>Y</a:t>
            </a:r>
            <a:r>
              <a:rPr sz="1800">
                <a:cs typeface="微软雅黑" panose="020B0503020204020204" charset="-122"/>
                <a:sym typeface="+mn-ea"/>
              </a:rPr>
              <a:t>是宽平稳序列，记</a:t>
            </a:r>
            <a:endParaRPr lang="en-US" altLang="zh-CN" sz="1800">
              <a:cs typeface="微软雅黑" panose="020B0503020204020204" charset="-122"/>
              <a:sym typeface="+mn-ea"/>
            </a:endParaRPr>
          </a:p>
          <a:p>
            <a:pPr algn="l">
              <a:buClrTx/>
              <a:buSzTx/>
            </a:pPr>
            <a:endParaRPr lang="en-US" altLang="zh-CN"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611630" y="3091815"/>
            <a:ext cx="5254625" cy="302387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Granger</a:t>
            </a:r>
            <a:r>
              <a:rPr sz="2800" spc="0" smtClean="0">
                <a:solidFill>
                  <a:schemeClr val="accent5">
                    <a:lumMod val="75000"/>
                  </a:schemeClr>
                </a:solidFill>
                <a:cs typeface="+mn-cs"/>
              </a:rPr>
              <a:t>因果定义</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1800">
                <a:cs typeface="微软雅黑" panose="020B0503020204020204" charset="-122"/>
              </a:rPr>
              <a:t>则序列ｘ是序列ｙ 的</a:t>
            </a:r>
            <a:r>
              <a:rPr lang="en-US" altLang="zh-CN" sz="1800">
                <a:cs typeface="微软雅黑" panose="020B0503020204020204" charset="-122"/>
              </a:rPr>
              <a:t>Granger</a:t>
            </a:r>
            <a:r>
              <a:rPr sz="1800">
                <a:cs typeface="微软雅黑" panose="020B0503020204020204" charset="-122"/>
              </a:rPr>
              <a:t>原因，当且仅当ｙ的最优线性预测函数使得下式成立：</a:t>
            </a: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marL="0" indent="0" algn="l">
              <a:buClrTx/>
              <a:buSzTx/>
              <a:buNone/>
            </a:pP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4130675" y="1593215"/>
            <a:ext cx="3644900" cy="604520"/>
          </a:xfrm>
          <a:prstGeom prst="rect">
            <a:avLst/>
          </a:prstGeom>
        </p:spPr>
      </p:pic>
      <p:pic>
        <p:nvPicPr>
          <p:cNvPr id="5" name="图片 4"/>
          <p:cNvPicPr>
            <a:picLocks noChangeAspect="1"/>
          </p:cNvPicPr>
          <p:nvPr/>
        </p:nvPicPr>
        <p:blipFill>
          <a:blip r:embed="rId3"/>
          <a:stretch>
            <a:fillRect/>
          </a:stretch>
        </p:blipFill>
        <p:spPr>
          <a:xfrm>
            <a:off x="1413510" y="2556510"/>
            <a:ext cx="9820910" cy="201358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两变量之间的</a:t>
            </a:r>
            <a:r>
              <a:rPr lang="en-US" altLang="zh-CN" sz="2800" spc="0" smtClean="0">
                <a:solidFill>
                  <a:schemeClr val="accent5">
                    <a:lumMod val="75000"/>
                  </a:schemeClr>
                </a:solidFill>
                <a:cs typeface="+mn-cs"/>
              </a:rPr>
              <a:t>4</a:t>
            </a:r>
            <a:r>
              <a:rPr sz="2800" spc="0" smtClean="0">
                <a:solidFill>
                  <a:schemeClr val="accent5">
                    <a:lumMod val="75000"/>
                  </a:schemeClr>
                </a:solidFill>
                <a:cs typeface="+mn-cs"/>
              </a:rPr>
              <a:t>种因果关系</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根据</a:t>
            </a:r>
            <a:r>
              <a:rPr lang="en-US" altLang="zh-CN" sz="2000">
                <a:cs typeface="微软雅黑" panose="020B0503020204020204" charset="-122"/>
              </a:rPr>
              <a:t>Granger</a:t>
            </a:r>
            <a:r>
              <a:rPr sz="2000">
                <a:cs typeface="微软雅黑" panose="020B0503020204020204" charset="-122"/>
              </a:rPr>
              <a:t>因果关系定义，在两个序列之间存在４种不同的因果关系 </a:t>
            </a:r>
            <a:r>
              <a:rPr lang="en-US" altLang="zh-CN" sz="2000">
                <a:cs typeface="微软雅黑" panose="020B0503020204020204" charset="-122"/>
              </a:rPr>
              <a:t>(</a:t>
            </a:r>
            <a:r>
              <a:rPr sz="2000">
                <a:cs typeface="微软雅黑" panose="020B0503020204020204" charset="-122"/>
              </a:rPr>
              <a:t>不考虑两变量之间当期影响</a:t>
            </a:r>
            <a:r>
              <a:rPr lang="en-US" altLang="zh-CN" sz="2000">
                <a:cs typeface="微软雅黑" panose="020B0503020204020204" charset="-122"/>
              </a:rPr>
              <a:t>)</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980440" y="2182495"/>
            <a:ext cx="10200640" cy="2007870"/>
            <a:chOff x="2089" y="3394"/>
            <a:chExt cx="16064" cy="3162"/>
          </a:xfrm>
        </p:grpSpPr>
        <p:pic>
          <p:nvPicPr>
            <p:cNvPr id="2" name="图片 1"/>
            <p:cNvPicPr>
              <a:picLocks noChangeAspect="1"/>
            </p:cNvPicPr>
            <p:nvPr/>
          </p:nvPicPr>
          <p:blipFill>
            <a:blip r:embed="rId2"/>
            <a:stretch>
              <a:fillRect/>
            </a:stretch>
          </p:blipFill>
          <p:spPr>
            <a:xfrm>
              <a:off x="2137" y="3394"/>
              <a:ext cx="16017" cy="3163"/>
            </a:xfrm>
            <a:prstGeom prst="rect">
              <a:avLst/>
            </a:prstGeom>
          </p:spPr>
        </p:pic>
        <p:pic>
          <p:nvPicPr>
            <p:cNvPr id="3" name="图片 2"/>
            <p:cNvPicPr>
              <a:picLocks noChangeAspect="1"/>
            </p:cNvPicPr>
            <p:nvPr/>
          </p:nvPicPr>
          <p:blipFill>
            <a:blip r:embed="rId3"/>
            <a:stretch>
              <a:fillRect/>
            </a:stretch>
          </p:blipFill>
          <p:spPr>
            <a:xfrm>
              <a:off x="3604" y="5972"/>
              <a:ext cx="1544" cy="585"/>
            </a:xfrm>
            <a:prstGeom prst="rect">
              <a:avLst/>
            </a:prstGeom>
          </p:spPr>
        </p:pic>
        <p:sp>
          <p:nvSpPr>
            <p:cNvPr id="5" name="矩形 4"/>
            <p:cNvSpPr/>
            <p:nvPr/>
          </p:nvSpPr>
          <p:spPr>
            <a:xfrm>
              <a:off x="2089" y="5971"/>
              <a:ext cx="1652" cy="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Granger</a:t>
            </a:r>
            <a:r>
              <a:rPr sz="2800" spc="0" smtClean="0">
                <a:solidFill>
                  <a:schemeClr val="accent5">
                    <a:lumMod val="75000"/>
                  </a:schemeClr>
                </a:solidFill>
                <a:cs typeface="+mn-cs"/>
              </a:rPr>
              <a:t>因果检验</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假设条件</a:t>
            </a:r>
            <a:endParaRPr sz="2000">
              <a:cs typeface="微软雅黑" panose="020B0503020204020204" charset="-122"/>
            </a:endParaRPr>
          </a:p>
          <a:p>
            <a:pPr lvl="1" algn="l">
              <a:buClrTx/>
              <a:buSzTx/>
            </a:pPr>
            <a:r>
              <a:rPr lang="en-US" altLang="zh-CN" sz="1800">
                <a:cs typeface="微软雅黑" panose="020B0503020204020204" charset="-122"/>
              </a:rPr>
              <a:t>Granger</a:t>
            </a:r>
            <a:r>
              <a:rPr sz="1800">
                <a:cs typeface="微软雅黑" panose="020B0503020204020204" charset="-122"/>
              </a:rPr>
              <a:t>因果检验认为绝大多数时间序列的生成过程是相互独立的，所以原假设是序列ｘ不是序列ｙ 的</a:t>
            </a:r>
            <a:r>
              <a:rPr lang="en-US" altLang="zh-CN" sz="1800">
                <a:cs typeface="微软雅黑" panose="020B0503020204020204" charset="-122"/>
                <a:sym typeface="+mn-ea"/>
              </a:rPr>
              <a:t>Granger</a:t>
            </a:r>
            <a:r>
              <a:rPr sz="1800">
                <a:cs typeface="微软雅黑" panose="020B0503020204020204" charset="-122"/>
              </a:rPr>
              <a:t>原因，备择假设是序列ｘ是序列ｙ 的</a:t>
            </a:r>
            <a:r>
              <a:rPr lang="en-US" altLang="zh-CN" sz="1800">
                <a:cs typeface="微软雅黑" panose="020B0503020204020204" charset="-122"/>
                <a:sym typeface="+mn-ea"/>
              </a:rPr>
              <a:t>Granger</a:t>
            </a:r>
            <a:r>
              <a:rPr sz="1800">
                <a:cs typeface="微软雅黑" panose="020B0503020204020204" charset="-122"/>
              </a:rPr>
              <a:t>原因。</a:t>
            </a:r>
            <a:endParaRPr sz="1800">
              <a:cs typeface="微软雅黑" panose="020B0503020204020204" charset="-122"/>
            </a:endParaRPr>
          </a:p>
          <a:p>
            <a:pPr lvl="1" algn="l">
              <a:buClrTx/>
              <a:buSzTx/>
            </a:pPr>
            <a:r>
              <a:rPr sz="1800">
                <a:cs typeface="微软雅黑" panose="020B0503020204020204" charset="-122"/>
              </a:rPr>
              <a:t> </a:t>
            </a:r>
            <a:endParaRPr sz="1800">
              <a:cs typeface="微软雅黑" panose="020B0503020204020204" charset="-122"/>
            </a:endParaRPr>
          </a:p>
          <a:p>
            <a:pPr marL="457200" lvl="1" indent="0" algn="l">
              <a:buClrTx/>
              <a:buSzTx/>
              <a:buNone/>
            </a:pPr>
            <a:endParaRPr sz="2000">
              <a:cs typeface="微软雅黑" panose="020B0503020204020204" charset="-122"/>
            </a:endParaRPr>
          </a:p>
          <a:p>
            <a:pPr algn="l">
              <a:buClrTx/>
              <a:buSzTx/>
            </a:pPr>
            <a:endParaRPr sz="2000">
              <a:cs typeface="微软雅黑" panose="020B0503020204020204" charset="-122"/>
            </a:endParaRPr>
          </a:p>
          <a:p>
            <a:pPr marL="0" indent="0" algn="l">
              <a:buClrTx/>
              <a:buSzTx/>
              <a:buNone/>
            </a:pPr>
            <a:r>
              <a:rPr sz="1800">
                <a:cs typeface="微软雅黑" panose="020B0503020204020204" charset="-122"/>
              </a:rPr>
              <a:t>         此时，</a:t>
            </a:r>
            <a:r>
              <a:rPr lang="en-US" altLang="zh-CN" sz="1800">
                <a:cs typeface="微软雅黑" panose="020B0503020204020204" charset="-122"/>
              </a:rPr>
              <a:t>Granger</a:t>
            </a:r>
            <a:r>
              <a:rPr sz="1800">
                <a:cs typeface="微软雅黑" panose="020B0503020204020204" charset="-122"/>
              </a:rPr>
              <a:t>因果检验的</a:t>
            </a:r>
            <a:r>
              <a:rPr sz="1800">
                <a:cs typeface="微软雅黑" panose="020B0503020204020204" charset="-122"/>
              </a:rPr>
              <a:t>假设条件可以等价表达为</a:t>
            </a:r>
            <a:endParaRPr sz="2000">
              <a:cs typeface="微软雅黑" panose="020B0503020204020204" charset="-122"/>
            </a:endParaRPr>
          </a:p>
          <a:p>
            <a:pPr algn="l">
              <a:buClrTx/>
              <a:buSzTx/>
            </a:pPr>
            <a:endParaRPr sz="2000">
              <a:cs typeface="微软雅黑" panose="020B0503020204020204" charset="-122"/>
            </a:endParaRPr>
          </a:p>
          <a:p>
            <a:pPr marL="0" indent="0" algn="l">
              <a:buClrTx/>
              <a:buSzTx/>
              <a:buNone/>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stretch>
            <a:fillRect/>
          </a:stretch>
        </p:blipFill>
        <p:spPr>
          <a:xfrm>
            <a:off x="1985645" y="2352040"/>
            <a:ext cx="6022340" cy="1505585"/>
          </a:xfrm>
          <a:prstGeom prst="rect">
            <a:avLst/>
          </a:prstGeom>
        </p:spPr>
      </p:pic>
      <p:pic>
        <p:nvPicPr>
          <p:cNvPr id="8" name="图片 7"/>
          <p:cNvPicPr>
            <a:picLocks noChangeAspect="1"/>
          </p:cNvPicPr>
          <p:nvPr/>
        </p:nvPicPr>
        <p:blipFill>
          <a:blip r:embed="rId3"/>
          <a:stretch>
            <a:fillRect/>
          </a:stretch>
        </p:blipFill>
        <p:spPr>
          <a:xfrm>
            <a:off x="3297555" y="4490085"/>
            <a:ext cx="6080125" cy="57721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en-US" altLang="zh-CN" sz="2800" spc="0" smtClean="0">
                <a:solidFill>
                  <a:schemeClr val="accent5">
                    <a:lumMod val="75000"/>
                  </a:schemeClr>
                </a:solidFill>
                <a:cs typeface="+mn-cs"/>
              </a:rPr>
              <a:t>Granger</a:t>
            </a:r>
            <a:r>
              <a:rPr sz="2800" spc="0" smtClean="0">
                <a:solidFill>
                  <a:schemeClr val="accent5">
                    <a:lumMod val="75000"/>
                  </a:schemeClr>
                </a:solidFill>
                <a:cs typeface="+mn-cs"/>
              </a:rPr>
              <a:t>因果检验</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检验统计量：有多种方法构建</a:t>
            </a:r>
            <a:r>
              <a:rPr lang="en-US" altLang="zh-CN" sz="2000">
                <a:cs typeface="微软雅黑" panose="020B0503020204020204" charset="-122"/>
              </a:rPr>
              <a:t>Granger</a:t>
            </a:r>
            <a:r>
              <a:rPr sz="2000">
                <a:cs typeface="微软雅黑" panose="020B0503020204020204" charset="-122"/>
              </a:rPr>
              <a:t>因果检验的统计量，在此介绍Ｆ 检验统计量的构造原理。在该检验方法下，需要拟合两个回归模型</a:t>
            </a:r>
            <a:endParaRPr sz="2000">
              <a:cs typeface="微软雅黑" panose="020B0503020204020204" charset="-122"/>
            </a:endParaRPr>
          </a:p>
          <a:p>
            <a:pPr lvl="1" algn="l">
              <a:buClrTx/>
              <a:buSzTx/>
            </a:pPr>
            <a:r>
              <a:rPr sz="2000">
                <a:cs typeface="微软雅黑" panose="020B0503020204020204" charset="-122"/>
              </a:rPr>
              <a:t>在原假设成立的情况下，拟合序列ｙ的有约束预测模型</a:t>
            </a:r>
            <a:endParaRPr sz="2000">
              <a:cs typeface="微软雅黑" panose="020B0503020204020204" charset="-122"/>
            </a:endParaRPr>
          </a:p>
          <a:p>
            <a:pPr lvl="1" algn="l">
              <a:buClrTx/>
              <a:buSzTx/>
            </a:pPr>
            <a:endParaRPr sz="2000">
              <a:cs typeface="微软雅黑" panose="020B0503020204020204" charset="-122"/>
            </a:endParaRPr>
          </a:p>
          <a:p>
            <a:pPr lvl="1" algn="l">
              <a:buClrTx/>
              <a:buSzTx/>
            </a:pPr>
            <a:endParaRPr sz="2000">
              <a:cs typeface="微软雅黑" panose="020B0503020204020204" charset="-122"/>
            </a:endParaRPr>
          </a:p>
          <a:p>
            <a:pPr lvl="1" algn="l">
              <a:buClrTx/>
              <a:buSzTx/>
            </a:pPr>
            <a:r>
              <a:rPr sz="2000">
                <a:cs typeface="微软雅黑" panose="020B0503020204020204" charset="-122"/>
              </a:rPr>
              <a:t>在备择假设成立的情况下，拟合序列ｙ的无约束预测模型</a:t>
            </a:r>
            <a:endParaRPr sz="2000">
              <a:cs typeface="微软雅黑" panose="020B0503020204020204" charset="-122"/>
            </a:endParaRPr>
          </a:p>
          <a:p>
            <a:pPr lvl="1" algn="l">
              <a:buClrTx/>
              <a:buSzTx/>
            </a:pPr>
            <a:endParaRPr sz="2000">
              <a:cs typeface="微软雅黑" panose="020B0503020204020204" charset="-122"/>
            </a:endParaRPr>
          </a:p>
          <a:p>
            <a:pPr lvl="1" algn="l">
              <a:buClrTx/>
              <a:buSzTx/>
            </a:pPr>
            <a:endParaRPr sz="2000">
              <a:cs typeface="微软雅黑" panose="020B0503020204020204" charset="-122"/>
            </a:endParaRPr>
          </a:p>
          <a:p>
            <a:pPr lvl="1" algn="l">
              <a:buClrTx/>
              <a:buSzTx/>
            </a:pPr>
            <a:r>
              <a:rPr sz="2000">
                <a:cs typeface="微软雅黑" panose="020B0503020204020204" charset="-122"/>
              </a:rPr>
              <a:t>检验统计量</a:t>
            </a:r>
            <a:endParaRPr sz="2000">
              <a:cs typeface="微软雅黑" panose="020B0503020204020204" charset="-122"/>
            </a:endParaRPr>
          </a:p>
          <a:p>
            <a:pPr marL="0" indent="0" algn="l">
              <a:buClrTx/>
              <a:buSzTx/>
              <a:buNone/>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050415" y="2562225"/>
            <a:ext cx="4027170" cy="847090"/>
          </a:xfrm>
          <a:prstGeom prst="rect">
            <a:avLst/>
          </a:prstGeom>
        </p:spPr>
      </p:pic>
      <p:pic>
        <p:nvPicPr>
          <p:cNvPr id="3" name="图片 2"/>
          <p:cNvPicPr>
            <a:picLocks noChangeAspect="1"/>
          </p:cNvPicPr>
          <p:nvPr/>
        </p:nvPicPr>
        <p:blipFill>
          <a:blip r:embed="rId3"/>
          <a:stretch>
            <a:fillRect/>
          </a:stretch>
        </p:blipFill>
        <p:spPr>
          <a:xfrm>
            <a:off x="7195185" y="2700020"/>
            <a:ext cx="3055620" cy="571500"/>
          </a:xfrm>
          <a:prstGeom prst="rect">
            <a:avLst/>
          </a:prstGeom>
        </p:spPr>
      </p:pic>
      <p:pic>
        <p:nvPicPr>
          <p:cNvPr id="5" name="图片 4"/>
          <p:cNvPicPr>
            <a:picLocks noChangeAspect="1"/>
          </p:cNvPicPr>
          <p:nvPr/>
        </p:nvPicPr>
        <p:blipFill>
          <a:blip r:embed="rId4"/>
          <a:stretch>
            <a:fillRect/>
          </a:stretch>
        </p:blipFill>
        <p:spPr>
          <a:xfrm>
            <a:off x="2050415" y="4128135"/>
            <a:ext cx="5210810" cy="760730"/>
          </a:xfrm>
          <a:prstGeom prst="rect">
            <a:avLst/>
          </a:prstGeom>
        </p:spPr>
      </p:pic>
      <p:pic>
        <p:nvPicPr>
          <p:cNvPr id="6" name="图片 5"/>
          <p:cNvPicPr>
            <a:picLocks noChangeAspect="1"/>
          </p:cNvPicPr>
          <p:nvPr/>
        </p:nvPicPr>
        <p:blipFill>
          <a:blip r:embed="rId5"/>
          <a:stretch>
            <a:fillRect/>
          </a:stretch>
        </p:blipFill>
        <p:spPr>
          <a:xfrm>
            <a:off x="7378065" y="4226560"/>
            <a:ext cx="3771900" cy="563880"/>
          </a:xfrm>
          <a:prstGeom prst="rect">
            <a:avLst/>
          </a:prstGeom>
        </p:spPr>
      </p:pic>
      <p:pic>
        <p:nvPicPr>
          <p:cNvPr id="9" name="图片 8"/>
          <p:cNvPicPr>
            <a:picLocks noChangeAspect="1"/>
          </p:cNvPicPr>
          <p:nvPr/>
        </p:nvPicPr>
        <p:blipFill>
          <a:blip r:embed="rId6"/>
          <a:stretch>
            <a:fillRect/>
          </a:stretch>
        </p:blipFill>
        <p:spPr>
          <a:xfrm>
            <a:off x="3781425" y="5319395"/>
            <a:ext cx="4628515" cy="82169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例</a:t>
            </a:r>
            <a:r>
              <a:rPr lang="en-US" altLang="zh-CN" sz="2800" spc="0" smtClean="0">
                <a:solidFill>
                  <a:schemeClr val="accent5">
                    <a:lumMod val="75000"/>
                  </a:schemeClr>
                </a:solidFill>
                <a:cs typeface="+mn-cs"/>
              </a:rPr>
              <a:t>8-4</a:t>
            </a:r>
            <a:endParaRPr lang="en-US" altLang="zh-CN" sz="2800" spc="0" smtClean="0">
              <a:solidFill>
                <a:schemeClr val="accent5">
                  <a:lumMod val="75000"/>
                </a:schemeClr>
              </a:solidFill>
              <a:cs typeface="+mn-cs"/>
            </a:endParaRPr>
          </a:p>
        </p:txBody>
      </p:sp>
      <p:sp>
        <p:nvSpPr>
          <p:cNvPr id="21506" name="文本占位符 1"/>
          <p:cNvSpPr>
            <a:spLocks noGrp="1"/>
          </p:cNvSpPr>
          <p:nvPr>
            <p:ph sz="half" idx="1"/>
          </p:nvPr>
        </p:nvSpPr>
        <p:spPr>
          <a:xfrm>
            <a:off x="1207770" y="986155"/>
            <a:ext cx="10522585" cy="5441950"/>
          </a:xfrm>
        </p:spPr>
        <p:txBody>
          <a:bodyPr wrap="square" lIns="91440" tIns="45720" rIns="91440" bIns="45720" anchor="t"/>
          <a:p>
            <a:pPr algn="l">
              <a:buClrTx/>
              <a:buSzTx/>
            </a:pPr>
            <a:r>
              <a:rPr sz="2000">
                <a:cs typeface="微软雅黑" panose="020B0503020204020204" charset="-122"/>
              </a:rPr>
              <a:t>对</a:t>
            </a:r>
            <a:r>
              <a:rPr lang="en-US" altLang="zh-CN" sz="2000">
                <a:cs typeface="微软雅黑" panose="020B0503020204020204" charset="-122"/>
              </a:rPr>
              <a:t>1962-1979</a:t>
            </a:r>
            <a:r>
              <a:rPr sz="2000">
                <a:cs typeface="微软雅黑" panose="020B0503020204020204" charset="-122"/>
              </a:rPr>
              <a:t>年</a:t>
            </a:r>
            <a:r>
              <a:rPr lang="en-US" altLang="zh-CN" sz="2000">
                <a:cs typeface="微软雅黑" panose="020B0503020204020204" charset="-122"/>
              </a:rPr>
              <a:t>美国白领阶层平均年薪和可能对它有显著影响的宏观经济因素进行Granger因果检验</a:t>
            </a:r>
            <a:r>
              <a:rPr sz="2000">
                <a:cs typeface="微软雅黑" panose="020B0503020204020204" charset="-122"/>
              </a:rPr>
              <a:t>。</a:t>
            </a:r>
            <a:endParaRPr sz="1800">
              <a:cs typeface="微软雅黑" panose="020B0503020204020204" charset="-122"/>
            </a:endParaRPr>
          </a:p>
          <a:p>
            <a:pPr lvl="0" algn="l">
              <a:buClrTx/>
              <a:buSzTx/>
            </a:pPr>
            <a:endParaRPr sz="2000">
              <a:cs typeface="微软雅黑" panose="020B0503020204020204" charset="-122"/>
            </a:endParaRPr>
          </a:p>
          <a:p>
            <a:pPr lvl="0" algn="l">
              <a:buClrTx/>
              <a:buSzTx/>
            </a:pPr>
            <a:r>
              <a:rPr sz="2000">
                <a:cs typeface="微软雅黑" panose="020B0503020204020204" charset="-122"/>
              </a:rPr>
              <a:t>第一步：检验序列平稳性</a:t>
            </a:r>
            <a:endParaRPr sz="1800">
              <a:cs typeface="微软雅黑" panose="020B0503020204020204" charset="-122"/>
            </a:endParaRPr>
          </a:p>
          <a:p>
            <a:pPr lvl="1" algn="l">
              <a:buClrTx/>
              <a:buSzTx/>
            </a:pPr>
            <a:r>
              <a:rPr sz="1800">
                <a:cs typeface="微软雅黑" panose="020B0503020204020204" charset="-122"/>
              </a:rPr>
              <a:t>前三个序列 </a:t>
            </a:r>
            <a:r>
              <a:rPr lang="en-US" altLang="zh-CN" sz="1800">
                <a:cs typeface="微软雅黑" panose="020B0503020204020204" charset="-122"/>
              </a:rPr>
              <a:t>(W,CPI,U)</a:t>
            </a:r>
            <a:r>
              <a:rPr sz="1800">
                <a:cs typeface="微软雅黑" panose="020B0503020204020204" charset="-122"/>
              </a:rPr>
              <a:t>１阶差分后平稳</a:t>
            </a:r>
            <a:endParaRPr sz="1800">
              <a:cs typeface="微软雅黑" panose="020B0503020204020204" charset="-122"/>
            </a:endParaRPr>
          </a:p>
          <a:p>
            <a:pPr lvl="1" algn="l">
              <a:buClrTx/>
              <a:buSzTx/>
            </a:pPr>
            <a:r>
              <a:rPr sz="1800">
                <a:cs typeface="微软雅黑" panose="020B0503020204020204" charset="-122"/>
              </a:rPr>
              <a:t>第四个序列</a:t>
            </a:r>
            <a:r>
              <a:rPr lang="en-US" altLang="zh-CN" sz="1800">
                <a:cs typeface="微软雅黑" panose="020B0503020204020204" charset="-122"/>
              </a:rPr>
              <a:t>(</a:t>
            </a:r>
            <a:r>
              <a:rPr sz="1800">
                <a:cs typeface="微软雅黑" panose="020B0503020204020204" charset="-122"/>
              </a:rPr>
              <a:t>ＭＷ</a:t>
            </a:r>
            <a:r>
              <a:rPr lang="en-US" altLang="zh-CN" sz="1800">
                <a:cs typeface="微软雅黑" panose="020B0503020204020204" charset="-122"/>
              </a:rPr>
              <a:t>)</a:t>
            </a:r>
            <a:r>
              <a:rPr sz="1800">
                <a:cs typeface="微软雅黑" panose="020B0503020204020204" charset="-122"/>
              </a:rPr>
              <a:t>原序列平稳</a:t>
            </a: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6631940" y="2048510"/>
            <a:ext cx="5098415" cy="401383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8-4</a:t>
            </a:r>
            <a:endParaRPr lang="en-US" altLang="zh-CN"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第二步：考察年薪变量的自相关图和三个宏观经济变量与年薪变量的互相关系数图 ，确定输入变量的延迟阶数</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2"/>
          <a:stretch>
            <a:fillRect/>
          </a:stretch>
        </p:blipFill>
        <p:spPr>
          <a:xfrm>
            <a:off x="3318510" y="1955800"/>
            <a:ext cx="5619750" cy="42322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8-4</a:t>
            </a:r>
            <a:endParaRPr lang="en-US" altLang="zh-CN"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第三步：检验各宏观经济变量是不是年薪变量的 </a:t>
            </a:r>
            <a:r>
              <a:rPr lang="en-US" altLang="zh-CN" sz="2000">
                <a:cs typeface="微软雅黑" panose="020B0503020204020204" charset="-122"/>
              </a:rPr>
              <a:t>Granger</a:t>
            </a:r>
            <a:r>
              <a:rPr sz="2000">
                <a:cs typeface="微软雅黑" panose="020B0503020204020204" charset="-122"/>
              </a:rPr>
              <a:t>原因</a:t>
            </a: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algn="l">
              <a:buClrTx/>
              <a:buSzTx/>
            </a:pPr>
            <a:r>
              <a:rPr sz="2000">
                <a:cs typeface="微软雅黑" panose="020B0503020204020204" charset="-122"/>
              </a:rPr>
              <a:t>检验结果显示：这三个宏观经济变量只有最低工资</a:t>
            </a:r>
            <a:r>
              <a:rPr lang="en-US" altLang="zh-CN" sz="2000">
                <a:cs typeface="微软雅黑" panose="020B0503020204020204" charset="-122"/>
              </a:rPr>
              <a:t>(MW)</a:t>
            </a:r>
            <a:r>
              <a:rPr sz="2000">
                <a:cs typeface="微软雅黑" panose="020B0503020204020204" charset="-122"/>
              </a:rPr>
              <a:t>可以认为是白领年薪波动的 </a:t>
            </a:r>
            <a:r>
              <a:rPr lang="en-US" altLang="zh-CN" sz="2000">
                <a:cs typeface="微软雅黑" panose="020B0503020204020204" charset="-122"/>
                <a:sym typeface="+mn-ea"/>
              </a:rPr>
              <a:t>Granger</a:t>
            </a:r>
            <a:r>
              <a:rPr sz="2000">
                <a:cs typeface="微软雅黑" panose="020B0503020204020204" charset="-122"/>
              </a:rPr>
              <a:t>原因，通货膨胀率</a:t>
            </a:r>
            <a:r>
              <a:rPr lang="en-US" altLang="zh-CN" sz="2000">
                <a:cs typeface="微软雅黑" panose="020B0503020204020204" charset="-122"/>
              </a:rPr>
              <a:t>(CPI)</a:t>
            </a:r>
            <a:r>
              <a:rPr sz="2000">
                <a:cs typeface="微软雅黑" panose="020B0503020204020204" charset="-122"/>
              </a:rPr>
              <a:t>和失业率</a:t>
            </a:r>
            <a:r>
              <a:rPr lang="en-US" altLang="zh-CN" sz="2000">
                <a:cs typeface="微软雅黑" panose="020B0503020204020204" charset="-122"/>
              </a:rPr>
              <a:t>(U)</a:t>
            </a:r>
            <a:r>
              <a:rPr sz="2000">
                <a:cs typeface="微软雅黑" panose="020B0503020204020204" charset="-122"/>
              </a:rPr>
              <a:t>不能视为年薪变量的</a:t>
            </a:r>
            <a:r>
              <a:rPr lang="en-US" altLang="zh-CN" sz="2000">
                <a:cs typeface="微软雅黑" panose="020B0503020204020204" charset="-122"/>
                <a:sym typeface="+mn-ea"/>
              </a:rPr>
              <a:t>Granger</a:t>
            </a:r>
            <a:r>
              <a:rPr sz="2000">
                <a:cs typeface="微软雅黑" panose="020B0503020204020204" charset="-122"/>
              </a:rPr>
              <a:t>原因。</a:t>
            </a:r>
            <a:endParaRPr sz="20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908175" y="1610360"/>
            <a:ext cx="8690610" cy="275907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rPr>
              <a:t>进行</a:t>
            </a:r>
            <a:r>
              <a:rPr lang="en-US" altLang="zh-CN" sz="2800" spc="0" smtClean="0">
                <a:solidFill>
                  <a:schemeClr val="accent5">
                    <a:lumMod val="75000"/>
                  </a:schemeClr>
                </a:solidFill>
                <a:cs typeface="+mn-cs"/>
              </a:rPr>
              <a:t>Granger</a:t>
            </a:r>
            <a:r>
              <a:rPr sz="2800" spc="0" smtClean="0">
                <a:solidFill>
                  <a:schemeClr val="accent5">
                    <a:lumMod val="75000"/>
                  </a:schemeClr>
                </a:solidFill>
                <a:cs typeface="+mn-cs"/>
              </a:rPr>
              <a:t>因果检验应该注意的问题</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1800">
                <a:cs typeface="微软雅黑" panose="020B0503020204020204" charset="-122"/>
              </a:rPr>
              <a:t>检验结果只说明样本数据特征。例</a:t>
            </a:r>
            <a:r>
              <a:rPr lang="en-US" altLang="zh-CN" sz="1800">
                <a:cs typeface="微软雅黑" panose="020B0503020204020204" charset="-122"/>
              </a:rPr>
              <a:t>8-4</a:t>
            </a:r>
            <a:r>
              <a:rPr sz="1800">
                <a:cs typeface="微软雅黑" panose="020B0503020204020204" charset="-122"/>
              </a:rPr>
              <a:t>的</a:t>
            </a:r>
            <a:r>
              <a:rPr lang="en-US" altLang="zh-CN" sz="1800">
                <a:cs typeface="微软雅黑" panose="020B0503020204020204" charset="-122"/>
              </a:rPr>
              <a:t>Granger</a:t>
            </a:r>
            <a:r>
              <a:rPr sz="1800">
                <a:cs typeface="微软雅黑" panose="020B0503020204020204" charset="-122"/>
              </a:rPr>
              <a:t>因果检验得出结论：白领年薪的波动受最低工资的影响，但不受通货膨胀率和失业率的显著影响。这个因果结论是基于这批样本数据得出的。如果换一批数据，或增加样本数据量，得出的因果判别可能会完全不一样。这也就是说，</a:t>
            </a:r>
            <a:r>
              <a:rPr lang="en-US" altLang="zh-CN" sz="1800">
                <a:cs typeface="微软雅黑" panose="020B0503020204020204" charset="-122"/>
                <a:sym typeface="+mn-ea"/>
              </a:rPr>
              <a:t>Granger</a:t>
            </a:r>
            <a:r>
              <a:rPr sz="1800">
                <a:cs typeface="微软雅黑" panose="020B0503020204020204" charset="-122"/>
              </a:rPr>
              <a:t>因果检验的结果会受到样本随机性的影响。样本容量越小，样本随机性的影响就越大。所以最好在样本容量比较大时进行</a:t>
            </a:r>
            <a:r>
              <a:rPr lang="en-US" altLang="zh-CN" sz="1800">
                <a:cs typeface="微软雅黑" panose="020B0503020204020204" charset="-122"/>
                <a:sym typeface="+mn-ea"/>
              </a:rPr>
              <a:t>Granger</a:t>
            </a:r>
            <a:r>
              <a:rPr sz="1800">
                <a:cs typeface="微软雅黑" panose="020B0503020204020204" charset="-122"/>
              </a:rPr>
              <a:t>因果检验，以保证检验结果相对稳健。</a:t>
            </a:r>
            <a:endParaRPr sz="1800">
              <a:cs typeface="微软雅黑" panose="020B0503020204020204" charset="-122"/>
            </a:endParaRPr>
          </a:p>
          <a:p>
            <a:pPr algn="l">
              <a:buClrTx/>
              <a:buSzTx/>
            </a:pPr>
            <a:r>
              <a:rPr lang="en-US" altLang="zh-CN" sz="1800">
                <a:cs typeface="微软雅黑" panose="020B0503020204020204" charset="-122"/>
                <a:sym typeface="+mn-ea"/>
              </a:rPr>
              <a:t>Granger</a:t>
            </a:r>
            <a:r>
              <a:rPr sz="1800">
                <a:cs typeface="微软雅黑" panose="020B0503020204020204" charset="-122"/>
              </a:rPr>
              <a:t>因果检验即使显著拒绝原假设，也不能说明两个序列间具有真正的因果关系。</a:t>
            </a:r>
            <a:r>
              <a:rPr lang="en-US" altLang="zh-CN" sz="1800">
                <a:cs typeface="微软雅黑" panose="020B0503020204020204" charset="-122"/>
              </a:rPr>
              <a:t>G</a:t>
            </a:r>
            <a:r>
              <a:rPr lang="en-US" altLang="zh-CN" sz="1800">
                <a:cs typeface="微软雅黑" panose="020B0503020204020204" charset="-122"/>
                <a:sym typeface="+mn-ea"/>
              </a:rPr>
              <a:t>ranger</a:t>
            </a:r>
            <a:r>
              <a:rPr sz="1800">
                <a:cs typeface="微软雅黑" panose="020B0503020204020204" charset="-122"/>
              </a:rPr>
              <a:t>因果检验的构造思想是：使响应变量预测精度有显著提高的自变量可以视作响应变量的因。这里面存在一个逻辑漏洞：如果变量ｘ是变量ｙ 的因，那么知道ｘ的信息对预测ｙ 是有帮助的，这个结论是对的。但反过来认为，有助于预测精度提高的变量都是响应变量的因，就不一定正确了。这就意味着，在进行 </a:t>
            </a:r>
            <a:r>
              <a:rPr lang="en-US" altLang="zh-CN" sz="1800">
                <a:cs typeface="微软雅黑" panose="020B0503020204020204" charset="-122"/>
                <a:sym typeface="+mn-ea"/>
              </a:rPr>
              <a:t>Granger</a:t>
            </a:r>
            <a:r>
              <a:rPr sz="1800">
                <a:cs typeface="微软雅黑" panose="020B0503020204020204" charset="-122"/>
              </a:rPr>
              <a:t>因果检验时，即使得出因果关系显著成立的结论，也仅仅是预测精度提高的统计显著性判断，并不意味着两个变量之间一定存在真正的因果关系。</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778509" y="3065353"/>
            <a:ext cx="6879192" cy="1137889"/>
          </a:xfrm>
        </p:spPr>
        <p:txBody>
          <a:bodyPr/>
          <a:p>
            <a:r>
              <a:rPr lang="en-US" altLang="zh-CN">
                <a:sym typeface="+mn-ea"/>
              </a:rPr>
              <a:t>THANKS</a:t>
            </a:r>
            <a:endParaRPr lang="en-US" altLang="zh-CN">
              <a:sym typeface="+mn-ea"/>
            </a:endParaRPr>
          </a:p>
        </p:txBody>
      </p:sp>
      <p:sp>
        <p:nvSpPr>
          <p:cNvPr id="7" name="文本框 6"/>
          <p:cNvSpPr txBox="1"/>
          <p:nvPr>
            <p:custDataLst>
              <p:tags r:id="rId2"/>
            </p:custDataLst>
          </p:nvPr>
        </p:nvSpPr>
        <p:spPr>
          <a:xfrm>
            <a:off x="9042399" y="2135665"/>
            <a:ext cx="1809103" cy="1569660"/>
          </a:xfrm>
          <a:prstGeom prst="rect">
            <a:avLst/>
          </a:prstGeom>
          <a:noFill/>
        </p:spPr>
        <p:txBody>
          <a:bodyPr wrap="square" lIns="90000" tIns="46800" rIns="90000" bIns="46800" rtlCol="0" anchor="ctr" anchorCtr="0">
            <a:normAutofit/>
          </a:bodyPr>
          <a:p>
            <a:pPr algn="ctr"/>
            <a:r>
              <a:rPr lang="en-US" altLang="zh-CN" sz="9600" dirty="0">
                <a:solidFill>
                  <a:schemeClr val="accent1"/>
                </a:solidFill>
                <a:latin typeface="Arial" panose="020B0604020202020204" pitchFamily="34" charset="0"/>
                <a:ea typeface="微软雅黑" panose="020B0503020204020204" charset="-122"/>
              </a:rPr>
              <a:t>08</a:t>
            </a:r>
            <a:endParaRPr lang="en-US" altLang="zh-CN" sz="9600" dirty="0">
              <a:solidFill>
                <a:schemeClr val="accent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互相关系数</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1800">
                <a:cs typeface="微软雅黑" panose="020B0503020204020204" charset="-122"/>
              </a:rPr>
              <a:t>考虑到输入天然气速率与输出CO2的浓度之间有逻辑上的因果关系，将输入天然气速率作为输入变量考虑进输出序列的模型中。通过互相关函数或互相关系数的特征，考察回归模型的结构。</a:t>
            </a:r>
            <a:endParaRPr sz="1800">
              <a:cs typeface="微软雅黑" panose="020B0503020204020204" charset="-122"/>
            </a:endParaRPr>
          </a:p>
          <a:p>
            <a:pPr algn="l">
              <a:buClrTx/>
              <a:buSzTx/>
            </a:pPr>
            <a:r>
              <a:rPr sz="1800">
                <a:cs typeface="微软雅黑" panose="020B0503020204020204" charset="-122"/>
              </a:rPr>
              <a:t>延迟</a:t>
            </a:r>
            <a:r>
              <a:rPr lang="en-US" altLang="zh-CN" sz="1800">
                <a:cs typeface="微软雅黑" panose="020B0503020204020204" charset="-122"/>
              </a:rPr>
              <a:t>k</a:t>
            </a:r>
            <a:r>
              <a:rPr sz="1800">
                <a:cs typeface="微软雅黑" panose="020B0503020204020204" charset="-122"/>
              </a:rPr>
              <a:t>阶互相关函数（cross covariance）的定义</a:t>
            </a: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r>
              <a:rPr sz="1800">
                <a:cs typeface="微软雅黑" panose="020B0503020204020204" charset="-122"/>
              </a:rPr>
              <a:t>延迟</a:t>
            </a:r>
            <a:r>
              <a:rPr lang="en-US" altLang="zh-CN" sz="1800">
                <a:cs typeface="微软雅黑" panose="020B0503020204020204" charset="-122"/>
              </a:rPr>
              <a:t>k</a:t>
            </a:r>
            <a:r>
              <a:rPr sz="1800">
                <a:cs typeface="微软雅黑" panose="020B0503020204020204" charset="-122"/>
              </a:rPr>
              <a:t>阶互相关系数（cross correlation coefficient）的定义</a:t>
            </a: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algn="l">
              <a:buClrTx/>
              <a:buSzTx/>
            </a:pPr>
            <a:endParaRPr sz="1800">
              <a:cs typeface="微软雅黑" panose="020B0503020204020204" charset="-122"/>
            </a:endParaRPr>
          </a:p>
          <a:p>
            <a:pPr lvl="1" algn="l">
              <a:buClrTx/>
              <a:buSzTx/>
            </a:pPr>
            <a:r>
              <a:rPr sz="1800">
                <a:cs typeface="微软雅黑" panose="020B0503020204020204" charset="-122"/>
              </a:rPr>
              <a:t>如果</a:t>
            </a:r>
            <a:r>
              <a:rPr lang="en-US" altLang="zh-CN" sz="1800">
                <a:cs typeface="微软雅黑" panose="020B0503020204020204" charset="-122"/>
              </a:rPr>
              <a:t>k&gt;0</a:t>
            </a:r>
            <a:r>
              <a:rPr sz="1800">
                <a:cs typeface="微软雅黑" panose="020B0503020204020204" charset="-122"/>
              </a:rPr>
              <a:t>，计算的是</a:t>
            </a:r>
            <a:r>
              <a:rPr lang="en-US" altLang="zh-CN" sz="1800">
                <a:cs typeface="微软雅黑" panose="020B0503020204020204" charset="-122"/>
              </a:rPr>
              <a:t>y</a:t>
            </a:r>
            <a:r>
              <a:rPr sz="1800">
                <a:cs typeface="微软雅黑" panose="020B0503020204020204" charset="-122"/>
              </a:rPr>
              <a:t>序列滞后于</a:t>
            </a:r>
            <a:r>
              <a:rPr lang="en-US" altLang="zh-CN" sz="1800">
                <a:cs typeface="微软雅黑" panose="020B0503020204020204" charset="-122"/>
              </a:rPr>
              <a:t>x</a:t>
            </a:r>
            <a:r>
              <a:rPr sz="1800">
                <a:cs typeface="微软雅黑" panose="020B0503020204020204" charset="-122"/>
              </a:rPr>
              <a:t>序列</a:t>
            </a:r>
            <a:r>
              <a:rPr lang="en-US" altLang="zh-CN" sz="1800">
                <a:cs typeface="微软雅黑" panose="020B0503020204020204" charset="-122"/>
              </a:rPr>
              <a:t>k</a:t>
            </a:r>
            <a:r>
              <a:rPr sz="1800">
                <a:cs typeface="微软雅黑" panose="020B0503020204020204" charset="-122"/>
              </a:rPr>
              <a:t>期的相关系数。</a:t>
            </a:r>
            <a:endParaRPr sz="1800">
              <a:cs typeface="微软雅黑" panose="020B0503020204020204" charset="-122"/>
            </a:endParaRPr>
          </a:p>
          <a:p>
            <a:pPr lvl="1" algn="l">
              <a:buClrTx/>
              <a:buSzTx/>
            </a:pPr>
            <a:r>
              <a:rPr sz="1800">
                <a:cs typeface="微软雅黑" panose="020B0503020204020204" charset="-122"/>
              </a:rPr>
              <a:t>如果</a:t>
            </a:r>
            <a:r>
              <a:rPr lang="en-US" altLang="zh-CN" sz="1800">
                <a:cs typeface="微软雅黑" panose="020B0503020204020204" charset="-122"/>
                <a:sym typeface="+mn-ea"/>
              </a:rPr>
              <a:t>k&lt;0</a:t>
            </a:r>
            <a:r>
              <a:rPr sz="1800">
                <a:cs typeface="微软雅黑" panose="020B0503020204020204" charset="-122"/>
                <a:sym typeface="+mn-ea"/>
              </a:rPr>
              <a:t>，计算的是</a:t>
            </a:r>
            <a:r>
              <a:rPr lang="en-US" altLang="zh-CN" sz="1800">
                <a:cs typeface="微软雅黑" panose="020B0503020204020204" charset="-122"/>
                <a:sym typeface="+mn-ea"/>
              </a:rPr>
              <a:t>x</a:t>
            </a:r>
            <a:r>
              <a:rPr sz="1800">
                <a:cs typeface="微软雅黑" panose="020B0503020204020204" charset="-122"/>
                <a:sym typeface="+mn-ea"/>
              </a:rPr>
              <a:t>序列滞后于</a:t>
            </a:r>
            <a:r>
              <a:rPr lang="en-US" altLang="zh-CN" sz="1800">
                <a:cs typeface="微软雅黑" panose="020B0503020204020204" charset="-122"/>
                <a:sym typeface="+mn-ea"/>
              </a:rPr>
              <a:t>y</a:t>
            </a:r>
            <a:r>
              <a:rPr sz="1800">
                <a:cs typeface="微软雅黑" panose="020B0503020204020204" charset="-122"/>
                <a:sym typeface="+mn-ea"/>
              </a:rPr>
              <a:t>序列</a:t>
            </a:r>
            <a:r>
              <a:rPr lang="en-US" altLang="zh-CN" sz="1800">
                <a:cs typeface="微软雅黑" panose="020B0503020204020204" charset="-122"/>
                <a:sym typeface="+mn-ea"/>
              </a:rPr>
              <a:t>k</a:t>
            </a:r>
            <a:r>
              <a:rPr sz="1800">
                <a:cs typeface="微软雅黑" panose="020B0503020204020204" charset="-122"/>
                <a:sym typeface="+mn-ea"/>
              </a:rPr>
              <a:t>期的相关系数。</a:t>
            </a: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564" name="对象 -2147482565"/>
          <p:cNvGraphicFramePr>
            <a:graphicFrameLocks noChangeAspect="1"/>
          </p:cNvGraphicFramePr>
          <p:nvPr/>
        </p:nvGraphicFramePr>
        <p:xfrm>
          <a:off x="3608070" y="2931160"/>
          <a:ext cx="6291580" cy="528320"/>
        </p:xfrm>
        <a:graphic>
          <a:graphicData uri="http://schemas.openxmlformats.org/presentationml/2006/ole">
            <mc:AlternateContent xmlns:mc="http://schemas.openxmlformats.org/markup-compatibility/2006">
              <mc:Choice xmlns:v="urn:schemas-microsoft-com:vml" Requires="v">
                <p:oleObj spid="_x0000_s3076" name="" r:id="rId2" imgW="3327400" imgH="279400" progId="Equation.DSMT4">
                  <p:embed/>
                </p:oleObj>
              </mc:Choice>
              <mc:Fallback>
                <p:oleObj name="" r:id="rId2" imgW="3327400" imgH="279400" progId="Equation.DSMT4">
                  <p:embed/>
                  <p:pic>
                    <p:nvPicPr>
                      <p:cNvPr id="0" name="图片 3075"/>
                      <p:cNvPicPr/>
                      <p:nvPr/>
                    </p:nvPicPr>
                    <p:blipFill>
                      <a:blip r:embed="rId3"/>
                      <a:stretch>
                        <a:fillRect/>
                      </a:stretch>
                    </p:blipFill>
                    <p:spPr>
                      <a:xfrm>
                        <a:off x="3608070" y="2931160"/>
                        <a:ext cx="6291580" cy="528320"/>
                      </a:xfrm>
                      <a:prstGeom prst="rect">
                        <a:avLst/>
                      </a:prstGeom>
                      <a:noFill/>
                      <a:ln w="38100">
                        <a:noFill/>
                        <a:miter/>
                      </a:ln>
                    </p:spPr>
                  </p:pic>
                </p:oleObj>
              </mc:Fallback>
            </mc:AlternateContent>
          </a:graphicData>
        </a:graphic>
      </p:graphicFrame>
      <p:graphicFrame>
        <p:nvGraphicFramePr>
          <p:cNvPr id="-2147482562" name="对象 -2147482563"/>
          <p:cNvGraphicFramePr>
            <a:graphicFrameLocks noChangeAspect="1"/>
          </p:cNvGraphicFramePr>
          <p:nvPr/>
        </p:nvGraphicFramePr>
        <p:xfrm>
          <a:off x="4319270" y="4337685"/>
          <a:ext cx="3553460" cy="941070"/>
        </p:xfrm>
        <a:graphic>
          <a:graphicData uri="http://schemas.openxmlformats.org/presentationml/2006/ole">
            <mc:AlternateContent xmlns:mc="http://schemas.openxmlformats.org/markup-compatibility/2006">
              <mc:Choice xmlns:v="urn:schemas-microsoft-com:vml" Requires="v">
                <p:oleObj spid="_x0000_s2" name="" r:id="rId4" imgW="1727200" imgH="457200" progId="Equation.DSMT4">
                  <p:embed/>
                </p:oleObj>
              </mc:Choice>
              <mc:Fallback>
                <p:oleObj name="" r:id="rId4" imgW="1727200" imgH="457200" progId="Equation.DSMT4">
                  <p:embed/>
                  <p:pic>
                    <p:nvPicPr>
                      <p:cNvPr id="0" name="图片 1"/>
                      <p:cNvPicPr/>
                      <p:nvPr/>
                    </p:nvPicPr>
                    <p:blipFill>
                      <a:blip r:embed="rId5"/>
                      <a:stretch>
                        <a:fillRect/>
                      </a:stretch>
                    </p:blipFill>
                    <p:spPr>
                      <a:xfrm>
                        <a:off x="4319270" y="4337685"/>
                        <a:ext cx="3553460" cy="94107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互相关系数的分布</a:t>
            </a:r>
            <a:r>
              <a:rPr lang="zh-CN" altLang="en-US" sz="2800" spc="0" smtClean="0">
                <a:solidFill>
                  <a:schemeClr val="accent5">
                    <a:lumMod val="75000"/>
                  </a:schemeClr>
                </a:solidFill>
                <a:cs typeface="+mn-cs"/>
              </a:rPr>
              <a:t>特征</a:t>
            </a:r>
            <a:endParaRPr lang="zh-CN" altLang="en-US"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000">
                <a:cs typeface="微软雅黑" panose="020B0503020204020204" charset="-122"/>
              </a:rPr>
              <a:t>和自相关系数、偏自相关系数一样，根据Bartlett定理，互相关系数近似服从零均值正态分布</a:t>
            </a: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algn="l">
              <a:buClrTx/>
              <a:buSzTx/>
            </a:pPr>
            <a:endParaRPr sz="2000">
              <a:cs typeface="微软雅黑" panose="020B0503020204020204" charset="-122"/>
            </a:endParaRPr>
          </a:p>
          <a:p>
            <a:pPr algn="l">
              <a:buClrTx/>
              <a:buSzTx/>
            </a:pPr>
            <a:r>
              <a:rPr sz="2000">
                <a:cs typeface="微软雅黑" panose="020B0503020204020204" charset="-122"/>
              </a:rPr>
              <a:t>超过2倍标准差的互相关系数可以认为显著非零，即相应序列和自变量序列</a:t>
            </a:r>
            <a:r>
              <a:rPr sz="2000">
                <a:cs typeface="微软雅黑" panose="020B0503020204020204" charset="-122"/>
              </a:rPr>
              <a:t>之间具有显著相关性</a:t>
            </a:r>
            <a:endParaRPr sz="2000">
              <a:cs typeface="微软雅黑" panose="020B0503020204020204" charset="-122"/>
            </a:endParaRPr>
          </a:p>
          <a:p>
            <a:pPr algn="l">
              <a:buClrTx/>
              <a:buSzTx/>
            </a:pPr>
            <a:endParaRPr sz="20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545" name="对象 -2147482546"/>
          <p:cNvGraphicFramePr>
            <a:graphicFrameLocks noChangeAspect="1"/>
          </p:cNvGraphicFramePr>
          <p:nvPr/>
        </p:nvGraphicFramePr>
        <p:xfrm>
          <a:off x="4997450" y="2004695"/>
          <a:ext cx="2046605" cy="852805"/>
        </p:xfrm>
        <a:graphic>
          <a:graphicData uri="http://schemas.openxmlformats.org/presentationml/2006/ole">
            <mc:AlternateContent xmlns:mc="http://schemas.openxmlformats.org/markup-compatibility/2006">
              <mc:Choice xmlns:v="urn:schemas-microsoft-com:vml" Requires="v">
                <p:oleObj spid="_x0000_s3076" name="" r:id="rId2" imgW="1219200" imgH="508000" progId="Equation.DSMT4">
                  <p:embed/>
                </p:oleObj>
              </mc:Choice>
              <mc:Fallback>
                <p:oleObj name="" r:id="rId2" imgW="1219200" imgH="508000" progId="Equation.DSMT4">
                  <p:embed/>
                  <p:pic>
                    <p:nvPicPr>
                      <p:cNvPr id="0" name="图片 3075"/>
                      <p:cNvPicPr/>
                      <p:nvPr/>
                    </p:nvPicPr>
                    <p:blipFill>
                      <a:blip r:embed="rId3"/>
                      <a:stretch>
                        <a:fillRect/>
                      </a:stretch>
                    </p:blipFill>
                    <p:spPr>
                      <a:xfrm>
                        <a:off x="4997450" y="2004695"/>
                        <a:ext cx="2046605" cy="852805"/>
                      </a:xfrm>
                      <a:prstGeom prst="rect">
                        <a:avLst/>
                      </a:prstGeom>
                      <a:noFill/>
                      <a:ln w="38100">
                        <a:noFill/>
                        <a:miter/>
                      </a:ln>
                    </p:spPr>
                  </p:pic>
                </p:oleObj>
              </mc:Fallback>
            </mc:AlternateContent>
          </a:graphicData>
        </a:graphic>
      </p:graphicFrame>
      <p:graphicFrame>
        <p:nvGraphicFramePr>
          <p:cNvPr id="-2147482542" name="对象 -2147482543"/>
          <p:cNvGraphicFramePr/>
          <p:nvPr/>
        </p:nvGraphicFramePr>
        <p:xfrm>
          <a:off x="5316855" y="4554220"/>
          <a:ext cx="2106295" cy="941070"/>
        </p:xfrm>
        <a:graphic>
          <a:graphicData uri="http://schemas.openxmlformats.org/presentationml/2006/ole">
            <mc:AlternateContent xmlns:mc="http://schemas.openxmlformats.org/markup-compatibility/2006">
              <mc:Choice xmlns:v="urn:schemas-microsoft-com:vml" Requires="v">
                <p:oleObj spid="_x0000_s2" name="" r:id="rId4" imgW="939800" imgH="482600" progId="Equation.DSMT4">
                  <p:embed/>
                </p:oleObj>
              </mc:Choice>
              <mc:Fallback>
                <p:oleObj name="" r:id="rId4" imgW="939800" imgH="482600" progId="Equation.DSMT4">
                  <p:embed/>
                  <p:pic>
                    <p:nvPicPr>
                      <p:cNvPr id="0" name="图片 1"/>
                      <p:cNvPicPr/>
                      <p:nvPr/>
                    </p:nvPicPr>
                    <p:blipFill>
                      <a:blip r:embed="rId5"/>
                      <a:stretch>
                        <a:fillRect/>
                      </a:stretch>
                    </p:blipFill>
                    <p:spPr>
                      <a:xfrm>
                        <a:off x="5316855" y="4554220"/>
                        <a:ext cx="2106295" cy="941070"/>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sz="2800" spc="0" smtClean="0">
                <a:solidFill>
                  <a:schemeClr val="accent5">
                    <a:lumMod val="75000"/>
                  </a:schemeClr>
                </a:solidFill>
                <a:cs typeface="+mn-cs"/>
              </a:rPr>
              <a:t>互相关系数图</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621030" y="885190"/>
            <a:ext cx="10325100" cy="5441950"/>
          </a:xfrm>
        </p:spPr>
        <p:txBody>
          <a:bodyPr wrap="square" lIns="91440" tIns="45720" rIns="91440" bIns="45720" anchor="t"/>
          <a:p>
            <a:pPr marL="0" indent="0" algn="l">
              <a:buClrTx/>
              <a:buSzTx/>
              <a:buNone/>
            </a:pP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14" descr="IMG_256"/>
          <p:cNvPicPr>
            <a:picLocks noChangeAspect="1"/>
          </p:cNvPicPr>
          <p:nvPr/>
        </p:nvPicPr>
        <p:blipFill>
          <a:blip r:embed="rId2"/>
          <a:stretch>
            <a:fillRect/>
          </a:stretch>
        </p:blipFill>
        <p:spPr>
          <a:xfrm>
            <a:off x="1413510" y="1272540"/>
            <a:ext cx="6221730" cy="4666615"/>
          </a:xfrm>
          <a:prstGeom prst="rect">
            <a:avLst/>
          </a:prstGeom>
          <a:noFill/>
          <a:ln w="9525">
            <a:noFill/>
          </a:ln>
        </p:spPr>
      </p:pic>
      <p:sp>
        <p:nvSpPr>
          <p:cNvPr id="100" name="文本框 99"/>
          <p:cNvSpPr txBox="1"/>
          <p:nvPr/>
        </p:nvSpPr>
        <p:spPr>
          <a:xfrm>
            <a:off x="8166100" y="1914525"/>
            <a:ext cx="3194050" cy="2306955"/>
          </a:xfrm>
          <a:prstGeom prst="rect">
            <a:avLst/>
          </a:prstGeom>
          <a:noFill/>
          <a:ln w="9525">
            <a:noFill/>
          </a:ln>
        </p:spPr>
        <p:txBody>
          <a:bodyPr wrap="square">
            <a:spAutoFit/>
          </a:bodyPr>
          <a:p>
            <a:pPr indent="0"/>
            <a:r>
              <a:rPr lang="zh-CN" b="0">
                <a:latin typeface="微软雅黑" panose="020B0503020204020204" charset="-122"/>
                <a:ea typeface="微软雅黑" panose="020B0503020204020204" charset="-122"/>
                <a:cs typeface="微软雅黑" panose="020B0503020204020204" charset="-122"/>
              </a:rPr>
              <a:t>从左图中可以看出：</a:t>
            </a:r>
            <a:endParaRPr lang="zh-CN" b="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b="0">
                <a:latin typeface="微软雅黑" panose="020B0503020204020204" charset="-122"/>
                <a:ea typeface="微软雅黑" panose="020B0503020204020204" charset="-122"/>
                <a:cs typeface="微软雅黑" panose="020B0503020204020204" charset="-122"/>
              </a:rPr>
              <a:t>延迟3阶到延迟7阶，互相关系数都显著大于2倍标准差。</a:t>
            </a:r>
            <a:endParaRPr lang="zh-CN" b="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b="0">
                <a:latin typeface="微软雅黑" panose="020B0503020204020204" charset="-122"/>
                <a:ea typeface="微软雅黑" panose="020B0503020204020204" charset="-122"/>
                <a:cs typeface="微软雅黑" panose="020B0503020204020204" charset="-122"/>
              </a:rPr>
              <a:t>这说明输出序列和输入序列之间有3期滞后效应</a:t>
            </a:r>
            <a:endParaRPr lang="zh-CN" b="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tLang="zh-CN" b="0">
                <a:latin typeface="微软雅黑" panose="020B0503020204020204" charset="-122"/>
                <a:ea typeface="微软雅黑" panose="020B0503020204020204" charset="-122"/>
                <a:cs typeface="微软雅黑" panose="020B0503020204020204" charset="-122"/>
              </a:rPr>
              <a:t>5</a:t>
            </a:r>
            <a:r>
              <a:rPr lang="zh-CN" altLang="en-US" b="0">
                <a:latin typeface="微软雅黑" panose="020B0503020204020204" charset="-122"/>
                <a:ea typeface="微软雅黑" panose="020B0503020204020204" charset="-122"/>
                <a:cs typeface="微软雅黑" panose="020B0503020204020204" charset="-122"/>
              </a:rPr>
              <a:t>期（</a:t>
            </a:r>
            <a:r>
              <a:rPr lang="zh-CN" b="0">
                <a:latin typeface="微软雅黑" panose="020B0503020204020204" charset="-122"/>
                <a:ea typeface="微软雅黑" panose="020B0503020204020204" charset="-122"/>
                <a:cs typeface="微软雅黑" panose="020B0503020204020204" charset="-122"/>
              </a:rPr>
              <a:t>延迟</a:t>
            </a:r>
            <a:r>
              <a:rPr lang="en-US" altLang="zh-CN" b="0">
                <a:latin typeface="微软雅黑" panose="020B0503020204020204" charset="-122"/>
                <a:ea typeface="微软雅黑" panose="020B0503020204020204" charset="-122"/>
                <a:cs typeface="微软雅黑" panose="020B0503020204020204" charset="-122"/>
              </a:rPr>
              <a:t>3-7</a:t>
            </a:r>
            <a:r>
              <a:rPr lang="zh-CN" altLang="en-US" b="0">
                <a:latin typeface="微软雅黑" panose="020B0503020204020204" charset="-122"/>
                <a:ea typeface="微软雅黑" panose="020B0503020204020204" charset="-122"/>
                <a:cs typeface="微软雅黑" panose="020B0503020204020204" charset="-122"/>
              </a:rPr>
              <a:t>阶</a:t>
            </a:r>
            <a:r>
              <a:rPr lang="zh-CN" altLang="en-US" b="0">
                <a:latin typeface="微软雅黑" panose="020B0503020204020204" charset="-122"/>
                <a:ea typeface="微软雅黑" panose="020B0503020204020204" charset="-122"/>
                <a:cs typeface="微软雅黑" panose="020B0503020204020204" charset="-122"/>
              </a:rPr>
              <a:t>）显著互相关</a:t>
            </a:r>
            <a:endParaRPr lang="zh-CN" altLang="en-US" b="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p:cNvSpPr>
          <p:nvPr>
            <p:ph type="title"/>
          </p:nvPr>
        </p:nvSpPr>
        <p:spPr>
          <a:xfrm>
            <a:off x="1279525" y="121285"/>
            <a:ext cx="10242550" cy="763905"/>
          </a:xfrm>
        </p:spPr>
        <p:txBody>
          <a:bodyPr wrap="square" lIns="91440" tIns="45720" rIns="91440" bIns="45720" anchor="ctr"/>
          <a:p>
            <a:pPr algn="l">
              <a:buClrTx/>
              <a:buSzTx/>
              <a:buFontTx/>
            </a:pPr>
            <a:r>
              <a:rPr lang="zh-CN" altLang="en-US" sz="2800" spc="0" smtClean="0">
                <a:solidFill>
                  <a:schemeClr val="accent5">
                    <a:lumMod val="75000"/>
                  </a:schemeClr>
                </a:solidFill>
                <a:cs typeface="+mn-cs"/>
              </a:rPr>
              <a:t>构建</a:t>
            </a:r>
            <a:r>
              <a:rPr lang="en-US" altLang="zh-CN" sz="2800" spc="0" smtClean="0">
                <a:solidFill>
                  <a:schemeClr val="accent5">
                    <a:lumMod val="75000"/>
                  </a:schemeClr>
                </a:solidFill>
                <a:cs typeface="+mn-cs"/>
              </a:rPr>
              <a:t>ARIMAX</a:t>
            </a:r>
            <a:r>
              <a:rPr sz="2800" spc="0" smtClean="0">
                <a:solidFill>
                  <a:schemeClr val="accent5">
                    <a:lumMod val="75000"/>
                  </a:schemeClr>
                </a:solidFill>
                <a:cs typeface="+mn-cs"/>
              </a:rPr>
              <a:t>模型</a:t>
            </a:r>
            <a:endParaRPr sz="2800" spc="0" smtClean="0">
              <a:solidFill>
                <a:schemeClr val="accent5">
                  <a:lumMod val="75000"/>
                </a:schemeClr>
              </a:solidFill>
              <a:cs typeface="+mn-cs"/>
            </a:endParaRPr>
          </a:p>
        </p:txBody>
      </p:sp>
      <p:sp>
        <p:nvSpPr>
          <p:cNvPr id="21506" name="文本占位符 1"/>
          <p:cNvSpPr>
            <a:spLocks noGrp="1"/>
          </p:cNvSpPr>
          <p:nvPr>
            <p:ph sz="half" idx="1"/>
          </p:nvPr>
        </p:nvSpPr>
        <p:spPr>
          <a:xfrm>
            <a:off x="1279525" y="986155"/>
            <a:ext cx="10325100" cy="5441950"/>
          </a:xfrm>
        </p:spPr>
        <p:txBody>
          <a:bodyPr wrap="square" lIns="91440" tIns="45720" rIns="91440" bIns="45720" anchor="t"/>
          <a:p>
            <a:pPr algn="l">
              <a:buClrTx/>
              <a:buSzTx/>
            </a:pPr>
            <a:r>
              <a:rPr sz="2200">
                <a:cs typeface="微软雅黑" panose="020B0503020204020204" charset="-122"/>
              </a:rPr>
              <a:t>传统线性回归模型</a:t>
            </a:r>
            <a:endParaRPr sz="1800">
              <a:cs typeface="微软雅黑" panose="020B0503020204020204" charset="-122"/>
            </a:endParaRPr>
          </a:p>
          <a:p>
            <a:pPr lvl="1" algn="l">
              <a:buClrTx/>
              <a:buSzTx/>
            </a:pPr>
            <a:r>
              <a:rPr sz="1800">
                <a:cs typeface="微软雅黑" panose="020B0503020204020204" charset="-122"/>
              </a:rPr>
              <a:t>互相关系数图显示输出序列和输入序列之间有3期滞后效应，</a:t>
            </a:r>
            <a:r>
              <a:rPr lang="en-US" altLang="zh-CN" sz="1800">
                <a:cs typeface="微软雅黑" panose="020B0503020204020204" charset="-122"/>
              </a:rPr>
              <a:t>5</a:t>
            </a:r>
            <a:r>
              <a:rPr sz="1800">
                <a:cs typeface="微软雅黑" panose="020B0503020204020204" charset="-122"/>
              </a:rPr>
              <a:t>期显著互相关，如果构建传统线性回归模型，模型结构可以表达为</a:t>
            </a:r>
            <a:endParaRPr sz="1800">
              <a:cs typeface="微软雅黑" panose="020B0503020204020204" charset="-122"/>
            </a:endParaRPr>
          </a:p>
          <a:p>
            <a:pPr lvl="1" algn="l">
              <a:buClrTx/>
              <a:buSzTx/>
            </a:pPr>
            <a:endParaRPr sz="1800">
              <a:cs typeface="微软雅黑" panose="020B0503020204020204" charset="-122"/>
            </a:endParaRPr>
          </a:p>
          <a:p>
            <a:pPr lvl="1" algn="l">
              <a:buClrTx/>
              <a:buSzTx/>
            </a:pPr>
            <a:r>
              <a:rPr sz="1800">
                <a:cs typeface="微软雅黑" panose="020B0503020204020204" charset="-122"/>
              </a:rPr>
              <a:t>该回归模型的问题：（</a:t>
            </a:r>
            <a:r>
              <a:rPr lang="en-US" altLang="zh-CN" sz="1800">
                <a:cs typeface="微软雅黑" panose="020B0503020204020204" charset="-122"/>
              </a:rPr>
              <a:t>1</a:t>
            </a:r>
            <a:r>
              <a:rPr sz="1800">
                <a:cs typeface="微软雅黑" panose="020B0503020204020204" charset="-122"/>
              </a:rPr>
              <a:t>）自变量太多；（</a:t>
            </a:r>
            <a:r>
              <a:rPr lang="en-US" altLang="zh-CN" sz="1800">
                <a:cs typeface="微软雅黑" panose="020B0503020204020204" charset="-122"/>
              </a:rPr>
              <a:t>2</a:t>
            </a:r>
            <a:r>
              <a:rPr sz="1800">
                <a:cs typeface="微软雅黑" panose="020B0503020204020204" charset="-122"/>
              </a:rPr>
              <a:t>）自变量之间有显著的相关性，容易出现多元共线性问题</a:t>
            </a:r>
            <a:endParaRPr sz="1800">
              <a:cs typeface="微软雅黑" panose="020B0503020204020204" charset="-122"/>
            </a:endParaRPr>
          </a:p>
          <a:p>
            <a:pPr algn="l">
              <a:buClrTx/>
              <a:buSzTx/>
            </a:pPr>
            <a:r>
              <a:rPr lang="en-US" altLang="zh-CN" sz="2200">
                <a:cs typeface="微软雅黑" panose="020B0503020204020204" charset="-122"/>
              </a:rPr>
              <a:t>ARIMAX</a:t>
            </a:r>
            <a:r>
              <a:rPr sz="2200">
                <a:cs typeface="微软雅黑" panose="020B0503020204020204" charset="-122"/>
              </a:rPr>
              <a:t>模型</a:t>
            </a:r>
            <a:endParaRPr sz="1800">
              <a:cs typeface="微软雅黑" panose="020B0503020204020204" charset="-122"/>
            </a:endParaRPr>
          </a:p>
          <a:p>
            <a:pPr lvl="1" algn="l">
              <a:buClrTx/>
              <a:buSzTx/>
            </a:pPr>
            <a:r>
              <a:rPr sz="1800">
                <a:cs typeface="微软雅黑" panose="020B0503020204020204" charset="-122"/>
              </a:rPr>
              <a:t>Box和Jenkins建议当自变量延迟阶数比较多时，可以考虑采用传递函数模型结构，以减少待估参数的个数。本例回归模型不妨采用ARMA(1,2)结构替代</a:t>
            </a:r>
            <a:endParaRPr sz="1800">
              <a:cs typeface="微软雅黑" panose="020B0503020204020204" charset="-122"/>
            </a:endParaRPr>
          </a:p>
          <a:p>
            <a:pPr algn="l">
              <a:buClrTx/>
              <a:buSzTx/>
            </a:pPr>
            <a:endParaRPr sz="1800">
              <a:cs typeface="微软雅黑" panose="020B0503020204020204" charset="-122"/>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47482541" name="对象 -2147482542"/>
          <p:cNvGraphicFramePr>
            <a:graphicFrameLocks noChangeAspect="1"/>
          </p:cNvGraphicFramePr>
          <p:nvPr/>
        </p:nvGraphicFramePr>
        <p:xfrm>
          <a:off x="3699510" y="2396490"/>
          <a:ext cx="5863590" cy="427355"/>
        </p:xfrm>
        <a:graphic>
          <a:graphicData uri="http://schemas.openxmlformats.org/presentationml/2006/ole">
            <mc:AlternateContent xmlns:mc="http://schemas.openxmlformats.org/markup-compatibility/2006">
              <mc:Choice xmlns:v="urn:schemas-microsoft-com:vml" Requires="v">
                <p:oleObj spid="_x0000_s3076" name="" r:id="rId2" imgW="3136900" imgH="228600" progId="Equation.DSMT4">
                  <p:embed/>
                </p:oleObj>
              </mc:Choice>
              <mc:Fallback>
                <p:oleObj name="" r:id="rId2" imgW="3136900" imgH="228600" progId="Equation.DSMT4">
                  <p:embed/>
                  <p:pic>
                    <p:nvPicPr>
                      <p:cNvPr id="0" name="图片 3075"/>
                      <p:cNvPicPr/>
                      <p:nvPr/>
                    </p:nvPicPr>
                    <p:blipFill>
                      <a:blip r:embed="rId3"/>
                      <a:stretch>
                        <a:fillRect/>
                      </a:stretch>
                    </p:blipFill>
                    <p:spPr>
                      <a:xfrm>
                        <a:off x="3699510" y="2396490"/>
                        <a:ext cx="5863590" cy="427355"/>
                      </a:xfrm>
                      <a:prstGeom prst="rect">
                        <a:avLst/>
                      </a:prstGeom>
                      <a:noFill/>
                      <a:ln w="38100">
                        <a:noFill/>
                        <a:miter/>
                      </a:ln>
                    </p:spPr>
                  </p:pic>
                </p:oleObj>
              </mc:Fallback>
            </mc:AlternateContent>
          </a:graphicData>
        </a:graphic>
      </p:graphicFrame>
      <p:graphicFrame>
        <p:nvGraphicFramePr>
          <p:cNvPr id="-2147482540" name="对象 -2147482541"/>
          <p:cNvGraphicFramePr>
            <a:graphicFrameLocks noChangeAspect="1"/>
          </p:cNvGraphicFramePr>
          <p:nvPr/>
        </p:nvGraphicFramePr>
        <p:xfrm>
          <a:off x="4767580" y="5276850"/>
          <a:ext cx="3728085" cy="882015"/>
        </p:xfrm>
        <a:graphic>
          <a:graphicData uri="http://schemas.openxmlformats.org/presentationml/2006/ole">
            <mc:AlternateContent xmlns:mc="http://schemas.openxmlformats.org/markup-compatibility/2006">
              <mc:Choice xmlns:v="urn:schemas-microsoft-com:vml" Requires="v">
                <p:oleObj spid="_x0000_s2" name="" r:id="rId4" imgW="2019300" imgH="457200" progId="Equation.DSMT4">
                  <p:embed/>
                </p:oleObj>
              </mc:Choice>
              <mc:Fallback>
                <p:oleObj name="" r:id="rId4" imgW="2019300" imgH="457200" progId="Equation.DSMT4">
                  <p:embed/>
                  <p:pic>
                    <p:nvPicPr>
                      <p:cNvPr id="0" name="图片 1"/>
                      <p:cNvPicPr/>
                      <p:nvPr/>
                    </p:nvPicPr>
                    <p:blipFill>
                      <a:blip r:embed="rId5"/>
                      <a:stretch>
                        <a:fillRect/>
                      </a:stretch>
                    </p:blipFill>
                    <p:spPr>
                      <a:xfrm>
                        <a:off x="4767580" y="5276850"/>
                        <a:ext cx="3728085" cy="882015"/>
                      </a:xfrm>
                      <a:prstGeom prst="rect">
                        <a:avLst/>
                      </a:prstGeom>
                      <a:noFill/>
                      <a:ln w="38100">
                        <a:noFill/>
                        <a:miter/>
                      </a:ln>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xml><?xml version="1.0" encoding="utf-8"?>
<p:tagLst xmlns:p="http://schemas.openxmlformats.org/presentationml/2006/main">
  <p:tag name="KSO_WM_TAG_VERSION" val="1.0"/>
  <p:tag name="KSO_WM_BEAUTIFY_FLAG" val="#wm#"/>
  <p:tag name="KSO_WM_UNIT_TYPE" val="i"/>
  <p:tag name="KSO_WM_UNIT_ID" val="_3*i*4"/>
  <p:tag name="KSO_WM_UNIT_INDEX" val="4"/>
  <p:tag name="KSO_WM_UNIT_HIGHLIGHT" val="0"/>
  <p:tag name="KSO_WM_UNIT_COMPATIBLE" val="0"/>
  <p:tag name="KSO_WM_UNIT_DIAGRAM_ISNUMVISUAL" val="0"/>
  <p:tag name="KSO_WM_UNIT_DIAGRAM_ISREFERUNIT" val="0"/>
  <p:tag name="KSO_WM_UNIT_LAYERLEVEL"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SLIDE_BACKGROUND_TYPE" val="belt"/>
  <p:tag name="KSO_WM_SLIDE_BK_DARK_LIGHT"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 name="KSO_WM_SLIDE_BACKGROUND_TYPE" val="belt"/>
  <p:tag name="KSO_WM_SLIDE_BK_DARK_LIGHT"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UNIT_TYPE" val="i"/>
  <p:tag name="KSO_WM_UNIT_INDEX" val="5"/>
  <p:tag name="KSO_WM_SLIDE_BACKGROUND_TYPE" val="belt"/>
  <p:tag name="KSO_WM_SLIDE_BK_DARK_LIGHT"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UNIT_TYPE" val="i"/>
  <p:tag name="KSO_WM_UNIT_INDEX" val="6"/>
  <p:tag name="KSO_WM_SLIDE_BACKGROUND_TYPE" val="belt"/>
  <p:tag name="KSO_WM_SLIDE_BK_DARK_LIGHT"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UNIT_TYPE" val="i"/>
  <p:tag name="KSO_WM_UNIT_INDEX" val="7"/>
  <p:tag name="KSO_WM_SLIDE_BACKGROUND_TYPE" val="belt"/>
  <p:tag name="KSO_WM_SLIDE_BK_DARK_LIGH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3.xml><?xml version="1.0" encoding="utf-8"?>
<p:tagLst xmlns:p="http://schemas.openxmlformats.org/presentationml/2006/main">
  <p:tag name="KSO_WM_TEMPLATE_CATEGORY" val="custom"/>
  <p:tag name="KSO_WM_TEMPLATE_INDEX" val="20186795"/>
  <p:tag name="KSO_WM_TAG_VERSION" val="1.0"/>
  <p:tag name="KSO_WM_TEMPLATE_THUMBS_INDEX" val="1、5、6、7、8、9、10、11、12、13、15"/>
  <p:tag name="KSO_WM_BEAUTIFY_FLAG" val="#wm#"/>
  <p:tag name="KSO_WM_TEMPLATE_SUBCATEGORY" val="0"/>
</p:tagLst>
</file>

<file path=ppt/tags/tag164.xml><?xml version="1.0" encoding="utf-8"?>
<p:tagLst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165.xml><?xml version="1.0" encoding="utf-8"?>
<p:tagLst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166.xml><?xml version="1.0" encoding="utf-8"?>
<p:tagLst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167.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168.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69.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1.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2.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3.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4.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5.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6.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7.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8.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79.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1.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2.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3.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4.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5.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6.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7.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18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8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7.xml><?xml version="1.0" encoding="utf-8"?>
<p:tagLst xmlns:p="http://schemas.openxmlformats.org/presentationml/2006/main">
  <p:tag name="KSO_WM_UNIT_TABLE_BEAUTIFY" val="smartTable{9d2a5ab2-2093-4c2a-ade1-dd60325ea6e7}"/>
</p:tagLst>
</file>

<file path=ppt/tags/tag198.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199.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01.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02.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03.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04.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05.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06.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07.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08.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09.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11.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12.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13.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14.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15.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16.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17.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18.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21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3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32.xml><?xml version="1.0" encoding="utf-8"?>
<p:tagLst xmlns:p="http://schemas.openxmlformats.org/presentationml/2006/main">
  <p:tag name="KSO_WM_UNIT_TABLE_BEAUTIFY" val="smartTable{95b03b14-f762-4037-84b1-d99a2eddf7db}"/>
</p:tagLst>
</file>

<file path=ppt/tags/tag233.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34.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35.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36.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37.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38.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39.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41.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42.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43.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44.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45.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46.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47.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48.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49.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51.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52.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53.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25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9.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260.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61.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62.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63.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64.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65.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66.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67.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68.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69.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270.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71.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72.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73.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74.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75.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76.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77.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78.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79.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28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9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9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9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94.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95.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5*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96.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5*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7.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5*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8.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5*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99.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5*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TEMPLATE_CATEGORY" val="custom"/>
  <p:tag name="KSO_WM_TEMPLATE_INDEX" val="20184652"/>
  <p:tag name="KSO_WM_UNIT_TYPE" val="l_h_i"/>
  <p:tag name="KSO_WM_UNIT_INDEX" val="1_5_1"/>
  <p:tag name="KSO_WM_UNIT_ID" val="custom20184652_5*l_h_i*1_5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01.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5*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02.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5*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03.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5*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04.xml><?xml version="1.0" encoding="utf-8"?>
<p:tagLst xmlns:p="http://schemas.openxmlformats.org/presentationml/2006/main">
  <p:tag name="KSO_WM_TEMPLATE_CATEGORY" val="custom"/>
  <p:tag name="KSO_WM_TEMPLATE_INDEX" val="20184652"/>
  <p:tag name="KSO_WM_UNIT_TYPE" val="l_h_i"/>
  <p:tag name="KSO_WM_UNIT_INDEX" val="1_5_2"/>
  <p:tag name="KSO_WM_UNIT_ID" val="custom20184652_5*l_h_i*1_5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05.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5*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06.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5*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07.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5*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08.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5*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09.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5*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5*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11.xml><?xml version="1.0" encoding="utf-8"?>
<p:tagLst xmlns:p="http://schemas.openxmlformats.org/presentationml/2006/main">
  <p:tag name="KSO_WM_TEMPLATE_CATEGORY" val="custom"/>
  <p:tag name="KSO_WM_TEMPLATE_INDEX" val="20184652"/>
  <p:tag name="KSO_WM_UNIT_TYPE" val="l_h_i"/>
  <p:tag name="KSO_WM_UNIT_INDEX" val="1_5_3"/>
  <p:tag name="KSO_WM_UNIT_ID" val="custom20184652_5*l_h_i*1_5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12.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5*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13.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5*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14.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5"/>
  <p:tag name="KSO_WM_SLIDE_LAYOUT" val="a_l"/>
  <p:tag name="KSO_WM_SLIDE_LAYOUT_CNT" val="1_1"/>
  <p:tag name="KSO_WM_SLIDE_TYPE" val="contents"/>
  <p:tag name="KSO_WM_BEAUTIFY_FLAG" val="#wm#"/>
  <p:tag name="KSO_WM_DIAGRAM_GROUP_CODE" val="l1-1"/>
  <p:tag name="KSO_WM_SLIDE_SUBTYPE" val="diag"/>
</p:tagLst>
</file>

<file path=ppt/tags/tag31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16.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17.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18.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19.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2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2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2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24.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25.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326.xml><?xml version="1.0" encoding="utf-8"?>
<p:tagLst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327.xml><?xml version="1.0" encoding="utf-8"?>
<p:tagLst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328.xml><?xml version="1.0" encoding="utf-8"?>
<p:tagLst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UNIT_TYPE" val="i"/>
  <p:tag name="KSO_WM_UNIT_INDEX" val="5"/>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TYPE" val="i"/>
  <p:tag name="KSO_WM_UNIT_INDEX" val="4"/>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Lst>
</file>

<file path=ppt/theme/theme1.xml><?xml version="1.0" encoding="utf-8"?>
<a:theme xmlns:a="http://schemas.openxmlformats.org/drawingml/2006/main" name="1_Office 主题​​">
  <a:themeElements>
    <a:clrScheme name="A20186795">
      <a:dk1>
        <a:srgbClr val="000000"/>
      </a:dk1>
      <a:lt1>
        <a:srgbClr val="FFFFFF"/>
      </a:lt1>
      <a:dk2>
        <a:srgbClr val="212121"/>
      </a:dk2>
      <a:lt2>
        <a:srgbClr val="FFFFFF"/>
      </a:lt2>
      <a:accent1>
        <a:srgbClr val="2261A6"/>
      </a:accent1>
      <a:accent2>
        <a:srgbClr val="0076B8"/>
      </a:accent2>
      <a:accent3>
        <a:srgbClr val="0088B2"/>
      </a:accent3>
      <a:accent4>
        <a:srgbClr val="009A96"/>
      </a:accent4>
      <a:accent5>
        <a:srgbClr val="00A067"/>
      </a:accent5>
      <a:accent6>
        <a:srgbClr val="22A625"/>
      </a:accent6>
      <a:hlink>
        <a:srgbClr val="304FFE"/>
      </a:hlink>
      <a:folHlink>
        <a:srgbClr val="492067"/>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7441</Words>
  <Application>WPS 演示</Application>
  <PresentationFormat>宽屏</PresentationFormat>
  <Paragraphs>626</Paragraphs>
  <Slides>59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82</vt:i4>
      </vt:variant>
      <vt:variant>
        <vt:lpstr>幻灯片标题</vt:lpstr>
      </vt:variant>
      <vt:variant>
        <vt:i4>59</vt:i4>
      </vt:variant>
    </vt:vector>
  </HeadingPairs>
  <TitlesOfParts>
    <vt:vector size="151" baseType="lpstr">
      <vt:lpstr>Arial</vt:lpstr>
      <vt:lpstr>宋体</vt:lpstr>
      <vt:lpstr>Wingdings</vt:lpstr>
      <vt:lpstr>微软雅黑</vt:lpstr>
      <vt:lpstr>汉仪旗黑-85S</vt:lpstr>
      <vt:lpstr>黑体</vt:lpstr>
      <vt:lpstr>Arial</vt:lpstr>
      <vt:lpstr>Arial Unicode MS</vt:lpstr>
      <vt:lpstr>Calibri</vt:lpstr>
      <vt:lpstr>1_Office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Equation.3</vt:lpstr>
      <vt:lpstr>Equation.3</vt:lpstr>
      <vt:lpstr>Equation.3</vt:lpstr>
      <vt:lpstr>Equation.DSMT4</vt:lpstr>
      <vt:lpstr>PBrush</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Equation.3</vt:lpstr>
      <vt:lpstr>Equation.3</vt:lpstr>
      <vt:lpstr>Equation.3</vt:lpstr>
      <vt:lpstr>Equation.DSMT4</vt:lpstr>
      <vt:lpstr>条件异方差模型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多元时序回归分析</vt:lpstr>
      <vt:lpstr> 伪回归</vt:lpstr>
      <vt:lpstr>伪回归随机模拟试验</vt:lpstr>
      <vt:lpstr>试验结果</vt:lpstr>
      <vt:lpstr>伪回归产生原因</vt:lpstr>
      <vt:lpstr>PowerPoint 演示文稿</vt:lpstr>
      <vt:lpstr>单整</vt:lpstr>
      <vt:lpstr>单整的性质</vt:lpstr>
      <vt:lpstr>协整的概念</vt:lpstr>
      <vt:lpstr>协整检验</vt:lpstr>
      <vt:lpstr>例7.3</vt:lpstr>
      <vt:lpstr>构造回归模型</vt:lpstr>
      <vt:lpstr>残差序列单位根检验</vt:lpstr>
      <vt:lpstr>最终拟合模型</vt:lpstr>
      <vt:lpstr>协整模型拟合效果图</vt:lpstr>
      <vt:lpstr>PowerPoint 演示文稿</vt:lpstr>
      <vt:lpstr>误差修正模型</vt:lpstr>
      <vt:lpstr>短期影响因素分析</vt:lpstr>
      <vt:lpstr>误差修正模型</vt:lpstr>
      <vt:lpstr>例6.4续</vt:lpstr>
      <vt:lpstr>PowerPoint 演示文稿</vt:lpstr>
      <vt:lpstr>方差齐性假定的重要性</vt:lpstr>
      <vt:lpstr>PowerPoint 演示文稿</vt:lpstr>
      <vt:lpstr>PowerPoint 演示文稿</vt:lpstr>
      <vt:lpstr>PowerPoint 演示文稿</vt:lpstr>
      <vt:lpstr>PowerPoint 演示文稿</vt:lpstr>
      <vt:lpstr>Granger因果检验</vt:lpstr>
      <vt:lpstr>Granger因果检验</vt:lpstr>
      <vt:lpstr>例8-4</vt:lpstr>
      <vt:lpstr>两变量之间的4种因果关系</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王燕</cp:lastModifiedBy>
  <cp:revision>29</cp:revision>
  <dcterms:created xsi:type="dcterms:W3CDTF">2019-07-31T02:21:00Z</dcterms:created>
  <dcterms:modified xsi:type="dcterms:W3CDTF">2019-10-17T16:34:34Z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