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73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公司logo_注册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167063" y="5734050"/>
            <a:ext cx="2808287" cy="331788"/>
          </a:xfrm>
        </p:spPr>
        <p:txBody>
          <a:bodyPr/>
          <a:lstStyle>
            <a:lvl1pPr>
              <a:defRPr>
                <a:latin typeface="+mn-ea"/>
              </a:defRPr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381750"/>
            <a:ext cx="3622675" cy="350838"/>
          </a:xfrm>
          <a:prstGeom prst="rect">
            <a:avLst/>
          </a:prstGeom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1BAACDAD-5908-4888-9D20-ECB6EC975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3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2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71438"/>
            <a:ext cx="2124075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219825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3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71438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8775" y="1557338"/>
            <a:ext cx="8424863" cy="44640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2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71438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58775" y="1557338"/>
            <a:ext cx="8424863" cy="44640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934200" y="1524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kumimoji="1" lang="zh-CN" altLang="zh-CN" sz="2800" b="0">
              <a:solidFill>
                <a:srgbClr val="000000"/>
              </a:solidFill>
              <a:latin typeface="Impact" pitchFamily="34" charset="0"/>
              <a:ea typeface="黑体" pitchFamily="2" charset="-12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黑体" pitchFamily="2" charset="-122"/>
              </a:defRPr>
            </a:lvl1pPr>
          </a:lstStyle>
          <a:p>
            <a:pPr>
              <a:defRPr/>
            </a:pPr>
            <a:fld id="{5C4F2AE4-11B7-4CA1-8E06-33D0D987F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36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14308"/>
            <a:ext cx="8077200" cy="6858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0216"/>
            <a:ext cx="7772400" cy="41148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fld id="{B65BAB9C-C6F8-45E0-AAAF-81D8C2D5E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48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9D63BC49-55FD-439F-A292-78EA49116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50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14308"/>
            <a:ext cx="80772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16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16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443094A9-C967-47C2-83EA-D40A5ABC0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828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57AFF052-B20B-454B-8A95-97E873AFC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709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2870"/>
            <a:ext cx="80772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75A908D7-B105-4F34-9542-CABA2CC92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4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03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38CFA32D-C35C-4BDF-8E39-80CE53C92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05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291601D5-03B1-4107-AB58-BCF579F1C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445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CBEEC800-80BB-4705-8829-509DFA67F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597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2870"/>
            <a:ext cx="80772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6CE10692-F711-442B-A457-D429DDD46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63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38900" y="76200"/>
            <a:ext cx="20193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5905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E31E8FEF-DB3E-4542-8AF6-55B87CE57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906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2870"/>
            <a:ext cx="80772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EE7F9331-65FD-45A0-B915-3652A8E5E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423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357438" y="1785938"/>
            <a:ext cx="4000500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28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71438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8775" y="1557338"/>
            <a:ext cx="8424863" cy="44640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5B9C8989-BC44-45DF-9891-4E1E375D310E}" type="datetime1">
              <a:rPr lang="zh-CN" altLang="en-US"/>
              <a:pPr>
                <a:defRPr/>
              </a:pPr>
              <a:t>2015/1/5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 b="1">
                <a:latin typeface="Arial" charset="0"/>
              </a:defRPr>
            </a:lvl1pPr>
          </a:lstStyle>
          <a:p>
            <a:pPr>
              <a:defRPr/>
            </a:pPr>
            <a:fld id="{4BDF2777-5BAA-4A9C-AFC9-833F2876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0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557338"/>
            <a:ext cx="41354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557338"/>
            <a:ext cx="41370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3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8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8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0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4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4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1438"/>
            <a:ext cx="84963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557338"/>
            <a:ext cx="842486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597650"/>
            <a:ext cx="12969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75138383-F892-42FE-A714-1B78E741B9A4}" type="datetimeFigureOut">
              <a:rPr lang="zh-CN" altLang="en-US" smtClean="0"/>
              <a:t>2015/1/5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方正大黑简体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  <a:cs typeface="方正大黑简体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  <a:cs typeface="方正大黑简体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  <a:cs typeface="方正大黑简体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  <a:cs typeface="方正大黑简体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方正大黑简体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方正大黑简体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方正大黑简体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方正大黑简体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方正大黑简体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4325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DEMO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kumimoji="1" sz="1400" b="0">
                <a:solidFill>
                  <a:srgbClr val="000000"/>
                </a:solidFill>
                <a:latin typeface="Impact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1" sz="1400" b="0">
                <a:solidFill>
                  <a:srgbClr val="000000"/>
                </a:solidFill>
                <a:latin typeface="Impact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1" sz="1400" b="0">
                <a:solidFill>
                  <a:srgbClr val="000000"/>
                </a:solidFill>
                <a:latin typeface="Impact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6F035C91-05B5-49D1-A9F5-DD7B9207F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Impact" pitchFamily="34" charset="0"/>
          <a:ea typeface="方正大黑简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Impact" pitchFamily="34" charset="0"/>
          <a:ea typeface="方正大黑简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Impact" pitchFamily="34" charset="0"/>
          <a:ea typeface="方正大黑简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Impact" pitchFamily="34" charset="0"/>
          <a:ea typeface="方正大黑简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smtClean="0"/>
              <a:t>Kiwi</a:t>
            </a:r>
            <a:r>
              <a:rPr lang="zh-CN" altLang="en-US" dirty="0" smtClean="0"/>
              <a:t>进行单元测试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haohu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异步测试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线程使用的一些规范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尽量保证没有访问临界区的代码；</a:t>
            </a:r>
            <a:endParaRPr lang="en-US" altLang="zh-CN" dirty="0" smtClean="0"/>
          </a:p>
          <a:p>
            <a:r>
              <a:rPr lang="zh-CN" altLang="en-US" dirty="0" smtClean="0"/>
              <a:t>线程进行一定的封装（从测试的角度，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？）；</a:t>
            </a:r>
            <a:endParaRPr lang="en-US" altLang="zh-CN" dirty="0" smtClean="0"/>
          </a:p>
          <a:p>
            <a:r>
              <a:rPr lang="zh-CN" altLang="en-US" dirty="0" smtClean="0"/>
              <a:t>尽量不要有时序的依赖性；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6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异步测试 </a:t>
            </a:r>
            <a:r>
              <a:rPr lang="en-US" altLang="zh-CN" dirty="0" smtClean="0"/>
              <a:t>– GCD</a:t>
            </a:r>
            <a:r>
              <a:rPr lang="zh-CN" altLang="en-US" dirty="0" smtClean="0"/>
              <a:t>使用的建议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数据尽量通过参数传递；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直接使用</a:t>
            </a:r>
            <a:r>
              <a:rPr lang="en-US" altLang="zh-CN" dirty="0" smtClean="0"/>
              <a:t>GCD</a:t>
            </a:r>
            <a:r>
              <a:rPr lang="zh-CN" altLang="en-US" dirty="0" smtClean="0"/>
              <a:t>的方法，封装为对象；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时需考虑清除调度的时序关系；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3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异步测试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线程的执行流程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两个线程，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调度</a:t>
            </a:r>
            <a:r>
              <a:rPr lang="en-US" altLang="zh-CN" dirty="0" smtClean="0"/>
              <a:t>B</a:t>
            </a:r>
            <a:r>
              <a:rPr lang="zh-CN" altLang="en-US" dirty="0" smtClean="0"/>
              <a:t>做一些工作，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完成后通知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zh-CN" altLang="en-US" dirty="0" smtClean="0"/>
              <a:t>在异步接口函数实现中，向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任务队列插入</a:t>
            </a:r>
            <a:r>
              <a:rPr lang="en-US" altLang="zh-CN" dirty="0" smtClean="0"/>
              <a:t>block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block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任务队列插入</a:t>
            </a:r>
            <a:r>
              <a:rPr lang="en-US" altLang="zh-CN" dirty="0" smtClean="0"/>
              <a:t>block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中对外通知处理结果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异步测试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参数捕获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问题的关键？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捕获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；（这就是为什么要封装线程）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主动触发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的异步接口回调是否触发；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8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SkinShop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SkinFileDatamanagerSpec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05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</a:t>
            </a:r>
            <a:r>
              <a:rPr lang="zh-CN" altLang="en-US" dirty="0" smtClean="0"/>
              <a:t>流程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详细设计之后</a:t>
            </a:r>
            <a:endParaRPr lang="en-US" altLang="zh-CN" dirty="0" smtClean="0"/>
          </a:p>
          <a:p>
            <a:pPr lvl="1"/>
            <a:r>
              <a:rPr lang="zh-CN" altLang="en-US" dirty="0"/>
              <a:t>接口需定义</a:t>
            </a:r>
            <a:r>
              <a:rPr lang="zh-CN" altLang="en-US" dirty="0" smtClean="0"/>
              <a:t>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zh-CN" altLang="en-US" dirty="0"/>
              <a:t>流程</a:t>
            </a:r>
            <a:r>
              <a:rPr lang="zh-CN" altLang="en-US" dirty="0" smtClean="0"/>
              <a:t>清晰</a:t>
            </a:r>
            <a:endParaRPr lang="en-US" altLang="zh-CN" dirty="0" smtClean="0"/>
          </a:p>
          <a:p>
            <a:r>
              <a:rPr lang="zh-CN" altLang="en-US" dirty="0" smtClean="0"/>
              <a:t>明确测试目标：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要验证哪些点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做好记录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7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</a:t>
            </a:r>
            <a:r>
              <a:rPr lang="zh-CN" altLang="en-US" dirty="0" smtClean="0"/>
              <a:t>流程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第二步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根据接口和验证点设计测试方案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依赖关系</a:t>
            </a:r>
            <a:endParaRPr lang="en-US" altLang="zh-CN" dirty="0" smtClean="0"/>
          </a:p>
          <a:p>
            <a:pPr lvl="1"/>
            <a:r>
              <a:rPr lang="zh-CN" altLang="en-US" dirty="0"/>
              <a:t>假数据</a:t>
            </a:r>
            <a:endParaRPr lang="en-US" altLang="zh-CN" dirty="0"/>
          </a:p>
          <a:p>
            <a:pPr lvl="1"/>
            <a:r>
              <a:rPr lang="zh-CN" altLang="en-US" dirty="0" smtClean="0"/>
              <a:t>需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0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测试的流程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第三步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写测试代码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r>
              <a:rPr lang="en-US" altLang="zh-CN" dirty="0"/>
              <a:t>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实现接口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5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</a:p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1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Kiwi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异步测试介绍</a:t>
            </a:r>
            <a:endParaRPr lang="en-US" altLang="zh-CN" dirty="0" smtClean="0"/>
          </a:p>
          <a:p>
            <a:r>
              <a:rPr lang="zh-CN" altLang="en-US" dirty="0" smtClean="0"/>
              <a:t>测试的流程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0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Kiwi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</a:t>
            </a:r>
            <a:endParaRPr lang="en-US" altLang="zh-CN" dirty="0" smtClean="0"/>
          </a:p>
          <a:p>
            <a:r>
              <a:rPr lang="zh-CN" altLang="en-US" dirty="0" smtClean="0"/>
              <a:t>预期</a:t>
            </a:r>
            <a:endParaRPr lang="en-US" altLang="zh-CN" dirty="0" smtClean="0"/>
          </a:p>
          <a:p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en-US" altLang="zh-CN" dirty="0" err="1" smtClean="0"/>
              <a:t>Stub&amp;mock</a:t>
            </a:r>
            <a:endParaRPr lang="en-US" altLang="zh-CN" dirty="0" smtClean="0"/>
          </a:p>
          <a:p>
            <a:r>
              <a:rPr lang="en-US" altLang="zh-CN" dirty="0" smtClean="0"/>
              <a:t>Spy</a:t>
            </a:r>
            <a:r>
              <a:rPr lang="zh-CN" altLang="en-US" dirty="0" smtClean="0"/>
              <a:t>（参数捕获）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6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Kiwi – 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hould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shouldnot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shouldbenil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shouldnotbenil</a:t>
            </a:r>
            <a:endParaRPr lang="en-US" altLang="zh-CN" dirty="0" smtClean="0"/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eYes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beNO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beNil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beNonNil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beZero</a:t>
            </a:r>
            <a:endParaRPr lang="en-US" altLang="zh-CN" dirty="0" smtClean="0"/>
          </a:p>
          <a:p>
            <a:r>
              <a:rPr lang="en-US" altLang="zh-CN" dirty="0" err="1" smtClean="0"/>
              <a:t>beLessThan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OrequalTo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beGreaterThan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beIdenticalTo</a:t>
            </a:r>
            <a:endParaRPr lang="en-US" altLang="zh-CN" dirty="0" smtClean="0"/>
          </a:p>
          <a:p>
            <a:r>
              <a:rPr lang="en-US" altLang="zh-CN" dirty="0" err="1" smtClean="0"/>
              <a:t>beEmpty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haveCountOf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Atlease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Atmost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4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Kiwi – </a:t>
            </a:r>
            <a:r>
              <a:rPr lang="zh-CN" altLang="en-US" dirty="0" smtClean="0"/>
              <a:t>预期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shouldEventually</a:t>
            </a:r>
            <a:endParaRPr lang="en-US" altLang="zh-CN" dirty="0" smtClean="0"/>
          </a:p>
          <a:p>
            <a:r>
              <a:rPr lang="en-US" altLang="zh-CN" dirty="0" err="1" smtClean="0"/>
              <a:t>ShouldEventuallyBeforeTimingoutAfter</a:t>
            </a:r>
            <a:endParaRPr lang="en-US" altLang="zh-CN" dirty="0" smtClean="0"/>
          </a:p>
          <a:p>
            <a:r>
              <a:rPr lang="en-US" altLang="zh-CN" dirty="0" err="1" smtClean="0"/>
              <a:t>expectFutualValue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Kiwi – 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Receive</a:t>
            </a:r>
          </a:p>
          <a:p>
            <a:r>
              <a:rPr lang="en-US" altLang="zh-CN" dirty="0" smtClean="0"/>
              <a:t>Receive </a:t>
            </a:r>
            <a:r>
              <a:rPr lang="en-US" altLang="zh-CN" dirty="0" err="1" smtClean="0"/>
              <a:t>withCount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Atlease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AtMost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Receive </a:t>
            </a:r>
            <a:r>
              <a:rPr lang="en-US" altLang="zh-CN" dirty="0" err="1" smtClean="0"/>
              <a:t>AndReturn</a:t>
            </a:r>
            <a:endParaRPr lang="en-US" altLang="zh-CN" dirty="0" smtClean="0"/>
          </a:p>
          <a:p>
            <a:r>
              <a:rPr lang="en-US" altLang="zh-CN" dirty="0" smtClean="0"/>
              <a:t>Receive </a:t>
            </a:r>
            <a:r>
              <a:rPr lang="en-US" altLang="zh-CN" dirty="0" err="1" smtClean="0"/>
              <a:t>withArguments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7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Kiwi - Stub &amp; mock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区别：</a:t>
            </a:r>
            <a:r>
              <a:rPr lang="en-US" altLang="zh-CN" dirty="0" smtClean="0"/>
              <a:t>sub</a:t>
            </a:r>
            <a:r>
              <a:rPr lang="zh-CN" altLang="en-US" dirty="0" smtClean="0"/>
              <a:t>针对对象的取代（或者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的方法），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针对类的模拟；</a:t>
            </a:r>
            <a:endParaRPr lang="en-US" altLang="zh-CN" dirty="0" smtClean="0"/>
          </a:p>
          <a:p>
            <a:r>
              <a:rPr lang="en-US" altLang="zh-CN" dirty="0" smtClean="0"/>
              <a:t>Sub</a:t>
            </a:r>
            <a:r>
              <a:rPr lang="zh-CN" altLang="en-US" dirty="0" smtClean="0"/>
              <a:t>：意思是取代对象的方法（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对象和实际对象均可）；</a:t>
            </a:r>
            <a:endParaRPr lang="en-US" altLang="zh-CN" dirty="0" smtClean="0"/>
          </a:p>
          <a:p>
            <a:r>
              <a:rPr lang="en-US" altLang="zh-CN" dirty="0" smtClean="0"/>
              <a:t>Mock</a:t>
            </a:r>
            <a:r>
              <a:rPr lang="zh-CN" altLang="en-US" dirty="0" smtClean="0"/>
              <a:t>：使用场景，模拟假对象，例如：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配合使用：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创建函数，返回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9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Kiwi - Spy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参数捕获 ：捕获函数的某个参数</a:t>
            </a:r>
            <a:endParaRPr lang="en-US" altLang="zh-CN" dirty="0" smtClean="0"/>
          </a:p>
          <a:p>
            <a:r>
              <a:rPr lang="zh-CN" altLang="en-US" dirty="0" smtClean="0"/>
              <a:t>使用场景：配合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，例如：异步测试捕获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6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Kiwi – </a:t>
            </a:r>
            <a:r>
              <a:rPr lang="zh-CN" altLang="en-US" dirty="0" smtClean="0"/>
              <a:t>举例引擎的测试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SmartEgineSpec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317581"/>
      </p:ext>
    </p:extLst>
  </p:cSld>
  <p:clrMapOvr>
    <a:masterClrMapping/>
  </p:clrMapOvr>
</p:sld>
</file>

<file path=ppt/theme/theme1.xml><?xml version="1.0" encoding="utf-8"?>
<a:theme xmlns:a="http://schemas.openxmlformats.org/drawingml/2006/main" name="新员工入职培训模板">
  <a:themeElements>
    <a:clrScheme name="新员工入职培训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员工入职培训模板">
      <a:majorFont>
        <a:latin typeface="Impact"/>
        <a:ea typeface="方正大黑简体"/>
        <a:cs typeface=""/>
      </a:majorFont>
      <a:minorFont>
        <a:latin typeface="Impact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105201" tIns="49926" rIns="105201" bIns="49926" numCol="1" anchor="t" anchorCtr="0" compatLnSpc="1">
        <a:prstTxWarp prst="textNoShape">
          <a:avLst/>
        </a:prstTxWarp>
        <a:spAutoFit/>
      </a:bodyPr>
      <a:lstStyle>
        <a:defPPr marL="0" marR="0" indent="0" algn="ctr" defTabSz="1023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105201" tIns="49926" rIns="105201" bIns="49926" numCol="1" anchor="t" anchorCtr="0" compatLnSpc="1">
        <a:prstTxWarp prst="textNoShape">
          <a:avLst/>
        </a:prstTxWarp>
        <a:spAutoFit/>
      </a:bodyPr>
      <a:lstStyle>
        <a:defPPr marL="0" marR="0" indent="0" algn="ctr" defTabSz="10239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新员工入职培训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讯飞技术中心演示模版 TECH">
  <a:themeElements>
    <a:clrScheme name="讯飞技术中心演示模版 TECH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讯飞技术中心演示模版 TECH">
      <a:majorFont>
        <a:latin typeface="Impact"/>
        <a:ea typeface="方正大黑简体"/>
        <a:cs typeface=""/>
      </a:majorFont>
      <a:minorFont>
        <a:latin typeface="Impact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59131" dir="17916628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  <a:ea typeface="方正大黑简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59131" dir="17916628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  <a:ea typeface="方正大黑简体" pitchFamily="2" charset="-122"/>
          </a:defRPr>
        </a:defPPr>
      </a:lstStyle>
    </a:lnDef>
  </a:objectDefaults>
  <a:extraClrSchemeLst>
    <a:extraClrScheme>
      <a:clrScheme name="讯飞技术中心演示模版 TE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技术中心演示模版 TE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技术中心演示模版 TE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技术中心演示模版 TE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技术中心演示模版 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技术中心演示模版 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技术中心演示模版 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代码演进设想</Template>
  <TotalTime>5708</TotalTime>
  <Words>419</Words>
  <Application>Microsoft Office PowerPoint</Application>
  <PresentationFormat>全屏显示(4:3)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新员工入职培训模板</vt:lpstr>
      <vt:lpstr>讯飞技术中心演示模版 TECH</vt:lpstr>
      <vt:lpstr>用Kiwi进行单元测试 </vt:lpstr>
      <vt:lpstr>提纲</vt:lpstr>
      <vt:lpstr>Kiwi介绍</vt:lpstr>
      <vt:lpstr>Kiwi – 判断</vt:lpstr>
      <vt:lpstr>Kiwi – 预期</vt:lpstr>
      <vt:lpstr>Kiwi – 消息</vt:lpstr>
      <vt:lpstr>Kiwi - Stub &amp; mock</vt:lpstr>
      <vt:lpstr>Kiwi - Spy</vt:lpstr>
      <vt:lpstr>Kiwi – 举例引擎的测试</vt:lpstr>
      <vt:lpstr>异步测试 – 线程使用的一些规范</vt:lpstr>
      <vt:lpstr>异步测试 – GCD使用的建议</vt:lpstr>
      <vt:lpstr>异步测试 – 线程的执行流程</vt:lpstr>
      <vt:lpstr>异步测试 – 参数捕获</vt:lpstr>
      <vt:lpstr>举例- SkinShop</vt:lpstr>
      <vt:lpstr>测试的流程 – 第一步</vt:lpstr>
      <vt:lpstr>测试的流程 – 第二步</vt:lpstr>
      <vt:lpstr>测试的流程 – 第三步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胡浩</dc:creator>
  <cp:lastModifiedBy>胡浩</cp:lastModifiedBy>
  <cp:revision>11</cp:revision>
  <dcterms:created xsi:type="dcterms:W3CDTF">2014-12-31T01:39:00Z</dcterms:created>
  <dcterms:modified xsi:type="dcterms:W3CDTF">2015-01-05T03:12:00Z</dcterms:modified>
</cp:coreProperties>
</file>