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2" r:id="rId6"/>
    <p:sldId id="261" r:id="rId7"/>
    <p:sldId id="263" r:id="rId8"/>
    <p:sldId id="264" r:id="rId9"/>
    <p:sldId id="268" r:id="rId10"/>
    <p:sldId id="271" r:id="rId11"/>
    <p:sldId id="267" r:id="rId12"/>
    <p:sldId id="272" r:id="rId13"/>
    <p:sldId id="265" r:id="rId14"/>
    <p:sldId id="273" r:id="rId15"/>
    <p:sldId id="266"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46371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00705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20244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4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8640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8F9A5E-C652-41AF-8271-E0A8435554C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231989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8F9A5E-C652-41AF-8271-E0A8435554C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67878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49623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7622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303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42215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96892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F9A5E-C652-41AF-8271-E0A8435554C5}"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0636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F9A5E-C652-41AF-8271-E0A8435554C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6663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F9A5E-C652-41AF-8271-E0A8435554C5}"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46360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85356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08253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8F9A5E-C652-41AF-8271-E0A8435554C5}" type="datetimeFigureOut">
              <a:rPr lang="en-US" smtClean="0"/>
              <a:t>12/11/2023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3B63F3-8719-4EB6-85F0-95C7751F1B7A}" type="slidenum">
              <a:rPr lang="en-US" smtClean="0"/>
              <a:t>‹#›</a:t>
            </a:fld>
            <a:endParaRPr lang="en-US"/>
          </a:p>
        </p:txBody>
      </p:sp>
    </p:spTree>
    <p:extLst>
      <p:ext uri="{BB962C8B-B14F-4D97-AF65-F5344CB8AC3E}">
        <p14:creationId xmlns:p14="http://schemas.microsoft.com/office/powerpoint/2010/main" val="132409111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2B9-6F02-6ECE-8AE0-0996ED81C4F5}"/>
              </a:ext>
            </a:extLst>
          </p:cNvPr>
          <p:cNvSpPr>
            <a:spLocks noGrp="1"/>
          </p:cNvSpPr>
          <p:nvPr>
            <p:ph type="ctrTitle"/>
          </p:nvPr>
        </p:nvSpPr>
        <p:spPr>
          <a:xfrm>
            <a:off x="95251" y="246305"/>
            <a:ext cx="9144000" cy="1905001"/>
          </a:xfrm>
        </p:spPr>
        <p:txBody>
          <a:bodyPr>
            <a:normAutofit/>
          </a:bodyPr>
          <a:lstStyle/>
          <a:p>
            <a:pPr algn="l"/>
            <a:r>
              <a:rPr lang="en-US" dirty="0"/>
              <a:t>Custom Loss Functions for Fuel Moisture Models</a:t>
            </a:r>
          </a:p>
        </p:txBody>
      </p:sp>
      <p:sp>
        <p:nvSpPr>
          <p:cNvPr id="3" name="Subtitle 2">
            <a:extLst>
              <a:ext uri="{FF2B5EF4-FFF2-40B4-BE49-F238E27FC236}">
                <a16:creationId xmlns:a16="http://schemas.microsoft.com/office/drawing/2014/main" id="{444C0275-82F2-3EAE-2C8B-6383FEA415F1}"/>
              </a:ext>
            </a:extLst>
          </p:cNvPr>
          <p:cNvSpPr>
            <a:spLocks noGrp="1"/>
          </p:cNvSpPr>
          <p:nvPr>
            <p:ph type="subTitle" idx="1"/>
          </p:nvPr>
        </p:nvSpPr>
        <p:spPr>
          <a:xfrm>
            <a:off x="354033" y="2611120"/>
            <a:ext cx="4057651" cy="1655762"/>
          </a:xfrm>
        </p:spPr>
        <p:txBody>
          <a:bodyPr/>
          <a:lstStyle/>
          <a:p>
            <a:pPr algn="l"/>
            <a:r>
              <a:rPr lang="en-US" sz="2400" dirty="0"/>
              <a:t>Jonathon Hirschi</a:t>
            </a:r>
          </a:p>
          <a:p>
            <a:pPr algn="l"/>
            <a:r>
              <a:rPr lang="en-US" dirty="0"/>
              <a:t>CU Denver</a:t>
            </a:r>
          </a:p>
          <a:p>
            <a:pPr algn="l"/>
            <a:r>
              <a:rPr lang="en-US" sz="2400" dirty="0"/>
              <a:t>Fall 2023</a:t>
            </a:r>
          </a:p>
          <a:p>
            <a:endParaRPr lang="en-US" dirty="0"/>
          </a:p>
        </p:txBody>
      </p:sp>
      <p:pic>
        <p:nvPicPr>
          <p:cNvPr id="2050" name="Picture 2" descr="Six wildfires in Colorado, including the 416 fire, pictured on June 6 near Hermosa, were still active on Tuesday. The 416 fire has consumed 23,000 acres on the edge of San Juan National Forest, the authorities said.">
            <a:extLst>
              <a:ext uri="{FF2B5EF4-FFF2-40B4-BE49-F238E27FC236}">
                <a16:creationId xmlns:a16="http://schemas.microsoft.com/office/drawing/2014/main" id="{94279EF5-8511-5477-D212-E5593400E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531" y="220767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2B68DC-722A-C888-C90C-6D22505605C4}"/>
              </a:ext>
            </a:extLst>
          </p:cNvPr>
          <p:cNvSpPr txBox="1"/>
          <p:nvPr/>
        </p:nvSpPr>
        <p:spPr>
          <a:xfrm>
            <a:off x="6908800" y="6427029"/>
            <a:ext cx="3834576" cy="369332"/>
          </a:xfrm>
          <a:prstGeom prst="rect">
            <a:avLst/>
          </a:prstGeom>
          <a:noFill/>
        </p:spPr>
        <p:txBody>
          <a:bodyPr wrap="none" rtlCol="0">
            <a:spAutoFit/>
          </a:bodyPr>
          <a:lstStyle/>
          <a:p>
            <a:r>
              <a:rPr lang="en-US" dirty="0"/>
              <a:t>Hermosa, Colorado 2018 (Source: NYT)</a:t>
            </a:r>
          </a:p>
        </p:txBody>
      </p:sp>
      <p:pic>
        <p:nvPicPr>
          <p:cNvPr id="2052" name="Picture 4" descr="logo - color reverse">
            <a:extLst>
              <a:ext uri="{FF2B5EF4-FFF2-40B4-BE49-F238E27FC236}">
                <a16:creationId xmlns:a16="http://schemas.microsoft.com/office/drawing/2014/main" id="{EF43D338-81DD-18FE-45C7-012DCFB4C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28" y="5504934"/>
            <a:ext cx="3906215" cy="110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4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Augmented KF Example</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ACDFDD0A-31E9-1DF3-1286-972344331ABB}"/>
              </a:ext>
            </a:extLst>
          </p:cNvPr>
          <p:cNvPicPr>
            <a:picLocks noChangeAspect="1"/>
          </p:cNvPicPr>
          <p:nvPr/>
        </p:nvPicPr>
        <p:blipFill>
          <a:blip r:embed="rId2"/>
          <a:stretch>
            <a:fillRect/>
          </a:stretch>
        </p:blipFill>
        <p:spPr>
          <a:xfrm>
            <a:off x="666070" y="2235030"/>
            <a:ext cx="10458988" cy="3302170"/>
          </a:xfrm>
          <a:prstGeom prst="rect">
            <a:avLst/>
          </a:prstGeom>
        </p:spPr>
      </p:pic>
    </p:spTree>
    <p:extLst>
      <p:ext uri="{BB962C8B-B14F-4D97-AF65-F5344CB8AC3E}">
        <p14:creationId xmlns:p14="http://schemas.microsoft.com/office/powerpoint/2010/main" val="310751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Physics-Initiated RNN</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Initial weights to RNN set to solve previous ODE</a:t>
            </a:r>
          </a:p>
          <a:p>
            <a:pPr marL="285750" indent="-285750" algn="l">
              <a:buFont typeface="Arial" panose="020B0604020202020204" pitchFamily="34" charset="0"/>
              <a:buChar char="•"/>
            </a:pPr>
            <a:r>
              <a:rPr lang="en-US" sz="2000" dirty="0"/>
              <a:t>RNN learns the data assimilation process through other network connections.</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9C5192B9-984B-9D07-C588-D4296484598D}"/>
              </a:ext>
            </a:extLst>
          </p:cNvPr>
          <p:cNvPicPr>
            <a:picLocks noChangeAspect="1"/>
          </p:cNvPicPr>
          <p:nvPr/>
        </p:nvPicPr>
        <p:blipFill>
          <a:blip r:embed="rId2"/>
          <a:stretch>
            <a:fillRect/>
          </a:stretch>
        </p:blipFill>
        <p:spPr>
          <a:xfrm>
            <a:off x="6096000" y="3334598"/>
            <a:ext cx="4064017" cy="1922170"/>
          </a:xfrm>
          <a:prstGeom prst="rect">
            <a:avLst/>
          </a:prstGeom>
        </p:spPr>
      </p:pic>
      <p:pic>
        <p:nvPicPr>
          <p:cNvPr id="7" name="Picture 6">
            <a:extLst>
              <a:ext uri="{FF2B5EF4-FFF2-40B4-BE49-F238E27FC236}">
                <a16:creationId xmlns:a16="http://schemas.microsoft.com/office/drawing/2014/main" id="{026F13D0-B6AD-5F18-CD0C-ED1549C803D4}"/>
              </a:ext>
            </a:extLst>
          </p:cNvPr>
          <p:cNvPicPr>
            <a:picLocks noChangeAspect="1"/>
          </p:cNvPicPr>
          <p:nvPr/>
        </p:nvPicPr>
        <p:blipFill>
          <a:blip r:embed="rId3"/>
          <a:stretch>
            <a:fillRect/>
          </a:stretch>
        </p:blipFill>
        <p:spPr>
          <a:xfrm>
            <a:off x="5334529" y="1601232"/>
            <a:ext cx="5156810" cy="1327221"/>
          </a:xfrm>
          <a:prstGeom prst="rect">
            <a:avLst/>
          </a:prstGeom>
        </p:spPr>
      </p:pic>
    </p:spTree>
    <p:extLst>
      <p:ext uri="{BB962C8B-B14F-4D97-AF65-F5344CB8AC3E}">
        <p14:creationId xmlns:p14="http://schemas.microsoft.com/office/powerpoint/2010/main" val="233746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Physics-Initiated RNN Example</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4" name="Picture 3">
            <a:extLst>
              <a:ext uri="{FF2B5EF4-FFF2-40B4-BE49-F238E27FC236}">
                <a16:creationId xmlns:a16="http://schemas.microsoft.com/office/drawing/2014/main" id="{50B72AC7-D84F-50F2-9F82-13CABD2D612A}"/>
              </a:ext>
            </a:extLst>
          </p:cNvPr>
          <p:cNvPicPr>
            <a:picLocks noChangeAspect="1"/>
          </p:cNvPicPr>
          <p:nvPr/>
        </p:nvPicPr>
        <p:blipFill>
          <a:blip r:embed="rId2"/>
          <a:stretch>
            <a:fillRect/>
          </a:stretch>
        </p:blipFill>
        <p:spPr>
          <a:xfrm>
            <a:off x="742274" y="2366560"/>
            <a:ext cx="10306580" cy="3283119"/>
          </a:xfrm>
          <a:prstGeom prst="rect">
            <a:avLst/>
          </a:prstGeom>
        </p:spPr>
      </p:pic>
    </p:spTree>
    <p:extLst>
      <p:ext uri="{BB962C8B-B14F-4D97-AF65-F5344CB8AC3E}">
        <p14:creationId xmlns:p14="http://schemas.microsoft.com/office/powerpoint/2010/main" val="93890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Autoregressive Model Background</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Relates the response to values at previous times. </a:t>
            </a:r>
          </a:p>
          <a:p>
            <a:pPr marL="742950" lvl="1" indent="-285750">
              <a:buFont typeface="Arial" panose="020B0604020202020204" pitchFamily="34" charset="0"/>
              <a:buChar char="•"/>
            </a:pPr>
            <a:r>
              <a:rPr lang="en-US" sz="1600" dirty="0"/>
              <a:t>Mathematically like finite-difference schemes for differential equations.</a:t>
            </a:r>
          </a:p>
          <a:p>
            <a:pPr marL="285750" indent="-285750" algn="l">
              <a:buFont typeface="Arial" panose="020B0604020202020204" pitchFamily="34" charset="0"/>
              <a:buChar char="•"/>
            </a:pPr>
            <a:r>
              <a:rPr lang="en-US" sz="2000" dirty="0"/>
              <a:t>Variable selection was performed using RMSE of forecasted values on a subset of the total FM data.</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3" name="Picture 12">
            <a:extLst>
              <a:ext uri="{FF2B5EF4-FFF2-40B4-BE49-F238E27FC236}">
                <a16:creationId xmlns:a16="http://schemas.microsoft.com/office/drawing/2014/main" id="{54144C31-F671-79A4-2C83-7AB2C1C2C0A6}"/>
              </a:ext>
            </a:extLst>
          </p:cNvPr>
          <p:cNvPicPr>
            <a:picLocks noChangeAspect="1"/>
          </p:cNvPicPr>
          <p:nvPr/>
        </p:nvPicPr>
        <p:blipFill>
          <a:blip r:embed="rId2"/>
          <a:stretch>
            <a:fillRect/>
          </a:stretch>
        </p:blipFill>
        <p:spPr>
          <a:xfrm>
            <a:off x="5738986" y="1891648"/>
            <a:ext cx="5184095" cy="1247785"/>
          </a:xfrm>
          <a:prstGeom prst="rect">
            <a:avLst/>
          </a:prstGeom>
        </p:spPr>
      </p:pic>
      <p:pic>
        <p:nvPicPr>
          <p:cNvPr id="14" name="Picture 13">
            <a:extLst>
              <a:ext uri="{FF2B5EF4-FFF2-40B4-BE49-F238E27FC236}">
                <a16:creationId xmlns:a16="http://schemas.microsoft.com/office/drawing/2014/main" id="{238607FD-BF76-5092-324F-27C585B22A30}"/>
              </a:ext>
            </a:extLst>
          </p:cNvPr>
          <p:cNvPicPr>
            <a:picLocks noChangeAspect="1"/>
          </p:cNvPicPr>
          <p:nvPr/>
        </p:nvPicPr>
        <p:blipFill>
          <a:blip r:embed="rId3"/>
          <a:stretch>
            <a:fillRect/>
          </a:stretch>
        </p:blipFill>
        <p:spPr>
          <a:xfrm>
            <a:off x="6220802" y="3618840"/>
            <a:ext cx="4220461" cy="2663524"/>
          </a:xfrm>
          <a:prstGeom prst="rect">
            <a:avLst/>
          </a:prstGeom>
        </p:spPr>
      </p:pic>
    </p:spTree>
    <p:extLst>
      <p:ext uri="{BB962C8B-B14F-4D97-AF65-F5344CB8AC3E}">
        <p14:creationId xmlns:p14="http://schemas.microsoft.com/office/powerpoint/2010/main" val="9972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Autoregressive Model Example</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E604B45B-9896-0349-3A67-AD056217E57B}"/>
              </a:ext>
            </a:extLst>
          </p:cNvPr>
          <p:cNvPicPr>
            <a:picLocks noChangeAspect="1"/>
          </p:cNvPicPr>
          <p:nvPr/>
        </p:nvPicPr>
        <p:blipFill>
          <a:blip r:embed="rId2"/>
          <a:stretch>
            <a:fillRect/>
          </a:stretch>
        </p:blipFill>
        <p:spPr>
          <a:xfrm>
            <a:off x="685121" y="2287818"/>
            <a:ext cx="10420886" cy="3359323"/>
          </a:xfrm>
          <a:prstGeom prst="rect">
            <a:avLst/>
          </a:prstGeom>
        </p:spPr>
      </p:pic>
    </p:spTree>
    <p:extLst>
      <p:ext uri="{BB962C8B-B14F-4D97-AF65-F5344CB8AC3E}">
        <p14:creationId xmlns:p14="http://schemas.microsoft.com/office/powerpoint/2010/main" val="189818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Final Autoregressive Model</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80038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Final Model specification utilized just lag 1. </a:t>
            </a:r>
          </a:p>
          <a:p>
            <a:pPr marL="285750" indent="-285750" algn="l">
              <a:buFont typeface="Arial" panose="020B0604020202020204" pitchFamily="34" charset="0"/>
              <a:buChar char="•"/>
            </a:pPr>
            <a:r>
              <a:rPr lang="en-US" sz="2000" dirty="0"/>
              <a:t>It was within 1 standard error of the “best” model</a:t>
            </a:r>
          </a:p>
          <a:p>
            <a:pPr algn="l"/>
            <a:endParaRPr lang="en-US" sz="2000" dirty="0"/>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08EB816A-26F2-27D1-92E3-B34CE8055692}"/>
              </a:ext>
            </a:extLst>
          </p:cNvPr>
          <p:cNvPicPr>
            <a:picLocks noChangeAspect="1"/>
          </p:cNvPicPr>
          <p:nvPr/>
        </p:nvPicPr>
        <p:blipFill>
          <a:blip r:embed="rId2"/>
          <a:stretch>
            <a:fillRect/>
          </a:stretch>
        </p:blipFill>
        <p:spPr>
          <a:xfrm>
            <a:off x="5417582" y="2133565"/>
            <a:ext cx="6206694" cy="1544390"/>
          </a:xfrm>
          <a:prstGeom prst="rect">
            <a:avLst/>
          </a:prstGeom>
        </p:spPr>
      </p:pic>
    </p:spTree>
    <p:extLst>
      <p:ext uri="{BB962C8B-B14F-4D97-AF65-F5344CB8AC3E}">
        <p14:creationId xmlns:p14="http://schemas.microsoft.com/office/powerpoint/2010/main" val="185431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Standard Loss Function (1)</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80038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The Residual Sum of Squares (RSS) is the standard loss function in statistics</a:t>
                </a:r>
              </a:p>
              <a:p>
                <a:pPr marL="285750" indent="-285750" algn="l">
                  <a:buFont typeface="Arial" panose="020B0604020202020204" pitchFamily="34" charset="0"/>
                  <a:buChar char="•"/>
                </a:pPr>
                <a:r>
                  <a:rPr lang="en-US" sz="2000" dirty="0"/>
                  <a:t>For:</a:t>
                </a:r>
              </a:p>
              <a:p>
                <a:pPr marL="742950" lvl="1"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𝑁</m:t>
                    </m:r>
                  </m:oMath>
                </a14:m>
                <a:r>
                  <a:rPr lang="en-US" sz="1600" dirty="0"/>
                  <a:t>: number of time points</a:t>
                </a:r>
              </a:p>
              <a:p>
                <a:pPr marL="742950" lvl="1"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𝑡</m:t>
                        </m:r>
                      </m:sub>
                    </m:sSub>
                  </m:oMath>
                </a14:m>
                <a:r>
                  <a:rPr lang="en-US" sz="1600" dirty="0"/>
                  <a:t>: observed response at time </a:t>
                </a:r>
                <a14:m>
                  <m:oMath xmlns:m="http://schemas.openxmlformats.org/officeDocument/2006/math">
                    <m:r>
                      <a:rPr lang="en-US" sz="1600" b="0" i="1" smtClean="0">
                        <a:latin typeface="Cambria Math" panose="02040503050406030204" pitchFamily="18" charset="0"/>
                      </a:rPr>
                      <m:t>𝑡</m:t>
                    </m:r>
                  </m:oMath>
                </a14:m>
                <a:endParaRPr lang="en-US" sz="1600" b="0" dirty="0"/>
              </a:p>
              <a:p>
                <a:pPr marL="742950" lvl="1"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𝑡</m:t>
                            </m:r>
                          </m:sub>
                        </m:sSub>
                      </m:e>
                    </m:acc>
                  </m:oMath>
                </a14:m>
                <a:r>
                  <a:rPr lang="en-US" sz="1600" dirty="0"/>
                  <a:t>: modeled response at time </a:t>
                </a:r>
                <a14:m>
                  <m:oMath xmlns:m="http://schemas.openxmlformats.org/officeDocument/2006/math">
                    <m:r>
                      <a:rPr lang="en-US" sz="1600" b="0" i="1" smtClean="0">
                        <a:latin typeface="Cambria Math" panose="02040503050406030204" pitchFamily="18" charset="0"/>
                      </a:rPr>
                      <m:t>𝑡</m:t>
                    </m:r>
                  </m:oMath>
                </a14:m>
                <a:endParaRPr lang="en-US" sz="1600" dirty="0"/>
              </a:p>
              <a:p>
                <a:pPr lvl="1"/>
                <a:endParaRPr lang="en-US" sz="1600" b="0" dirty="0"/>
              </a:p>
            </p:txBody>
          </p:sp>
        </mc:Choice>
        <mc:Fallback>
          <p:sp>
            <p:nvSpPr>
              <p:cNvPr id="4" name="Text Placeholder 3">
                <a:extLst>
                  <a:ext uri="{FF2B5EF4-FFF2-40B4-BE49-F238E27FC236}">
                    <a16:creationId xmlns:a16="http://schemas.microsoft.com/office/drawing/2014/main" id="{6D59AFF8-CEFF-BCFA-F54B-DB9658BE8BC1}"/>
                  </a:ext>
                </a:extLst>
              </p:cNvPr>
              <p:cNvSpPr>
                <a:spLocks noGrp="1" noRot="1" noChangeAspect="1" noMove="1" noResize="1" noEditPoints="1" noAdjustHandles="1" noChangeArrowheads="1" noChangeShapeType="1" noTextEdit="1"/>
              </p:cNvSpPr>
              <p:nvPr>
                <p:ph type="body" sz="half" idx="2"/>
              </p:nvPr>
            </p:nvSpPr>
            <p:spPr>
              <a:xfrm>
                <a:off x="219459" y="1800383"/>
                <a:ext cx="4220461" cy="4000487"/>
              </a:xfrm>
              <a:blipFill>
                <a:blip r:embed="rId2"/>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06E10877-9F48-3AA7-5685-42254A61332F}"/>
              </a:ext>
            </a:extLst>
          </p:cNvPr>
          <p:cNvPicPr>
            <a:picLocks noChangeAspect="1"/>
          </p:cNvPicPr>
          <p:nvPr/>
        </p:nvPicPr>
        <p:blipFill>
          <a:blip r:embed="rId3"/>
          <a:stretch>
            <a:fillRect/>
          </a:stretch>
        </p:blipFill>
        <p:spPr>
          <a:xfrm>
            <a:off x="6300433" y="2124694"/>
            <a:ext cx="4076904" cy="1451626"/>
          </a:xfrm>
          <a:prstGeom prst="rect">
            <a:avLst/>
          </a:prstGeom>
        </p:spPr>
      </p:pic>
    </p:spTree>
    <p:extLst>
      <p:ext uri="{BB962C8B-B14F-4D97-AF65-F5344CB8AC3E}">
        <p14:creationId xmlns:p14="http://schemas.microsoft.com/office/powerpoint/2010/main" val="289048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Running Models with Standard Loss Function</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800383"/>
            <a:ext cx="4220461" cy="4000487"/>
          </a:xfrm>
        </p:spPr>
        <p:txBody>
          <a:bodyPr>
            <a:normAutofit/>
          </a:bodyPr>
          <a:lstStyle/>
          <a:p>
            <a:pPr marL="285750" indent="-285750" algn="l">
              <a:buFont typeface="Arial" panose="020B0604020202020204" pitchFamily="34" charset="0"/>
              <a:buChar char="•"/>
            </a:pPr>
            <a:r>
              <a:rPr lang="en-US" sz="2000" dirty="0"/>
              <a:t>The AR model had the lowest prediction RMSE</a:t>
            </a:r>
          </a:p>
          <a:p>
            <a:pPr marL="285750" indent="-285750" algn="l">
              <a:buFont typeface="Arial" panose="020B0604020202020204" pitchFamily="34" charset="0"/>
              <a:buChar char="•"/>
            </a:pPr>
            <a:r>
              <a:rPr lang="en-US" sz="2000" dirty="0"/>
              <a:t>The AR and Physics-Based KF model showed signs of overfitting</a:t>
            </a:r>
            <a:endParaRPr lang="en-US" sz="1600" b="0" dirty="0"/>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DA200929-72FF-9799-A24D-63F1DB0E19EA}"/>
              </a:ext>
            </a:extLst>
          </p:cNvPr>
          <p:cNvPicPr>
            <a:picLocks noChangeAspect="1"/>
          </p:cNvPicPr>
          <p:nvPr/>
        </p:nvPicPr>
        <p:blipFill>
          <a:blip r:embed="rId2"/>
          <a:stretch>
            <a:fillRect/>
          </a:stretch>
        </p:blipFill>
        <p:spPr>
          <a:xfrm>
            <a:off x="532614" y="4029478"/>
            <a:ext cx="4322491" cy="2535454"/>
          </a:xfrm>
          <a:prstGeom prst="rect">
            <a:avLst/>
          </a:prstGeom>
        </p:spPr>
      </p:pic>
      <p:pic>
        <p:nvPicPr>
          <p:cNvPr id="11" name="Picture 10">
            <a:extLst>
              <a:ext uri="{FF2B5EF4-FFF2-40B4-BE49-F238E27FC236}">
                <a16:creationId xmlns:a16="http://schemas.microsoft.com/office/drawing/2014/main" id="{5528D817-2DAD-B9D5-1783-24A01CD360A2}"/>
              </a:ext>
            </a:extLst>
          </p:cNvPr>
          <p:cNvPicPr>
            <a:picLocks noChangeAspect="1"/>
          </p:cNvPicPr>
          <p:nvPr/>
        </p:nvPicPr>
        <p:blipFill>
          <a:blip r:embed="rId3"/>
          <a:stretch>
            <a:fillRect/>
          </a:stretch>
        </p:blipFill>
        <p:spPr>
          <a:xfrm>
            <a:off x="5529279" y="2092628"/>
            <a:ext cx="5896400" cy="4435023"/>
          </a:xfrm>
          <a:prstGeom prst="rect">
            <a:avLst/>
          </a:prstGeom>
        </p:spPr>
      </p:pic>
      <p:sp>
        <p:nvSpPr>
          <p:cNvPr id="12" name="TextBox 11">
            <a:extLst>
              <a:ext uri="{FF2B5EF4-FFF2-40B4-BE49-F238E27FC236}">
                <a16:creationId xmlns:a16="http://schemas.microsoft.com/office/drawing/2014/main" id="{C47B096C-535B-E211-6D02-57A7E36C8C3B}"/>
              </a:ext>
            </a:extLst>
          </p:cNvPr>
          <p:cNvSpPr txBox="1"/>
          <p:nvPr/>
        </p:nvSpPr>
        <p:spPr>
          <a:xfrm>
            <a:off x="766321" y="3650741"/>
            <a:ext cx="3881191" cy="369332"/>
          </a:xfrm>
          <a:prstGeom prst="rect">
            <a:avLst/>
          </a:prstGeom>
          <a:noFill/>
        </p:spPr>
        <p:txBody>
          <a:bodyPr wrap="none" rtlCol="0">
            <a:spAutoFit/>
          </a:bodyPr>
          <a:lstStyle/>
          <a:p>
            <a:r>
              <a:rPr lang="en-US" dirty="0"/>
              <a:t>RMSE by Model and Training Period</a:t>
            </a:r>
          </a:p>
        </p:txBody>
      </p:sp>
    </p:spTree>
    <p:extLst>
      <p:ext uri="{BB962C8B-B14F-4D97-AF65-F5344CB8AC3E}">
        <p14:creationId xmlns:p14="http://schemas.microsoft.com/office/powerpoint/2010/main" val="148596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ADF0-3E9A-C4EC-9E97-F50509A511D9}"/>
              </a:ext>
            </a:extLst>
          </p:cNvPr>
          <p:cNvSpPr>
            <a:spLocks noGrp="1"/>
          </p:cNvSpPr>
          <p:nvPr>
            <p:ph type="title"/>
          </p:nvPr>
        </p:nvSpPr>
        <p:spPr>
          <a:xfrm>
            <a:off x="274320" y="294640"/>
            <a:ext cx="11369040" cy="904241"/>
          </a:xfrm>
        </p:spPr>
        <p:txBody>
          <a:bodyPr>
            <a:noAutofit/>
          </a:bodyPr>
          <a:lstStyle/>
          <a:p>
            <a:r>
              <a:rPr lang="en-US" sz="4000" dirty="0"/>
              <a:t>Wildfire Modeling: Motivations and Current Efforts</a:t>
            </a:r>
          </a:p>
        </p:txBody>
      </p:sp>
      <p:sp>
        <p:nvSpPr>
          <p:cNvPr id="4" name="Text Placeholder 3">
            <a:extLst>
              <a:ext uri="{FF2B5EF4-FFF2-40B4-BE49-F238E27FC236}">
                <a16:creationId xmlns:a16="http://schemas.microsoft.com/office/drawing/2014/main" id="{F3DC3ADA-7148-68E6-4EFF-7C58F381BCA1}"/>
              </a:ext>
            </a:extLst>
          </p:cNvPr>
          <p:cNvSpPr>
            <a:spLocks noGrp="1"/>
          </p:cNvSpPr>
          <p:nvPr>
            <p:ph type="body" sz="half" idx="2"/>
          </p:nvPr>
        </p:nvSpPr>
        <p:spPr>
          <a:xfrm>
            <a:off x="274320" y="1803400"/>
            <a:ext cx="4978400" cy="3967480"/>
          </a:xfrm>
        </p:spPr>
        <p:txBody>
          <a:bodyPr>
            <a:normAutofit/>
          </a:bodyPr>
          <a:lstStyle/>
          <a:p>
            <a:pPr marL="285750" indent="-285750" algn="l">
              <a:buFont typeface="Arial" panose="020B0604020202020204" pitchFamily="34" charset="0"/>
              <a:buChar char="•"/>
            </a:pPr>
            <a:r>
              <a:rPr lang="en-US" sz="2000" dirty="0"/>
              <a:t>Wildfires are one of the main natural disasters faced by Americans. Climate change is projected to increase wildfire activity</a:t>
            </a:r>
          </a:p>
          <a:p>
            <a:pPr marL="285750" indent="-285750" algn="l">
              <a:buFont typeface="Arial" panose="020B0604020202020204" pitchFamily="34" charset="0"/>
              <a:buChar char="•"/>
            </a:pPr>
            <a:r>
              <a:rPr lang="en-US" sz="2000" dirty="0"/>
              <a:t>Researchers are attempting to predict the behavior of wildfires with computational models </a:t>
            </a:r>
          </a:p>
          <a:p>
            <a:pPr marL="285750" indent="-285750" algn="l">
              <a:buFont typeface="Arial" panose="020B0604020202020204" pitchFamily="34" charset="0"/>
              <a:buChar char="•"/>
            </a:pPr>
            <a:r>
              <a:rPr lang="en-US" sz="2000" dirty="0"/>
              <a:t>Traditionally, they use physics-based methods, but modern </a:t>
            </a:r>
            <a:r>
              <a:rPr lang="en-US" sz="2000" b="1" dirty="0"/>
              <a:t>Machine Learning techniques</a:t>
            </a:r>
            <a:r>
              <a:rPr lang="en-US" sz="2000" dirty="0"/>
              <a:t> are beginning to contribute to the field</a:t>
            </a:r>
          </a:p>
        </p:txBody>
      </p:sp>
      <p:cxnSp>
        <p:nvCxnSpPr>
          <p:cNvPr id="11" name="Straight Connector 10">
            <a:extLst>
              <a:ext uri="{FF2B5EF4-FFF2-40B4-BE49-F238E27FC236}">
                <a16:creationId xmlns:a16="http://schemas.microsoft.com/office/drawing/2014/main" id="{57600D2D-03D7-8EBD-81D5-39F2C7E66AD7}"/>
              </a:ext>
            </a:extLst>
          </p:cNvPr>
          <p:cNvCxnSpPr>
            <a:cxnSpLocks/>
          </p:cNvCxnSpPr>
          <p:nvPr/>
        </p:nvCxnSpPr>
        <p:spPr>
          <a:xfrm>
            <a:off x="532615"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3078" name="Picture 6" descr="Camp Fire Simulation">
            <a:extLst>
              <a:ext uri="{FF2B5EF4-FFF2-40B4-BE49-F238E27FC236}">
                <a16:creationId xmlns:a16="http://schemas.microsoft.com/office/drawing/2014/main" id="{A8D99393-23CD-5992-7C48-BF5DCEA8B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46" y="1625600"/>
            <a:ext cx="5988274" cy="4596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A9B1826-66CF-DD5F-0704-ED079F8F9D23}"/>
              </a:ext>
            </a:extLst>
          </p:cNvPr>
          <p:cNvSpPr txBox="1"/>
          <p:nvPr/>
        </p:nvSpPr>
        <p:spPr>
          <a:xfrm>
            <a:off x="8666480" y="6279530"/>
            <a:ext cx="2976880" cy="369332"/>
          </a:xfrm>
          <a:prstGeom prst="rect">
            <a:avLst/>
          </a:prstGeom>
          <a:noFill/>
        </p:spPr>
        <p:txBody>
          <a:bodyPr wrap="square" rtlCol="0">
            <a:spAutoFit/>
          </a:bodyPr>
          <a:lstStyle/>
          <a:p>
            <a:r>
              <a:rPr lang="en-US" dirty="0"/>
              <a:t>NCAR Camp Fire Simulation</a:t>
            </a:r>
          </a:p>
        </p:txBody>
      </p:sp>
    </p:spTree>
    <p:extLst>
      <p:ext uri="{BB962C8B-B14F-4D97-AF65-F5344CB8AC3E}">
        <p14:creationId xmlns:p14="http://schemas.microsoft.com/office/powerpoint/2010/main" val="240282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AB37-6F14-1491-9F2B-DEE60EA64654}"/>
              </a:ext>
            </a:extLst>
          </p:cNvPr>
          <p:cNvSpPr>
            <a:spLocks noGrp="1"/>
          </p:cNvSpPr>
          <p:nvPr>
            <p:ph type="title"/>
          </p:nvPr>
        </p:nvSpPr>
        <p:spPr>
          <a:xfrm>
            <a:off x="199708" y="140751"/>
            <a:ext cx="11413172" cy="1044609"/>
          </a:xfrm>
        </p:spPr>
        <p:txBody>
          <a:bodyPr>
            <a:noAutofit/>
          </a:bodyPr>
          <a:lstStyle/>
          <a:p>
            <a:r>
              <a:rPr lang="en-US" sz="4000" dirty="0"/>
              <a:t>Fuel Moisture Content is a key input to wildfire models</a:t>
            </a:r>
          </a:p>
        </p:txBody>
      </p:sp>
      <p:sp>
        <p:nvSpPr>
          <p:cNvPr id="4" name="Text Placeholder 3">
            <a:extLst>
              <a:ext uri="{FF2B5EF4-FFF2-40B4-BE49-F238E27FC236}">
                <a16:creationId xmlns:a16="http://schemas.microsoft.com/office/drawing/2014/main" id="{01EC84EF-A3AD-E482-FA7B-EFED3C28CF80}"/>
              </a:ext>
            </a:extLst>
          </p:cNvPr>
          <p:cNvSpPr>
            <a:spLocks noGrp="1"/>
          </p:cNvSpPr>
          <p:nvPr>
            <p:ph type="body" sz="half" idx="2"/>
          </p:nvPr>
        </p:nvSpPr>
        <p:spPr>
          <a:xfrm>
            <a:off x="199708" y="1642794"/>
            <a:ext cx="5662612" cy="2254297"/>
          </a:xfrm>
        </p:spPr>
        <p:txBody>
          <a:bodyPr>
            <a:normAutofit fontScale="85000" lnSpcReduction="10000"/>
          </a:bodyPr>
          <a:lstStyle/>
          <a:p>
            <a:pPr marL="285750" indent="-285750" algn="l">
              <a:buFont typeface="Arial" panose="020B0604020202020204" pitchFamily="34" charset="0"/>
              <a:buChar char="•"/>
            </a:pPr>
            <a:r>
              <a:rPr lang="en-US" sz="2000" b="1" dirty="0"/>
              <a:t>Fuel Moisture Content </a:t>
            </a:r>
            <a:r>
              <a:rPr lang="en-US" sz="2000" dirty="0"/>
              <a:t>(FMC) measures the water content of burnable fuels (expressed as a %)</a:t>
            </a:r>
          </a:p>
          <a:p>
            <a:pPr marL="285750" indent="-285750" algn="l">
              <a:buFont typeface="Arial" panose="020B0604020202020204" pitchFamily="34" charset="0"/>
              <a:buChar char="•"/>
            </a:pPr>
            <a:r>
              <a:rPr lang="en-US" sz="2000" dirty="0"/>
              <a:t>NOAA operates Remote Automatic Weather Stations (RAWS) across the country to measure hourly FMC and other associated environmental variables. </a:t>
            </a:r>
          </a:p>
          <a:p>
            <a:pPr marL="285750" indent="-285750" algn="l">
              <a:buFont typeface="Arial" panose="020B0604020202020204" pitchFamily="34" charset="0"/>
              <a:buChar char="•"/>
            </a:pPr>
            <a:r>
              <a:rPr lang="en-US" sz="2000" dirty="0"/>
              <a:t>Atmospheric data can come from RAWS stations or satellite data products and models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C44D2F4-73D0-FADF-EA68-41F50A78C24D}"/>
              </a:ext>
            </a:extLst>
          </p:cNvPr>
          <p:cNvPicPr>
            <a:picLocks noChangeAspect="1"/>
          </p:cNvPicPr>
          <p:nvPr/>
        </p:nvPicPr>
        <p:blipFill>
          <a:blip r:embed="rId2"/>
          <a:stretch>
            <a:fillRect/>
          </a:stretch>
        </p:blipFill>
        <p:spPr>
          <a:xfrm>
            <a:off x="5862320" y="1713615"/>
            <a:ext cx="5938212" cy="4463661"/>
          </a:xfrm>
          <a:prstGeom prst="rect">
            <a:avLst/>
          </a:prstGeom>
        </p:spPr>
      </p:pic>
      <p:sp>
        <p:nvSpPr>
          <p:cNvPr id="6" name="TextBox 5">
            <a:extLst>
              <a:ext uri="{FF2B5EF4-FFF2-40B4-BE49-F238E27FC236}">
                <a16:creationId xmlns:a16="http://schemas.microsoft.com/office/drawing/2014/main" id="{763A901F-ADC5-1497-E8F6-900EF7A0A67A}"/>
              </a:ext>
            </a:extLst>
          </p:cNvPr>
          <p:cNvSpPr txBox="1"/>
          <p:nvPr/>
        </p:nvSpPr>
        <p:spPr>
          <a:xfrm>
            <a:off x="7924801" y="6296442"/>
            <a:ext cx="3939538" cy="307777"/>
          </a:xfrm>
          <a:prstGeom prst="rect">
            <a:avLst/>
          </a:prstGeom>
          <a:noFill/>
        </p:spPr>
        <p:txBody>
          <a:bodyPr wrap="square" rtlCol="0">
            <a:spAutoFit/>
          </a:bodyPr>
          <a:lstStyle/>
          <a:p>
            <a:r>
              <a:rPr lang="en-US" sz="1400" i="1" dirty="0"/>
              <a:t>Map of CO RAWS stations (made with Leaflet in R)</a:t>
            </a:r>
          </a:p>
        </p:txBody>
      </p:sp>
      <p:pic>
        <p:nvPicPr>
          <p:cNvPr id="7" name="Picture 2">
            <a:extLst>
              <a:ext uri="{FF2B5EF4-FFF2-40B4-BE49-F238E27FC236}">
                <a16:creationId xmlns:a16="http://schemas.microsoft.com/office/drawing/2014/main" id="{C4F5ABF3-EB5F-5237-8D10-F2C624262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79" y="3922978"/>
            <a:ext cx="3381447" cy="225429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4F2F83D4-5FE1-87FA-F8F9-9B940A09BF1E}"/>
              </a:ext>
            </a:extLst>
          </p:cNvPr>
          <p:cNvCxnSpPr>
            <a:cxnSpLocks/>
          </p:cNvCxnSpPr>
          <p:nvPr/>
        </p:nvCxnSpPr>
        <p:spPr>
          <a:xfrm>
            <a:off x="532615"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4753F12D-E7CD-41C8-1F0B-EDDFBACAA2F3}"/>
              </a:ext>
            </a:extLst>
          </p:cNvPr>
          <p:cNvSpPr txBox="1"/>
          <p:nvPr/>
        </p:nvSpPr>
        <p:spPr>
          <a:xfrm>
            <a:off x="436881" y="6316767"/>
            <a:ext cx="3939538" cy="307777"/>
          </a:xfrm>
          <a:prstGeom prst="rect">
            <a:avLst/>
          </a:prstGeom>
          <a:noFill/>
        </p:spPr>
        <p:txBody>
          <a:bodyPr wrap="square" rtlCol="0">
            <a:spAutoFit/>
          </a:bodyPr>
          <a:lstStyle/>
          <a:p>
            <a:r>
              <a:rPr lang="en-US" sz="1400" i="1" dirty="0"/>
              <a:t>RAWS Monitoring Station</a:t>
            </a:r>
          </a:p>
        </p:txBody>
      </p:sp>
    </p:spTree>
    <p:extLst>
      <p:ext uri="{BB962C8B-B14F-4D97-AF65-F5344CB8AC3E}">
        <p14:creationId xmlns:p14="http://schemas.microsoft.com/office/powerpoint/2010/main" val="332189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Fuel Moisture has nonlinear relationship with wildfire spread </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lnSpcReduction="10000"/>
          </a:bodyPr>
          <a:lstStyle/>
          <a:p>
            <a:pPr marL="285750" indent="-285750" algn="l">
              <a:buFont typeface="Arial" panose="020B0604020202020204" pitchFamily="34" charset="0"/>
              <a:buChar char="•"/>
            </a:pPr>
            <a:r>
              <a:rPr lang="en-US" sz="2000" b="1" dirty="0"/>
              <a:t>Rate of Spread</a:t>
            </a:r>
            <a:r>
              <a:rPr lang="en-US" sz="2000" dirty="0"/>
              <a:t> (ROS) is a measure of the speed at which a fire spreads from a point</a:t>
            </a:r>
          </a:p>
          <a:p>
            <a:pPr marL="285750" indent="-285750" algn="l">
              <a:buFont typeface="Arial" panose="020B0604020202020204" pitchFamily="34" charset="0"/>
              <a:buChar char="•"/>
            </a:pPr>
            <a:r>
              <a:rPr lang="en-US" sz="2000" dirty="0"/>
              <a:t>Fuel moisture is one of the main drivers of ROS, but other variables like slope and wind affect it</a:t>
            </a:r>
          </a:p>
          <a:p>
            <a:pPr marL="285750" indent="-285750" algn="l">
              <a:buFont typeface="Arial" panose="020B0604020202020204" pitchFamily="34" charset="0"/>
              <a:buChar char="•"/>
            </a:pPr>
            <a:r>
              <a:rPr lang="en-US" sz="2000" dirty="0"/>
              <a:t>Burnable fuels have an </a:t>
            </a:r>
            <a:r>
              <a:rPr lang="en-US" sz="2000" b="1" dirty="0"/>
              <a:t>Extinction Moisture</a:t>
            </a:r>
            <a:r>
              <a:rPr lang="en-US" sz="2000" dirty="0"/>
              <a:t>, where fire does not spread at all</a:t>
            </a:r>
          </a:p>
          <a:p>
            <a:pPr marL="285750" indent="-285750" algn="l">
              <a:buFont typeface="Arial" panose="020B0604020202020204" pitchFamily="34" charset="0"/>
              <a:buChar char="•"/>
            </a:pPr>
            <a:r>
              <a:rPr lang="en-US" sz="2000" dirty="0"/>
              <a:t>Small differences in FMC at values near 0 lead to large difference in ROS</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4098" name="Picture 2" descr="Dependence of fire spread rate (with zero wind and slope) on fuel moisture. The spread rate becomes zero when the fuel moisture equals the extinction moisture, here 0.25.">
            <a:extLst>
              <a:ext uri="{FF2B5EF4-FFF2-40B4-BE49-F238E27FC236}">
                <a16:creationId xmlns:a16="http://schemas.microsoft.com/office/drawing/2014/main" id="{9FFC6507-B410-B4A5-45C4-A96DBA3F1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131" y="1790209"/>
            <a:ext cx="6134383" cy="4600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9147E5-C28A-5631-30E3-F820FC5AF913}"/>
              </a:ext>
            </a:extLst>
          </p:cNvPr>
          <p:cNvSpPr txBox="1"/>
          <p:nvPr/>
        </p:nvSpPr>
        <p:spPr>
          <a:xfrm>
            <a:off x="9296400" y="6433422"/>
            <a:ext cx="2702560" cy="369332"/>
          </a:xfrm>
          <a:prstGeom prst="rect">
            <a:avLst/>
          </a:prstGeom>
          <a:noFill/>
        </p:spPr>
        <p:txBody>
          <a:bodyPr wrap="square" rtlCol="0">
            <a:spAutoFit/>
          </a:bodyPr>
          <a:lstStyle/>
          <a:p>
            <a:r>
              <a:rPr lang="en-US" dirty="0"/>
              <a:t>Source: Open WFM</a:t>
            </a:r>
          </a:p>
        </p:txBody>
      </p:sp>
    </p:spTree>
    <p:extLst>
      <p:ext uri="{BB962C8B-B14F-4D97-AF65-F5344CB8AC3E}">
        <p14:creationId xmlns:p14="http://schemas.microsoft.com/office/powerpoint/2010/main" val="330368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6A99-8889-A6CF-5E1A-63D4E1C9B6E3}"/>
              </a:ext>
            </a:extLst>
          </p:cNvPr>
          <p:cNvSpPr>
            <a:spLocks noGrp="1"/>
          </p:cNvSpPr>
          <p:nvPr>
            <p:ph type="title"/>
          </p:nvPr>
        </p:nvSpPr>
        <p:spPr>
          <a:xfrm>
            <a:off x="331788" y="320041"/>
            <a:ext cx="10661332" cy="949960"/>
          </a:xfrm>
        </p:spPr>
        <p:txBody>
          <a:bodyPr>
            <a:normAutofit/>
          </a:bodyPr>
          <a:lstStyle/>
          <a:p>
            <a:r>
              <a:rPr lang="en-US" sz="4000" dirty="0"/>
              <a:t>Training Fuel Moisture Models</a:t>
            </a:r>
          </a:p>
        </p:txBody>
      </p:sp>
      <p:sp>
        <p:nvSpPr>
          <p:cNvPr id="4" name="Text Placeholder 3">
            <a:extLst>
              <a:ext uri="{FF2B5EF4-FFF2-40B4-BE49-F238E27FC236}">
                <a16:creationId xmlns:a16="http://schemas.microsoft.com/office/drawing/2014/main" id="{0F6C36BF-4CB1-EEA2-BC09-E2E2F3FF39AB}"/>
              </a:ext>
            </a:extLst>
          </p:cNvPr>
          <p:cNvSpPr>
            <a:spLocks noGrp="1"/>
          </p:cNvSpPr>
          <p:nvPr>
            <p:ph type="body" sz="half" idx="2"/>
          </p:nvPr>
        </p:nvSpPr>
        <p:spPr>
          <a:xfrm>
            <a:off x="331788" y="1884679"/>
            <a:ext cx="4565332" cy="4201157"/>
          </a:xfrm>
        </p:spPr>
        <p:txBody>
          <a:bodyPr>
            <a:normAutofit fontScale="92500" lnSpcReduction="10000"/>
          </a:bodyPr>
          <a:lstStyle/>
          <a:p>
            <a:pPr marL="285750" indent="-285750" algn="l">
              <a:buFont typeface="Arial" panose="020B0604020202020204" pitchFamily="34" charset="0"/>
              <a:buChar char="•"/>
            </a:pPr>
            <a:r>
              <a:rPr lang="en-US" sz="2000" dirty="0"/>
              <a:t>If the goal is to get the most accurate rate of spread forecasts, why not train models directly on ROS?</a:t>
            </a:r>
          </a:p>
          <a:p>
            <a:pPr marL="285750" indent="-285750" algn="l">
              <a:buFont typeface="Arial" panose="020B0604020202020204" pitchFamily="34" charset="0"/>
              <a:buChar char="•"/>
            </a:pPr>
            <a:r>
              <a:rPr lang="en-US" sz="2000" dirty="0"/>
              <a:t>Fuel Moisture is highly </a:t>
            </a:r>
            <a:r>
              <a:rPr lang="en-US" sz="2000" b="1" dirty="0"/>
              <a:t>correlated in time</a:t>
            </a:r>
          </a:p>
          <a:p>
            <a:pPr marL="285750" indent="-285750" algn="l">
              <a:buFont typeface="Arial" panose="020B0604020202020204" pitchFamily="34" charset="0"/>
              <a:buChar char="•"/>
            </a:pPr>
            <a:r>
              <a:rPr lang="en-US" sz="2000" dirty="0"/>
              <a:t>Even if two fuels have zero ROS, the FMC might be very different. </a:t>
            </a:r>
          </a:p>
          <a:p>
            <a:pPr marL="285750" indent="-285750" algn="l">
              <a:buFont typeface="Arial" panose="020B0604020202020204" pitchFamily="34" charset="0"/>
              <a:buChar char="•"/>
            </a:pPr>
            <a:r>
              <a:rPr lang="en-US" sz="2000" dirty="0"/>
              <a:t>The temporal correlation of FMC means this information is still valuable to forecasting into the future</a:t>
            </a:r>
          </a:p>
          <a:p>
            <a:pPr marL="285750" indent="-285750" algn="l">
              <a:buFont typeface="Arial" panose="020B0604020202020204" pitchFamily="34" charset="0"/>
              <a:buChar char="•"/>
            </a:pPr>
            <a:r>
              <a:rPr lang="en-US" sz="2000" dirty="0"/>
              <a:t>Custom loss functions could help compromise between training directly on FMC and ROS</a:t>
            </a:r>
          </a:p>
        </p:txBody>
      </p:sp>
      <p:cxnSp>
        <p:nvCxnSpPr>
          <p:cNvPr id="6" name="Straight Connector 5">
            <a:extLst>
              <a:ext uri="{FF2B5EF4-FFF2-40B4-BE49-F238E27FC236}">
                <a16:creationId xmlns:a16="http://schemas.microsoft.com/office/drawing/2014/main" id="{4107DECB-F6BE-42F6-25ED-EE4B01F79134}"/>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5C523DEE-4F99-0BA9-8C6F-706FD6B12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762" y="4095180"/>
            <a:ext cx="4265410" cy="2442779"/>
          </a:xfrm>
          <a:prstGeom prst="rect">
            <a:avLst/>
          </a:prstGeom>
        </p:spPr>
      </p:pic>
      <p:pic>
        <p:nvPicPr>
          <p:cNvPr id="8" name="Picture 7" descr="Chart, histogram&#10;&#10;Description automatically generated">
            <a:extLst>
              <a:ext uri="{FF2B5EF4-FFF2-40B4-BE49-F238E27FC236}">
                <a16:creationId xmlns:a16="http://schemas.microsoft.com/office/drawing/2014/main" id="{EC88EF60-EBF6-0D5D-1ACA-D28C9B7B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762" y="1651353"/>
            <a:ext cx="4265412" cy="2442780"/>
          </a:xfrm>
          <a:prstGeom prst="rect">
            <a:avLst/>
          </a:prstGeom>
        </p:spPr>
      </p:pic>
    </p:spTree>
    <p:extLst>
      <p:ext uri="{BB962C8B-B14F-4D97-AF65-F5344CB8AC3E}">
        <p14:creationId xmlns:p14="http://schemas.microsoft.com/office/powerpoint/2010/main" val="76582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3CEEB9-F9CC-9DB7-EF41-9B62C510DF43}"/>
              </a:ext>
            </a:extLst>
          </p:cNvPr>
          <p:cNvSpPr>
            <a:spLocks noGrp="1"/>
          </p:cNvSpPr>
          <p:nvPr>
            <p:ph type="title"/>
          </p:nvPr>
        </p:nvSpPr>
        <p:spPr>
          <a:xfrm>
            <a:off x="331788" y="320041"/>
            <a:ext cx="10661332" cy="949960"/>
          </a:xfrm>
        </p:spPr>
        <p:txBody>
          <a:bodyPr>
            <a:normAutofit/>
          </a:bodyPr>
          <a:lstStyle/>
          <a:p>
            <a:r>
              <a:rPr lang="en-US" sz="4000" dirty="0"/>
              <a:t>Custom Loss Functions Example</a:t>
            </a:r>
          </a:p>
        </p:txBody>
      </p:sp>
      <p:sp>
        <p:nvSpPr>
          <p:cNvPr id="4" name="Text Placeholder 3">
            <a:extLst>
              <a:ext uri="{FF2B5EF4-FFF2-40B4-BE49-F238E27FC236}">
                <a16:creationId xmlns:a16="http://schemas.microsoft.com/office/drawing/2014/main" id="{F026C3E7-5D12-2F13-3069-A57E06BB2EC4}"/>
              </a:ext>
            </a:extLst>
          </p:cNvPr>
          <p:cNvSpPr>
            <a:spLocks noGrp="1"/>
          </p:cNvSpPr>
          <p:nvPr>
            <p:ph type="body" sz="half" idx="2"/>
          </p:nvPr>
        </p:nvSpPr>
        <p:spPr/>
        <p:txBody>
          <a:bodyPr/>
          <a:lstStyle/>
          <a:p>
            <a:endParaRPr lang="en-US"/>
          </a:p>
        </p:txBody>
      </p:sp>
      <p:cxnSp>
        <p:nvCxnSpPr>
          <p:cNvPr id="5" name="Straight Connector 4">
            <a:extLst>
              <a:ext uri="{FF2B5EF4-FFF2-40B4-BE49-F238E27FC236}">
                <a16:creationId xmlns:a16="http://schemas.microsoft.com/office/drawing/2014/main" id="{0B8032EC-36D2-DF47-9928-C75AB2679E1A}"/>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030" name="Picture 6">
            <a:extLst>
              <a:ext uri="{FF2B5EF4-FFF2-40B4-BE49-F238E27FC236}">
                <a16:creationId xmlns:a16="http://schemas.microsoft.com/office/drawing/2014/main" id="{76E0228D-06BB-F847-148C-AF870370F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48" y="1595120"/>
            <a:ext cx="6043072" cy="48029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598495B-9548-7BEB-5C75-59E060426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991" y="1595119"/>
            <a:ext cx="3588701" cy="480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5AC07E-6CF9-095B-D679-E9608D936AC5}"/>
              </a:ext>
            </a:extLst>
          </p:cNvPr>
          <p:cNvSpPr>
            <a:spLocks noGrp="1"/>
          </p:cNvSpPr>
          <p:nvPr>
            <p:ph type="title"/>
          </p:nvPr>
        </p:nvSpPr>
        <p:spPr>
          <a:xfrm>
            <a:off x="331788" y="320041"/>
            <a:ext cx="10661332" cy="949960"/>
          </a:xfrm>
        </p:spPr>
        <p:txBody>
          <a:bodyPr>
            <a:normAutofit/>
          </a:bodyPr>
          <a:lstStyle/>
          <a:p>
            <a:r>
              <a:rPr lang="en-US" sz="4000" dirty="0"/>
              <a:t>Proposed Experiment</a:t>
            </a:r>
          </a:p>
        </p:txBody>
      </p:sp>
      <p:sp>
        <p:nvSpPr>
          <p:cNvPr id="4" name="Text Placeholder 3">
            <a:extLst>
              <a:ext uri="{FF2B5EF4-FFF2-40B4-BE49-F238E27FC236}">
                <a16:creationId xmlns:a16="http://schemas.microsoft.com/office/drawing/2014/main" id="{5A30D907-A7E2-8D7B-C0A4-6F1ED8123375}"/>
              </a:ext>
            </a:extLst>
          </p:cNvPr>
          <p:cNvSpPr>
            <a:spLocks noGrp="1"/>
          </p:cNvSpPr>
          <p:nvPr>
            <p:ph type="body" sz="half" idx="2"/>
          </p:nvPr>
        </p:nvSpPr>
        <p:spPr>
          <a:xfrm>
            <a:off x="809308" y="1762759"/>
            <a:ext cx="10082212" cy="4480559"/>
          </a:xfrm>
        </p:spPr>
        <p:txBody>
          <a:bodyPr>
            <a:normAutofit fontScale="85000" lnSpcReduction="20000"/>
          </a:bodyPr>
          <a:lstStyle/>
          <a:p>
            <a:pPr marL="285750" indent="-285750" algn="l">
              <a:buFont typeface="Arial" panose="020B0604020202020204" pitchFamily="34" charset="0"/>
              <a:buChar char="•"/>
            </a:pPr>
            <a:r>
              <a:rPr lang="en-US" sz="2400" dirty="0"/>
              <a:t>Train </a:t>
            </a:r>
            <a:r>
              <a:rPr lang="en-US" sz="2400" b="1" dirty="0"/>
              <a:t>several fuel moisture models </a:t>
            </a:r>
            <a:r>
              <a:rPr lang="en-US" sz="2400" dirty="0"/>
              <a:t>using </a:t>
            </a:r>
            <a:r>
              <a:rPr lang="en-US" sz="2400" b="1" dirty="0"/>
              <a:t>several different loss functions</a:t>
            </a:r>
          </a:p>
          <a:p>
            <a:pPr marL="742950" lvl="1" indent="-285750">
              <a:buFont typeface="Arial" panose="020B0604020202020204" pitchFamily="34" charset="0"/>
              <a:buChar char="•"/>
            </a:pPr>
            <a:r>
              <a:rPr lang="en-US" sz="2400" dirty="0"/>
              <a:t>Models include simple linear regression, autoregressive model, and physics-initiated RNN</a:t>
            </a:r>
          </a:p>
          <a:p>
            <a:pPr marL="742950" lvl="1" indent="-285750">
              <a:buFont typeface="Arial" panose="020B0604020202020204" pitchFamily="34" charset="0"/>
              <a:buChar char="•"/>
            </a:pPr>
            <a:r>
              <a:rPr lang="en-US" sz="2400" dirty="0"/>
              <a:t>Loss functions will vary from the extreme of OLS on fuel moisture to OLS on rate of spread. These loss functions would put more weight on low values of FMC without overfitting</a:t>
            </a:r>
          </a:p>
          <a:p>
            <a:pPr marL="285750" indent="-285750" algn="l">
              <a:buFont typeface="Arial" panose="020B0604020202020204" pitchFamily="34" charset="0"/>
              <a:buChar char="•"/>
            </a:pPr>
            <a:r>
              <a:rPr lang="en-US" sz="2400" dirty="0"/>
              <a:t>Fuel moisture data will be from all 46 RAWS stations in Colorado from May-September (typical fire season) for 10-hour dead fuel moisture</a:t>
            </a:r>
          </a:p>
          <a:p>
            <a:pPr marL="285750" indent="-285750" algn="l">
              <a:buFont typeface="Arial" panose="020B0604020202020204" pitchFamily="34" charset="0"/>
              <a:buChar char="•"/>
            </a:pPr>
            <a:r>
              <a:rPr lang="en-US" sz="2400" dirty="0"/>
              <a:t>Atmospheric data will come from the HRRR atmospheric model from NOAA.</a:t>
            </a:r>
          </a:p>
          <a:p>
            <a:pPr marL="285750" indent="-285750" algn="l">
              <a:buFont typeface="Arial" panose="020B0604020202020204" pitchFamily="34" charset="0"/>
              <a:buChar char="•"/>
            </a:pPr>
            <a:r>
              <a:rPr lang="en-US" sz="2400" dirty="0"/>
              <a:t>Compare the accuracy of rate of spread forecasts for each loss function.</a:t>
            </a:r>
          </a:p>
          <a:p>
            <a:pPr marL="285750" indent="-285750" algn="l">
              <a:buFont typeface="Arial" panose="020B0604020202020204" pitchFamily="34" charset="0"/>
              <a:buChar char="•"/>
            </a:pPr>
            <a:r>
              <a:rPr lang="en-US" sz="2400" dirty="0"/>
              <a:t>Investigate whether the different loss functions interact with model types differently</a:t>
            </a:r>
          </a:p>
          <a:p>
            <a:pPr marL="285750" indent="-285750" algn="l">
              <a:buFont typeface="Arial" panose="020B0604020202020204" pitchFamily="34" charset="0"/>
              <a:buChar char="•"/>
            </a:pPr>
            <a:r>
              <a:rPr lang="en-US" sz="2400" b="1" dirty="0"/>
              <a:t>My hypothesis </a:t>
            </a:r>
            <a:r>
              <a:rPr lang="en-US" sz="2400" dirty="0"/>
              <a:t>is that training directly on ROS will perform worse than directly on FMC, but a custom loss function that compromises between the two extremes will perform the best</a:t>
            </a:r>
          </a:p>
        </p:txBody>
      </p:sp>
      <p:cxnSp>
        <p:nvCxnSpPr>
          <p:cNvPr id="5" name="Straight Connector 4">
            <a:extLst>
              <a:ext uri="{FF2B5EF4-FFF2-40B4-BE49-F238E27FC236}">
                <a16:creationId xmlns:a16="http://schemas.microsoft.com/office/drawing/2014/main" id="{5B25E844-1B37-4FB3-A05E-8B9323B8D3B4}"/>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8113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Model Descriptions</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11271501" cy="4000487"/>
          </a:xfrm>
        </p:spPr>
        <p:txBody>
          <a:bodyPr>
            <a:normAutofit/>
          </a:bodyPr>
          <a:lstStyle/>
          <a:p>
            <a:pPr marL="285750" indent="-285750" algn="l">
              <a:buFont typeface="Arial" panose="020B0604020202020204" pitchFamily="34" charset="0"/>
              <a:buChar char="•"/>
            </a:pPr>
            <a:r>
              <a:rPr lang="en-US" sz="2000" b="1" dirty="0"/>
              <a:t>Simple Autoregressive Model</a:t>
            </a:r>
          </a:p>
          <a:p>
            <a:pPr marL="742950" lvl="1" indent="-285750">
              <a:buFont typeface="Arial" panose="020B0604020202020204" pitchFamily="34" charset="0"/>
              <a:buChar char="•"/>
            </a:pPr>
            <a:r>
              <a:rPr lang="en-US" sz="1600" b="1" dirty="0"/>
              <a:t>Easily built and deployed.</a:t>
            </a:r>
          </a:p>
          <a:p>
            <a:pPr marL="285750" indent="-285750" algn="l">
              <a:buFont typeface="Arial" panose="020B0604020202020204" pitchFamily="34" charset="0"/>
              <a:buChar char="•"/>
            </a:pPr>
            <a:r>
              <a:rPr lang="en-US" sz="2000" b="1" dirty="0"/>
              <a:t>“Physics-initiated” Recurrent Neural Network</a:t>
            </a:r>
          </a:p>
          <a:p>
            <a:pPr marL="742950" lvl="1" indent="-285750">
              <a:buFont typeface="Arial" panose="020B0604020202020204" pitchFamily="34" charset="0"/>
              <a:buChar char="•"/>
            </a:pPr>
            <a:r>
              <a:rPr lang="en-US" sz="1600" b="1" dirty="0"/>
              <a:t>Currently under research development.</a:t>
            </a:r>
          </a:p>
          <a:p>
            <a:pPr marL="285750" indent="-285750" algn="l">
              <a:buFont typeface="Arial" panose="020B0604020202020204" pitchFamily="34" charset="0"/>
              <a:buChar char="•"/>
            </a:pPr>
            <a:r>
              <a:rPr lang="en-US" sz="2000" b="1" dirty="0"/>
              <a:t>Current physics-based Model</a:t>
            </a:r>
          </a:p>
          <a:p>
            <a:pPr marL="742950" lvl="1" indent="-285750">
              <a:buFont typeface="Arial" panose="020B0604020202020204" pitchFamily="34" charset="0"/>
              <a:buChar char="•"/>
            </a:pPr>
            <a:r>
              <a:rPr lang="en-US" sz="1600" b="1" dirty="0"/>
              <a:t>Does NOT use a loss function in the machine learning context.</a:t>
            </a:r>
          </a:p>
          <a:p>
            <a:pPr marL="742950" lvl="1" indent="-285750">
              <a:buFont typeface="Arial" panose="020B0604020202020204" pitchFamily="34" charset="0"/>
              <a:buChar char="•"/>
            </a:pPr>
            <a:r>
              <a:rPr lang="en-US" sz="1600" b="1" dirty="0"/>
              <a:t>Used for validation purposes. </a:t>
            </a:r>
          </a:p>
          <a:p>
            <a:pPr marL="742950" lvl="1" indent="-285750">
              <a:buFont typeface="Arial" panose="020B0604020202020204" pitchFamily="34" charset="0"/>
              <a:buChar char="•"/>
            </a:pPr>
            <a:r>
              <a:rPr lang="en-US" sz="1600" b="1" dirty="0"/>
              <a:t>The other models should perform within the same range of this model to be trustworthy.</a:t>
            </a:r>
            <a:endParaRPr lang="en-US" sz="1600" dirty="0"/>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1835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Current Physics-Based Model</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Model used within WRF-SFIRE</a:t>
            </a:r>
          </a:p>
          <a:p>
            <a:pPr marL="285750" indent="-285750" algn="l">
              <a:buFont typeface="Arial" panose="020B0604020202020204" pitchFamily="34" charset="0"/>
              <a:buChar char="•"/>
            </a:pPr>
            <a:r>
              <a:rPr lang="en-US" sz="2000" dirty="0"/>
              <a:t>A simple Ordinary Differential Equation models wetting and drying of dead wood.</a:t>
            </a:r>
          </a:p>
          <a:p>
            <a:pPr marL="285750" indent="-285750" algn="l">
              <a:buFont typeface="Arial" panose="020B0604020202020204" pitchFamily="34" charset="0"/>
              <a:buChar char="•"/>
            </a:pPr>
            <a:r>
              <a:rPr lang="en-US" sz="2000" dirty="0"/>
              <a:t>A finite-difference scheme is used to solve it.</a:t>
            </a:r>
          </a:p>
          <a:p>
            <a:pPr marL="285750" indent="-285750" algn="l">
              <a:buFont typeface="Arial" panose="020B0604020202020204" pitchFamily="34" charset="0"/>
              <a:buChar char="•"/>
            </a:pPr>
            <a:r>
              <a:rPr lang="en-US" sz="2000" dirty="0"/>
              <a:t>Augmented Kalman Filter used for “data assimilation”</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0B478336-2C8B-6E3C-04F2-11B28FA542D8}"/>
              </a:ext>
            </a:extLst>
          </p:cNvPr>
          <p:cNvPicPr>
            <a:picLocks noChangeAspect="1"/>
          </p:cNvPicPr>
          <p:nvPr/>
        </p:nvPicPr>
        <p:blipFill>
          <a:blip r:embed="rId2"/>
          <a:stretch>
            <a:fillRect/>
          </a:stretch>
        </p:blipFill>
        <p:spPr>
          <a:xfrm>
            <a:off x="5497089" y="1790222"/>
            <a:ext cx="2976880" cy="1706491"/>
          </a:xfrm>
          <a:prstGeom prst="rect">
            <a:avLst/>
          </a:prstGeom>
        </p:spPr>
      </p:pic>
      <p:pic>
        <p:nvPicPr>
          <p:cNvPr id="8" name="Picture 7">
            <a:extLst>
              <a:ext uri="{FF2B5EF4-FFF2-40B4-BE49-F238E27FC236}">
                <a16:creationId xmlns:a16="http://schemas.microsoft.com/office/drawing/2014/main" id="{E922E4AA-2BB1-30E5-EC8C-260684F7B9F2}"/>
              </a:ext>
            </a:extLst>
          </p:cNvPr>
          <p:cNvPicPr>
            <a:picLocks noChangeAspect="1"/>
          </p:cNvPicPr>
          <p:nvPr/>
        </p:nvPicPr>
        <p:blipFill>
          <a:blip r:embed="rId3"/>
          <a:stretch>
            <a:fillRect/>
          </a:stretch>
        </p:blipFill>
        <p:spPr>
          <a:xfrm>
            <a:off x="5497089" y="3874695"/>
            <a:ext cx="5156810" cy="1327221"/>
          </a:xfrm>
          <a:prstGeom prst="rect">
            <a:avLst/>
          </a:prstGeom>
        </p:spPr>
      </p:pic>
    </p:spTree>
    <p:extLst>
      <p:ext uri="{BB962C8B-B14F-4D97-AF65-F5344CB8AC3E}">
        <p14:creationId xmlns:p14="http://schemas.microsoft.com/office/powerpoint/2010/main" val="4237186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3587</TotalTime>
  <Words>731</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Calisto MT</vt:lpstr>
      <vt:lpstr>Cambria Math</vt:lpstr>
      <vt:lpstr>Wingdings 2</vt:lpstr>
      <vt:lpstr>Slate</vt:lpstr>
      <vt:lpstr>Custom Loss Functions for Fuel Moisture Models</vt:lpstr>
      <vt:lpstr>Wildfire Modeling: Motivations and Current Efforts</vt:lpstr>
      <vt:lpstr>Fuel Moisture Content is a key input to wildfire models</vt:lpstr>
      <vt:lpstr>Fuel Moisture has nonlinear relationship with wildfire spread </vt:lpstr>
      <vt:lpstr>Training Fuel Moisture Models</vt:lpstr>
      <vt:lpstr>Custom Loss Functions Example</vt:lpstr>
      <vt:lpstr>Proposed Experiment</vt:lpstr>
      <vt:lpstr>Model Descriptions</vt:lpstr>
      <vt:lpstr>Current Physics-Based Model</vt:lpstr>
      <vt:lpstr>Augmented KF Example</vt:lpstr>
      <vt:lpstr>Physics-Initiated RNN</vt:lpstr>
      <vt:lpstr>Physics-Initiated RNN Example</vt:lpstr>
      <vt:lpstr>Autoregressive Model Background</vt:lpstr>
      <vt:lpstr>Autoregressive Model Example</vt:lpstr>
      <vt:lpstr>Final Autoregressive Model</vt:lpstr>
      <vt:lpstr>Standard Loss Function (1)</vt:lpstr>
      <vt:lpstr>Running Models with Standard Loss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Hirschi</dc:creator>
  <cp:lastModifiedBy>Jonathon Hirschi</cp:lastModifiedBy>
  <cp:revision>28</cp:revision>
  <dcterms:created xsi:type="dcterms:W3CDTF">2023-09-26T17:03:21Z</dcterms:created>
  <dcterms:modified xsi:type="dcterms:W3CDTF">2023-12-12T05:20:40Z</dcterms:modified>
</cp:coreProperties>
</file>