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4959814" cy="2458027"/>
          </a:xfrm>
        </p:spPr>
        <p:txBody>
          <a:bodyPr>
            <a:normAutofit/>
          </a:bodyPr>
          <a:lstStyle/>
          <a:p>
            <a:r>
              <a:rPr lang="en-US" sz="3500" dirty="0"/>
              <a:t>Modeling Tree Volume from Geometric First Principles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Jonathon Hirschi</a:t>
            </a:r>
          </a:p>
          <a:p>
            <a:r>
              <a:rPr lang="en-US" dirty="0"/>
              <a:t>October 10, 2022</a:t>
            </a:r>
          </a:p>
          <a:p>
            <a:r>
              <a:rPr lang="en-US" dirty="0"/>
              <a:t>SIAM Blitz Talk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B610AD-E1ED-4172-CDDE-A64CB978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03" y="1259008"/>
            <a:ext cx="6511984" cy="433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D196F-27A9-830D-8759-B550B65E9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498" y="1047749"/>
            <a:ext cx="4762500" cy="4762500"/>
          </a:xfrm>
          <a:prstGeom prst="rect">
            <a:avLst/>
          </a:prstGeom>
          <a:effectLst>
            <a:glow rad="63500">
              <a:schemeClr val="tx1">
                <a:lumMod val="9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925" y="2258868"/>
            <a:ext cx="4667250" cy="339883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Foresters collect measurements of tree diameter and 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Tree volume is estimated from these two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common in academia and industry, e.g. Forestry, carbon sequestration, etc.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62955D9-7960-2C18-2DC8-2D9B684A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7" y="480291"/>
            <a:ext cx="4508549" cy="6072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5709C-C01D-974B-9115-A2736D2DCEAC}"/>
              </a:ext>
            </a:extLst>
          </p:cNvPr>
          <p:cNvSpPr txBox="1"/>
          <p:nvPr/>
        </p:nvSpPr>
        <p:spPr>
          <a:xfrm>
            <a:off x="7818582" y="6240989"/>
            <a:ext cx="351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Source: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Modeling Tree Volume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925" y="2258868"/>
            <a:ext cx="4667250" cy="33988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is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2017 paper compared many linear models and arrived at the following specification: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57BC4-F60E-D28B-BE62-A0695103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6" y="4595548"/>
            <a:ext cx="5475043" cy="979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B8C4CA-9FF5-CD79-0D58-4D81BF01A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1808282"/>
            <a:ext cx="6710795" cy="2289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E40E4-3EE1-A216-5FD0-8E06D971FC02}"/>
              </a:ext>
            </a:extLst>
          </p:cNvPr>
          <p:cNvSpPr txBox="1"/>
          <p:nvPr/>
        </p:nvSpPr>
        <p:spPr>
          <a:xfrm>
            <a:off x="7195128" y="4347420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Koirala et al. 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D014F-CA8E-D321-6559-FDB3C1D4A7E4}"/>
              </a:ext>
            </a:extLst>
          </p:cNvPr>
          <p:cNvSpPr txBox="1"/>
          <p:nvPr/>
        </p:nvSpPr>
        <p:spPr>
          <a:xfrm>
            <a:off x="914513" y="5762889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4 parameters</a:t>
            </a:r>
          </a:p>
        </p:txBody>
      </p:sp>
    </p:spTree>
    <p:extLst>
      <p:ext uri="{BB962C8B-B14F-4D97-AF65-F5344CB8AC3E}">
        <p14:creationId xmlns:p14="http://schemas.microsoft.com/office/powerpoint/2010/main" val="194824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from Geometry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925" y="2258868"/>
            <a:ext cx="4667250" cy="40809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the tree to be a truncated cone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Volume formula: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radius unknown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picture containing text, sky, line, glass&#10;&#10;Description automatically generated">
            <a:extLst>
              <a:ext uri="{FF2B5EF4-FFF2-40B4-BE49-F238E27FC236}">
                <a16:creationId xmlns:a16="http://schemas.microsoft.com/office/drawing/2014/main" id="{942CA6D1-8A8B-2A64-9124-2C44C7AE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31" y="925684"/>
            <a:ext cx="5130238" cy="478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F97C8-E048-7A47-A425-0F2A27E3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5" y="4137867"/>
            <a:ext cx="4557350" cy="12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from Geometry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925" y="2585911"/>
            <a:ext cx="4667250" cy="33988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Upper radius is some fraction of the lower radius</a:t>
            </a:r>
          </a:p>
          <a:p>
            <a:r>
              <a:rPr lang="en-US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Statistical model with just one unknown parameter: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picture containing text, sky, line, glass&#10;&#10;Description automatically generated">
            <a:extLst>
              <a:ext uri="{FF2B5EF4-FFF2-40B4-BE49-F238E27FC236}">
                <a16:creationId xmlns:a16="http://schemas.microsoft.com/office/drawing/2014/main" id="{942CA6D1-8A8B-2A64-9124-2C44C7AE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959" y="-69870"/>
            <a:ext cx="2410691" cy="224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8E438-3245-41EE-1FB0-ECEDF4E9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41" y="2585911"/>
            <a:ext cx="3652076" cy="876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AF165-8F9F-73C6-5D40-378CCC34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678" y="3990768"/>
            <a:ext cx="4236558" cy="11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Trees Data Grid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1A7FF5-E7DB-4462-BC64-12126BDC0DF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42925" y="2039842"/>
                <a:ext cx="4667250" cy="339883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 Dataset Trees – 31 observations of cherry trees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Parameter fit via grid search with residual sum of squares as loss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Estimated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0.139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1A7FF5-E7DB-4462-BC64-12126BDC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42925" y="2039842"/>
                <a:ext cx="4667250" cy="3398837"/>
              </a:xfrm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8E438-3245-41EE-1FB0-ECEDF4E9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23" y="563514"/>
            <a:ext cx="3652076" cy="87688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FCA036C-48F5-AAE0-3EE9-1721CD152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63" y="2004496"/>
            <a:ext cx="5895397" cy="36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Bootstrapping Uncertainty and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1A7FF5-E7DB-4462-BC64-12126BDC0DF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42925" y="2774332"/>
                <a:ext cx="4667250" cy="3398837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Uncertainty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b="0" dirty="0"/>
                  <a:t> estimated via bootstrapping (n=10,000)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Out-of-bag error </a:t>
                </a:r>
                <a:r>
                  <a:rPr lang="en-US" dirty="0"/>
                  <a:t>to estimate prediction error</a:t>
                </a:r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Compare prediction error versus linear regression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Cone model performs better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1A7FF5-E7DB-4462-BC64-12126BDC0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42925" y="2774332"/>
                <a:ext cx="4667250" cy="3398837"/>
              </a:xfr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55BA1-6CB8-087C-96EE-83AE198F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199" y="304699"/>
            <a:ext cx="4758823" cy="3601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2D25AE-26E9-E6ED-B5A7-A8391752D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450" y="4472539"/>
            <a:ext cx="4858000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9458847" cy="2242441"/>
          </a:xfrm>
        </p:spPr>
        <p:txBody>
          <a:bodyPr>
            <a:normAutofit/>
          </a:bodyPr>
          <a:lstStyle/>
          <a:p>
            <a:r>
              <a:rPr lang="en-US" sz="4400" dirty="0"/>
              <a:t>Discussion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2766" y="2582864"/>
            <a:ext cx="10734562" cy="33988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Statistical models can be built </a:t>
            </a:r>
            <a:r>
              <a:rPr lang="en-US" dirty="0"/>
              <a:t>from physical first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geometry models provides additional physical insight, e.g. estimate of surface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Resampling and grid search allows for more creative modeling. We don’t have to know how to theoretically minimize (</a:t>
            </a:r>
            <a:r>
              <a:rPr lang="en-US"/>
              <a:t>I tried…)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other types of models can we build like this?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5D518-26A4-91F2-D3AD-952C14C9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98" y="810594"/>
            <a:ext cx="4236558" cy="11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5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{D6CC1940-BEB4-4B99-AF80-0BBB23A3F151}tf16411245_win32</Template>
  <TotalTime>4499</TotalTime>
  <Words>269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Biome Light</vt:lpstr>
      <vt:lpstr>Calibri</vt:lpstr>
      <vt:lpstr>Cambria Math</vt:lpstr>
      <vt:lpstr>Office Theme</vt:lpstr>
      <vt:lpstr>Modeling Tree Volume from Geometric First Principles</vt:lpstr>
      <vt:lpstr>Background</vt:lpstr>
      <vt:lpstr>Modeling Tree Volume</vt:lpstr>
      <vt:lpstr>Model from Geometry</vt:lpstr>
      <vt:lpstr>Model from Geometry</vt:lpstr>
      <vt:lpstr>Trees Data Grid Search</vt:lpstr>
      <vt:lpstr>Bootstrapping Uncertainty and Accuracy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Tree Volume from Geometric First Principles</dc:title>
  <dc:creator>Jonathon Hirschi</dc:creator>
  <cp:lastModifiedBy>Jonathon Hirschi</cp:lastModifiedBy>
  <cp:revision>20</cp:revision>
  <dcterms:created xsi:type="dcterms:W3CDTF">2022-10-07T20:28:44Z</dcterms:created>
  <dcterms:modified xsi:type="dcterms:W3CDTF">2024-04-09T18:18:16Z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