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7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82"/>
  </p:normalViewPr>
  <p:slideViewPr>
    <p:cSldViewPr>
      <p:cViewPr varScale="1">
        <p:scale>
          <a:sx n="106" d="100"/>
          <a:sy n="106" d="100"/>
        </p:scale>
        <p:origin x="17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BB19D-712A-4A45-A0E6-D3B38EA759CD}" type="datetimeFigureOut">
              <a:rPr lang="en-US" smtClean="0"/>
              <a:t>7/5/2018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AD99CD-2991-44DD-8BA2-8A0C47F34D59}" type="slidenum">
              <a:rPr lang="en-US" smtClean="0"/>
              <a:t>‹#›</a:t>
            </a:fld>
            <a:endParaRPr lang="en-US"/>
          </a:p>
        </p:txBody>
      </p:sp>
    </p:spTree>
    <p:extLst>
      <p:ext uri="{BB962C8B-B14F-4D97-AF65-F5344CB8AC3E}">
        <p14:creationId xmlns:p14="http://schemas.microsoft.com/office/powerpoint/2010/main" val="260438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fld id="{4D08B87D-F34B-458C-9D78-2F805B8E1714}" type="slidenum">
              <a:rPr lang="en-US" altLang="en-US" smtClean="0">
                <a:latin typeface="Arial" charset="0"/>
              </a:rPr>
              <a:pPr eaLnBrk="1" hangingPunct="1"/>
              <a:t>1</a:t>
            </a:fld>
            <a:endParaRPr lang="en-US" altLang="en-US" dirty="0">
              <a:latin typeface="Arial" charset="0"/>
            </a:endParaRPr>
          </a:p>
        </p:txBody>
      </p:sp>
    </p:spTree>
    <p:extLst>
      <p:ext uri="{BB962C8B-B14F-4D97-AF65-F5344CB8AC3E}">
        <p14:creationId xmlns:p14="http://schemas.microsoft.com/office/powerpoint/2010/main" val="35818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9A9F6A-340D-4355-9882-BA8A0DC29C51}"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916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38321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1807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A9F6A-340D-4355-9882-BA8A0DC29C51}"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62906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A9F6A-340D-4355-9882-BA8A0DC29C51}" type="datetimeFigureOut">
              <a:rPr lang="en-US" smtClean="0"/>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16764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A9F6A-340D-4355-9882-BA8A0DC29C51}"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203981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9A9F6A-340D-4355-9882-BA8A0DC29C51}" type="datetimeFigureOut">
              <a:rPr lang="en-US" smtClean="0"/>
              <a:t>7/5/2018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03370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9A9F6A-340D-4355-9882-BA8A0DC29C51}" type="datetimeFigureOut">
              <a:rPr lang="en-US" smtClean="0"/>
              <a:t>7/5/2018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6102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A9F6A-340D-4355-9882-BA8A0DC29C51}" type="datetimeFigureOut">
              <a:rPr lang="en-US" smtClean="0"/>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5824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21759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A9F6A-340D-4355-9882-BA8A0DC29C51}" type="datetimeFigureOut">
              <a:rPr lang="en-US" smtClean="0"/>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051B0-17FD-48A5-9DB7-9E44C31E89E1}" type="slidenum">
              <a:rPr lang="en-US" smtClean="0"/>
              <a:t>‹#›</a:t>
            </a:fld>
            <a:endParaRPr lang="en-US"/>
          </a:p>
        </p:txBody>
      </p:sp>
    </p:spTree>
    <p:extLst>
      <p:ext uri="{BB962C8B-B14F-4D97-AF65-F5344CB8AC3E}">
        <p14:creationId xmlns:p14="http://schemas.microsoft.com/office/powerpoint/2010/main" val="147444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A9F6A-340D-4355-9882-BA8A0DC29C51}" type="datetimeFigureOut">
              <a:rPr lang="en-US" smtClean="0"/>
              <a:t>7/5/2018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051B0-17FD-48A5-9DB7-9E44C31E89E1}" type="slidenum">
              <a:rPr lang="en-US" smtClean="0"/>
              <a:t>‹#›</a:t>
            </a:fld>
            <a:endParaRPr lang="en-US"/>
          </a:p>
        </p:txBody>
      </p:sp>
    </p:spTree>
    <p:extLst>
      <p:ext uri="{BB962C8B-B14F-4D97-AF65-F5344CB8AC3E}">
        <p14:creationId xmlns:p14="http://schemas.microsoft.com/office/powerpoint/2010/main" val="201905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0" name="Group 162"/>
          <p:cNvGraphicFramePr>
            <a:graphicFrameLocks noGrp="1"/>
          </p:cNvGraphicFramePr>
          <p:nvPr>
            <p:extLst>
              <p:ext uri="{D42A27DB-BD31-4B8C-83A1-F6EECF244321}">
                <p14:modId xmlns:p14="http://schemas.microsoft.com/office/powerpoint/2010/main" val="1529044555"/>
              </p:ext>
            </p:extLst>
          </p:nvPr>
        </p:nvGraphicFramePr>
        <p:xfrm>
          <a:off x="160260" y="457200"/>
          <a:ext cx="4886325" cy="5852964"/>
        </p:xfrm>
        <a:graphic>
          <a:graphicData uri="http://schemas.openxmlformats.org/drawingml/2006/table">
            <a:tbl>
              <a:tblPr/>
              <a:tblGrid>
                <a:gridCol w="10572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655637">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541338">
                  <a:extLst>
                    <a:ext uri="{9D8B030D-6E8A-4147-A177-3AD203B41FA5}">
                      <a16:colId xmlns:a16="http://schemas.microsoft.com/office/drawing/2014/main" val="20004"/>
                    </a:ext>
                  </a:extLst>
                </a:gridCol>
                <a:gridCol w="182562">
                  <a:extLst>
                    <a:ext uri="{9D8B030D-6E8A-4147-A177-3AD203B41FA5}">
                      <a16:colId xmlns:a16="http://schemas.microsoft.com/office/drawing/2014/main" val="20005"/>
                    </a:ext>
                  </a:extLst>
                </a:gridCol>
                <a:gridCol w="365125">
                  <a:extLst>
                    <a:ext uri="{9D8B030D-6E8A-4147-A177-3AD203B41FA5}">
                      <a16:colId xmlns:a16="http://schemas.microsoft.com/office/drawing/2014/main" val="20006"/>
                    </a:ext>
                  </a:extLst>
                </a:gridCol>
                <a:gridCol w="1120775">
                  <a:extLst>
                    <a:ext uri="{9D8B030D-6E8A-4147-A177-3AD203B41FA5}">
                      <a16:colId xmlns:a16="http://schemas.microsoft.com/office/drawing/2014/main" val="20008"/>
                    </a:ext>
                  </a:extLst>
                </a:gridCol>
              </a:tblGrid>
              <a:tr h="217456">
                <a:tc rowSpan="7"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Your photo here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7"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Name:</a:t>
                      </a:r>
                    </a:p>
                  </a:txBody>
                  <a:tcPr marB="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8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Jon Hatfield</a:t>
                      </a:r>
                    </a:p>
                  </a:txBody>
                  <a:tcPr marB="0"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2564">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Job Title:</a:t>
                      </a:r>
                      <a:endParaRPr kumimoji="0" lang="en-US" sz="1000" b="0"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sz="1200" i="0" kern="1200" dirty="0">
                          <a:solidFill>
                            <a:schemeClr val="tx1"/>
                          </a:solidFill>
                          <a:effectLst/>
                          <a:latin typeface="+mn-lt"/>
                          <a:ea typeface="+mn-ea"/>
                          <a:cs typeface="+mn-cs"/>
                        </a:rPr>
                        <a:t>Software Developer</a:t>
                      </a:r>
                      <a:endParaRPr kumimoji="0" lang="en-US" sz="12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Years in Position: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&lt; 1 year</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Supervisor:</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Garish </a:t>
                      </a:r>
                      <a:r>
                        <a:rPr kumimoji="0" lang="en-US" sz="1200" b="0" i="0" u="none" strike="noStrike" cap="none" normalizeH="0" baseline="0" dirty="0" err="1">
                          <a:ln>
                            <a:noFill/>
                          </a:ln>
                          <a:solidFill>
                            <a:schemeClr val="tx1"/>
                          </a:solidFill>
                          <a:effectLst/>
                          <a:latin typeface="Times New Roman" pitchFamily="18" charset="0"/>
                        </a:rPr>
                        <a:t>Thumbadi</a:t>
                      </a:r>
                      <a:endParaRPr kumimoji="0" lang="en-US" sz="12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73965">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Date of Employment: </a:t>
                      </a: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6/11/2018</a:t>
                      </a: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46510">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2959">
                <a:tc gridSpan="2" vMerge="1">
                  <a:txBody>
                    <a:bodyPr/>
                    <a:lstStyle/>
                    <a:p>
                      <a:endParaRPr lang="en-US"/>
                    </a:p>
                  </a:txBody>
                  <a:tcPr/>
                </a:tc>
                <a:tc hMerge="1" v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endParaRPr>
                    </a:p>
                  </a:txBody>
                  <a:tcPr marT="0" marB="0"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31953">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Experience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Time Spent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Title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Company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Location</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Present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Developer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TCC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4406">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Web Developer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000" b="0" i="0" u="none" strike="noStrike" cap="none" normalizeH="0" baseline="0" dirty="0" err="1">
                          <a:ln>
                            <a:noFill/>
                          </a:ln>
                          <a:solidFill>
                            <a:schemeClr val="tx1"/>
                          </a:solidFill>
                          <a:effectLst/>
                          <a:latin typeface="Times New Roman" pitchFamily="18" charset="0"/>
                        </a:rPr>
                        <a:t>Stratice</a:t>
                      </a:r>
                      <a:r>
                        <a:rPr kumimoji="0" lang="en-US" sz="1000" b="0" i="0" u="none" strike="noStrike" cap="none" normalizeH="0" baseline="0" dirty="0">
                          <a:ln>
                            <a:noFill/>
                          </a:ln>
                          <a:solidFill>
                            <a:schemeClr val="tx1"/>
                          </a:solidFill>
                          <a:effectLst/>
                          <a:latin typeface="Times New Roman" pitchFamily="18" charset="0"/>
                        </a:rPr>
                        <a:t> Healthcare,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Carmel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19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&lt; 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Salesforce Marketing Cloud,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4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Interactive Intelligence,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Indianapolis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1 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Java Software 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err="1">
                          <a:ln>
                            <a:noFill/>
                          </a:ln>
                          <a:solidFill>
                            <a:schemeClr val="tx1"/>
                          </a:solidFill>
                          <a:effectLst/>
                          <a:latin typeface="Times New Roman" pitchFamily="18" charset="0"/>
                        </a:rPr>
                        <a:t>SearchSoft</a:t>
                      </a:r>
                      <a:r>
                        <a:rPr kumimoji="0" lang="en-US" sz="1000" b="0" i="0" u="none" strike="noStrike" cap="none" normalizeH="0" baseline="0" dirty="0">
                          <a:ln>
                            <a:noFill/>
                          </a:ln>
                          <a:solidFill>
                            <a:schemeClr val="tx1"/>
                          </a:solidFill>
                          <a:effectLst/>
                          <a:latin typeface="Times New Roman" pitchFamily="18" charset="0"/>
                        </a:rPr>
                        <a:t> Solutions, 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rPr>
                        <a:t>Indianapolis</a:t>
                      </a: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6152415"/>
                  </a:ext>
                </a:extLst>
              </a:tr>
              <a:tr h="438908">
                <a:tc grid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Education: College / Degree(s)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Computer and Information Science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BS – Applied Mathematics – IUPUI 2011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Times New Roman" pitchFamily="18" charset="0"/>
                        </a:rPr>
                        <a:t>AS – Computer and Information Technology – IUPUI 2009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804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Certification/</a:t>
                      </a:r>
                      <a:br>
                        <a:rPr kumimoji="0" lang="en-US" sz="1000" b="1" i="0" u="none" strike="noStrike" cap="none" normalizeH="0" baseline="0" dirty="0">
                          <a:ln>
                            <a:noFill/>
                          </a:ln>
                          <a:solidFill>
                            <a:schemeClr val="tx1"/>
                          </a:solidFill>
                          <a:effectLst/>
                          <a:latin typeface="Times New Roman" pitchFamily="18" charset="0"/>
                        </a:rPr>
                      </a:br>
                      <a:r>
                        <a:rPr kumimoji="0" lang="en-US" sz="1000" b="1" i="0" u="none" strike="noStrike" cap="none" normalizeH="0" baseline="0" dirty="0">
                          <a:ln>
                            <a:noFill/>
                          </a:ln>
                          <a:solidFill>
                            <a:schemeClr val="tx1"/>
                          </a:solidFill>
                          <a:effectLst/>
                          <a:latin typeface="Times New Roman" pitchFamily="18" charset="0"/>
                        </a:rPr>
                        <a:t>Training / Memberships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en-US" sz="1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Times New Roman" pitchFamily="18" charset="0"/>
                        </a:rPr>
                        <a:t>Hobbies/ Interests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1000" b="0" i="0" u="none" strike="noStrike" cap="none" normalizeH="0" baseline="0" dirty="0">
                          <a:ln>
                            <a:noFill/>
                          </a:ln>
                          <a:solidFill>
                            <a:schemeClr val="tx1"/>
                          </a:solidFill>
                          <a:effectLst/>
                          <a:latin typeface="Times New Roman" pitchFamily="18" charset="0"/>
                        </a:rPr>
                        <a:t>My family, Technical Reading, Audiobooks, Minecraft, Politics, Cooking Outdoors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6"/>
                  </a:ext>
                </a:extLst>
              </a:tr>
            </a:tbl>
          </a:graphicData>
        </a:graphic>
      </p:graphicFrame>
      <p:sp>
        <p:nvSpPr>
          <p:cNvPr id="2145" name="Rectangle 97"/>
          <p:cNvSpPr>
            <a:spLocks noChangeArrowheads="1"/>
          </p:cNvSpPr>
          <p:nvPr/>
        </p:nvSpPr>
        <p:spPr bwMode="white">
          <a:xfrm>
            <a:off x="265113" y="0"/>
            <a:ext cx="8683625" cy="546100"/>
          </a:xfrm>
          <a:prstGeom prst="rect">
            <a:avLst/>
          </a:prstGeom>
          <a:noFill/>
          <a:ln w="9525" algn="ctr">
            <a:noFill/>
            <a:miter lim="800000"/>
            <a:headEnd/>
            <a:tailEnd/>
          </a:ln>
          <a:effectLst>
            <a:outerShdw dist="17961" dir="2700000" algn="ctr" rotWithShape="0">
              <a:schemeClr val="tx1"/>
            </a:outerShdw>
          </a:effectLst>
        </p:spPr>
        <p:txBody>
          <a:bodyPr anchor="ctr"/>
          <a:lstStyle/>
          <a:p>
            <a:pPr>
              <a:defRPr/>
            </a:pPr>
            <a:r>
              <a:rPr lang="en-US" sz="2000" dirty="0">
                <a:solidFill>
                  <a:schemeClr val="accent5">
                    <a:lumMod val="50000"/>
                  </a:schemeClr>
                </a:solidFill>
              </a:rPr>
              <a:t>Jon Hatfield - Professional Development Plan</a:t>
            </a:r>
          </a:p>
        </p:txBody>
      </p:sp>
      <p:sp>
        <p:nvSpPr>
          <p:cNvPr id="2114" name="Rectangle 103"/>
          <p:cNvSpPr>
            <a:spLocks noChangeArrowheads="1"/>
          </p:cNvSpPr>
          <p:nvPr/>
        </p:nvSpPr>
        <p:spPr bwMode="auto">
          <a:xfrm>
            <a:off x="5105400" y="457200"/>
            <a:ext cx="3619500" cy="624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endParaRPr lang="en-US" altLang="en-US"/>
          </a:p>
        </p:txBody>
      </p:sp>
      <p:sp>
        <p:nvSpPr>
          <p:cNvPr id="2115" name="Rectangle 136"/>
          <p:cNvSpPr>
            <a:spLocks noChangeArrowheads="1"/>
          </p:cNvSpPr>
          <p:nvPr/>
        </p:nvSpPr>
        <p:spPr bwMode="auto">
          <a:xfrm>
            <a:off x="5090762" y="457200"/>
            <a:ext cx="3634138" cy="5763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spcBef>
                <a:spcPct val="50000"/>
              </a:spcBef>
            </a:pPr>
            <a:r>
              <a:rPr lang="en-US" altLang="en-US" sz="1000" b="1" dirty="0"/>
              <a:t>Short Term Career Goals:  </a:t>
            </a:r>
          </a:p>
          <a:p>
            <a:pPr eaLnBrk="1" hangingPunct="1">
              <a:spcBef>
                <a:spcPct val="50000"/>
              </a:spcBef>
            </a:pPr>
            <a:r>
              <a:rPr lang="en-US" altLang="en-US" sz="900" i="1" dirty="0"/>
              <a:t>Become an expert at Oracle ATG and the POS system we’ve based off of it.  Learn anything I can to be more valuable and effective in my current role.</a:t>
            </a:r>
          </a:p>
          <a:p>
            <a:pPr eaLnBrk="1" hangingPunct="1">
              <a:spcBef>
                <a:spcPct val="50000"/>
              </a:spcBef>
            </a:pPr>
            <a:r>
              <a:rPr lang="en-US" altLang="en-US" sz="900" i="1" dirty="0"/>
              <a:t>1-2 years:  Promotion to Senior Software Developer do to my demonstrated capability with Oracle ATG, the POS software we’ve based on it, and obvious wide-ranging knowledge of software development.  Upgrade our POS frontend to the current version of Angular.</a:t>
            </a:r>
          </a:p>
          <a:p>
            <a:pPr eaLnBrk="1" hangingPunct="1">
              <a:spcBef>
                <a:spcPct val="50000"/>
              </a:spcBef>
            </a:pPr>
            <a:r>
              <a:rPr lang="en-US" altLang="en-US" sz="1000" b="1" dirty="0"/>
              <a:t>Long Term Career Goals:</a:t>
            </a:r>
          </a:p>
          <a:p>
            <a:pPr eaLnBrk="1" hangingPunct="1">
              <a:spcBef>
                <a:spcPct val="50000"/>
              </a:spcBef>
            </a:pPr>
            <a:r>
              <a:rPr lang="en-US" altLang="en-US" sz="1000" i="1" dirty="0"/>
              <a:t>3-5 years: </a:t>
            </a:r>
            <a:r>
              <a:rPr lang="en-US" altLang="en-US" sz="900" i="1" dirty="0"/>
              <a:t>Senior Software Developer or higher position at TCC, possibly a leadership role, but one where I spent my time writing software and not in meetings all day.</a:t>
            </a:r>
          </a:p>
          <a:p>
            <a:pPr eaLnBrk="1" hangingPunct="1">
              <a:spcBef>
                <a:spcPct val="50000"/>
              </a:spcBef>
            </a:pPr>
            <a:r>
              <a:rPr lang="en-US" altLang="en-US" sz="1000" b="1" dirty="0"/>
              <a:t>Strengths:</a:t>
            </a:r>
          </a:p>
          <a:p>
            <a:pPr eaLnBrk="1" hangingPunct="1">
              <a:spcBef>
                <a:spcPct val="50000"/>
              </a:spcBef>
              <a:buFont typeface="Arial" charset="0"/>
              <a:buChar char="•"/>
            </a:pPr>
            <a:r>
              <a:rPr lang="en-US" altLang="en-US" sz="1000" i="1" dirty="0"/>
              <a:t> </a:t>
            </a:r>
            <a:r>
              <a:rPr lang="en-US" altLang="en-US" sz="1100" i="1" dirty="0"/>
              <a:t> </a:t>
            </a:r>
            <a:r>
              <a:rPr lang="en-US" altLang="en-US" sz="900" i="1" dirty="0"/>
              <a:t>Able to consume vast amounts of information (drinking from the fire hose), Learning new technologies and quickly becoming effective with them, Strong work ethic, Critical Thinking, Self Motivated, Willing to spend as much time as necessary at work and otherwise to learn what I need to excel at my work</a:t>
            </a:r>
          </a:p>
          <a:p>
            <a:pPr eaLnBrk="1" hangingPunct="1">
              <a:spcBef>
                <a:spcPct val="50000"/>
              </a:spcBef>
            </a:pPr>
            <a:r>
              <a:rPr lang="en-US" altLang="en-US" sz="1000" b="1" dirty="0"/>
              <a:t>Areas of Improvement</a:t>
            </a:r>
            <a:r>
              <a:rPr lang="en-US" altLang="en-US" sz="1000" dirty="0"/>
              <a:t>:</a:t>
            </a:r>
          </a:p>
          <a:p>
            <a:pPr eaLnBrk="1" hangingPunct="1">
              <a:spcBef>
                <a:spcPct val="50000"/>
              </a:spcBef>
              <a:buFont typeface="Arial" charset="0"/>
              <a:buChar char="•"/>
            </a:pPr>
            <a:r>
              <a:rPr lang="en-US" altLang="en-US" sz="1000" i="1" dirty="0"/>
              <a:t> </a:t>
            </a:r>
            <a:r>
              <a:rPr lang="en-US" altLang="en-US" sz="900" i="1" dirty="0"/>
              <a:t>Small talk and interpersonal relations, Talking to non-developers</a:t>
            </a:r>
          </a:p>
          <a:p>
            <a:pPr eaLnBrk="1" hangingPunct="1">
              <a:spcBef>
                <a:spcPct val="50000"/>
              </a:spcBef>
            </a:pPr>
            <a:r>
              <a:rPr lang="en-US" altLang="en-US" sz="1000" b="1" dirty="0"/>
              <a:t>Development Plan: (12-18 mos. Action Plan)</a:t>
            </a:r>
          </a:p>
          <a:p>
            <a:pPr eaLnBrk="1" hangingPunct="1">
              <a:spcBef>
                <a:spcPct val="50000"/>
              </a:spcBef>
              <a:buFont typeface="Arial" charset="0"/>
              <a:buChar char="•"/>
            </a:pPr>
            <a:endParaRPr lang="en-US" altLang="en-US" sz="1000" i="1"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p>
          <a:p>
            <a:pPr eaLnBrk="1" hangingPunct="1">
              <a:spcBef>
                <a:spcPct val="50000"/>
              </a:spcBef>
            </a:pPr>
            <a:endParaRPr lang="en-US" altLang="en-US" sz="1000" dirty="0">
              <a:latin typeface="Arial" charset="0"/>
            </a:endParaRPr>
          </a:p>
        </p:txBody>
      </p:sp>
      <p:sp>
        <p:nvSpPr>
          <p:cNvPr id="7" name="Date Placeholder 6"/>
          <p:cNvSpPr>
            <a:spLocks noGrp="1"/>
          </p:cNvSpPr>
          <p:nvPr>
            <p:ph type="dt" sz="quarter" idx="10"/>
          </p:nvPr>
        </p:nvSpPr>
        <p:spPr>
          <a:xfrm>
            <a:off x="7010400" y="6629400"/>
            <a:ext cx="2133600" cy="320675"/>
          </a:xfrm>
        </p:spPr>
        <p:txBody>
          <a:bodyPr/>
          <a:lstStyle/>
          <a:p>
            <a:pPr algn="r">
              <a:defRPr/>
            </a:pPr>
            <a:fld id="{0652F647-261C-4809-935F-490507C26897}" type="datetime1">
              <a:rPr lang="en-US" smtClean="0"/>
              <a:pPr algn="r">
                <a:defRPr/>
              </a:pPr>
              <a:t>7/5/2018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04403881"/>
              </p:ext>
            </p:extLst>
          </p:nvPr>
        </p:nvGraphicFramePr>
        <p:xfrm>
          <a:off x="5162550" y="4463606"/>
          <a:ext cx="3505200" cy="2165794"/>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435524">
                <a:tc>
                  <a:txBody>
                    <a:bodyPr/>
                    <a:lstStyle/>
                    <a:p>
                      <a:r>
                        <a:rPr lang="en-US" sz="1000" dirty="0">
                          <a:solidFill>
                            <a:schemeClr val="tx1"/>
                          </a:solidFill>
                        </a:rPr>
                        <a:t>Action</a:t>
                      </a:r>
                    </a:p>
                  </a:txBody>
                  <a:tcPr marT="45724" marB="45724">
                    <a:solidFill>
                      <a:srgbClr val="00B0F0"/>
                    </a:solidFill>
                  </a:tcPr>
                </a:tc>
                <a:tc>
                  <a:txBody>
                    <a:bodyPr/>
                    <a:lstStyle/>
                    <a:p>
                      <a:r>
                        <a:rPr lang="en-US" sz="1000" dirty="0">
                          <a:solidFill>
                            <a:schemeClr val="tx1"/>
                          </a:solidFill>
                        </a:rPr>
                        <a:t>Assistance Needed</a:t>
                      </a:r>
                    </a:p>
                  </a:txBody>
                  <a:tcPr marT="45724" marB="45724">
                    <a:solidFill>
                      <a:srgbClr val="00B0F0"/>
                    </a:solidFill>
                  </a:tcPr>
                </a:tc>
                <a:tc>
                  <a:txBody>
                    <a:bodyPr/>
                    <a:lstStyle/>
                    <a:p>
                      <a:r>
                        <a:rPr lang="en-US" sz="1000" dirty="0">
                          <a:solidFill>
                            <a:schemeClr val="tx1"/>
                          </a:solidFill>
                        </a:rPr>
                        <a:t>Status</a:t>
                      </a:r>
                    </a:p>
                  </a:txBody>
                  <a:tcPr marT="45724" marB="45724">
                    <a:solidFill>
                      <a:srgbClr val="00B0F0"/>
                    </a:solidFill>
                  </a:tcPr>
                </a:tc>
                <a:extLst>
                  <a:ext uri="{0D108BD9-81ED-4DB2-BD59-A6C34878D82A}">
                    <a16:rowId xmlns:a16="http://schemas.microsoft.com/office/drawing/2014/main" val="10000"/>
                  </a:ext>
                </a:extLst>
              </a:tr>
              <a:tr h="636531">
                <a:tc>
                  <a:txBody>
                    <a:bodyPr/>
                    <a:lstStyle/>
                    <a:p>
                      <a:r>
                        <a:rPr lang="en-US" sz="800" dirty="0"/>
                        <a:t>Learn Oracle ATG</a:t>
                      </a:r>
                    </a:p>
                  </a:txBody>
                  <a:tcPr marT="45724" marB="45724"/>
                </a:tc>
                <a:tc>
                  <a:txBody>
                    <a:bodyPr/>
                    <a:lstStyle/>
                    <a:p>
                      <a:r>
                        <a:rPr lang="en-US" sz="800" dirty="0"/>
                        <a:t>None</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1"/>
                  </a:ext>
                </a:extLst>
              </a:tr>
              <a:tr h="636531">
                <a:tc>
                  <a:txBody>
                    <a:bodyPr/>
                    <a:lstStyle/>
                    <a:p>
                      <a:r>
                        <a:rPr lang="en-US" sz="800" dirty="0"/>
                        <a:t>Learn Angular 5-6</a:t>
                      </a:r>
                    </a:p>
                  </a:txBody>
                  <a:tcPr marT="45724" marB="45724"/>
                </a:tc>
                <a:tc>
                  <a:txBody>
                    <a:bodyPr/>
                    <a:lstStyle/>
                    <a:p>
                      <a:r>
                        <a:rPr lang="en-US" sz="800" dirty="0"/>
                        <a:t>None</a:t>
                      </a:r>
                    </a:p>
                  </a:txBody>
                  <a:tcPr marT="45724" marB="45724"/>
                </a:tc>
                <a:tc>
                  <a:txBody>
                    <a:bodyPr/>
                    <a:lstStyle/>
                    <a:p>
                      <a:r>
                        <a:rPr lang="en-US" sz="800" dirty="0"/>
                        <a:t>In progress</a:t>
                      </a:r>
                    </a:p>
                  </a:txBody>
                  <a:tcPr marT="45724" marB="45724"/>
                </a:tc>
                <a:extLst>
                  <a:ext uri="{0D108BD9-81ED-4DB2-BD59-A6C34878D82A}">
                    <a16:rowId xmlns:a16="http://schemas.microsoft.com/office/drawing/2014/main" val="10002"/>
                  </a:ext>
                </a:extLst>
              </a:tr>
              <a:tr h="327792">
                <a:tc>
                  <a:txBody>
                    <a:bodyPr/>
                    <a:lstStyle/>
                    <a:p>
                      <a:r>
                        <a:rPr lang="en-US" sz="800" dirty="0"/>
                        <a:t>Participate in TCC “Culture of Good” events</a:t>
                      </a:r>
                    </a:p>
                  </a:txBody>
                  <a:tcPr marT="45724" marB="45724"/>
                </a:tc>
                <a:tc>
                  <a:txBody>
                    <a:bodyPr/>
                    <a:lstStyle/>
                    <a:p>
                      <a:r>
                        <a:rPr lang="en-US" sz="800" dirty="0"/>
                        <a:t>?</a:t>
                      </a:r>
                    </a:p>
                  </a:txBody>
                  <a:tcPr marT="45724" marB="45724"/>
                </a:tc>
                <a:tc>
                  <a:txBody>
                    <a:bodyPr/>
                    <a:lstStyle/>
                    <a:p>
                      <a:r>
                        <a:rPr lang="en-US" sz="800" dirty="0"/>
                        <a:t>Not started yet</a:t>
                      </a:r>
                    </a:p>
                  </a:txBody>
                  <a:tcPr marT="45724" marB="4572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850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1FC44AF9165046991ED0A09A2EE382" ma:contentTypeVersion="4" ma:contentTypeDescription="Create a new document." ma:contentTypeScope="" ma:versionID="3c19480ee1272a1646b1291bee9c506e">
  <xsd:schema xmlns:xsd="http://www.w3.org/2001/XMLSchema" xmlns:xs="http://www.w3.org/2001/XMLSchema" xmlns:p="http://schemas.microsoft.com/office/2006/metadata/properties" xmlns:ns2="6673900f-b0a1-4f79-bd55-2517aad1163a" xmlns:ns3="ce98d72f-45c0-4d0f-8af3-8bee4a4b638b" targetNamespace="http://schemas.microsoft.com/office/2006/metadata/properties" ma:root="true" ma:fieldsID="68f34b566f8394f8c12cc26b34c16e09" ns2:_="" ns3:_="">
    <xsd:import namespace="6673900f-b0a1-4f79-bd55-2517aad1163a"/>
    <xsd:import namespace="ce98d72f-45c0-4d0f-8af3-8bee4a4b638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3900f-b0a1-4f79-bd55-2517aad1163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98d72f-45c0-4d0f-8af3-8bee4a4b638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149BB7-0730-4C2C-8653-5D94F7F22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73900f-b0a1-4f79-bd55-2517aad1163a"/>
    <ds:schemaRef ds:uri="ce98d72f-45c0-4d0f-8af3-8bee4a4b63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306B39-34E4-421A-8FF5-664AB54D8CA5}">
  <ds:schemaRefs>
    <ds:schemaRef ds:uri="http://schemas.microsoft.com/sharepoint/v3/contenttype/forms"/>
  </ds:schemaRefs>
</ds:datastoreItem>
</file>

<file path=customXml/itemProps3.xml><?xml version="1.0" encoding="utf-8"?>
<ds:datastoreItem xmlns:ds="http://schemas.openxmlformats.org/officeDocument/2006/customXml" ds:itemID="{5B3D5F8C-7570-43C6-93C6-44943945D304}">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6673900f-b0a1-4f79-bd55-2517aad1163a"/>
    <ds:schemaRef ds:uri="http://purl.org/dc/elements/1.1/"/>
    <ds:schemaRef ds:uri="http://schemas.microsoft.com/office/2006/metadata/properties"/>
    <ds:schemaRef ds:uri="ce98d72f-45c0-4d0f-8af3-8bee4a4b638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2126</TotalTime>
  <Words>373</Words>
  <Application>Microsoft Office PowerPoint</Application>
  <PresentationFormat>On-screen Show (4:3)</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Times New Roman</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fgumino</dc:creator>
  <cp:lastModifiedBy>Jon Hatfield</cp:lastModifiedBy>
  <cp:revision>63</cp:revision>
  <dcterms:created xsi:type="dcterms:W3CDTF">2015-02-08T23:38:36Z</dcterms:created>
  <dcterms:modified xsi:type="dcterms:W3CDTF">2018-07-05T18:30:17Z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0x010100441FC44AF9165046991ED0A09A2EE382</vt:lpwstr>
  </property>
</Properties>
</file>