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sldIdLst>
    <p:sldId id="270"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2"/>
    <p:restoredTop sz="94682"/>
  </p:normalViewPr>
  <p:slideViewPr>
    <p:cSldViewPr>
      <p:cViewPr>
        <p:scale>
          <a:sx n="125" d="100"/>
          <a:sy n="125" d="100"/>
        </p:scale>
        <p:origin x="1194" y="-63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BB19D-712A-4A45-A0E6-D3B38EA759CD}" type="datetimeFigureOut">
              <a:rPr lang="en-US" smtClean="0"/>
              <a:t>7/13/2018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AD99CD-2991-44DD-8BA2-8A0C47F34D59}" type="slidenum">
              <a:rPr lang="en-US" smtClean="0"/>
              <a:t>‹#›</a:t>
            </a:fld>
            <a:endParaRPr lang="en-US"/>
          </a:p>
        </p:txBody>
      </p:sp>
    </p:spTree>
    <p:extLst>
      <p:ext uri="{BB962C8B-B14F-4D97-AF65-F5344CB8AC3E}">
        <p14:creationId xmlns:p14="http://schemas.microsoft.com/office/powerpoint/2010/main" val="2604383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a:ln/>
        </p:spPr>
      </p:sp>
      <p:sp>
        <p:nvSpPr>
          <p:cNvPr id="40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41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eorgia" pitchFamily="18" charset="0"/>
                <a:cs typeface="Arial" charset="0"/>
              </a:defRPr>
            </a:lvl1pPr>
            <a:lvl2pPr marL="742950" indent="-285750" eaLnBrk="0" hangingPunct="0">
              <a:defRPr>
                <a:solidFill>
                  <a:schemeClr val="tx1"/>
                </a:solidFill>
                <a:latin typeface="Georgia" pitchFamily="18" charset="0"/>
                <a:cs typeface="Arial" charset="0"/>
              </a:defRPr>
            </a:lvl2pPr>
            <a:lvl3pPr marL="1143000" indent="-228600" eaLnBrk="0" hangingPunct="0">
              <a:defRPr>
                <a:solidFill>
                  <a:schemeClr val="tx1"/>
                </a:solidFill>
                <a:latin typeface="Georgia" pitchFamily="18" charset="0"/>
                <a:cs typeface="Arial" charset="0"/>
              </a:defRPr>
            </a:lvl3pPr>
            <a:lvl4pPr marL="1600200" indent="-228600" eaLnBrk="0" hangingPunct="0">
              <a:defRPr>
                <a:solidFill>
                  <a:schemeClr val="tx1"/>
                </a:solidFill>
                <a:latin typeface="Georgia" pitchFamily="18" charset="0"/>
                <a:cs typeface="Arial" charset="0"/>
              </a:defRPr>
            </a:lvl4pPr>
            <a:lvl5pPr marL="2057400" indent="-228600" eaLnBrk="0" hangingPunct="0">
              <a:defRPr>
                <a:solidFill>
                  <a:schemeClr val="tx1"/>
                </a:solidFill>
                <a:latin typeface="Georgia" pitchFamily="18" charset="0"/>
                <a:cs typeface="Arial" charset="0"/>
              </a:defRPr>
            </a:lvl5pPr>
            <a:lvl6pPr marL="2514600" indent="-228600" eaLnBrk="0" fontAlgn="base" hangingPunct="0">
              <a:spcBef>
                <a:spcPct val="0"/>
              </a:spcBef>
              <a:spcAft>
                <a:spcPct val="0"/>
              </a:spcAft>
              <a:defRPr>
                <a:solidFill>
                  <a:schemeClr val="tx1"/>
                </a:solidFill>
                <a:latin typeface="Georgia" pitchFamily="18" charset="0"/>
                <a:cs typeface="Arial" charset="0"/>
              </a:defRPr>
            </a:lvl6pPr>
            <a:lvl7pPr marL="2971800" indent="-228600" eaLnBrk="0" fontAlgn="base" hangingPunct="0">
              <a:spcBef>
                <a:spcPct val="0"/>
              </a:spcBef>
              <a:spcAft>
                <a:spcPct val="0"/>
              </a:spcAft>
              <a:defRPr>
                <a:solidFill>
                  <a:schemeClr val="tx1"/>
                </a:solidFill>
                <a:latin typeface="Georgia" pitchFamily="18" charset="0"/>
                <a:cs typeface="Arial" charset="0"/>
              </a:defRPr>
            </a:lvl7pPr>
            <a:lvl8pPr marL="3429000" indent="-228600" eaLnBrk="0" fontAlgn="base" hangingPunct="0">
              <a:spcBef>
                <a:spcPct val="0"/>
              </a:spcBef>
              <a:spcAft>
                <a:spcPct val="0"/>
              </a:spcAft>
              <a:defRPr>
                <a:solidFill>
                  <a:schemeClr val="tx1"/>
                </a:solidFill>
                <a:latin typeface="Georgia" pitchFamily="18" charset="0"/>
                <a:cs typeface="Arial" charset="0"/>
              </a:defRPr>
            </a:lvl8pPr>
            <a:lvl9pPr marL="3886200" indent="-228600" eaLnBrk="0" fontAlgn="base" hangingPunct="0">
              <a:spcBef>
                <a:spcPct val="0"/>
              </a:spcBef>
              <a:spcAft>
                <a:spcPct val="0"/>
              </a:spcAft>
              <a:defRPr>
                <a:solidFill>
                  <a:schemeClr val="tx1"/>
                </a:solidFill>
                <a:latin typeface="Georgia" pitchFamily="18" charset="0"/>
                <a:cs typeface="Arial" charset="0"/>
              </a:defRPr>
            </a:lvl9pPr>
          </a:lstStyle>
          <a:p>
            <a:pPr eaLnBrk="1" hangingPunct="1"/>
            <a:fld id="{4D08B87D-F34B-458C-9D78-2F805B8E1714}" type="slidenum">
              <a:rPr lang="en-US" altLang="en-US" smtClean="0">
                <a:latin typeface="Arial" charset="0"/>
              </a:rPr>
              <a:pPr eaLnBrk="1" hangingPunct="1"/>
              <a:t>1</a:t>
            </a:fld>
            <a:endParaRPr lang="en-US" altLang="en-US" dirty="0">
              <a:latin typeface="Arial" charset="0"/>
            </a:endParaRPr>
          </a:p>
        </p:txBody>
      </p:sp>
    </p:spTree>
    <p:extLst>
      <p:ext uri="{BB962C8B-B14F-4D97-AF65-F5344CB8AC3E}">
        <p14:creationId xmlns:p14="http://schemas.microsoft.com/office/powerpoint/2010/main" val="3581826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9A9F6A-340D-4355-9882-BA8A0DC29C51}" type="datetimeFigureOut">
              <a:rPr lang="en-US" smtClean="0"/>
              <a:t>7/13/2018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9051B0-17FD-48A5-9DB7-9E44C31E89E1}" type="slidenum">
              <a:rPr lang="en-US" smtClean="0"/>
              <a:t>‹#›</a:t>
            </a:fld>
            <a:endParaRPr lang="en-US"/>
          </a:p>
        </p:txBody>
      </p:sp>
    </p:spTree>
    <p:extLst>
      <p:ext uri="{BB962C8B-B14F-4D97-AF65-F5344CB8AC3E}">
        <p14:creationId xmlns:p14="http://schemas.microsoft.com/office/powerpoint/2010/main" val="1591634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9A9F6A-340D-4355-9882-BA8A0DC29C51}" type="datetimeFigureOut">
              <a:rPr lang="en-US" smtClean="0"/>
              <a:t>7/13/2018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9051B0-17FD-48A5-9DB7-9E44C31E89E1}" type="slidenum">
              <a:rPr lang="en-US" smtClean="0"/>
              <a:t>‹#›</a:t>
            </a:fld>
            <a:endParaRPr lang="en-US"/>
          </a:p>
        </p:txBody>
      </p:sp>
    </p:spTree>
    <p:extLst>
      <p:ext uri="{BB962C8B-B14F-4D97-AF65-F5344CB8AC3E}">
        <p14:creationId xmlns:p14="http://schemas.microsoft.com/office/powerpoint/2010/main" val="3832122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9A9F6A-340D-4355-9882-BA8A0DC29C51}" type="datetimeFigureOut">
              <a:rPr lang="en-US" smtClean="0"/>
              <a:t>7/13/2018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9051B0-17FD-48A5-9DB7-9E44C31E89E1}" type="slidenum">
              <a:rPr lang="en-US" smtClean="0"/>
              <a:t>‹#›</a:t>
            </a:fld>
            <a:endParaRPr lang="en-US"/>
          </a:p>
        </p:txBody>
      </p:sp>
    </p:spTree>
    <p:extLst>
      <p:ext uri="{BB962C8B-B14F-4D97-AF65-F5344CB8AC3E}">
        <p14:creationId xmlns:p14="http://schemas.microsoft.com/office/powerpoint/2010/main" val="2118077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9A9F6A-340D-4355-9882-BA8A0DC29C51}" type="datetimeFigureOut">
              <a:rPr lang="en-US" smtClean="0"/>
              <a:t>7/13/2018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9051B0-17FD-48A5-9DB7-9E44C31E89E1}" type="slidenum">
              <a:rPr lang="en-US" smtClean="0"/>
              <a:t>‹#›</a:t>
            </a:fld>
            <a:endParaRPr lang="en-US"/>
          </a:p>
        </p:txBody>
      </p:sp>
    </p:spTree>
    <p:extLst>
      <p:ext uri="{BB962C8B-B14F-4D97-AF65-F5344CB8AC3E}">
        <p14:creationId xmlns:p14="http://schemas.microsoft.com/office/powerpoint/2010/main" val="1629063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9A9F6A-340D-4355-9882-BA8A0DC29C51}" type="datetimeFigureOut">
              <a:rPr lang="en-US" smtClean="0"/>
              <a:t>7/13/2018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9051B0-17FD-48A5-9DB7-9E44C31E89E1}" type="slidenum">
              <a:rPr lang="en-US" smtClean="0"/>
              <a:t>‹#›</a:t>
            </a:fld>
            <a:endParaRPr lang="en-US"/>
          </a:p>
        </p:txBody>
      </p:sp>
    </p:spTree>
    <p:extLst>
      <p:ext uri="{BB962C8B-B14F-4D97-AF65-F5344CB8AC3E}">
        <p14:creationId xmlns:p14="http://schemas.microsoft.com/office/powerpoint/2010/main" val="2167643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9A9F6A-340D-4355-9882-BA8A0DC29C51}" type="datetimeFigureOut">
              <a:rPr lang="en-US" smtClean="0"/>
              <a:t>7/13/2018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9051B0-17FD-48A5-9DB7-9E44C31E89E1}" type="slidenum">
              <a:rPr lang="en-US" smtClean="0"/>
              <a:t>‹#›</a:t>
            </a:fld>
            <a:endParaRPr lang="en-US"/>
          </a:p>
        </p:txBody>
      </p:sp>
    </p:spTree>
    <p:extLst>
      <p:ext uri="{BB962C8B-B14F-4D97-AF65-F5344CB8AC3E}">
        <p14:creationId xmlns:p14="http://schemas.microsoft.com/office/powerpoint/2010/main" val="2039818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9A9F6A-340D-4355-9882-BA8A0DC29C51}" type="datetimeFigureOut">
              <a:rPr lang="en-US" smtClean="0"/>
              <a:t>7/13/2018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9051B0-17FD-48A5-9DB7-9E44C31E89E1}" type="slidenum">
              <a:rPr lang="en-US" smtClean="0"/>
              <a:t>‹#›</a:t>
            </a:fld>
            <a:endParaRPr lang="en-US"/>
          </a:p>
        </p:txBody>
      </p:sp>
    </p:spTree>
    <p:extLst>
      <p:ext uri="{BB962C8B-B14F-4D97-AF65-F5344CB8AC3E}">
        <p14:creationId xmlns:p14="http://schemas.microsoft.com/office/powerpoint/2010/main" val="1033706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9A9F6A-340D-4355-9882-BA8A0DC29C51}" type="datetimeFigureOut">
              <a:rPr lang="en-US" smtClean="0"/>
              <a:t>7/13/2018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9051B0-17FD-48A5-9DB7-9E44C31E89E1}" type="slidenum">
              <a:rPr lang="en-US" smtClean="0"/>
              <a:t>‹#›</a:t>
            </a:fld>
            <a:endParaRPr lang="en-US"/>
          </a:p>
        </p:txBody>
      </p:sp>
    </p:spTree>
    <p:extLst>
      <p:ext uri="{BB962C8B-B14F-4D97-AF65-F5344CB8AC3E}">
        <p14:creationId xmlns:p14="http://schemas.microsoft.com/office/powerpoint/2010/main" val="61022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9A9F6A-340D-4355-9882-BA8A0DC29C51}" type="datetimeFigureOut">
              <a:rPr lang="en-US" smtClean="0"/>
              <a:t>7/13/2018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9051B0-17FD-48A5-9DB7-9E44C31E89E1}" type="slidenum">
              <a:rPr lang="en-US" smtClean="0"/>
              <a:t>‹#›</a:t>
            </a:fld>
            <a:endParaRPr lang="en-US"/>
          </a:p>
        </p:txBody>
      </p:sp>
    </p:spTree>
    <p:extLst>
      <p:ext uri="{BB962C8B-B14F-4D97-AF65-F5344CB8AC3E}">
        <p14:creationId xmlns:p14="http://schemas.microsoft.com/office/powerpoint/2010/main" val="158248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9A9F6A-340D-4355-9882-BA8A0DC29C51}" type="datetimeFigureOut">
              <a:rPr lang="en-US" smtClean="0"/>
              <a:t>7/13/2018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9051B0-17FD-48A5-9DB7-9E44C31E89E1}" type="slidenum">
              <a:rPr lang="en-US" smtClean="0"/>
              <a:t>‹#›</a:t>
            </a:fld>
            <a:endParaRPr lang="en-US"/>
          </a:p>
        </p:txBody>
      </p:sp>
    </p:spTree>
    <p:extLst>
      <p:ext uri="{BB962C8B-B14F-4D97-AF65-F5344CB8AC3E}">
        <p14:creationId xmlns:p14="http://schemas.microsoft.com/office/powerpoint/2010/main" val="1217599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9A9F6A-340D-4355-9882-BA8A0DC29C51}" type="datetimeFigureOut">
              <a:rPr lang="en-US" smtClean="0"/>
              <a:t>7/13/2018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9051B0-17FD-48A5-9DB7-9E44C31E89E1}" type="slidenum">
              <a:rPr lang="en-US" smtClean="0"/>
              <a:t>‹#›</a:t>
            </a:fld>
            <a:endParaRPr lang="en-US"/>
          </a:p>
        </p:txBody>
      </p:sp>
    </p:spTree>
    <p:extLst>
      <p:ext uri="{BB962C8B-B14F-4D97-AF65-F5344CB8AC3E}">
        <p14:creationId xmlns:p14="http://schemas.microsoft.com/office/powerpoint/2010/main" val="1474443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9A9F6A-340D-4355-9882-BA8A0DC29C51}" type="datetimeFigureOut">
              <a:rPr lang="en-US" smtClean="0"/>
              <a:t>7/13/2018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9051B0-17FD-48A5-9DB7-9E44C31E89E1}" type="slidenum">
              <a:rPr lang="en-US" smtClean="0"/>
              <a:t>‹#›</a:t>
            </a:fld>
            <a:endParaRPr lang="en-US"/>
          </a:p>
        </p:txBody>
      </p:sp>
    </p:spTree>
    <p:extLst>
      <p:ext uri="{BB962C8B-B14F-4D97-AF65-F5344CB8AC3E}">
        <p14:creationId xmlns:p14="http://schemas.microsoft.com/office/powerpoint/2010/main" val="2019050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10" name="Group 162"/>
          <p:cNvGraphicFramePr>
            <a:graphicFrameLocks noGrp="1"/>
          </p:cNvGraphicFramePr>
          <p:nvPr>
            <p:extLst>
              <p:ext uri="{D42A27DB-BD31-4B8C-83A1-F6EECF244321}">
                <p14:modId xmlns:p14="http://schemas.microsoft.com/office/powerpoint/2010/main" val="3277056955"/>
              </p:ext>
            </p:extLst>
          </p:nvPr>
        </p:nvGraphicFramePr>
        <p:xfrm>
          <a:off x="160260" y="457200"/>
          <a:ext cx="4886325" cy="5852964"/>
        </p:xfrm>
        <a:graphic>
          <a:graphicData uri="http://schemas.openxmlformats.org/drawingml/2006/table">
            <a:tbl>
              <a:tblPr/>
              <a:tblGrid>
                <a:gridCol w="1057275">
                  <a:extLst>
                    <a:ext uri="{9D8B030D-6E8A-4147-A177-3AD203B41FA5}">
                      <a16:colId xmlns:a16="http://schemas.microsoft.com/office/drawing/2014/main" val="20000"/>
                    </a:ext>
                  </a:extLst>
                </a:gridCol>
                <a:gridCol w="411163">
                  <a:extLst>
                    <a:ext uri="{9D8B030D-6E8A-4147-A177-3AD203B41FA5}">
                      <a16:colId xmlns:a16="http://schemas.microsoft.com/office/drawing/2014/main" val="20001"/>
                    </a:ext>
                  </a:extLst>
                </a:gridCol>
                <a:gridCol w="655637">
                  <a:extLst>
                    <a:ext uri="{9D8B030D-6E8A-4147-A177-3AD203B41FA5}">
                      <a16:colId xmlns:a16="http://schemas.microsoft.com/office/drawing/2014/main" val="20002"/>
                    </a:ext>
                  </a:extLst>
                </a:gridCol>
                <a:gridCol w="552450">
                  <a:extLst>
                    <a:ext uri="{9D8B030D-6E8A-4147-A177-3AD203B41FA5}">
                      <a16:colId xmlns:a16="http://schemas.microsoft.com/office/drawing/2014/main" val="20003"/>
                    </a:ext>
                  </a:extLst>
                </a:gridCol>
                <a:gridCol w="541338">
                  <a:extLst>
                    <a:ext uri="{9D8B030D-6E8A-4147-A177-3AD203B41FA5}">
                      <a16:colId xmlns:a16="http://schemas.microsoft.com/office/drawing/2014/main" val="20004"/>
                    </a:ext>
                  </a:extLst>
                </a:gridCol>
                <a:gridCol w="182562">
                  <a:extLst>
                    <a:ext uri="{9D8B030D-6E8A-4147-A177-3AD203B41FA5}">
                      <a16:colId xmlns:a16="http://schemas.microsoft.com/office/drawing/2014/main" val="20005"/>
                    </a:ext>
                  </a:extLst>
                </a:gridCol>
                <a:gridCol w="365125">
                  <a:extLst>
                    <a:ext uri="{9D8B030D-6E8A-4147-A177-3AD203B41FA5}">
                      <a16:colId xmlns:a16="http://schemas.microsoft.com/office/drawing/2014/main" val="20006"/>
                    </a:ext>
                  </a:extLst>
                </a:gridCol>
                <a:gridCol w="1120775">
                  <a:extLst>
                    <a:ext uri="{9D8B030D-6E8A-4147-A177-3AD203B41FA5}">
                      <a16:colId xmlns:a16="http://schemas.microsoft.com/office/drawing/2014/main" val="20008"/>
                    </a:ext>
                  </a:extLst>
                </a:gridCol>
              </a:tblGrid>
              <a:tr h="217456">
                <a:tc rowSpan="7"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7" hMerge="1">
                  <a:txBody>
                    <a:bodyPr/>
                    <a:lstStyle/>
                    <a:p>
                      <a:endParaRPr lang="en-US"/>
                    </a:p>
                  </a:txBody>
                  <a:tcPr/>
                </a:tc>
                <a:tc gridSpan="3">
                  <a:txBody>
                    <a:bodyPr/>
                    <a:lstStyle/>
                    <a:p>
                      <a:pPr marL="0" marR="0" lvl="0" indent="0" algn="l" defTabSz="914400" rtl="0" eaLnBrk="1" fontAlgn="base" latinLnBrk="0" hangingPunct="1">
                        <a:lnSpc>
                          <a:spcPct val="100000"/>
                        </a:lnSpc>
                        <a:spcBef>
                          <a:spcPct val="8000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itchFamily="18" charset="0"/>
                        </a:rPr>
                        <a:t>Name:</a:t>
                      </a:r>
                    </a:p>
                  </a:txBody>
                  <a:tcPr marB="0"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0" marR="0" lvl="0" indent="0" algn="l" defTabSz="914400" rtl="0" eaLnBrk="1" fontAlgn="base" latinLnBrk="0" hangingPunct="1">
                        <a:lnSpc>
                          <a:spcPct val="100000"/>
                        </a:lnSpc>
                        <a:spcBef>
                          <a:spcPct val="8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Jon Hatfield</a:t>
                      </a:r>
                    </a:p>
                  </a:txBody>
                  <a:tcPr marB="0"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02564">
                <a:tc gridSpan="2" vMerge="1">
                  <a:txBody>
                    <a:bodyPr/>
                    <a:lstStyle/>
                    <a:p>
                      <a:endParaRPr lang="en-US"/>
                    </a:p>
                  </a:txBody>
                  <a:tcPr/>
                </a:tc>
                <a:tc hMerge="1" vMerge="1">
                  <a:txBody>
                    <a:bodyPr/>
                    <a:lstStyle/>
                    <a:p>
                      <a:endParaRPr lang="en-US"/>
                    </a:p>
                  </a:txBody>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itchFamily="18" charset="0"/>
                        </a:rPr>
                        <a:t>Job Title:</a:t>
                      </a:r>
                      <a:endParaRPr kumimoji="0" lang="en-US" sz="1000" b="0" i="0" u="none" strike="noStrike" cap="none" normalizeH="0" baseline="0" dirty="0">
                        <a:ln>
                          <a:noFill/>
                        </a:ln>
                        <a:solidFill>
                          <a:schemeClr val="tx1"/>
                        </a:solidFill>
                        <a:effectLst/>
                        <a:latin typeface="Times New Roman" pitchFamily="18" charset="0"/>
                      </a:endParaRPr>
                    </a:p>
                  </a:txBody>
                  <a:tcPr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lang="en-US" sz="1200" i="0" kern="1200" dirty="0">
                          <a:solidFill>
                            <a:schemeClr val="tx1"/>
                          </a:solidFill>
                          <a:effectLst/>
                          <a:latin typeface="+mn-lt"/>
                          <a:ea typeface="+mn-ea"/>
                          <a:cs typeface="+mn-cs"/>
                        </a:rPr>
                        <a:t>Software Developer</a:t>
                      </a:r>
                      <a:endParaRPr kumimoji="0" lang="en-US" sz="1200" b="0" i="0" u="none" strike="noStrike" cap="none" normalizeH="0" baseline="0" dirty="0">
                        <a:ln>
                          <a:noFill/>
                        </a:ln>
                        <a:solidFill>
                          <a:schemeClr val="tx1"/>
                        </a:solidFill>
                        <a:effectLst/>
                        <a:latin typeface="Times New Roman" pitchFamily="18" charset="0"/>
                      </a:endParaRPr>
                    </a:p>
                  </a:txBody>
                  <a:tcPr marT="0" marB="0"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173965">
                <a:tc gridSpan="2" vMerge="1">
                  <a:txBody>
                    <a:bodyPr/>
                    <a:lstStyle/>
                    <a:p>
                      <a:endParaRPr lang="en-US"/>
                    </a:p>
                  </a:txBody>
                  <a:tcPr/>
                </a:tc>
                <a:tc hMerge="1" vMerge="1">
                  <a:txBody>
                    <a:bodyPr/>
                    <a:lstStyle/>
                    <a:p>
                      <a:endParaRPr lang="en-US"/>
                    </a:p>
                  </a:txBody>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itchFamily="18" charset="0"/>
                        </a:rPr>
                        <a:t>Years in Position:  </a:t>
                      </a:r>
                    </a:p>
                  </a:txBody>
                  <a:tcPr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&lt; 1 year</a:t>
                      </a:r>
                    </a:p>
                  </a:txBody>
                  <a:tcPr marT="0" marB="0"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173965">
                <a:tc gridSpan="2" vMerge="1">
                  <a:txBody>
                    <a:bodyPr/>
                    <a:lstStyle/>
                    <a:p>
                      <a:endParaRPr lang="en-US"/>
                    </a:p>
                  </a:txBody>
                  <a:tcPr/>
                </a:tc>
                <a:tc hMerge="1" vMerge="1">
                  <a:txBody>
                    <a:bodyPr/>
                    <a:lstStyle/>
                    <a:p>
                      <a:endParaRPr lang="en-US"/>
                    </a:p>
                  </a:txBody>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itchFamily="18" charset="0"/>
                        </a:rPr>
                        <a:t>Supervisor:</a:t>
                      </a:r>
                    </a:p>
                  </a:txBody>
                  <a:tcPr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Garish Thumbadi</a:t>
                      </a:r>
                    </a:p>
                  </a:txBody>
                  <a:tcPr marT="0" marB="0"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173965">
                <a:tc gridSpan="2" vMerge="1">
                  <a:txBody>
                    <a:bodyPr/>
                    <a:lstStyle/>
                    <a:p>
                      <a:endParaRPr lang="en-US"/>
                    </a:p>
                  </a:txBody>
                  <a:tcPr/>
                </a:tc>
                <a:tc hMerge="1" vMerge="1">
                  <a:txBody>
                    <a:bodyPr/>
                    <a:lstStyle/>
                    <a:p>
                      <a:endParaRPr lang="en-US"/>
                    </a:p>
                  </a:txBody>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itchFamily="18" charset="0"/>
                        </a:rPr>
                        <a:t>Date of Employment: </a:t>
                      </a:r>
                    </a:p>
                  </a:txBody>
                  <a:tcPr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6/11/2018</a:t>
                      </a:r>
                    </a:p>
                  </a:txBody>
                  <a:tcPr marT="0" marB="0"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446510">
                <a:tc gridSpan="2" vMerge="1">
                  <a:txBody>
                    <a:bodyPr/>
                    <a:lstStyle/>
                    <a:p>
                      <a:endParaRPr lang="en-US"/>
                    </a:p>
                  </a:txBody>
                  <a:tcPr/>
                </a:tc>
                <a:tc hMerge="1" vMerge="1">
                  <a:txBody>
                    <a:bodyPr/>
                    <a:lstStyle/>
                    <a:p>
                      <a:endParaRPr lang="en-US"/>
                    </a:p>
                  </a:txBody>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a:ln>
                          <a:noFill/>
                        </a:ln>
                        <a:solidFill>
                          <a:schemeClr val="tx1"/>
                        </a:solidFill>
                        <a:effectLst/>
                        <a:latin typeface="Times New Roman" pitchFamily="18" charset="0"/>
                      </a:endParaRPr>
                    </a:p>
                  </a:txBody>
                  <a:tcPr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Times New Roman" pitchFamily="18" charset="0"/>
                      </a:endParaRPr>
                    </a:p>
                  </a:txBody>
                  <a:tcPr marT="0" marB="0"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02959">
                <a:tc gridSpan="2" vMerge="1">
                  <a:txBody>
                    <a:bodyPr/>
                    <a:lstStyle/>
                    <a:p>
                      <a:endParaRPr lang="en-US"/>
                    </a:p>
                  </a:txBody>
                  <a:tcPr/>
                </a:tc>
                <a:tc hMerge="1" vMerge="1">
                  <a:txBody>
                    <a:bodyPr/>
                    <a:lstStyle/>
                    <a:p>
                      <a:endParaRPr lang="en-US"/>
                    </a:p>
                  </a:txBody>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a:ln>
                          <a:noFill/>
                        </a:ln>
                        <a:solidFill>
                          <a:schemeClr val="tx1"/>
                        </a:solidFill>
                        <a:effectLst/>
                        <a:latin typeface="Times New Roman" pitchFamily="18" charset="0"/>
                      </a:endParaRPr>
                    </a:p>
                  </a:txBody>
                  <a:tcPr marT="0" marB="0"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Times New Roman" pitchFamily="18" charset="0"/>
                      </a:endParaRPr>
                    </a:p>
                  </a:txBody>
                  <a:tcPr marT="0" marB="0" horzOverflow="overflow">
                    <a:lnL>
                      <a:noFill/>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231953">
                <a:tc gridSpan="8">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tx1"/>
                          </a:solidFill>
                          <a:effectLst/>
                          <a:latin typeface="Times New Roman" pitchFamily="18" charset="0"/>
                        </a:rPr>
                        <a:t>Experience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23195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Time Spent</a:t>
                      </a:r>
                    </a:p>
                  </a:txBody>
                  <a:tcP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Title</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4">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Company</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Location</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3195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Present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Software Developer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4">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TCC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Carmel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24406">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000" b="0" i="0" u="none" strike="noStrike" cap="none" normalizeH="0" baseline="0" dirty="0">
                          <a:ln>
                            <a:noFill/>
                          </a:ln>
                          <a:solidFill>
                            <a:schemeClr val="tx1"/>
                          </a:solidFill>
                          <a:effectLst/>
                          <a:latin typeface="Times New Roman" pitchFamily="18" charset="0"/>
                        </a:rPr>
                        <a:t>&lt; 1 year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Web Developer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4">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000" b="0" i="0" u="none" strike="noStrike" cap="none" normalizeH="0" baseline="0" dirty="0">
                          <a:ln>
                            <a:noFill/>
                          </a:ln>
                          <a:solidFill>
                            <a:schemeClr val="tx1"/>
                          </a:solidFill>
                          <a:effectLst/>
                          <a:latin typeface="Times New Roman" pitchFamily="18" charset="0"/>
                        </a:rPr>
                        <a:t>Stratice Healthcare, Inc.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Carmel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3195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&lt; 1 year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Software Engineer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4">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Salesforce Marketing Cloud, Inc.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Indianapolis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4 years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Software Engineer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4">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Interactive Intelligence, Inc.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Indianapolis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1 year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Java Software Engineer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4">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SearchSoft Solutions, Inc.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Indianapolis</a:t>
                      </a:r>
                      <a:endParaRPr kumimoji="0" lang="en-US" sz="1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66152415"/>
                  </a:ext>
                </a:extLst>
              </a:tr>
              <a:tr h="438908">
                <a:tc gridSpan="8">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tx1"/>
                          </a:solidFill>
                          <a:effectLst/>
                          <a:latin typeface="Times New Roman" pitchFamily="18" charset="0"/>
                        </a:rPr>
                        <a:t>Education: College / Degree(s)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BS – Computer and Information Science – IUPUI 2011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BS – Applied Mathematics – IUPUI 2011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AS – Computer and Information Technology – IUPUI 2009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4"/>
                  </a:ext>
                </a:extLst>
              </a:tr>
              <a:tr h="8043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tx1"/>
                          </a:solidFill>
                          <a:effectLst/>
                          <a:latin typeface="Times New Roman" pitchFamily="18" charset="0"/>
                        </a:rPr>
                        <a:t>Certification/</a:t>
                      </a:r>
                      <a:br>
                        <a:rPr kumimoji="0" lang="en-US" sz="1000" b="1" i="0" u="none" strike="noStrike" cap="none" normalizeH="0" baseline="0" dirty="0">
                          <a:ln>
                            <a:noFill/>
                          </a:ln>
                          <a:solidFill>
                            <a:schemeClr val="tx1"/>
                          </a:solidFill>
                          <a:effectLst/>
                          <a:latin typeface="Times New Roman" pitchFamily="18" charset="0"/>
                        </a:rPr>
                      </a:br>
                      <a:r>
                        <a:rPr kumimoji="0" lang="en-US" sz="1000" b="1" i="0" u="none" strike="noStrike" cap="none" normalizeH="0" baseline="0" dirty="0">
                          <a:ln>
                            <a:noFill/>
                          </a:ln>
                          <a:solidFill>
                            <a:schemeClr val="tx1"/>
                          </a:solidFill>
                          <a:effectLst/>
                          <a:latin typeface="Times New Roman" pitchFamily="18" charset="0"/>
                        </a:rPr>
                        <a:t>Training / Memberships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endParaRPr kumimoji="0" lang="en-US" sz="1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tx1"/>
                          </a:solidFill>
                          <a:effectLst/>
                          <a:latin typeface="Times New Roman" pitchFamily="18" charset="0"/>
                        </a:rPr>
                        <a:t>Hobbies/ Interests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1000" b="0" i="0" u="none" strike="noStrike" cap="none" normalizeH="0" baseline="0" dirty="0">
                          <a:ln>
                            <a:noFill/>
                          </a:ln>
                          <a:solidFill>
                            <a:schemeClr val="tx1"/>
                          </a:solidFill>
                          <a:effectLst/>
                          <a:latin typeface="Times New Roman" pitchFamily="18" charset="0"/>
                        </a:rPr>
                        <a:t>My family, Technical Reading, Audiobooks, Minecraft, Politics, Cooking Outdoors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16"/>
                  </a:ext>
                </a:extLst>
              </a:tr>
            </a:tbl>
          </a:graphicData>
        </a:graphic>
      </p:graphicFrame>
      <p:sp>
        <p:nvSpPr>
          <p:cNvPr id="2145" name="Rectangle 97"/>
          <p:cNvSpPr>
            <a:spLocks noChangeArrowheads="1"/>
          </p:cNvSpPr>
          <p:nvPr/>
        </p:nvSpPr>
        <p:spPr bwMode="white">
          <a:xfrm>
            <a:off x="265113" y="0"/>
            <a:ext cx="8683625" cy="546100"/>
          </a:xfrm>
          <a:prstGeom prst="rect">
            <a:avLst/>
          </a:prstGeom>
          <a:noFill/>
          <a:ln w="9525" algn="ctr">
            <a:noFill/>
            <a:miter lim="800000"/>
            <a:headEnd/>
            <a:tailEnd/>
          </a:ln>
          <a:effectLst>
            <a:outerShdw dist="17961" dir="2700000" algn="ctr" rotWithShape="0">
              <a:schemeClr val="tx1"/>
            </a:outerShdw>
          </a:effectLst>
        </p:spPr>
        <p:txBody>
          <a:bodyPr anchor="ctr"/>
          <a:lstStyle/>
          <a:p>
            <a:pPr>
              <a:defRPr/>
            </a:pPr>
            <a:r>
              <a:rPr lang="en-US" sz="2000" dirty="0">
                <a:solidFill>
                  <a:schemeClr val="accent5">
                    <a:lumMod val="50000"/>
                  </a:schemeClr>
                </a:solidFill>
              </a:rPr>
              <a:t>Jon Hatfield - Professional Development Plan</a:t>
            </a:r>
          </a:p>
        </p:txBody>
      </p:sp>
      <p:sp>
        <p:nvSpPr>
          <p:cNvPr id="2114" name="Rectangle 103"/>
          <p:cNvSpPr>
            <a:spLocks noChangeArrowheads="1"/>
          </p:cNvSpPr>
          <p:nvPr/>
        </p:nvSpPr>
        <p:spPr bwMode="auto">
          <a:xfrm>
            <a:off x="5105400" y="457200"/>
            <a:ext cx="3619500" cy="6248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Georgia" pitchFamily="18" charset="0"/>
                <a:cs typeface="Arial" charset="0"/>
              </a:defRPr>
            </a:lvl1pPr>
            <a:lvl2pPr marL="742950" indent="-285750" eaLnBrk="0" hangingPunct="0">
              <a:defRPr>
                <a:solidFill>
                  <a:schemeClr val="tx1"/>
                </a:solidFill>
                <a:latin typeface="Georgia" pitchFamily="18" charset="0"/>
                <a:cs typeface="Arial" charset="0"/>
              </a:defRPr>
            </a:lvl2pPr>
            <a:lvl3pPr marL="1143000" indent="-228600" eaLnBrk="0" hangingPunct="0">
              <a:defRPr>
                <a:solidFill>
                  <a:schemeClr val="tx1"/>
                </a:solidFill>
                <a:latin typeface="Georgia" pitchFamily="18" charset="0"/>
                <a:cs typeface="Arial" charset="0"/>
              </a:defRPr>
            </a:lvl3pPr>
            <a:lvl4pPr marL="1600200" indent="-228600" eaLnBrk="0" hangingPunct="0">
              <a:defRPr>
                <a:solidFill>
                  <a:schemeClr val="tx1"/>
                </a:solidFill>
                <a:latin typeface="Georgia" pitchFamily="18" charset="0"/>
                <a:cs typeface="Arial" charset="0"/>
              </a:defRPr>
            </a:lvl4pPr>
            <a:lvl5pPr marL="2057400" indent="-228600" eaLnBrk="0" hangingPunct="0">
              <a:defRPr>
                <a:solidFill>
                  <a:schemeClr val="tx1"/>
                </a:solidFill>
                <a:latin typeface="Georgia" pitchFamily="18" charset="0"/>
                <a:cs typeface="Arial" charset="0"/>
              </a:defRPr>
            </a:lvl5pPr>
            <a:lvl6pPr marL="2514600" indent="-228600" eaLnBrk="0" fontAlgn="base" hangingPunct="0">
              <a:spcBef>
                <a:spcPct val="0"/>
              </a:spcBef>
              <a:spcAft>
                <a:spcPct val="0"/>
              </a:spcAft>
              <a:defRPr>
                <a:solidFill>
                  <a:schemeClr val="tx1"/>
                </a:solidFill>
                <a:latin typeface="Georgia" pitchFamily="18" charset="0"/>
                <a:cs typeface="Arial" charset="0"/>
              </a:defRPr>
            </a:lvl6pPr>
            <a:lvl7pPr marL="2971800" indent="-228600" eaLnBrk="0" fontAlgn="base" hangingPunct="0">
              <a:spcBef>
                <a:spcPct val="0"/>
              </a:spcBef>
              <a:spcAft>
                <a:spcPct val="0"/>
              </a:spcAft>
              <a:defRPr>
                <a:solidFill>
                  <a:schemeClr val="tx1"/>
                </a:solidFill>
                <a:latin typeface="Georgia" pitchFamily="18" charset="0"/>
                <a:cs typeface="Arial" charset="0"/>
              </a:defRPr>
            </a:lvl7pPr>
            <a:lvl8pPr marL="3429000" indent="-228600" eaLnBrk="0" fontAlgn="base" hangingPunct="0">
              <a:spcBef>
                <a:spcPct val="0"/>
              </a:spcBef>
              <a:spcAft>
                <a:spcPct val="0"/>
              </a:spcAft>
              <a:defRPr>
                <a:solidFill>
                  <a:schemeClr val="tx1"/>
                </a:solidFill>
                <a:latin typeface="Georgia" pitchFamily="18" charset="0"/>
                <a:cs typeface="Arial" charset="0"/>
              </a:defRPr>
            </a:lvl8pPr>
            <a:lvl9pPr marL="3886200" indent="-228600" eaLnBrk="0" fontAlgn="base" hangingPunct="0">
              <a:spcBef>
                <a:spcPct val="0"/>
              </a:spcBef>
              <a:spcAft>
                <a:spcPct val="0"/>
              </a:spcAft>
              <a:defRPr>
                <a:solidFill>
                  <a:schemeClr val="tx1"/>
                </a:solidFill>
                <a:latin typeface="Georgia" pitchFamily="18" charset="0"/>
                <a:cs typeface="Arial" charset="0"/>
              </a:defRPr>
            </a:lvl9pPr>
          </a:lstStyle>
          <a:p>
            <a:pPr eaLnBrk="1" hangingPunct="1"/>
            <a:endParaRPr lang="en-US" altLang="en-US"/>
          </a:p>
        </p:txBody>
      </p:sp>
      <p:sp>
        <p:nvSpPr>
          <p:cNvPr id="2115" name="Rectangle 136"/>
          <p:cNvSpPr>
            <a:spLocks noChangeArrowheads="1"/>
          </p:cNvSpPr>
          <p:nvPr/>
        </p:nvSpPr>
        <p:spPr bwMode="auto">
          <a:xfrm>
            <a:off x="5090762" y="457200"/>
            <a:ext cx="3634138" cy="5439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Georgia" pitchFamily="18" charset="0"/>
                <a:cs typeface="Arial" charset="0"/>
              </a:defRPr>
            </a:lvl1pPr>
            <a:lvl2pPr marL="742950" indent="-285750" eaLnBrk="0" hangingPunct="0">
              <a:defRPr>
                <a:solidFill>
                  <a:schemeClr val="tx1"/>
                </a:solidFill>
                <a:latin typeface="Georgia" pitchFamily="18" charset="0"/>
                <a:cs typeface="Arial" charset="0"/>
              </a:defRPr>
            </a:lvl2pPr>
            <a:lvl3pPr marL="1143000" indent="-228600" eaLnBrk="0" hangingPunct="0">
              <a:defRPr>
                <a:solidFill>
                  <a:schemeClr val="tx1"/>
                </a:solidFill>
                <a:latin typeface="Georgia" pitchFamily="18" charset="0"/>
                <a:cs typeface="Arial" charset="0"/>
              </a:defRPr>
            </a:lvl3pPr>
            <a:lvl4pPr marL="1600200" indent="-228600" eaLnBrk="0" hangingPunct="0">
              <a:defRPr>
                <a:solidFill>
                  <a:schemeClr val="tx1"/>
                </a:solidFill>
                <a:latin typeface="Georgia" pitchFamily="18" charset="0"/>
                <a:cs typeface="Arial" charset="0"/>
              </a:defRPr>
            </a:lvl4pPr>
            <a:lvl5pPr marL="2057400" indent="-228600" eaLnBrk="0" hangingPunct="0">
              <a:defRPr>
                <a:solidFill>
                  <a:schemeClr val="tx1"/>
                </a:solidFill>
                <a:latin typeface="Georgia" pitchFamily="18" charset="0"/>
                <a:cs typeface="Arial" charset="0"/>
              </a:defRPr>
            </a:lvl5pPr>
            <a:lvl6pPr marL="2514600" indent="-228600" eaLnBrk="0" fontAlgn="base" hangingPunct="0">
              <a:spcBef>
                <a:spcPct val="0"/>
              </a:spcBef>
              <a:spcAft>
                <a:spcPct val="0"/>
              </a:spcAft>
              <a:defRPr>
                <a:solidFill>
                  <a:schemeClr val="tx1"/>
                </a:solidFill>
                <a:latin typeface="Georgia" pitchFamily="18" charset="0"/>
                <a:cs typeface="Arial" charset="0"/>
              </a:defRPr>
            </a:lvl6pPr>
            <a:lvl7pPr marL="2971800" indent="-228600" eaLnBrk="0" fontAlgn="base" hangingPunct="0">
              <a:spcBef>
                <a:spcPct val="0"/>
              </a:spcBef>
              <a:spcAft>
                <a:spcPct val="0"/>
              </a:spcAft>
              <a:defRPr>
                <a:solidFill>
                  <a:schemeClr val="tx1"/>
                </a:solidFill>
                <a:latin typeface="Georgia" pitchFamily="18" charset="0"/>
                <a:cs typeface="Arial" charset="0"/>
              </a:defRPr>
            </a:lvl7pPr>
            <a:lvl8pPr marL="3429000" indent="-228600" eaLnBrk="0" fontAlgn="base" hangingPunct="0">
              <a:spcBef>
                <a:spcPct val="0"/>
              </a:spcBef>
              <a:spcAft>
                <a:spcPct val="0"/>
              </a:spcAft>
              <a:defRPr>
                <a:solidFill>
                  <a:schemeClr val="tx1"/>
                </a:solidFill>
                <a:latin typeface="Georgia" pitchFamily="18" charset="0"/>
                <a:cs typeface="Arial" charset="0"/>
              </a:defRPr>
            </a:lvl8pPr>
            <a:lvl9pPr marL="3886200" indent="-228600" eaLnBrk="0" fontAlgn="base" hangingPunct="0">
              <a:spcBef>
                <a:spcPct val="0"/>
              </a:spcBef>
              <a:spcAft>
                <a:spcPct val="0"/>
              </a:spcAft>
              <a:defRPr>
                <a:solidFill>
                  <a:schemeClr val="tx1"/>
                </a:solidFill>
                <a:latin typeface="Georgia" pitchFamily="18" charset="0"/>
                <a:cs typeface="Arial" charset="0"/>
              </a:defRPr>
            </a:lvl9pPr>
          </a:lstStyle>
          <a:p>
            <a:pPr eaLnBrk="1" hangingPunct="1">
              <a:spcBef>
                <a:spcPct val="50000"/>
              </a:spcBef>
            </a:pPr>
            <a:r>
              <a:rPr lang="en-US" altLang="en-US" sz="1000" b="1" dirty="0"/>
              <a:t>Short Term Career Goals:  </a:t>
            </a:r>
          </a:p>
          <a:p>
            <a:pPr eaLnBrk="1" hangingPunct="1">
              <a:spcBef>
                <a:spcPct val="50000"/>
              </a:spcBef>
            </a:pPr>
            <a:r>
              <a:rPr lang="en-US" altLang="en-US" sz="900" i="1" dirty="0"/>
              <a:t>Become an expert at Oracle ATG and </a:t>
            </a:r>
            <a:r>
              <a:rPr lang="en-US" altLang="en-US" sz="900" i="1" dirty="0" err="1"/>
              <a:t>Filis</a:t>
            </a:r>
            <a:r>
              <a:rPr lang="en-US" altLang="en-US" sz="900" i="1" dirty="0"/>
              <a:t>.  Learn anything I can to be more valuable and effective in my current role.</a:t>
            </a:r>
          </a:p>
          <a:p>
            <a:pPr eaLnBrk="1" hangingPunct="1">
              <a:spcBef>
                <a:spcPct val="50000"/>
              </a:spcBef>
            </a:pPr>
            <a:r>
              <a:rPr lang="en-US" altLang="en-US" sz="900" i="1" dirty="0"/>
              <a:t>1-2 years:  Promotion to Senior Software Developer do to my demonstrated capability with Oracle ATG, </a:t>
            </a:r>
            <a:r>
              <a:rPr lang="en-US" altLang="en-US" sz="900" i="1" dirty="0" err="1"/>
              <a:t>Filis</a:t>
            </a:r>
            <a:r>
              <a:rPr lang="en-US" altLang="en-US" sz="900" i="1" dirty="0"/>
              <a:t>, and obvious wide-ranging knowledge of software development.  Upgrade our POS frontend to the current version of Angular.</a:t>
            </a:r>
          </a:p>
          <a:p>
            <a:pPr eaLnBrk="1" hangingPunct="1">
              <a:spcBef>
                <a:spcPct val="50000"/>
              </a:spcBef>
            </a:pPr>
            <a:r>
              <a:rPr lang="en-US" altLang="en-US" sz="1000" b="1" dirty="0"/>
              <a:t>Long Term Career Goals:</a:t>
            </a:r>
          </a:p>
          <a:p>
            <a:pPr eaLnBrk="1" hangingPunct="1">
              <a:spcBef>
                <a:spcPct val="50000"/>
              </a:spcBef>
            </a:pPr>
            <a:r>
              <a:rPr lang="en-US" altLang="en-US" sz="1000" i="1" dirty="0"/>
              <a:t>3-5 years: </a:t>
            </a:r>
            <a:r>
              <a:rPr lang="en-US" altLang="en-US" sz="900" i="1" dirty="0"/>
              <a:t>Senior Software Developer or higher position at TCC, possibly a leadership role, but one where I spent my time writing software and not in meetings all day.</a:t>
            </a:r>
          </a:p>
          <a:p>
            <a:pPr eaLnBrk="1" hangingPunct="1">
              <a:spcBef>
                <a:spcPct val="50000"/>
              </a:spcBef>
            </a:pPr>
            <a:r>
              <a:rPr lang="en-US" altLang="en-US" sz="1000" b="1" dirty="0"/>
              <a:t>Strengths:</a:t>
            </a:r>
          </a:p>
          <a:p>
            <a:pPr eaLnBrk="1" hangingPunct="1">
              <a:spcBef>
                <a:spcPct val="50000"/>
              </a:spcBef>
              <a:buFont typeface="Arial" charset="0"/>
              <a:buChar char="•"/>
            </a:pPr>
            <a:r>
              <a:rPr lang="en-US" altLang="en-US" sz="1000" i="1" dirty="0"/>
              <a:t> </a:t>
            </a:r>
            <a:r>
              <a:rPr lang="en-US" altLang="en-US" sz="1100" i="1" dirty="0"/>
              <a:t> </a:t>
            </a:r>
            <a:r>
              <a:rPr lang="en-US" altLang="en-US" sz="900" i="1" dirty="0"/>
              <a:t>Able to consume vast amounts of information (drinking from the fire hose), Learning new technologies and quickly becoming effective with them, Strong work ethic, Critical Thinking, Self Motivated, Willing to spend as much time as necessary at work and otherwise to learn what I need to excel at my work</a:t>
            </a:r>
          </a:p>
          <a:p>
            <a:pPr eaLnBrk="1" hangingPunct="1">
              <a:spcBef>
                <a:spcPct val="50000"/>
              </a:spcBef>
            </a:pPr>
            <a:r>
              <a:rPr lang="en-US" altLang="en-US" sz="1000" b="1" dirty="0"/>
              <a:t>Areas of Improvement</a:t>
            </a:r>
            <a:r>
              <a:rPr lang="en-US" altLang="en-US" sz="1000" dirty="0"/>
              <a:t>:</a:t>
            </a:r>
          </a:p>
          <a:p>
            <a:pPr eaLnBrk="1" hangingPunct="1">
              <a:spcBef>
                <a:spcPct val="50000"/>
              </a:spcBef>
              <a:buFont typeface="Arial" charset="0"/>
              <a:buChar char="•"/>
            </a:pPr>
            <a:r>
              <a:rPr lang="en-US" altLang="en-US" sz="1000" i="1" dirty="0"/>
              <a:t> </a:t>
            </a:r>
            <a:r>
              <a:rPr lang="en-US" altLang="en-US" sz="900" i="1" dirty="0"/>
              <a:t>Small talk and interpersonal relations, Talking to non-developers</a:t>
            </a:r>
          </a:p>
          <a:p>
            <a:pPr eaLnBrk="1" hangingPunct="1">
              <a:spcBef>
                <a:spcPct val="50000"/>
              </a:spcBef>
            </a:pPr>
            <a:r>
              <a:rPr lang="en-US" altLang="en-US" sz="1000" b="1" dirty="0"/>
              <a:t>Development Plan: (12-18 mos. Action Plan)</a:t>
            </a:r>
          </a:p>
          <a:p>
            <a:pPr eaLnBrk="1" hangingPunct="1">
              <a:spcBef>
                <a:spcPct val="50000"/>
              </a:spcBef>
              <a:buFont typeface="Arial" charset="0"/>
              <a:buChar char="•"/>
            </a:pPr>
            <a:endParaRPr lang="en-US" altLang="en-US" sz="1000" i="1" dirty="0"/>
          </a:p>
          <a:p>
            <a:pPr eaLnBrk="1" hangingPunct="1">
              <a:spcBef>
                <a:spcPct val="50000"/>
              </a:spcBef>
            </a:pPr>
            <a:endParaRPr lang="en-US" altLang="en-US" sz="1000" dirty="0"/>
          </a:p>
          <a:p>
            <a:pPr eaLnBrk="1" hangingPunct="1">
              <a:spcBef>
                <a:spcPct val="50000"/>
              </a:spcBef>
            </a:pPr>
            <a:endParaRPr lang="en-US" altLang="en-US" sz="1000" dirty="0"/>
          </a:p>
          <a:p>
            <a:pPr eaLnBrk="1" hangingPunct="1">
              <a:spcBef>
                <a:spcPct val="50000"/>
              </a:spcBef>
            </a:pPr>
            <a:endParaRPr lang="en-US" altLang="en-US" sz="1000" dirty="0"/>
          </a:p>
          <a:p>
            <a:pPr eaLnBrk="1" hangingPunct="1">
              <a:spcBef>
                <a:spcPct val="50000"/>
              </a:spcBef>
            </a:pPr>
            <a:endParaRPr lang="en-US" altLang="en-US" sz="1000" dirty="0"/>
          </a:p>
          <a:p>
            <a:pPr eaLnBrk="1" hangingPunct="1">
              <a:spcBef>
                <a:spcPct val="50000"/>
              </a:spcBef>
            </a:pPr>
            <a:endParaRPr lang="en-US" altLang="en-US" sz="1000" dirty="0"/>
          </a:p>
          <a:p>
            <a:pPr eaLnBrk="1" hangingPunct="1">
              <a:spcBef>
                <a:spcPct val="50000"/>
              </a:spcBef>
            </a:pPr>
            <a:endParaRPr lang="en-US" altLang="en-US" sz="1000" dirty="0">
              <a:latin typeface="Arial" charset="0"/>
            </a:endParaRPr>
          </a:p>
        </p:txBody>
      </p:sp>
      <p:sp>
        <p:nvSpPr>
          <p:cNvPr id="7" name="Date Placeholder 6"/>
          <p:cNvSpPr>
            <a:spLocks noGrp="1"/>
          </p:cNvSpPr>
          <p:nvPr>
            <p:ph type="dt" sz="quarter" idx="10"/>
          </p:nvPr>
        </p:nvSpPr>
        <p:spPr>
          <a:xfrm>
            <a:off x="7010400" y="6629400"/>
            <a:ext cx="2133600" cy="320675"/>
          </a:xfrm>
        </p:spPr>
        <p:txBody>
          <a:bodyPr/>
          <a:lstStyle/>
          <a:p>
            <a:pPr algn="r">
              <a:defRPr/>
            </a:pPr>
            <a:fld id="{0652F647-261C-4809-935F-490507C26897}" type="datetime1">
              <a:rPr lang="en-US" smtClean="0"/>
              <a:pPr algn="r">
                <a:defRPr/>
              </a:pPr>
              <a:t>7/13/2018</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136429201"/>
              </p:ext>
            </p:extLst>
          </p:nvPr>
        </p:nvGraphicFramePr>
        <p:xfrm>
          <a:off x="5162550" y="4463606"/>
          <a:ext cx="3505200" cy="2165794"/>
        </p:xfrm>
        <a:graphic>
          <a:graphicData uri="http://schemas.openxmlformats.org/drawingml/2006/table">
            <a:tbl>
              <a:tblPr firstRow="1" bandRow="1">
                <a:tableStyleId>{5C22544A-7EE6-4342-B048-85BDC9FD1C3A}</a:tableStyleId>
              </a:tblPr>
              <a:tblGrid>
                <a:gridCol w="1168400">
                  <a:extLst>
                    <a:ext uri="{9D8B030D-6E8A-4147-A177-3AD203B41FA5}">
                      <a16:colId xmlns:a16="http://schemas.microsoft.com/office/drawing/2014/main" val="20000"/>
                    </a:ext>
                  </a:extLst>
                </a:gridCol>
                <a:gridCol w="1168400">
                  <a:extLst>
                    <a:ext uri="{9D8B030D-6E8A-4147-A177-3AD203B41FA5}">
                      <a16:colId xmlns:a16="http://schemas.microsoft.com/office/drawing/2014/main" val="20001"/>
                    </a:ext>
                  </a:extLst>
                </a:gridCol>
                <a:gridCol w="1168400">
                  <a:extLst>
                    <a:ext uri="{9D8B030D-6E8A-4147-A177-3AD203B41FA5}">
                      <a16:colId xmlns:a16="http://schemas.microsoft.com/office/drawing/2014/main" val="20002"/>
                    </a:ext>
                  </a:extLst>
                </a:gridCol>
              </a:tblGrid>
              <a:tr h="435524">
                <a:tc>
                  <a:txBody>
                    <a:bodyPr/>
                    <a:lstStyle/>
                    <a:p>
                      <a:r>
                        <a:rPr lang="en-US" sz="1000" dirty="0">
                          <a:solidFill>
                            <a:schemeClr val="tx1"/>
                          </a:solidFill>
                        </a:rPr>
                        <a:t>Action</a:t>
                      </a:r>
                    </a:p>
                  </a:txBody>
                  <a:tcPr marT="45724" marB="45724">
                    <a:solidFill>
                      <a:srgbClr val="00B0F0"/>
                    </a:solidFill>
                  </a:tcPr>
                </a:tc>
                <a:tc>
                  <a:txBody>
                    <a:bodyPr/>
                    <a:lstStyle/>
                    <a:p>
                      <a:r>
                        <a:rPr lang="en-US" sz="1000" dirty="0">
                          <a:solidFill>
                            <a:schemeClr val="tx1"/>
                          </a:solidFill>
                        </a:rPr>
                        <a:t>Assistance Needed</a:t>
                      </a:r>
                    </a:p>
                  </a:txBody>
                  <a:tcPr marT="45724" marB="45724">
                    <a:solidFill>
                      <a:srgbClr val="00B0F0"/>
                    </a:solidFill>
                  </a:tcPr>
                </a:tc>
                <a:tc>
                  <a:txBody>
                    <a:bodyPr/>
                    <a:lstStyle/>
                    <a:p>
                      <a:r>
                        <a:rPr lang="en-US" sz="1000" dirty="0">
                          <a:solidFill>
                            <a:schemeClr val="tx1"/>
                          </a:solidFill>
                        </a:rPr>
                        <a:t>Status</a:t>
                      </a:r>
                    </a:p>
                  </a:txBody>
                  <a:tcPr marT="45724" marB="45724">
                    <a:solidFill>
                      <a:srgbClr val="00B0F0"/>
                    </a:solidFill>
                  </a:tcPr>
                </a:tc>
                <a:extLst>
                  <a:ext uri="{0D108BD9-81ED-4DB2-BD59-A6C34878D82A}">
                    <a16:rowId xmlns:a16="http://schemas.microsoft.com/office/drawing/2014/main" val="10000"/>
                  </a:ext>
                </a:extLst>
              </a:tr>
              <a:tr h="636531">
                <a:tc>
                  <a:txBody>
                    <a:bodyPr/>
                    <a:lstStyle/>
                    <a:p>
                      <a:r>
                        <a:rPr lang="en-US" sz="800" dirty="0"/>
                        <a:t>Learn Oracle ATG</a:t>
                      </a:r>
                    </a:p>
                  </a:txBody>
                  <a:tcPr marT="45724" marB="45724"/>
                </a:tc>
                <a:tc>
                  <a:txBody>
                    <a:bodyPr/>
                    <a:lstStyle/>
                    <a:p>
                      <a:r>
                        <a:rPr lang="en-US" sz="800" dirty="0"/>
                        <a:t>None?</a:t>
                      </a:r>
                    </a:p>
                  </a:txBody>
                  <a:tcPr marT="45724" marB="45724"/>
                </a:tc>
                <a:tc>
                  <a:txBody>
                    <a:bodyPr/>
                    <a:lstStyle/>
                    <a:p>
                      <a:r>
                        <a:rPr lang="en-US" sz="800" dirty="0"/>
                        <a:t>In progress</a:t>
                      </a:r>
                    </a:p>
                  </a:txBody>
                  <a:tcPr marT="45724" marB="45724"/>
                </a:tc>
                <a:extLst>
                  <a:ext uri="{0D108BD9-81ED-4DB2-BD59-A6C34878D82A}">
                    <a16:rowId xmlns:a16="http://schemas.microsoft.com/office/drawing/2014/main" val="10001"/>
                  </a:ext>
                </a:extLst>
              </a:tr>
              <a:tr h="636531">
                <a:tc>
                  <a:txBody>
                    <a:bodyPr/>
                    <a:lstStyle/>
                    <a:p>
                      <a:r>
                        <a:rPr lang="en-US" sz="800" dirty="0"/>
                        <a:t>Learn Angular 5-6</a:t>
                      </a:r>
                    </a:p>
                  </a:txBody>
                  <a:tcPr marT="45724" marB="45724"/>
                </a:tc>
                <a:tc>
                  <a:txBody>
                    <a:bodyPr/>
                    <a:lstStyle/>
                    <a:p>
                      <a:r>
                        <a:rPr lang="en-US" sz="800" dirty="0"/>
                        <a:t>None</a:t>
                      </a:r>
                    </a:p>
                  </a:txBody>
                  <a:tcPr marT="45724" marB="45724"/>
                </a:tc>
                <a:tc>
                  <a:txBody>
                    <a:bodyPr/>
                    <a:lstStyle/>
                    <a:p>
                      <a:r>
                        <a:rPr lang="en-US" sz="800" dirty="0"/>
                        <a:t>In progress</a:t>
                      </a:r>
                    </a:p>
                  </a:txBody>
                  <a:tcPr marT="45724" marB="45724"/>
                </a:tc>
                <a:extLst>
                  <a:ext uri="{0D108BD9-81ED-4DB2-BD59-A6C34878D82A}">
                    <a16:rowId xmlns:a16="http://schemas.microsoft.com/office/drawing/2014/main" val="10002"/>
                  </a:ext>
                </a:extLst>
              </a:tr>
              <a:tr h="327792">
                <a:tc>
                  <a:txBody>
                    <a:bodyPr/>
                    <a:lstStyle/>
                    <a:p>
                      <a:r>
                        <a:rPr lang="en-US" sz="800" dirty="0"/>
                        <a:t>Participate in TCC “Culture of Good” events</a:t>
                      </a:r>
                    </a:p>
                  </a:txBody>
                  <a:tcPr marT="45724" marB="45724"/>
                </a:tc>
                <a:tc>
                  <a:txBody>
                    <a:bodyPr/>
                    <a:lstStyle/>
                    <a:p>
                      <a:r>
                        <a:rPr lang="en-US" sz="800" dirty="0"/>
                        <a:t>?</a:t>
                      </a:r>
                    </a:p>
                  </a:txBody>
                  <a:tcPr marT="45724" marB="45724"/>
                </a:tc>
                <a:tc>
                  <a:txBody>
                    <a:bodyPr/>
                    <a:lstStyle/>
                    <a:p>
                      <a:r>
                        <a:rPr lang="en-US" sz="800" dirty="0"/>
                        <a:t>Not started yet</a:t>
                      </a:r>
                    </a:p>
                  </a:txBody>
                  <a:tcPr marT="45724" marB="45724"/>
                </a:tc>
                <a:extLst>
                  <a:ext uri="{0D108BD9-81ED-4DB2-BD59-A6C34878D82A}">
                    <a16:rowId xmlns:a16="http://schemas.microsoft.com/office/drawing/2014/main" val="10003"/>
                  </a:ext>
                </a:extLst>
              </a:tr>
            </a:tbl>
          </a:graphicData>
        </a:graphic>
      </p:graphicFrame>
      <p:pic>
        <p:nvPicPr>
          <p:cNvPr id="5" name="Picture 4">
            <a:extLst>
              <a:ext uri="{FF2B5EF4-FFF2-40B4-BE49-F238E27FC236}">
                <a16:creationId xmlns:a16="http://schemas.microsoft.com/office/drawing/2014/main" id="{8080E3AC-4C78-4F6F-8BF4-14E82CADEA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260" y="457201"/>
            <a:ext cx="1385277" cy="1904999"/>
          </a:xfrm>
          <a:prstGeom prst="rect">
            <a:avLst/>
          </a:prstGeom>
        </p:spPr>
      </p:pic>
    </p:spTree>
    <p:extLst>
      <p:ext uri="{BB962C8B-B14F-4D97-AF65-F5344CB8AC3E}">
        <p14:creationId xmlns:p14="http://schemas.microsoft.com/office/powerpoint/2010/main" val="38585096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41FC44AF9165046991ED0A09A2EE382" ma:contentTypeVersion="4" ma:contentTypeDescription="Create a new document." ma:contentTypeScope="" ma:versionID="3c19480ee1272a1646b1291bee9c506e">
  <xsd:schema xmlns:xsd="http://www.w3.org/2001/XMLSchema" xmlns:xs="http://www.w3.org/2001/XMLSchema" xmlns:p="http://schemas.microsoft.com/office/2006/metadata/properties" xmlns:ns2="6673900f-b0a1-4f79-bd55-2517aad1163a" xmlns:ns3="ce98d72f-45c0-4d0f-8af3-8bee4a4b638b" targetNamespace="http://schemas.microsoft.com/office/2006/metadata/properties" ma:root="true" ma:fieldsID="68f34b566f8394f8c12cc26b34c16e09" ns2:_="" ns3:_="">
    <xsd:import namespace="6673900f-b0a1-4f79-bd55-2517aad1163a"/>
    <xsd:import namespace="ce98d72f-45c0-4d0f-8af3-8bee4a4b638b"/>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73900f-b0a1-4f79-bd55-2517aad1163a"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e98d72f-45c0-4d0f-8af3-8bee4a4b638b"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E149BB7-0730-4C2C-8653-5D94F7F22D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73900f-b0a1-4f79-bd55-2517aad1163a"/>
    <ds:schemaRef ds:uri="ce98d72f-45c0-4d0f-8af3-8bee4a4b638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1306B39-34E4-421A-8FF5-664AB54D8CA5}">
  <ds:schemaRefs>
    <ds:schemaRef ds:uri="http://schemas.microsoft.com/sharepoint/v3/contenttype/forms"/>
  </ds:schemaRefs>
</ds:datastoreItem>
</file>

<file path=customXml/itemProps3.xml><?xml version="1.0" encoding="utf-8"?>
<ds:datastoreItem xmlns:ds="http://schemas.openxmlformats.org/officeDocument/2006/customXml" ds:itemID="{5B3D5F8C-7570-43C6-93C6-44943945D304}">
  <ds:schemaRefs>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6673900f-b0a1-4f79-bd55-2517aad1163a"/>
    <ds:schemaRef ds:uri="http://purl.org/dc/elements/1.1/"/>
    <ds:schemaRef ds:uri="http://schemas.microsoft.com/office/2006/metadata/properties"/>
    <ds:schemaRef ds:uri="ce98d72f-45c0-4d0f-8af3-8bee4a4b638b"/>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2167</TotalTime>
  <Words>358</Words>
  <Application>Microsoft Office PowerPoint</Application>
  <PresentationFormat>On-screen Show (4:3)</PresentationFormat>
  <Paragraphs>72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Georgia</vt:lpstr>
      <vt:lpstr>Times New Roman</vt:lpstr>
      <vt:lpstr>Office Theme</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fgumino</dc:creator>
  <cp:lastModifiedBy>Jon Hatfield</cp:lastModifiedBy>
  <cp:revision>69</cp:revision>
  <dcterms:created xsi:type="dcterms:W3CDTF">2015-02-08T23:38:36Z</dcterms:created>
  <dcterms:modified xsi:type="dcterms:W3CDTF">2018-07-13T14:29:14Z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0x010100441FC44AF9165046991ED0A09A2EE382</vt:lpwstr>
  </property>
</Properties>
</file>