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7CC1"/>
    <a:srgbClr val="9FE6FF"/>
    <a:srgbClr val="B6F2F8"/>
    <a:srgbClr val="74C6BE"/>
    <a:srgbClr val="B3E0DC"/>
    <a:srgbClr val="1286C6"/>
    <a:srgbClr val="EAEAEA"/>
    <a:srgbClr val="D3EDEB"/>
    <a:srgbClr val="0C10B0"/>
    <a:srgbClr val="4D2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200" d="100"/>
          <a:sy n="200" d="100"/>
        </p:scale>
        <p:origin x="144" y="-1044"/>
      </p:cViewPr>
      <p:guideLst>
        <p:guide orient="horz" pos="716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9EF8-4211-4ACC-94F9-46F153B6EAC4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098A-4B79-4CD7-9925-056F2C8D8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64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9EF8-4211-4ACC-94F9-46F153B6EAC4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098A-4B79-4CD7-9925-056F2C8D8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55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9EF8-4211-4ACC-94F9-46F153B6EAC4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098A-4B79-4CD7-9925-056F2C8D8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38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9EF8-4211-4ACC-94F9-46F153B6EAC4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098A-4B79-4CD7-9925-056F2C8D8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69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9EF8-4211-4ACC-94F9-46F153B6EAC4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098A-4B79-4CD7-9925-056F2C8D8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7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9EF8-4211-4ACC-94F9-46F153B6EAC4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098A-4B79-4CD7-9925-056F2C8D8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93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9EF8-4211-4ACC-94F9-46F153B6EAC4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098A-4B79-4CD7-9925-056F2C8D8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68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9EF8-4211-4ACC-94F9-46F153B6EAC4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098A-4B79-4CD7-9925-056F2C8D8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18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9EF8-4211-4ACC-94F9-46F153B6EAC4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098A-4B79-4CD7-9925-056F2C8D8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5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9EF8-4211-4ACC-94F9-46F153B6EAC4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098A-4B79-4CD7-9925-056F2C8D8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89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9EF8-4211-4ACC-94F9-46F153B6EAC4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098A-4B79-4CD7-9925-056F2C8D8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6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B9EF8-4211-4ACC-94F9-46F153B6EAC4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0098A-4B79-4CD7-9925-056F2C8D8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66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96000">
              <a:schemeClr val="bg1">
                <a:lumMod val="95000"/>
              </a:schemeClr>
            </a:gs>
            <a:gs pos="99000">
              <a:schemeClr val="bg1">
                <a:lumMod val="8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3429000" y="5457056"/>
            <a:ext cx="3096344" cy="11521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822281"/>
              </p:ext>
            </p:extLst>
          </p:nvPr>
        </p:nvGraphicFramePr>
        <p:xfrm>
          <a:off x="260648" y="1138778"/>
          <a:ext cx="3059750" cy="1851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32"/>
                <a:gridCol w="1871618"/>
              </a:tblGrid>
              <a:tr h="21750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image</a:t>
                      </a:r>
                      <a:r>
                        <a:rPr lang="en-US" altLang="ko-KR" sz="1100" baseline="0" dirty="0" smtClean="0"/>
                        <a:t> ls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이미지 목록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images*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이미지 목록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image build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이미지 생성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image </a:t>
                      </a:r>
                      <a:r>
                        <a:rPr lang="en-US" altLang="ko-KR" sz="1100" dirty="0" err="1" smtClean="0"/>
                        <a:t>rm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이미지 삭제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rmi</a:t>
                      </a:r>
                      <a:r>
                        <a:rPr lang="en-US" altLang="ko-KR" sz="1100" dirty="0" smtClean="0"/>
                        <a:t>*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이미지 삭제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image</a:t>
                      </a:r>
                      <a:r>
                        <a:rPr lang="en-US" altLang="ko-KR" sz="1100" baseline="0" dirty="0" smtClean="0"/>
                        <a:t> prune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사용하지 않는 이미지 삭제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65436" y="200472"/>
            <a:ext cx="2175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1286C6"/>
                </a:solidFill>
              </a:rPr>
              <a:t>Docker Image</a:t>
            </a:r>
            <a:endParaRPr lang="ko-KR" altLang="en-US" sz="2800" dirty="0">
              <a:solidFill>
                <a:srgbClr val="1286C6"/>
              </a:solidFill>
            </a:endParaRPr>
          </a:p>
        </p:txBody>
      </p:sp>
      <p:pic>
        <p:nvPicPr>
          <p:cNvPr id="1026" name="Picture 2" descr="docker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" t="5400" r="2802" b="4502"/>
          <a:stretch/>
        </p:blipFill>
        <p:spPr bwMode="auto">
          <a:xfrm>
            <a:off x="260648" y="312540"/>
            <a:ext cx="679710" cy="64807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980728" y="652835"/>
            <a:ext cx="6840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서비스 운영에 필요한 서버프로그램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소스코드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컴파일된</a:t>
            </a:r>
            <a:r>
              <a:rPr lang="ko-KR" altLang="en-US" sz="1200" dirty="0" smtClean="0"/>
              <a:t> 실행 파일을 묶은 형태이다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825767" y="9489504"/>
            <a:ext cx="1251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Docker Summary</a:t>
            </a:r>
            <a:endParaRPr lang="ko-KR" altLang="en-US" sz="12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60648" y="1136576"/>
            <a:ext cx="1116124" cy="290234"/>
            <a:chOff x="692696" y="2065538"/>
            <a:chExt cx="995144" cy="315943"/>
          </a:xfrm>
        </p:grpSpPr>
        <p:sp>
          <p:nvSpPr>
            <p:cNvPr id="12" name="한쪽 모서리가 잘린 사각형 11"/>
            <p:cNvSpPr/>
            <p:nvPr/>
          </p:nvSpPr>
          <p:spPr>
            <a:xfrm>
              <a:off x="692696" y="2067935"/>
              <a:ext cx="995144" cy="313546"/>
            </a:xfrm>
            <a:prstGeom prst="snip1Rect">
              <a:avLst>
                <a:gd name="adj" fmla="val 50000"/>
              </a:avLst>
            </a:prstGeom>
            <a:solidFill>
              <a:srgbClr val="128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2696" y="2065538"/>
              <a:ext cx="995144" cy="282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1. Lifecycle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3429000" y="1164028"/>
            <a:ext cx="0" cy="4077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124660"/>
              </p:ext>
            </p:extLst>
          </p:nvPr>
        </p:nvGraphicFramePr>
        <p:xfrm>
          <a:off x="3573016" y="4204712"/>
          <a:ext cx="305975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32"/>
                <a:gridCol w="1871618"/>
              </a:tblGrid>
              <a:tr h="217503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image history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이미지 </a:t>
                      </a:r>
                      <a:r>
                        <a:rPr lang="ko-KR" altLang="en-US" sz="1100" dirty="0" err="1" smtClean="0"/>
                        <a:t>히스토리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image</a:t>
                      </a:r>
                      <a:r>
                        <a:rPr lang="en-US" altLang="ko-KR" sz="1100" baseline="0" dirty="0" smtClean="0"/>
                        <a:t> tag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이미지 태그 설정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image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inspect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이미지 상세 정보 확인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3573016" y="4168120"/>
            <a:ext cx="720080" cy="307777"/>
            <a:chOff x="692696" y="2065538"/>
            <a:chExt cx="995144" cy="335040"/>
          </a:xfrm>
        </p:grpSpPr>
        <p:sp>
          <p:nvSpPr>
            <p:cNvPr id="27" name="한쪽 모서리가 잘린 사각형 26"/>
            <p:cNvSpPr/>
            <p:nvPr/>
          </p:nvSpPr>
          <p:spPr>
            <a:xfrm>
              <a:off x="692696" y="2067935"/>
              <a:ext cx="995144" cy="313546"/>
            </a:xfrm>
            <a:prstGeom prst="snip1Rect">
              <a:avLst>
                <a:gd name="adj" fmla="val 50000"/>
              </a:avLst>
            </a:prstGeom>
            <a:solidFill>
              <a:srgbClr val="128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2696" y="2065538"/>
              <a:ext cx="585878" cy="335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4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. Info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826195"/>
              </p:ext>
            </p:extLst>
          </p:nvPr>
        </p:nvGraphicFramePr>
        <p:xfrm>
          <a:off x="260648" y="3351272"/>
          <a:ext cx="305975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32"/>
                <a:gridCol w="1871618"/>
              </a:tblGrid>
              <a:tr h="217503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login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레파지토리</a:t>
                      </a:r>
                      <a:r>
                        <a:rPr lang="ko-KR" altLang="en-US" sz="1100" baseline="0" dirty="0" smtClean="0"/>
                        <a:t> 로그인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logout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레파지토리</a:t>
                      </a:r>
                      <a:r>
                        <a:rPr lang="ko-KR" altLang="en-US" sz="1100" dirty="0" smtClean="0"/>
                        <a:t> 로그아웃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search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레파지토리의</a:t>
                      </a:r>
                      <a:r>
                        <a:rPr lang="ko-KR" altLang="en-US" sz="1100" dirty="0" smtClean="0"/>
                        <a:t> 이미지 찾기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image pull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레파지토리에서</a:t>
                      </a:r>
                      <a:r>
                        <a:rPr lang="ko-KR" altLang="en-US" sz="1100" dirty="0" smtClean="0"/>
                        <a:t> 이미지 다운로드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image push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로컬에서 </a:t>
                      </a:r>
                      <a:r>
                        <a:rPr lang="ko-KR" altLang="en-US" sz="1100" dirty="0" err="1" smtClean="0"/>
                        <a:t>레파지토리로</a:t>
                      </a:r>
                      <a:r>
                        <a:rPr lang="ko-KR" altLang="en-US" sz="1100" dirty="0" smtClean="0"/>
                        <a:t> 이미지 업로드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260648" y="3309942"/>
            <a:ext cx="1440159" cy="307777"/>
            <a:chOff x="692696" y="2065539"/>
            <a:chExt cx="1284056" cy="335040"/>
          </a:xfrm>
        </p:grpSpPr>
        <p:sp>
          <p:nvSpPr>
            <p:cNvPr id="31" name="한쪽 모서리가 잘린 사각형 30"/>
            <p:cNvSpPr/>
            <p:nvPr/>
          </p:nvSpPr>
          <p:spPr>
            <a:xfrm>
              <a:off x="692696" y="2067935"/>
              <a:ext cx="1155651" cy="313546"/>
            </a:xfrm>
            <a:prstGeom prst="snip1Rect">
              <a:avLst>
                <a:gd name="adj" fmla="val 50000"/>
              </a:avLst>
            </a:prstGeom>
            <a:solidFill>
              <a:srgbClr val="128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92696" y="2065539"/>
              <a:ext cx="1284056" cy="335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2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. Repository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636832"/>
              </p:ext>
            </p:extLst>
          </p:nvPr>
        </p:nvGraphicFramePr>
        <p:xfrm>
          <a:off x="3573016" y="1178064"/>
          <a:ext cx="3059750" cy="291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32"/>
                <a:gridCol w="1871618"/>
              </a:tblGrid>
              <a:tr h="217503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container</a:t>
                      </a:r>
                      <a:r>
                        <a:rPr lang="en-US" altLang="ko-KR" sz="1100" baseline="0" dirty="0" smtClean="0"/>
                        <a:t> run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컨테이너 생성 및 시작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container</a:t>
                      </a:r>
                      <a:r>
                        <a:rPr lang="en-US" altLang="ko-KR" sz="1100" baseline="0" dirty="0" smtClean="0"/>
                        <a:t> commit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컨테이너로부터 이미지 작성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container export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컨테이너를 </a:t>
                      </a:r>
                      <a:r>
                        <a:rPr lang="en-US" altLang="ko-KR" sz="1100" baseline="0" dirty="0" smtClean="0"/>
                        <a:t>tar </a:t>
                      </a:r>
                      <a:r>
                        <a:rPr lang="ko-KR" altLang="en-US" sz="1100" baseline="0" dirty="0" smtClean="0"/>
                        <a:t>파일로 출력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image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import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아카이브</a:t>
                      </a:r>
                      <a:r>
                        <a:rPr lang="ko-KR" altLang="en-US" sz="1100" dirty="0" smtClean="0"/>
                        <a:t> 파일로 이미지 만들기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image save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호스트에 존재하는 이미지 파일들을 </a:t>
                      </a:r>
                      <a:r>
                        <a:rPr lang="ko-KR" altLang="en-US" sz="1100" dirty="0" err="1" smtClean="0"/>
                        <a:t>아카이브</a:t>
                      </a:r>
                      <a:r>
                        <a:rPr lang="ko-KR" altLang="en-US" sz="1100" dirty="0" smtClean="0"/>
                        <a:t> 파일로 저장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image load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save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명령으로 저장한 파일 불러오기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container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err="1" smtClean="0"/>
                        <a:t>cp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컨테이너 파일 복사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4" name="그룹 33"/>
          <p:cNvGrpSpPr/>
          <p:nvPr/>
        </p:nvGrpSpPr>
        <p:grpSpPr>
          <a:xfrm>
            <a:off x="3573606" y="1148370"/>
            <a:ext cx="1763605" cy="307777"/>
            <a:chOff x="692696" y="2065539"/>
            <a:chExt cx="1572442" cy="335040"/>
          </a:xfrm>
        </p:grpSpPr>
        <p:sp>
          <p:nvSpPr>
            <p:cNvPr id="35" name="한쪽 모서리가 잘린 사각형 34"/>
            <p:cNvSpPr/>
            <p:nvPr/>
          </p:nvSpPr>
          <p:spPr>
            <a:xfrm>
              <a:off x="692696" y="2067935"/>
              <a:ext cx="1572442" cy="313546"/>
            </a:xfrm>
            <a:prstGeom prst="snip1Rect">
              <a:avLst>
                <a:gd name="adj" fmla="val 50000"/>
              </a:avLst>
            </a:prstGeom>
            <a:solidFill>
              <a:srgbClr val="128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2696" y="2065539"/>
              <a:ext cx="1572442" cy="335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3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. Container &amp; image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013176" y="272480"/>
            <a:ext cx="163698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</a:t>
            </a:r>
            <a:r>
              <a:rPr lang="ko-KR" altLang="en-US" sz="1200" dirty="0" smtClean="0"/>
              <a:t>은 이전 명령어 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296652" y="5385048"/>
            <a:ext cx="6336114" cy="4032448"/>
          </a:xfrm>
          <a:prstGeom prst="rect">
            <a:avLst/>
          </a:prstGeom>
          <a:noFill/>
          <a:ln w="38100">
            <a:solidFill>
              <a:srgbClr val="12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620688" y="5741974"/>
            <a:ext cx="1440160" cy="651185"/>
            <a:chOff x="1700808" y="6317347"/>
            <a:chExt cx="1656184" cy="795893"/>
          </a:xfrm>
        </p:grpSpPr>
        <p:sp>
          <p:nvSpPr>
            <p:cNvPr id="7" name="사다리꼴 6"/>
            <p:cNvSpPr/>
            <p:nvPr/>
          </p:nvSpPr>
          <p:spPr>
            <a:xfrm rot="10800000">
              <a:off x="1700808" y="6321152"/>
              <a:ext cx="1656184" cy="792088"/>
            </a:xfrm>
            <a:prstGeom prst="trapezoid">
              <a:avLst/>
            </a:prstGeom>
            <a:solidFill>
              <a:srgbClr val="317CC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27393" y="6317347"/>
              <a:ext cx="1041567" cy="707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</a:rPr>
                <a:t>Docker</a:t>
              </a:r>
            </a:p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</a:rPr>
                <a:t>Registry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순서도: 자기 디스크 20"/>
          <p:cNvSpPr/>
          <p:nvPr/>
        </p:nvSpPr>
        <p:spPr>
          <a:xfrm>
            <a:off x="5085184" y="7473280"/>
            <a:ext cx="1224136" cy="720080"/>
          </a:xfrm>
          <a:prstGeom prst="flowChartMagneticDisk">
            <a:avLst/>
          </a:prstGeom>
          <a:solidFill>
            <a:srgbClr val="74C6B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Backup</a:t>
            </a:r>
            <a:endParaRPr lang="ko-KR" altLang="en-US" sz="2000" b="1" dirty="0"/>
          </a:p>
        </p:txBody>
      </p:sp>
      <p:sp>
        <p:nvSpPr>
          <p:cNvPr id="22" name="순서도: 종속 처리 21"/>
          <p:cNvSpPr/>
          <p:nvPr/>
        </p:nvSpPr>
        <p:spPr>
          <a:xfrm>
            <a:off x="620688" y="7545288"/>
            <a:ext cx="1584176" cy="576064"/>
          </a:xfrm>
          <a:prstGeom prst="flowChartPredefinedProcess">
            <a:avLst/>
          </a:prstGeom>
          <a:solidFill>
            <a:srgbClr val="9FE6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Images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1" name="순서도: 종속 처리 40"/>
          <p:cNvSpPr/>
          <p:nvPr/>
        </p:nvSpPr>
        <p:spPr>
          <a:xfrm>
            <a:off x="2852936" y="7545288"/>
            <a:ext cx="1584176" cy="576064"/>
          </a:xfrm>
          <a:prstGeom prst="flowChartPredefinedProcess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container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204864" y="7689304"/>
            <a:ext cx="64807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2204864" y="7977336"/>
            <a:ext cx="64807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272455" y="724796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run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132856" y="8049344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commit</a:t>
            </a:r>
            <a:endParaRPr lang="ko-KR" altLang="en-US" dirty="0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4437112" y="7689304"/>
            <a:ext cx="64807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>
            <a:off x="4437112" y="7977336"/>
            <a:ext cx="64807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365104" y="7041232"/>
            <a:ext cx="796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cp</a:t>
            </a:r>
          </a:p>
          <a:p>
            <a:pPr algn="ctr"/>
            <a:r>
              <a:rPr lang="en-US" altLang="ko-KR" dirty="0" smtClean="0"/>
              <a:t>export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581128" y="804934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cp</a:t>
            </a:r>
            <a:endParaRPr lang="ko-KR" altLang="en-US" dirty="0"/>
          </a:p>
        </p:txBody>
      </p:sp>
      <p:cxnSp>
        <p:nvCxnSpPr>
          <p:cNvPr id="52" name="꺾인 연결선 51"/>
          <p:cNvCxnSpPr/>
          <p:nvPr/>
        </p:nvCxnSpPr>
        <p:spPr>
          <a:xfrm flipV="1">
            <a:off x="1396800" y="8193360"/>
            <a:ext cx="4320000" cy="64807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190478" y="8472100"/>
            <a:ext cx="59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save</a:t>
            </a:r>
            <a:endParaRPr lang="ko-KR" altLang="en-US" dirty="0"/>
          </a:p>
        </p:txBody>
      </p:sp>
      <p:cxnSp>
        <p:nvCxnSpPr>
          <p:cNvPr id="1024" name="직선 연결선 1023"/>
          <p:cNvCxnSpPr>
            <a:stCxn id="22" idx="2"/>
          </p:cNvCxnSpPr>
          <p:nvPr/>
        </p:nvCxnSpPr>
        <p:spPr>
          <a:xfrm>
            <a:off x="1412776" y="8121352"/>
            <a:ext cx="0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/>
          <p:nvPr/>
        </p:nvCxnSpPr>
        <p:spPr>
          <a:xfrm>
            <a:off x="1412776" y="6897216"/>
            <a:ext cx="4320000" cy="64807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V="1">
            <a:off x="1412776" y="6883200"/>
            <a:ext cx="0" cy="648072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780928" y="6537176"/>
            <a:ext cx="171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Export=&gt; import</a:t>
            </a:r>
          </a:p>
          <a:p>
            <a:pPr algn="ctr"/>
            <a:r>
              <a:rPr lang="en-US" altLang="ko-KR" dirty="0" smtClean="0"/>
              <a:t>Save =&gt; load</a:t>
            </a:r>
            <a:endParaRPr lang="ko-KR" altLang="en-US" dirty="0"/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1124744" y="6393160"/>
            <a:ext cx="0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구부러진 연결선 1045"/>
          <p:cNvCxnSpPr>
            <a:stCxn id="7" idx="3"/>
            <a:endCxn id="22" idx="1"/>
          </p:cNvCxnSpPr>
          <p:nvPr/>
        </p:nvCxnSpPr>
        <p:spPr>
          <a:xfrm rot="10800000" flipV="1">
            <a:off x="620689" y="6069122"/>
            <a:ext cx="81009" cy="1764197"/>
          </a:xfrm>
          <a:prstGeom prst="curvedConnector3">
            <a:avLst>
              <a:gd name="adj1" fmla="val 382191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TextBox 1048"/>
          <p:cNvSpPr txBox="1"/>
          <p:nvPr/>
        </p:nvSpPr>
        <p:spPr>
          <a:xfrm>
            <a:off x="404664" y="668119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push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1196752" y="64651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pull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620688" y="8553400"/>
            <a:ext cx="1224136" cy="720080"/>
            <a:chOff x="3068960" y="6321152"/>
            <a:chExt cx="1440160" cy="864096"/>
          </a:xfrm>
        </p:grpSpPr>
        <p:sp>
          <p:nvSpPr>
            <p:cNvPr id="16" name="순서도: 문서 15"/>
            <p:cNvSpPr/>
            <p:nvPr/>
          </p:nvSpPr>
          <p:spPr>
            <a:xfrm>
              <a:off x="3068960" y="6321152"/>
              <a:ext cx="1440160" cy="864096"/>
            </a:xfrm>
            <a:prstGeom prst="flowChartDocument">
              <a:avLst/>
            </a:prstGeom>
            <a:solidFill>
              <a:srgbClr val="317CC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70995" y="6497106"/>
              <a:ext cx="12661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 err="1" smtClean="0">
                  <a:solidFill>
                    <a:schemeClr val="bg1"/>
                  </a:solidFill>
                </a:rPr>
                <a:t>Dockerfile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8" name="직선 화살표 연결선 97"/>
          <p:cNvCxnSpPr/>
          <p:nvPr/>
        </p:nvCxnSpPr>
        <p:spPr>
          <a:xfrm>
            <a:off x="1124744" y="812135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/>
          <p:cNvSpPr txBox="1"/>
          <p:nvPr/>
        </p:nvSpPr>
        <p:spPr>
          <a:xfrm>
            <a:off x="468795" y="818406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build</a:t>
            </a:r>
            <a:endParaRPr lang="ko-KR" altLang="en-US" dirty="0"/>
          </a:p>
        </p:txBody>
      </p:sp>
      <p:sp>
        <p:nvSpPr>
          <p:cNvPr id="1053" name="순서도: 다중 문서 1052"/>
          <p:cNvSpPr/>
          <p:nvPr/>
        </p:nvSpPr>
        <p:spPr>
          <a:xfrm>
            <a:off x="5445224" y="5601072"/>
            <a:ext cx="936104" cy="720080"/>
          </a:xfrm>
          <a:prstGeom prst="flowChartMultidocumen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image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55" name="구부러진 연결선 1054"/>
          <p:cNvCxnSpPr>
            <a:stCxn id="1053" idx="2"/>
            <a:endCxn id="1053" idx="1"/>
          </p:cNvCxnSpPr>
          <p:nvPr/>
        </p:nvCxnSpPr>
        <p:spPr>
          <a:xfrm rot="5400000" flipH="1">
            <a:off x="5480318" y="5926018"/>
            <a:ext cx="332770" cy="402958"/>
          </a:xfrm>
          <a:prstGeom prst="curvedConnector4">
            <a:avLst>
              <a:gd name="adj1" fmla="val -76891"/>
              <a:gd name="adj2" fmla="val 156730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65104" y="5601072"/>
            <a:ext cx="745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ls</a:t>
            </a:r>
          </a:p>
          <a:p>
            <a:r>
              <a:rPr lang="en-US" altLang="ko-KR" dirty="0" err="1" smtClean="0"/>
              <a:t>rm</a:t>
            </a:r>
            <a:endParaRPr lang="en-US" altLang="ko-KR" dirty="0" smtClean="0"/>
          </a:p>
          <a:p>
            <a:r>
              <a:rPr lang="en-US" altLang="ko-KR" dirty="0" smtClean="0"/>
              <a:t>prune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501008" y="5601072"/>
            <a:ext cx="861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history</a:t>
            </a:r>
          </a:p>
          <a:p>
            <a:r>
              <a:rPr lang="en-US" altLang="ko-KR" dirty="0" smtClean="0"/>
              <a:t>tag</a:t>
            </a:r>
          </a:p>
          <a:p>
            <a:r>
              <a:rPr lang="en-US" altLang="ko-KR" dirty="0" smtClean="0"/>
              <a:t>inspect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64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96000">
              <a:schemeClr val="bg1">
                <a:lumMod val="95000"/>
              </a:schemeClr>
            </a:gs>
            <a:gs pos="99000">
              <a:schemeClr val="bg1">
                <a:lumMod val="8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직선 화살표 연결선 75"/>
          <p:cNvCxnSpPr/>
          <p:nvPr/>
        </p:nvCxnSpPr>
        <p:spPr>
          <a:xfrm>
            <a:off x="1340768" y="6628724"/>
            <a:ext cx="0" cy="14926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083349"/>
              </p:ext>
            </p:extLst>
          </p:nvPr>
        </p:nvGraphicFramePr>
        <p:xfrm>
          <a:off x="260648" y="1138778"/>
          <a:ext cx="3059750" cy="3924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32"/>
                <a:gridCol w="1871618"/>
              </a:tblGrid>
              <a:tr h="21750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FROM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베이스 이미지 지정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MAINTAINER</a:t>
                      </a:r>
                      <a:r>
                        <a:rPr lang="en-US" altLang="ko-KR" sz="1100" baseline="0" dirty="0" smtClean="0"/>
                        <a:t> *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작성자 지정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RUN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명령어 실행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CMD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데몬 실행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ENTRYPOINT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데몬 실행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LABEL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라벨 설정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USER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사용자 설정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EXPOSE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포트 내보내기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ENV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환경 변수 설정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ADD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파일 추가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COPY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파일 복사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VOLUME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볼륨 </a:t>
                      </a:r>
                      <a:r>
                        <a:rPr lang="ko-KR" altLang="en-US" sz="1100" dirty="0" err="1" smtClean="0"/>
                        <a:t>마운트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WORKDIR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작업 </a:t>
                      </a:r>
                      <a:r>
                        <a:rPr lang="ko-KR" altLang="en-US" sz="1100" dirty="0" err="1" smtClean="0"/>
                        <a:t>디렉토리</a:t>
                      </a:r>
                      <a:r>
                        <a:rPr lang="ko-KR" altLang="en-US" sz="1100" dirty="0" smtClean="0"/>
                        <a:t> 지정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ONBUILD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BUILD </a:t>
                      </a:r>
                      <a:r>
                        <a:rPr lang="ko-KR" altLang="en-US" sz="1100" dirty="0" smtClean="0"/>
                        <a:t>후 실행 명령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65436" y="200472"/>
            <a:ext cx="1652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rgbClr val="1286C6"/>
                </a:solidFill>
              </a:rPr>
              <a:t>Dockerfile</a:t>
            </a:r>
            <a:endParaRPr lang="ko-KR" altLang="en-US" sz="2800" dirty="0">
              <a:solidFill>
                <a:srgbClr val="1286C6"/>
              </a:solidFill>
            </a:endParaRPr>
          </a:p>
        </p:txBody>
      </p:sp>
      <p:pic>
        <p:nvPicPr>
          <p:cNvPr id="1026" name="Picture 2" descr="docker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" t="5400" r="2802" b="4502"/>
          <a:stretch/>
        </p:blipFill>
        <p:spPr bwMode="auto">
          <a:xfrm>
            <a:off x="260648" y="312540"/>
            <a:ext cx="679710" cy="64807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980728" y="652835"/>
            <a:ext cx="6840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Docker </a:t>
            </a:r>
            <a:r>
              <a:rPr lang="ko-KR" altLang="en-US" sz="1200" dirty="0"/>
              <a:t>상에서 작동시킬 컨테이너의 구성정보를 기술하기 위한 파일이다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825767" y="9489504"/>
            <a:ext cx="1251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Docker Summary</a:t>
            </a:r>
            <a:endParaRPr lang="ko-KR" altLang="en-US" sz="12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60648" y="1136576"/>
            <a:ext cx="1728192" cy="307777"/>
            <a:chOff x="692696" y="2065538"/>
            <a:chExt cx="1540868" cy="335040"/>
          </a:xfrm>
        </p:grpSpPr>
        <p:sp>
          <p:nvSpPr>
            <p:cNvPr id="12" name="한쪽 모서리가 잘린 사각형 11"/>
            <p:cNvSpPr/>
            <p:nvPr/>
          </p:nvSpPr>
          <p:spPr>
            <a:xfrm>
              <a:off x="692696" y="2067935"/>
              <a:ext cx="1540868" cy="313546"/>
            </a:xfrm>
            <a:prstGeom prst="snip1Rect">
              <a:avLst>
                <a:gd name="adj" fmla="val 50000"/>
              </a:avLst>
            </a:prstGeom>
            <a:solidFill>
              <a:srgbClr val="128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2696" y="2065538"/>
              <a:ext cx="1456805" cy="335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1. </a:t>
              </a:r>
              <a:r>
                <a:rPr lang="en-US" altLang="ko-KR" sz="1400" b="1" dirty="0" err="1" smtClean="0">
                  <a:solidFill>
                    <a:schemeClr val="bg1"/>
                  </a:solidFill>
                </a:rPr>
                <a:t>Dockefile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명령어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3429000" y="1164028"/>
            <a:ext cx="0" cy="4077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13176" y="272480"/>
            <a:ext cx="163698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</a:t>
            </a:r>
            <a:r>
              <a:rPr lang="ko-KR" altLang="en-US" sz="1200" dirty="0" smtClean="0"/>
              <a:t>은 이전 명령어 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296652" y="5385048"/>
            <a:ext cx="6336114" cy="4032448"/>
          </a:xfrm>
          <a:prstGeom prst="rect">
            <a:avLst/>
          </a:prstGeom>
          <a:noFill/>
          <a:ln w="38100">
            <a:solidFill>
              <a:srgbClr val="12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458943"/>
              </p:ext>
            </p:extLst>
          </p:nvPr>
        </p:nvGraphicFramePr>
        <p:xfrm>
          <a:off x="3573016" y="892344"/>
          <a:ext cx="305975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32"/>
                <a:gridCol w="1871618"/>
              </a:tblGrid>
              <a:tr h="217503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ARG</a:t>
                      </a:r>
                      <a:endParaRPr lang="ko-KR" altLang="en-US" sz="1100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변수 정의</a:t>
                      </a:r>
                      <a:endParaRPr lang="ko-KR" altLang="en-US" sz="1100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SHELL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기본 </a:t>
                      </a:r>
                      <a:r>
                        <a:rPr lang="ko-KR" altLang="en-US" sz="1100" dirty="0" err="1" smtClean="0"/>
                        <a:t>쉘</a:t>
                      </a:r>
                      <a:r>
                        <a:rPr lang="ko-KR" altLang="en-US" sz="1100" dirty="0" smtClean="0"/>
                        <a:t> 지정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HEALTHCHECK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프로세스 정상 작동 체크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61" name="그룹 60"/>
          <p:cNvGrpSpPr/>
          <p:nvPr/>
        </p:nvGrpSpPr>
        <p:grpSpPr>
          <a:xfrm>
            <a:off x="3573016" y="2144688"/>
            <a:ext cx="1368152" cy="307777"/>
            <a:chOff x="692696" y="2065538"/>
            <a:chExt cx="1219854" cy="335040"/>
          </a:xfrm>
        </p:grpSpPr>
        <p:sp>
          <p:nvSpPr>
            <p:cNvPr id="63" name="한쪽 모서리가 잘린 사각형 62"/>
            <p:cNvSpPr/>
            <p:nvPr/>
          </p:nvSpPr>
          <p:spPr>
            <a:xfrm>
              <a:off x="692696" y="2067935"/>
              <a:ext cx="1219854" cy="313546"/>
            </a:xfrm>
            <a:prstGeom prst="snip1Rect">
              <a:avLst>
                <a:gd name="adj" fmla="val 50000"/>
              </a:avLst>
            </a:prstGeom>
            <a:solidFill>
              <a:srgbClr val="128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92696" y="2065538"/>
              <a:ext cx="1160836" cy="335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2.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이미지 생성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905342"/>
              </p:ext>
            </p:extLst>
          </p:nvPr>
        </p:nvGraphicFramePr>
        <p:xfrm>
          <a:off x="3573016" y="2216696"/>
          <a:ext cx="305975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32"/>
                <a:gridCol w="1871618"/>
              </a:tblGrid>
              <a:tr h="217503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build</a:t>
                      </a:r>
                      <a:endParaRPr lang="ko-KR" altLang="en-US" sz="1100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Dockerfile</a:t>
                      </a:r>
                      <a:r>
                        <a:rPr lang="ko-KR" altLang="en-US" sz="1100" dirty="0" smtClean="0"/>
                        <a:t>로 이미지 생성</a:t>
                      </a:r>
                      <a:endParaRPr lang="ko-KR" altLang="en-US" sz="1100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build</a:t>
                      </a:r>
                      <a:r>
                        <a:rPr lang="en-US" altLang="ko-KR" sz="1100" baseline="0" dirty="0" smtClean="0"/>
                        <a:t> -t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이미지 이름과 태그 설정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build -f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임의의 파일명 사용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9" name="그림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016" y="3440832"/>
            <a:ext cx="3019835" cy="1080120"/>
          </a:xfrm>
          <a:prstGeom prst="rect">
            <a:avLst/>
          </a:prstGeom>
        </p:spPr>
      </p:pic>
      <p:sp>
        <p:nvSpPr>
          <p:cNvPr id="70" name="순서도: 종속 처리 69"/>
          <p:cNvSpPr/>
          <p:nvPr/>
        </p:nvSpPr>
        <p:spPr>
          <a:xfrm>
            <a:off x="620688" y="8193360"/>
            <a:ext cx="1584176" cy="576064"/>
          </a:xfrm>
          <a:prstGeom prst="flowChartPredefinedProcess">
            <a:avLst/>
          </a:prstGeom>
          <a:solidFill>
            <a:srgbClr val="9FE6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Images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751012" y="5908644"/>
            <a:ext cx="1224136" cy="720080"/>
            <a:chOff x="3068960" y="6321152"/>
            <a:chExt cx="1440160" cy="864096"/>
          </a:xfrm>
        </p:grpSpPr>
        <p:sp>
          <p:nvSpPr>
            <p:cNvPr id="74" name="순서도: 문서 73"/>
            <p:cNvSpPr/>
            <p:nvPr/>
          </p:nvSpPr>
          <p:spPr>
            <a:xfrm>
              <a:off x="3068960" y="6321152"/>
              <a:ext cx="1440160" cy="864096"/>
            </a:xfrm>
            <a:prstGeom prst="flowChartDocument">
              <a:avLst/>
            </a:prstGeom>
            <a:solidFill>
              <a:srgbClr val="317CC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170995" y="6497106"/>
              <a:ext cx="12661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 err="1" smtClean="0">
                  <a:solidFill>
                    <a:schemeClr val="bg1"/>
                  </a:solidFill>
                </a:rPr>
                <a:t>Dockerfile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751012" y="6710667"/>
            <a:ext cx="1224136" cy="3305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dockerignore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76907" y="747328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build</a:t>
            </a:r>
            <a:endParaRPr lang="ko-KR" altLang="en-US" dirty="0"/>
          </a:p>
        </p:txBody>
      </p:sp>
      <p:sp>
        <p:nvSpPr>
          <p:cNvPr id="37" name="모서리가 접힌 도형 36"/>
          <p:cNvSpPr/>
          <p:nvPr/>
        </p:nvSpPr>
        <p:spPr>
          <a:xfrm>
            <a:off x="2485018" y="5709084"/>
            <a:ext cx="3981638" cy="338437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526880" y="5753592"/>
            <a:ext cx="3429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# </a:t>
            </a:r>
            <a:r>
              <a:rPr lang="ko-KR" altLang="en-US" sz="1000" dirty="0"/>
              <a:t>베이스 이미지 설정</a:t>
            </a:r>
          </a:p>
          <a:p>
            <a:r>
              <a:rPr lang="en-US" altLang="ko-KR" sz="1000" dirty="0"/>
              <a:t>FROM </a:t>
            </a:r>
            <a:r>
              <a:rPr lang="en-US" altLang="ko-KR" sz="1000" dirty="0" err="1"/>
              <a:t>ubuntu</a:t>
            </a:r>
            <a:endParaRPr lang="en-US" altLang="ko-KR" sz="1000" dirty="0"/>
          </a:p>
          <a:p>
            <a:r>
              <a:rPr lang="en-US" altLang="ko-KR" sz="1000" dirty="0"/>
              <a:t># RUN </a:t>
            </a:r>
            <a:r>
              <a:rPr lang="ko-KR" altLang="en-US" sz="1000" dirty="0"/>
              <a:t>명령의 실행</a:t>
            </a:r>
          </a:p>
          <a:p>
            <a:r>
              <a:rPr lang="en-US" altLang="ko-KR" sz="1000" dirty="0"/>
              <a:t>RUN apt-get -y </a:t>
            </a:r>
            <a:r>
              <a:rPr lang="en-US" altLang="ko-KR" sz="1000" dirty="0" smtClean="0"/>
              <a:t>update</a:t>
            </a:r>
            <a:endParaRPr lang="en-US" altLang="ko-KR" sz="1000" dirty="0"/>
          </a:p>
          <a:p>
            <a:r>
              <a:rPr lang="en-US" altLang="ko-KR" sz="1000" dirty="0"/>
              <a:t>RUN apt-get -y install </a:t>
            </a:r>
            <a:r>
              <a:rPr lang="en-US" altLang="ko-KR" sz="1000" dirty="0" err="1"/>
              <a:t>nginx</a:t>
            </a:r>
            <a:endParaRPr lang="en-US" altLang="ko-KR" sz="1000" dirty="0"/>
          </a:p>
          <a:p>
            <a:r>
              <a:rPr lang="en-US" altLang="ko-KR" sz="1000" dirty="0"/>
              <a:t># </a:t>
            </a:r>
            <a:r>
              <a:rPr lang="ko-KR" altLang="en-US" sz="1000" dirty="0"/>
              <a:t>포트 지정</a:t>
            </a:r>
          </a:p>
          <a:p>
            <a:r>
              <a:rPr lang="en-US" altLang="ko-KR" sz="1000" dirty="0"/>
              <a:t>EXPOSE 80</a:t>
            </a:r>
          </a:p>
          <a:p>
            <a:r>
              <a:rPr lang="en-US" altLang="ko-KR" sz="1000" dirty="0"/>
              <a:t># </a:t>
            </a:r>
            <a:r>
              <a:rPr lang="ko-KR" altLang="en-US" sz="1000" dirty="0"/>
              <a:t>웹 </a:t>
            </a:r>
            <a:r>
              <a:rPr lang="ko-KR" altLang="en-US" sz="1000" dirty="0" err="1"/>
              <a:t>콘텐츠</a:t>
            </a:r>
            <a:r>
              <a:rPr lang="ko-KR" altLang="en-US" sz="1000" dirty="0"/>
              <a:t> 배치</a:t>
            </a:r>
          </a:p>
          <a:p>
            <a:r>
              <a:rPr lang="en-US" altLang="ko-KR" sz="1000" dirty="0"/>
              <a:t>ONBUILD ADD index.html /</a:t>
            </a:r>
            <a:r>
              <a:rPr lang="en-US" altLang="ko-KR" sz="1000" dirty="0" err="1"/>
              <a:t>var</a:t>
            </a:r>
            <a:r>
              <a:rPr lang="en-US" altLang="ko-KR" sz="1000" dirty="0"/>
              <a:t>/www/html</a:t>
            </a:r>
          </a:p>
          <a:p>
            <a:r>
              <a:rPr lang="en-US" altLang="ko-KR" sz="1000" dirty="0"/>
              <a:t># </a:t>
            </a:r>
            <a:r>
              <a:rPr lang="ko-KR" altLang="en-US" sz="1000" dirty="0"/>
              <a:t>헬스 체크</a:t>
            </a:r>
          </a:p>
          <a:p>
            <a:r>
              <a:rPr lang="en-US" altLang="ko-KR" sz="1000" dirty="0"/>
              <a:t>HEALTHCHECK --interval=5m </a:t>
            </a:r>
            <a:endParaRPr lang="en-US" altLang="ko-KR" sz="1000" dirty="0" smtClean="0"/>
          </a:p>
          <a:p>
            <a:r>
              <a:rPr lang="en-US" altLang="ko-KR" sz="1000" dirty="0" smtClean="0"/>
              <a:t>CMD </a:t>
            </a:r>
            <a:r>
              <a:rPr lang="en-US" altLang="ko-KR" sz="1000" dirty="0"/>
              <a:t>curl -f http://localhost/ || exit 1</a:t>
            </a:r>
          </a:p>
          <a:p>
            <a:r>
              <a:rPr lang="en-US" altLang="ko-KR" sz="1000" dirty="0"/>
              <a:t># </a:t>
            </a:r>
            <a:r>
              <a:rPr lang="ko-KR" altLang="en-US" sz="1000" dirty="0"/>
              <a:t>서버 실행</a:t>
            </a:r>
          </a:p>
          <a:p>
            <a:r>
              <a:rPr lang="en-US" altLang="ko-KR" sz="1000" dirty="0"/>
              <a:t>CMD ["</a:t>
            </a:r>
            <a:r>
              <a:rPr lang="en-US" altLang="ko-KR" sz="1000" dirty="0" err="1"/>
              <a:t>nginx</a:t>
            </a:r>
            <a:r>
              <a:rPr lang="en-US" altLang="ko-KR" sz="1000" dirty="0"/>
              <a:t>", "-g", "daemon off;"]</a:t>
            </a:r>
          </a:p>
          <a:p>
            <a:r>
              <a:rPr lang="en-US" altLang="ko-KR" sz="1000" dirty="0"/>
              <a:t># </a:t>
            </a:r>
            <a:r>
              <a:rPr lang="ko-KR" altLang="en-US" sz="1000" dirty="0"/>
              <a:t>환경 변수 설정</a:t>
            </a:r>
          </a:p>
          <a:p>
            <a:r>
              <a:rPr lang="en-US" altLang="ko-KR" sz="1000" dirty="0"/>
              <a:t>ENV </a:t>
            </a:r>
            <a:r>
              <a:rPr lang="en-US" altLang="ko-KR" sz="1000" dirty="0" err="1"/>
              <a:t>myNickName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miya</a:t>
            </a:r>
            <a:endParaRPr lang="en-US" altLang="ko-KR" sz="1000" dirty="0"/>
          </a:p>
          <a:p>
            <a:r>
              <a:rPr lang="en-US" altLang="ko-KR" sz="1000" dirty="0"/>
              <a:t># </a:t>
            </a:r>
            <a:r>
              <a:rPr lang="ko-KR" altLang="en-US" sz="1000" dirty="0"/>
              <a:t>작업 </a:t>
            </a:r>
            <a:r>
              <a:rPr lang="ko-KR" altLang="en-US" sz="1000" dirty="0" err="1"/>
              <a:t>디젝토리</a:t>
            </a:r>
            <a:r>
              <a:rPr lang="ko-KR" altLang="en-US" sz="1000" dirty="0"/>
              <a:t> 지정</a:t>
            </a:r>
          </a:p>
          <a:p>
            <a:r>
              <a:rPr lang="en-US" altLang="ko-KR" sz="1000" dirty="0"/>
              <a:t>ENV DIRPATH /first</a:t>
            </a:r>
          </a:p>
          <a:p>
            <a:r>
              <a:rPr lang="en-US" altLang="ko-KR" sz="1000" dirty="0"/>
              <a:t>ENV DIRNAME second</a:t>
            </a:r>
          </a:p>
          <a:p>
            <a:r>
              <a:rPr lang="en-US" altLang="ko-KR" sz="1000" dirty="0"/>
              <a:t>WORKDIR $DIRPATH/$DIRNAME</a:t>
            </a:r>
          </a:p>
          <a:p>
            <a:r>
              <a:rPr lang="en-US" altLang="ko-KR" sz="1000" dirty="0"/>
              <a:t>RUN ["</a:t>
            </a:r>
            <a:r>
              <a:rPr lang="en-US" altLang="ko-KR" sz="1000" dirty="0" err="1"/>
              <a:t>pwd</a:t>
            </a:r>
            <a:r>
              <a:rPr lang="en-US" altLang="ko-KR" sz="1000" dirty="0"/>
              <a:t>"]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872276" y="5768459"/>
            <a:ext cx="179109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# </a:t>
            </a:r>
            <a:r>
              <a:rPr lang="ko-KR" altLang="en-US" sz="1000" dirty="0"/>
              <a:t>사용자 지정</a:t>
            </a:r>
          </a:p>
          <a:p>
            <a:r>
              <a:rPr lang="en-US" altLang="ko-KR" sz="1000" dirty="0"/>
              <a:t>RUN ["</a:t>
            </a:r>
            <a:r>
              <a:rPr lang="en-US" altLang="ko-KR" sz="1000" dirty="0" err="1"/>
              <a:t>adduser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jihye</a:t>
            </a:r>
            <a:r>
              <a:rPr lang="en-US" altLang="ko-KR" sz="1000" dirty="0"/>
              <a:t>"]</a:t>
            </a:r>
          </a:p>
          <a:p>
            <a:r>
              <a:rPr lang="en-US" altLang="ko-KR" sz="1000" dirty="0"/>
              <a:t>RUN ["</a:t>
            </a:r>
            <a:r>
              <a:rPr lang="en-US" altLang="ko-KR" sz="1000" dirty="0" err="1"/>
              <a:t>whoami</a:t>
            </a:r>
            <a:r>
              <a:rPr lang="en-US" altLang="ko-KR" sz="1000" dirty="0"/>
              <a:t>"]</a:t>
            </a:r>
          </a:p>
          <a:p>
            <a:r>
              <a:rPr lang="en-US" altLang="ko-KR" sz="1000" dirty="0"/>
              <a:t>USER </a:t>
            </a:r>
            <a:r>
              <a:rPr lang="en-US" altLang="ko-KR" sz="1000" dirty="0" err="1"/>
              <a:t>jihye</a:t>
            </a:r>
            <a:endParaRPr lang="en-US" altLang="ko-KR" sz="1000" dirty="0"/>
          </a:p>
          <a:p>
            <a:r>
              <a:rPr lang="en-US" altLang="ko-KR" sz="1000" dirty="0"/>
              <a:t>RUN ["</a:t>
            </a:r>
            <a:r>
              <a:rPr lang="en-US" altLang="ko-KR" sz="1000" dirty="0" err="1"/>
              <a:t>whoami</a:t>
            </a:r>
            <a:r>
              <a:rPr lang="en-US" altLang="ko-KR" sz="1000" dirty="0"/>
              <a:t>"]</a:t>
            </a:r>
          </a:p>
          <a:p>
            <a:r>
              <a:rPr lang="en-US" altLang="ko-KR" sz="1000" dirty="0"/>
              <a:t># </a:t>
            </a:r>
            <a:r>
              <a:rPr lang="ko-KR" altLang="en-US" sz="1000" dirty="0"/>
              <a:t>라벨 설정</a:t>
            </a:r>
          </a:p>
          <a:p>
            <a:r>
              <a:rPr lang="en-US" altLang="ko-KR" sz="1000" dirty="0"/>
              <a:t>LABEL version="1.0"</a:t>
            </a:r>
          </a:p>
          <a:p>
            <a:r>
              <a:rPr lang="en-US" altLang="ko-KR" sz="1000" dirty="0"/>
              <a:t># </a:t>
            </a:r>
            <a:r>
              <a:rPr lang="ko-KR" altLang="en-US" sz="1000" dirty="0"/>
              <a:t>포트 지정</a:t>
            </a:r>
          </a:p>
          <a:p>
            <a:r>
              <a:rPr lang="en-US" altLang="ko-KR" sz="1000" dirty="0"/>
              <a:t>EXPOSE 80</a:t>
            </a:r>
          </a:p>
          <a:p>
            <a:r>
              <a:rPr lang="en-US" altLang="ko-KR" sz="1000" dirty="0"/>
              <a:t># </a:t>
            </a:r>
            <a:r>
              <a:rPr lang="ko-KR" altLang="en-US" sz="1000" dirty="0"/>
              <a:t>변수의 정의</a:t>
            </a:r>
          </a:p>
          <a:p>
            <a:r>
              <a:rPr lang="en-US" altLang="ko-KR" sz="1000" dirty="0"/>
              <a:t>ARG YOURNAME="</a:t>
            </a:r>
            <a:r>
              <a:rPr lang="en-US" altLang="ko-KR" sz="1000" dirty="0" err="1"/>
              <a:t>jihye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RUN echo $YOURNAME</a:t>
            </a:r>
          </a:p>
          <a:p>
            <a:r>
              <a:rPr lang="en-US" altLang="ko-KR" sz="1000" dirty="0"/>
              <a:t># </a:t>
            </a:r>
            <a:r>
              <a:rPr lang="ko-KR" altLang="en-US" sz="1000" dirty="0"/>
              <a:t>기본 </a:t>
            </a:r>
            <a:r>
              <a:rPr lang="ko-KR" altLang="en-US" sz="1000" dirty="0" err="1"/>
              <a:t>쉘</a:t>
            </a:r>
            <a:r>
              <a:rPr lang="ko-KR" altLang="en-US" sz="1000" dirty="0"/>
              <a:t> 지정</a:t>
            </a:r>
          </a:p>
          <a:p>
            <a:r>
              <a:rPr lang="en-US" altLang="ko-KR" sz="1000" dirty="0"/>
              <a:t>SHELL ["/bin/bash", "-C"]</a:t>
            </a:r>
          </a:p>
          <a:p>
            <a:r>
              <a:rPr lang="en-US" altLang="ko-KR" sz="1000" dirty="0"/>
              <a:t>## </a:t>
            </a:r>
            <a:r>
              <a:rPr lang="ko-KR" altLang="en-US" sz="1000" dirty="0"/>
              <a:t>파일 및 </a:t>
            </a:r>
            <a:r>
              <a:rPr lang="ko-KR" altLang="en-US" sz="1000" dirty="0" err="1"/>
              <a:t>디렉토리</a:t>
            </a:r>
            <a:r>
              <a:rPr lang="ko-KR" altLang="en-US" sz="1000" dirty="0"/>
              <a:t> 추가</a:t>
            </a:r>
          </a:p>
          <a:p>
            <a:r>
              <a:rPr lang="en-US" altLang="ko-KR" sz="1000" dirty="0"/>
              <a:t>ADD host.html /</a:t>
            </a:r>
            <a:r>
              <a:rPr lang="en-US" altLang="ko-KR" sz="1000" dirty="0" err="1"/>
              <a:t>docker_dir</a:t>
            </a:r>
            <a:r>
              <a:rPr lang="en-US" altLang="ko-KR" sz="1000" dirty="0"/>
              <a:t>/</a:t>
            </a:r>
          </a:p>
          <a:p>
            <a:r>
              <a:rPr lang="en-US" altLang="ko-KR" sz="1000" dirty="0"/>
              <a:t>## </a:t>
            </a:r>
            <a:r>
              <a:rPr lang="ko-KR" altLang="en-US" sz="1000" dirty="0"/>
              <a:t>파일 복사</a:t>
            </a:r>
          </a:p>
          <a:p>
            <a:r>
              <a:rPr lang="en-US" altLang="ko-KR" sz="1000" dirty="0"/>
              <a:t>COPY host.html /</a:t>
            </a:r>
            <a:r>
              <a:rPr lang="en-US" altLang="ko-KR" sz="1000" dirty="0" err="1"/>
              <a:t>docker_dir</a:t>
            </a:r>
            <a:r>
              <a:rPr lang="en-US" altLang="ko-KR" sz="1000" dirty="0"/>
              <a:t>/</a:t>
            </a:r>
          </a:p>
          <a:p>
            <a:r>
              <a:rPr lang="en-US" altLang="ko-KR" sz="1000" dirty="0"/>
              <a:t>## </a:t>
            </a:r>
            <a:r>
              <a:rPr lang="ko-KR" altLang="en-US" sz="1000" dirty="0"/>
              <a:t>볼륨 </a:t>
            </a:r>
            <a:r>
              <a:rPr lang="ko-KR" altLang="en-US" sz="1000" dirty="0" err="1"/>
              <a:t>마운트</a:t>
            </a:r>
            <a:endParaRPr lang="ko-KR" altLang="en-US" sz="1000" dirty="0"/>
          </a:p>
          <a:p>
            <a:r>
              <a:rPr lang="en-US" altLang="ko-KR" sz="1000" dirty="0"/>
              <a:t>VOLUME /</a:t>
            </a:r>
            <a:r>
              <a:rPr lang="en-US" altLang="ko-KR" sz="1000" dirty="0" err="1"/>
              <a:t>tmp</a:t>
            </a:r>
            <a:r>
              <a:rPr lang="en-US" altLang="ko-KR" sz="1000" dirty="0"/>
              <a:t>/share</a:t>
            </a:r>
            <a:endParaRPr lang="ko-KR" altLang="en-US" sz="1000" dirty="0"/>
          </a:p>
        </p:txBody>
      </p:sp>
      <p:cxnSp>
        <p:nvCxnSpPr>
          <p:cNvPr id="57" name="직선 연결선 56"/>
          <p:cNvCxnSpPr>
            <a:stCxn id="74" idx="3"/>
          </p:cNvCxnSpPr>
          <p:nvPr/>
        </p:nvCxnSpPr>
        <p:spPr>
          <a:xfrm>
            <a:off x="1975148" y="6268684"/>
            <a:ext cx="50987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50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96000">
              <a:schemeClr val="bg1">
                <a:lumMod val="95000"/>
              </a:schemeClr>
            </a:gs>
            <a:gs pos="99000">
              <a:schemeClr val="bg1">
                <a:lumMod val="8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086099"/>
              </p:ext>
            </p:extLst>
          </p:nvPr>
        </p:nvGraphicFramePr>
        <p:xfrm>
          <a:off x="260648" y="4592960"/>
          <a:ext cx="305975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32"/>
                <a:gridCol w="1871618"/>
              </a:tblGrid>
              <a:tr h="217503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ps</a:t>
                      </a:r>
                      <a:endParaRPr lang="ko-KR" altLang="en-US" sz="1100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여러 컨테이너 확인</a:t>
                      </a:r>
                      <a:endParaRPr lang="ko-KR" altLang="en-US" sz="1100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logs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로그 확인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81498"/>
              </p:ext>
            </p:extLst>
          </p:nvPr>
        </p:nvGraphicFramePr>
        <p:xfrm>
          <a:off x="260648" y="1138778"/>
          <a:ext cx="3059750" cy="331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32"/>
                <a:gridCol w="1871618"/>
              </a:tblGrid>
              <a:tr h="21750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up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컨테이너 생성 및 실행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scale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실행할 서비스 개수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rm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생성한 여러 컨테이너 삭제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down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여러 리소스 일괄 삭제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kill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실행 중인 컨테이너 강제 정지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stop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여러 컨테이너 정지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start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여러 컨테이너 시작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restart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여러 컨테이너 </a:t>
                      </a:r>
                      <a:r>
                        <a:rPr lang="ko-KR" altLang="en-US" sz="1100" dirty="0" err="1" smtClean="0"/>
                        <a:t>재시작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pause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여러 컨테이너 일시 정지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unpause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여러 컨테이너 재개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run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컨테이너에서 명령 실행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65436" y="200472"/>
            <a:ext cx="2648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1286C6"/>
                </a:solidFill>
              </a:rPr>
              <a:t>Docker Compose</a:t>
            </a:r>
            <a:endParaRPr lang="ko-KR" altLang="en-US" sz="2800" dirty="0">
              <a:solidFill>
                <a:srgbClr val="1286C6"/>
              </a:solidFill>
            </a:endParaRPr>
          </a:p>
        </p:txBody>
      </p:sp>
      <p:pic>
        <p:nvPicPr>
          <p:cNvPr id="1026" name="Picture 2" descr="docker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" t="5400" r="2802" b="4502"/>
          <a:stretch/>
        </p:blipFill>
        <p:spPr bwMode="auto">
          <a:xfrm>
            <a:off x="260648" y="312540"/>
            <a:ext cx="679710" cy="64807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980728" y="652835"/>
            <a:ext cx="6840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서로 연결되어 있는 다수의 컨테이너를 하나로 통합하여 관리할 수 있는 </a:t>
            </a:r>
            <a:r>
              <a:rPr lang="ko-KR" altLang="en-US" sz="1200" dirty="0" smtClean="0"/>
              <a:t>도구이다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825767" y="9489504"/>
            <a:ext cx="1251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Docker Summary</a:t>
            </a:r>
            <a:endParaRPr lang="ko-KR" altLang="en-US" sz="12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60648" y="1136576"/>
            <a:ext cx="995144" cy="307777"/>
            <a:chOff x="692696" y="2065538"/>
            <a:chExt cx="887277" cy="335040"/>
          </a:xfrm>
        </p:grpSpPr>
        <p:sp>
          <p:nvSpPr>
            <p:cNvPr id="12" name="한쪽 모서리가 잘린 사각형 11"/>
            <p:cNvSpPr/>
            <p:nvPr/>
          </p:nvSpPr>
          <p:spPr>
            <a:xfrm>
              <a:off x="692696" y="2067935"/>
              <a:ext cx="887277" cy="313546"/>
            </a:xfrm>
            <a:prstGeom prst="snip1Rect">
              <a:avLst>
                <a:gd name="adj" fmla="val 50000"/>
              </a:avLst>
            </a:prstGeom>
            <a:solidFill>
              <a:srgbClr val="128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2696" y="2065538"/>
              <a:ext cx="887277" cy="335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1. Lifecycle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3429000" y="1164028"/>
            <a:ext cx="0" cy="4077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13176" y="272480"/>
            <a:ext cx="163698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</a:t>
            </a:r>
            <a:r>
              <a:rPr lang="ko-KR" altLang="en-US" sz="1200" dirty="0" smtClean="0"/>
              <a:t>은 이전 명령어 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260648" y="5457056"/>
            <a:ext cx="6336114" cy="4032448"/>
          </a:xfrm>
          <a:prstGeom prst="rect">
            <a:avLst/>
          </a:prstGeom>
          <a:noFill/>
          <a:ln w="38100">
            <a:solidFill>
              <a:srgbClr val="12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/>
          <p:cNvGrpSpPr/>
          <p:nvPr/>
        </p:nvGrpSpPr>
        <p:grpSpPr>
          <a:xfrm>
            <a:off x="260648" y="4520952"/>
            <a:ext cx="657104" cy="307777"/>
            <a:chOff x="692696" y="2065538"/>
            <a:chExt cx="585878" cy="335040"/>
          </a:xfrm>
        </p:grpSpPr>
        <p:sp>
          <p:nvSpPr>
            <p:cNvPr id="63" name="한쪽 모서리가 잘린 사각형 62"/>
            <p:cNvSpPr/>
            <p:nvPr/>
          </p:nvSpPr>
          <p:spPr>
            <a:xfrm>
              <a:off x="692696" y="2067935"/>
              <a:ext cx="585878" cy="313546"/>
            </a:xfrm>
            <a:prstGeom prst="snip1Rect">
              <a:avLst>
                <a:gd name="adj" fmla="val 50000"/>
              </a:avLst>
            </a:prstGeom>
            <a:solidFill>
              <a:srgbClr val="128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92696" y="2065538"/>
              <a:ext cx="585878" cy="335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2. Info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64" y="5961112"/>
            <a:ext cx="6073407" cy="316835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072" y="7761312"/>
            <a:ext cx="576064" cy="35316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80" y="5817096"/>
            <a:ext cx="2658244" cy="628531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76672" y="5745088"/>
            <a:ext cx="2808312" cy="79208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878648"/>
              </p:ext>
            </p:extLst>
          </p:nvPr>
        </p:nvGraphicFramePr>
        <p:xfrm>
          <a:off x="3573016" y="2463160"/>
          <a:ext cx="3059750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32"/>
                <a:gridCol w="1871618"/>
              </a:tblGrid>
              <a:tr h="217503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image:</a:t>
                      </a:r>
                      <a:endParaRPr lang="ko-KR" altLang="en-US" sz="1100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베이스 이미지 지정</a:t>
                      </a:r>
                      <a:endParaRPr lang="ko-KR" altLang="en-US" sz="1100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command:</a:t>
                      </a:r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컨테이너 안에서 작동하는 명령 지정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entrypoint</a:t>
                      </a:r>
                      <a:r>
                        <a:rPr lang="en-US" altLang="ko-KR" sz="1100" dirty="0" smtClean="0"/>
                        <a:t>:</a:t>
                      </a:r>
                      <a:endParaRPr lang="ko-KR" altLang="en-US" sz="110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links: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컨테이너 간 연결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ports: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컨테이너 간 통신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depends_on</a:t>
                      </a:r>
                      <a:r>
                        <a:rPr lang="en-US" altLang="ko-KR" sz="1100" dirty="0" smtClean="0"/>
                        <a:t>: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의존 관계 정의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environment: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환경변수 지정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container_name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컨테이너 이름 붙이기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labels: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컨테이너 라벨 붙이기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volumes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컨테이너 데이터 관리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64" name="그룹 63"/>
          <p:cNvGrpSpPr/>
          <p:nvPr/>
        </p:nvGrpSpPr>
        <p:grpSpPr>
          <a:xfrm>
            <a:off x="3573016" y="2391150"/>
            <a:ext cx="1950406" cy="307777"/>
            <a:chOff x="692696" y="2065536"/>
            <a:chExt cx="1738995" cy="335040"/>
          </a:xfrm>
        </p:grpSpPr>
        <p:sp>
          <p:nvSpPr>
            <p:cNvPr id="65" name="한쪽 모서리가 잘린 사각형 64"/>
            <p:cNvSpPr/>
            <p:nvPr/>
          </p:nvSpPr>
          <p:spPr>
            <a:xfrm>
              <a:off x="692696" y="2067935"/>
              <a:ext cx="1733476" cy="313546"/>
            </a:xfrm>
            <a:prstGeom prst="snip1Rect">
              <a:avLst>
                <a:gd name="adj" fmla="val 50000"/>
              </a:avLst>
            </a:prstGeom>
            <a:solidFill>
              <a:srgbClr val="128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92696" y="2065536"/>
              <a:ext cx="1738995" cy="335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3. docker-compose.yml 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496193"/>
              </p:ext>
            </p:extLst>
          </p:nvPr>
        </p:nvGraphicFramePr>
        <p:xfrm>
          <a:off x="3573016" y="1208584"/>
          <a:ext cx="305975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32"/>
                <a:gridCol w="1871618"/>
              </a:tblGrid>
              <a:tr h="217503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port</a:t>
                      </a:r>
                      <a:endParaRPr lang="ko-KR" altLang="en-US" sz="1100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서비스의 공개용 포트 확인</a:t>
                      </a:r>
                      <a:endParaRPr lang="ko-KR" altLang="en-US" sz="1100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config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compose</a:t>
                      </a:r>
                      <a:r>
                        <a:rPr lang="ko-KR" altLang="en-US" sz="1100" dirty="0" smtClean="0"/>
                        <a:t>의 구성 확인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41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96000">
              <a:schemeClr val="bg1">
                <a:lumMod val="95000"/>
              </a:schemeClr>
            </a:gs>
            <a:gs pos="99000">
              <a:schemeClr val="bg1">
                <a:lumMod val="8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400100"/>
              </p:ext>
            </p:extLst>
          </p:nvPr>
        </p:nvGraphicFramePr>
        <p:xfrm>
          <a:off x="260648" y="1208584"/>
          <a:ext cx="3059750" cy="782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2483686"/>
              </a:tblGrid>
              <a:tr h="21750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</a:t>
                      </a:r>
                      <a:r>
                        <a:rPr lang="en-US" altLang="ko-KR" sz="1000" dirty="0" err="1" smtClean="0"/>
                        <a:t>i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--interactive=false</a:t>
                      </a:r>
                      <a:r>
                        <a:rPr lang="ko-KR" altLang="en-US" sz="1000" dirty="0" smtClean="0"/>
                        <a:t>로 표준 입력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dirty="0" err="1" smtClean="0"/>
                        <a:t>stdin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ko-KR" altLang="en-US" sz="1000" dirty="0" smtClean="0"/>
                        <a:t>을 활성화하며 컨테이너와 연결</a:t>
                      </a:r>
                      <a:r>
                        <a:rPr lang="en-US" altLang="ko-KR" sz="1000" dirty="0" smtClean="0"/>
                        <a:t>(-a:--attach)</a:t>
                      </a:r>
                      <a:r>
                        <a:rPr lang="ko-KR" altLang="en-US" sz="1000" dirty="0" smtClean="0"/>
                        <a:t>되어 있지 않더라도 표준 입력을 유지한다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보통 </a:t>
                      </a:r>
                      <a:r>
                        <a:rPr lang="en-US" altLang="ko-KR" sz="1000" dirty="0" smtClean="0"/>
                        <a:t>/bin/bash </a:t>
                      </a:r>
                      <a:r>
                        <a:rPr lang="ko-KR" altLang="en-US" sz="1000" dirty="0" smtClean="0"/>
                        <a:t>명령을 이 옵션을 통해 사용한다</a:t>
                      </a:r>
                      <a:r>
                        <a:rPr lang="en-US" altLang="ko-KR" sz="1000" dirty="0" smtClean="0"/>
                        <a:t>. 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dirty="0" smtClean="0"/>
                        <a:t>예</a:t>
                      </a:r>
                      <a:r>
                        <a:rPr lang="en-US" altLang="ko-KR" sz="1000" dirty="0" smtClean="0"/>
                        <a:t>) -</a:t>
                      </a:r>
                      <a:r>
                        <a:rPr lang="en-US" altLang="ko-KR" sz="1000" dirty="0" err="1" smtClean="0"/>
                        <a:t>i</a:t>
                      </a:r>
                      <a:r>
                        <a:rPr lang="en-US" altLang="ko-KR" sz="1000" dirty="0" smtClean="0"/>
                        <a:t> /bin/bash</a:t>
                      </a:r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--</a:t>
                      </a:r>
                      <a:r>
                        <a:rPr lang="en-US" altLang="ko-KR" sz="1000" dirty="0" err="1" smtClean="0"/>
                        <a:t>tty</a:t>
                      </a:r>
                      <a:r>
                        <a:rPr lang="en-US" altLang="ko-KR" sz="1000" dirty="0" smtClean="0"/>
                        <a:t>=false </a:t>
                      </a:r>
                      <a:r>
                        <a:rPr lang="ko-KR" altLang="en-US" sz="1000" dirty="0" smtClean="0"/>
                        <a:t>옵션으로</a:t>
                      </a:r>
                      <a:r>
                        <a:rPr lang="en-US" altLang="ko-KR" sz="1000" dirty="0" smtClean="0"/>
                        <a:t>, TTY mode(pseudo-TTY) </a:t>
                      </a:r>
                      <a:r>
                        <a:rPr lang="ko-KR" altLang="en-US" sz="1000" dirty="0" err="1" smtClean="0"/>
                        <a:t>쉘</a:t>
                      </a:r>
                      <a:r>
                        <a:rPr lang="ko-KR" altLang="en-US" sz="1000" dirty="0" smtClean="0"/>
                        <a:t> 사용하려면 반드시 설정해야 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--attach=[]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약어로 컨테이너의 표준 입력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stdin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표준 출력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stdout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표준 에러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stderr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연결한다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--attach="[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stdin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]"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-add-host=[]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컨테이너의 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/hosts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호스트 이름과 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주소를 추가한다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--add-host=hostname:192.168.0.78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=shares=1024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약어로 기본 설정 값은 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1024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이다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cgroups:control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groups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약어로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프로세스 자원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(CPU, Memory, Disk In/Out, Network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사용을 제한하고 격리하는 </a:t>
                      </a:r>
                      <a:r>
                        <a:rPr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리눅스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커널의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기능이다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--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-shares=2048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--cap-add=[]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앞서 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옵션에서 설명한 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cgroups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제어하는 능력에 대한 옵션이다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정해진 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name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맞게 설정해 특정 컨테이너가 특정 권한만 사용하게 할 수 있다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ALL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지정하면 모든 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capability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사용할 수 있다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--cap-drop=[]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반대로 특정 컨테이너에 특정 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capability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제외하는 옵션이다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cidfile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경로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특정 경로의 파일에 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contatiner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기록한다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예를 들면 </a:t>
                      </a:r>
                      <a:r>
                        <a:rPr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톰캣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tomcat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등의 프로세스에서 특정 파일에 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PID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기록하는 방식과 유사하다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cpuset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=[]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특정 컨테이너를 특정 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코어에 할당하는 옵션으로 잘 사용하지 않는다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--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cpuset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="0,1" 0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코어만 사용 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cpuset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="0-7" 0~7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코어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즉 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코어를 사용한다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--memory="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컨테이너의 메모리 제한을 설정하는 옵션이다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숫자 뒤에 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b(byte), k(kilo), m(mega), g(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giga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사용할 수 있다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--memory="256m"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effectLst/>
                        </a:rPr>
                        <a:t>--</a:t>
                      </a:r>
                      <a:r>
                        <a:rPr lang="en-US" altLang="ko-KR" sz="1000" dirty="0">
                          <a:effectLst/>
                        </a:rPr>
                        <a:t>detach=false</a:t>
                      </a:r>
                      <a:r>
                        <a:rPr lang="ko-KR" altLang="en-US" sz="1000" dirty="0">
                          <a:effectLst/>
                        </a:rPr>
                        <a:t>를 통해 </a:t>
                      </a:r>
                      <a:r>
                        <a:rPr lang="en-US" altLang="ko-KR" sz="1000" dirty="0">
                          <a:effectLst/>
                        </a:rPr>
                        <a:t>Detached </a:t>
                      </a:r>
                      <a:r>
                        <a:rPr lang="ko-KR" altLang="en-US" sz="1000" dirty="0">
                          <a:effectLst/>
                        </a:rPr>
                        <a:t>모드로 컨테이너를 </a:t>
                      </a:r>
                      <a:r>
                        <a:rPr lang="ko-KR" altLang="en-US" sz="1000" dirty="0" smtClean="0">
                          <a:effectLst/>
                        </a:rPr>
                        <a:t>실행한다</a:t>
                      </a:r>
                      <a:r>
                        <a:rPr lang="en-US" altLang="ko-KR" sz="1000" dirty="0" smtClean="0">
                          <a:effectLst/>
                        </a:rPr>
                        <a:t>. </a:t>
                      </a:r>
                      <a:r>
                        <a:rPr lang="ko-KR" altLang="en-US" sz="1000" dirty="0">
                          <a:effectLst/>
                        </a:rPr>
                        <a:t>보통 데몬 모드라고 부르며</a:t>
                      </a:r>
                      <a:r>
                        <a:rPr lang="en-US" altLang="ko-KR" sz="1000" dirty="0">
                          <a:effectLst/>
                        </a:rPr>
                        <a:t>, </a:t>
                      </a:r>
                      <a:r>
                        <a:rPr lang="ko-KR" altLang="en-US" sz="1000" dirty="0">
                          <a:effectLst/>
                        </a:rPr>
                        <a:t>컨테이너가 백그라운드로 </a:t>
                      </a:r>
                      <a:r>
                        <a:rPr lang="ko-KR" altLang="en-US" sz="1000" dirty="0" smtClean="0">
                          <a:effectLst/>
                        </a:rPr>
                        <a:t>실행된다</a:t>
                      </a:r>
                      <a:r>
                        <a:rPr lang="en-US" altLang="ko-KR" sz="1000" dirty="0" smtClean="0">
                          <a:effectLst/>
                        </a:rPr>
                        <a:t>.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65436" y="200472"/>
            <a:ext cx="3296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1286C6"/>
                </a:solidFill>
              </a:rPr>
              <a:t>Docker Container run</a:t>
            </a:r>
            <a:endParaRPr lang="ko-KR" altLang="en-US" sz="2800" dirty="0">
              <a:solidFill>
                <a:srgbClr val="1286C6"/>
              </a:solidFill>
            </a:endParaRPr>
          </a:p>
        </p:txBody>
      </p:sp>
      <p:pic>
        <p:nvPicPr>
          <p:cNvPr id="1026" name="Picture 2" descr="docker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" t="5400" r="2802" b="4502"/>
          <a:stretch/>
        </p:blipFill>
        <p:spPr bwMode="auto">
          <a:xfrm>
            <a:off x="260648" y="312540"/>
            <a:ext cx="679710" cy="64807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980728" y="652835"/>
            <a:ext cx="6840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컨테이너 생성 및 시작하는 명령어이다</a:t>
            </a:r>
            <a:r>
              <a:rPr lang="en-US" altLang="ko-KR" sz="1200" dirty="0" smtClean="0"/>
              <a:t>. run </a:t>
            </a:r>
            <a:r>
              <a:rPr lang="ko-KR" altLang="en-US" sz="1200" dirty="0" smtClean="0"/>
              <a:t>명령의 주요 옵션은 다음과 같다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825767" y="9489504"/>
            <a:ext cx="1251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Docker Summary</a:t>
            </a:r>
            <a:endParaRPr lang="ko-KR" altLang="en-US" sz="12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60648" y="1136576"/>
            <a:ext cx="648072" cy="307777"/>
            <a:chOff x="692696" y="2065538"/>
            <a:chExt cx="577825" cy="335040"/>
          </a:xfrm>
        </p:grpSpPr>
        <p:sp>
          <p:nvSpPr>
            <p:cNvPr id="12" name="한쪽 모서리가 잘린 사각형 11"/>
            <p:cNvSpPr/>
            <p:nvPr/>
          </p:nvSpPr>
          <p:spPr>
            <a:xfrm>
              <a:off x="692696" y="2067935"/>
              <a:ext cx="577825" cy="313546"/>
            </a:xfrm>
            <a:prstGeom prst="snip1Rect">
              <a:avLst>
                <a:gd name="adj" fmla="val 50000"/>
              </a:avLst>
            </a:prstGeom>
            <a:solidFill>
              <a:srgbClr val="128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2696" y="2065538"/>
              <a:ext cx="553405" cy="335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1. run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3429000" y="1164028"/>
            <a:ext cx="0" cy="8253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13176" y="272480"/>
            <a:ext cx="163698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</a:t>
            </a:r>
            <a:r>
              <a:rPr lang="ko-KR" altLang="en-US" sz="1200" dirty="0" smtClean="0"/>
              <a:t>은 이전 명령어 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082384"/>
              </p:ext>
            </p:extLst>
          </p:nvPr>
        </p:nvGraphicFramePr>
        <p:xfrm>
          <a:off x="3573016" y="1208584"/>
          <a:ext cx="3059750" cy="755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2195654"/>
              </a:tblGrid>
              <a:tr h="21750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--device=[]</a:t>
                      </a:r>
                      <a:endParaRPr lang="ko-KR" altLang="en-US" sz="1000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호스트의 디바이스를 컨테이너 내에서 사용할 수 있도록 연결하는 옵션이다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형태로 사용한다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--device="/dev/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sdf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:/dev/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sdf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설정하면 호스트에 연결된 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/dev/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sdf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block device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컨테이너에서도 사용할 수 있다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000" dirty="0" smtClean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dns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=[]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컨테이너에서 사용할 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DNS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서버를 정의한다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--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dns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="8.8.8.8"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=[]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컨테이너 내 환경 변수를 정의할 때 사용한다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보통 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ID, Password, PATH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등을 독립적인 각각의 컨테이너로 넘길 때 사용한다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# 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run -e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옵션에서도 환경 변수를 넘길 수 있지만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Dockerfile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초기 환경변수를 정의할 수도 있다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-e 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hsy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-file=[]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컨테이너의 환경 변수가 담긴 설정 파일을 지정함으로써 설정 파일 내 환경변수를 적용한다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--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dnv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-file="/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/contailner1_env" # cat /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/contailner1_env ENV PATH /home/path:$PATH ENV 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hsy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ENV 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dbpass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p@ssw0rd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--expose=[]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컨테이너 내에 포트를 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에만 연결하고 외부에는 노출하지 않는 옵션이다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즉 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--link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된 컨테이너만 해당 포트로 접근할 수 있다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--expose="3306"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--hostname=[]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컨테이너의 호스트 이름을 정의한다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--hostname="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hsy_test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--link=[]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effectLst/>
                        </a:rPr>
                        <a:t>컨테이너끼리 </a:t>
                      </a:r>
                      <a:r>
                        <a:rPr lang="en-US" altLang="ko-KR" sz="1000" dirty="0">
                          <a:effectLst/>
                        </a:rPr>
                        <a:t>Link</a:t>
                      </a:r>
                      <a:r>
                        <a:rPr lang="ko-KR" altLang="en-US" sz="1000" dirty="0">
                          <a:effectLst/>
                        </a:rPr>
                        <a:t>로 </a:t>
                      </a:r>
                      <a:r>
                        <a:rPr lang="ko-KR" altLang="en-US" sz="1000" dirty="0" smtClean="0">
                          <a:effectLst/>
                        </a:rPr>
                        <a:t>연결한다</a:t>
                      </a:r>
                      <a:r>
                        <a:rPr lang="en-US" altLang="ko-KR" sz="1000" dirty="0" smtClean="0">
                          <a:effectLst/>
                        </a:rPr>
                        <a:t>. </a:t>
                      </a:r>
                      <a:r>
                        <a:rPr lang="ko-KR" altLang="en-US" sz="1000" dirty="0">
                          <a:effectLst/>
                        </a:rPr>
                        <a:t>컨테이너의 </a:t>
                      </a:r>
                      <a:r>
                        <a:rPr lang="en-US" altLang="ko-KR" sz="1000" dirty="0">
                          <a:effectLst/>
                        </a:rPr>
                        <a:t>IP</a:t>
                      </a:r>
                      <a:r>
                        <a:rPr lang="ko-KR" altLang="en-US" sz="1000" dirty="0">
                          <a:effectLst/>
                        </a:rPr>
                        <a:t>는 유동 </a:t>
                      </a:r>
                      <a:r>
                        <a:rPr lang="en-US" altLang="ko-KR" sz="1000" dirty="0">
                          <a:effectLst/>
                        </a:rPr>
                        <a:t>IP </a:t>
                      </a:r>
                      <a:r>
                        <a:rPr lang="ko-KR" altLang="en-US" sz="1000" dirty="0">
                          <a:effectLst/>
                        </a:rPr>
                        <a:t>성격을 띄고 있어 </a:t>
                      </a:r>
                      <a:r>
                        <a:rPr lang="en-US" altLang="ko-KR" sz="1000" dirty="0">
                          <a:effectLst/>
                        </a:rPr>
                        <a:t>Link</a:t>
                      </a:r>
                      <a:r>
                        <a:rPr lang="ko-KR" altLang="en-US" sz="1000" dirty="0">
                          <a:effectLst/>
                        </a:rPr>
                        <a:t>를 통한 연동을 </a:t>
                      </a:r>
                      <a:r>
                        <a:rPr lang="ko-KR" altLang="en-US" sz="1000" dirty="0" smtClean="0">
                          <a:effectLst/>
                        </a:rPr>
                        <a:t>권장한다</a:t>
                      </a:r>
                      <a:r>
                        <a:rPr lang="en-US" altLang="ko-KR" sz="1000" dirty="0">
                          <a:effectLst/>
                        </a:rPr>
                        <a:t>. Link</a:t>
                      </a:r>
                      <a:r>
                        <a:rPr lang="ko-KR" altLang="en-US" sz="1000" dirty="0">
                          <a:effectLst/>
                        </a:rPr>
                        <a:t>를 하면</a:t>
                      </a:r>
                      <a:r>
                        <a:rPr lang="en-US" altLang="ko-KR" sz="1000" dirty="0">
                          <a:effectLst/>
                        </a:rPr>
                        <a:t>, </a:t>
                      </a:r>
                      <a:r>
                        <a:rPr lang="ko-KR" altLang="en-US" sz="1000" dirty="0">
                          <a:effectLst/>
                        </a:rPr>
                        <a:t>실행</a:t>
                      </a:r>
                      <a:r>
                        <a:rPr lang="en-US" altLang="ko-KR" sz="1000" dirty="0">
                          <a:effectLst/>
                        </a:rPr>
                        <a:t>(run)</a:t>
                      </a:r>
                      <a:r>
                        <a:rPr lang="ko-KR" altLang="en-US" sz="1000" dirty="0">
                          <a:effectLst/>
                        </a:rPr>
                        <a:t>되는 컨테이너 내 </a:t>
                      </a:r>
                      <a:r>
                        <a:rPr lang="en-US" altLang="ko-KR" sz="1000" dirty="0">
                          <a:effectLst/>
                        </a:rPr>
                        <a:t>/</a:t>
                      </a:r>
                      <a:r>
                        <a:rPr lang="en-US" altLang="ko-KR" sz="1000" dirty="0" err="1">
                          <a:effectLst/>
                        </a:rPr>
                        <a:t>etc</a:t>
                      </a:r>
                      <a:r>
                        <a:rPr lang="en-US" altLang="ko-KR" sz="1000" dirty="0">
                          <a:effectLst/>
                        </a:rPr>
                        <a:t>/hosts </a:t>
                      </a:r>
                      <a:r>
                        <a:rPr lang="ko-KR" altLang="en-US" sz="1000" dirty="0">
                          <a:effectLst/>
                        </a:rPr>
                        <a:t>파일에 </a:t>
                      </a:r>
                      <a:r>
                        <a:rPr lang="en-US" altLang="ko-KR" sz="1000" dirty="0">
                          <a:effectLst/>
                        </a:rPr>
                        <a:t>"IP name CONTAINER_ID" </a:t>
                      </a:r>
                      <a:r>
                        <a:rPr lang="ko-KR" altLang="en-US" sz="1000" dirty="0">
                          <a:effectLst/>
                        </a:rPr>
                        <a:t>형태로 </a:t>
                      </a:r>
                      <a:r>
                        <a:rPr lang="ko-KR" altLang="en-US" sz="1000" dirty="0" smtClean="0">
                          <a:effectLst/>
                        </a:rPr>
                        <a:t>삽입된다</a:t>
                      </a:r>
                      <a:r>
                        <a:rPr lang="en-US" altLang="ko-KR" sz="1000" dirty="0">
                          <a:effectLst/>
                        </a:rPr>
                        <a:t>. </a:t>
                      </a:r>
                      <a:r>
                        <a:rPr lang="ko-KR" altLang="en-US" sz="1000" dirty="0">
                          <a:effectLst/>
                        </a:rPr>
                        <a:t>그리고 </a:t>
                      </a:r>
                      <a:r>
                        <a:rPr lang="en-US" altLang="ko-KR" sz="1000" dirty="0">
                          <a:effectLst/>
                        </a:rPr>
                        <a:t>Link </a:t>
                      </a:r>
                      <a:r>
                        <a:rPr lang="ko-KR" altLang="en-US" sz="1000" dirty="0">
                          <a:effectLst/>
                        </a:rPr>
                        <a:t>대상이 되는 컨테이너의 </a:t>
                      </a:r>
                      <a:r>
                        <a:rPr lang="en-US" altLang="ko-KR" sz="1000" dirty="0">
                          <a:effectLst/>
                        </a:rPr>
                        <a:t>IP</a:t>
                      </a:r>
                      <a:r>
                        <a:rPr lang="ko-KR" altLang="en-US" sz="1000" dirty="0">
                          <a:effectLst/>
                        </a:rPr>
                        <a:t>가 변경되면 자동으로 </a:t>
                      </a:r>
                      <a:r>
                        <a:rPr lang="en-US" altLang="ko-KR" sz="1000" dirty="0">
                          <a:effectLst/>
                        </a:rPr>
                        <a:t>/</a:t>
                      </a:r>
                      <a:r>
                        <a:rPr lang="en-US" altLang="ko-KR" sz="1000" dirty="0" err="1">
                          <a:effectLst/>
                        </a:rPr>
                        <a:t>etc</a:t>
                      </a:r>
                      <a:r>
                        <a:rPr lang="en-US" altLang="ko-KR" sz="1000" dirty="0">
                          <a:effectLst/>
                        </a:rPr>
                        <a:t>/hosts</a:t>
                      </a:r>
                      <a:r>
                        <a:rPr lang="ko-KR" altLang="en-US" sz="1000" dirty="0">
                          <a:effectLst/>
                        </a:rPr>
                        <a:t>의 파일이 변경돼 연결이 </a:t>
                      </a:r>
                      <a:r>
                        <a:rPr lang="ko-KR" altLang="en-US" sz="1000" dirty="0" smtClean="0">
                          <a:effectLst/>
                        </a:rPr>
                        <a:t>유지된다</a:t>
                      </a:r>
                      <a:r>
                        <a:rPr lang="en-US" altLang="ko-KR" sz="1000" dirty="0" smtClean="0">
                          <a:effectLst/>
                        </a:rPr>
                        <a:t>.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--name=" "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컨테이너 이름을 정의한다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46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96000">
              <a:schemeClr val="bg1">
                <a:lumMod val="95000"/>
              </a:schemeClr>
            </a:gs>
            <a:gs pos="99000">
              <a:schemeClr val="bg1">
                <a:lumMod val="8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65436" y="200472"/>
            <a:ext cx="3296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1286C6"/>
                </a:solidFill>
              </a:rPr>
              <a:t>Docker Container run</a:t>
            </a:r>
            <a:endParaRPr lang="ko-KR" altLang="en-US" sz="2800" dirty="0">
              <a:solidFill>
                <a:srgbClr val="1286C6"/>
              </a:solidFill>
            </a:endParaRPr>
          </a:p>
        </p:txBody>
      </p:sp>
      <p:pic>
        <p:nvPicPr>
          <p:cNvPr id="1026" name="Picture 2" descr="docker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" t="5400" r="2802" b="4502"/>
          <a:stretch/>
        </p:blipFill>
        <p:spPr bwMode="auto">
          <a:xfrm>
            <a:off x="260648" y="312540"/>
            <a:ext cx="679710" cy="64807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825767" y="9489504"/>
            <a:ext cx="1251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Docker Summary</a:t>
            </a:r>
            <a:endParaRPr lang="ko-KR" altLang="en-US" sz="12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60648" y="1136576"/>
            <a:ext cx="648072" cy="307777"/>
            <a:chOff x="692696" y="2065538"/>
            <a:chExt cx="577825" cy="335040"/>
          </a:xfrm>
        </p:grpSpPr>
        <p:sp>
          <p:nvSpPr>
            <p:cNvPr id="12" name="한쪽 모서리가 잘린 사각형 11"/>
            <p:cNvSpPr/>
            <p:nvPr/>
          </p:nvSpPr>
          <p:spPr>
            <a:xfrm>
              <a:off x="692696" y="2067935"/>
              <a:ext cx="577825" cy="313546"/>
            </a:xfrm>
            <a:prstGeom prst="snip1Rect">
              <a:avLst>
                <a:gd name="adj" fmla="val 50000"/>
              </a:avLst>
            </a:prstGeom>
            <a:solidFill>
              <a:srgbClr val="128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2696" y="2065538"/>
              <a:ext cx="553405" cy="335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1. run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3429000" y="1164028"/>
            <a:ext cx="0" cy="8253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13176" y="272480"/>
            <a:ext cx="163698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</a:t>
            </a:r>
            <a:r>
              <a:rPr lang="ko-KR" altLang="en-US" sz="1200" dirty="0" smtClean="0"/>
              <a:t>은 이전 명령어 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943255"/>
              </p:ext>
            </p:extLst>
          </p:nvPr>
        </p:nvGraphicFramePr>
        <p:xfrm>
          <a:off x="260648" y="992560"/>
          <a:ext cx="3059750" cy="7185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2195654"/>
              </a:tblGrid>
              <a:tr h="21750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--net="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Network_type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ko-KR" altLang="en-US" sz="10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컨테이너 생성 시 지원하는 네트워크 방식 중 대표적인 네 가지에 대해 설명한다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1. bridge :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가장 많이 쓰이는 네트워크 방식으로 기본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(default)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설정이다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도커를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구성할 때 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docker0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가상 네트워크 인터페이스가 생기는데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각각의 컨테이너는 이 디바이스를 </a:t>
                      </a:r>
                      <a:r>
                        <a:rPr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바인딩해서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각각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사용한다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none :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네트워크를 사용하지 않는다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3. container :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기존에 존재하는 다른 컨테이너의 네트워크 환경을 공유한다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--net=container: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컨테이너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 4. host :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컨테이너 내에서 호스트 네트워크를 그대로 사용한다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보안에 취약해서 권장하지 않는다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컨테이너 안의 프로세스가 종료되면 컨테이너를 자동으로 삭제한다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배치성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작업에 종종 설정하며 </a:t>
                      </a:r>
                      <a:r>
                        <a:rPr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백그라우드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옵션인 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-d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와는 함께 사용하지 못한다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 (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대문자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호스트에 연결된 컨테이너의 모든 포트를 외부에 노출한다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 (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소문자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호스트에 연결된 컨테이너의 특정 포트를 외부에 노출한다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보통 </a:t>
                      </a:r>
                      <a:r>
                        <a:rPr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웹서버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등 대외 서비스의 포트를 노출할 때 이용한다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-p &lt;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호스트 포트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&gt;:&lt;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컨테이너 포트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-p 80:80 -p &lt;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호스트 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IP&gt;:&lt;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호스트 포트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&gt;:&lt;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컨테이너 포트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-p 10.0.0.16:80:80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호스트에 여러 개의 네트워크 인터페이스가 있을 때 사용한다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--privileged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컨테이너 안에서 호스트의 모든 </a:t>
                      </a:r>
                      <a:r>
                        <a:rPr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리눅스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커널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기능을 사용하도록 하는 기능이다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--restart=" "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컨테이너 내의 프로세스 종료 시 </a:t>
                      </a:r>
                      <a:r>
                        <a:rPr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재시작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정책을 정의한다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--u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컨테이너가 실행될 </a:t>
                      </a:r>
                      <a:r>
                        <a:rPr lang="ko-KR" alt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리눅스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사용자 계정 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UID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정의한다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--user=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hsy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003122"/>
              </p:ext>
            </p:extLst>
          </p:nvPr>
        </p:nvGraphicFramePr>
        <p:xfrm>
          <a:off x="3573016" y="1208584"/>
          <a:ext cx="305975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2195654"/>
              </a:tblGrid>
              <a:tr h="21750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10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-v</a:t>
                      </a:r>
                      <a:endParaRPr lang="ko-KR" altLang="en-US" sz="1000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effectLst/>
                        </a:rPr>
                        <a:t>데이터 </a:t>
                      </a:r>
                      <a:r>
                        <a:rPr lang="ko-KR" altLang="en-US" sz="1000" dirty="0">
                          <a:effectLst/>
                        </a:rPr>
                        <a:t>볼륨을 </a:t>
                      </a:r>
                      <a:r>
                        <a:rPr lang="ko-KR" altLang="en-US" sz="1000" dirty="0" smtClean="0">
                          <a:effectLst/>
                        </a:rPr>
                        <a:t>정의한다</a:t>
                      </a:r>
                      <a:r>
                        <a:rPr lang="en-US" altLang="ko-KR" sz="1000" dirty="0" smtClean="0">
                          <a:effectLst/>
                        </a:rPr>
                        <a:t>. </a:t>
                      </a:r>
                      <a:r>
                        <a:rPr lang="ko-KR" altLang="en-US" sz="1000" dirty="0">
                          <a:effectLst/>
                        </a:rPr>
                        <a:t>이 옵션으로 호스트와 공유할 디렉터리를 설정해 파일을 컨테이너에 저장하지 않고 호스트에 바로 저장할 수 </a:t>
                      </a:r>
                      <a:r>
                        <a:rPr lang="ko-KR" altLang="en-US" sz="1000" dirty="0" smtClean="0">
                          <a:effectLst/>
                        </a:rPr>
                        <a:t>있다</a:t>
                      </a:r>
                      <a:r>
                        <a:rPr lang="en-US" altLang="ko-KR" sz="1000" dirty="0" smtClean="0">
                          <a:effectLst/>
                        </a:rPr>
                        <a:t>. </a:t>
                      </a:r>
                      <a:r>
                        <a:rPr lang="ko-KR" altLang="en-US" sz="1000" dirty="0">
                          <a:effectLst/>
                        </a:rPr>
                        <a:t>기본값은 </a:t>
                      </a:r>
                      <a:r>
                        <a:rPr lang="en-US" altLang="ko-KR" sz="1000" dirty="0" err="1">
                          <a:effectLst/>
                        </a:rPr>
                        <a:t>rw</a:t>
                      </a:r>
                      <a:r>
                        <a:rPr lang="ko-KR" altLang="en-US" sz="1000" dirty="0">
                          <a:effectLst/>
                        </a:rPr>
                        <a:t>며</a:t>
                      </a:r>
                      <a:r>
                        <a:rPr lang="en-US" altLang="ko-KR" sz="1000" dirty="0">
                          <a:effectLst/>
                        </a:rPr>
                        <a:t>, read only</a:t>
                      </a:r>
                      <a:r>
                        <a:rPr lang="ko-KR" altLang="en-US" sz="1000" dirty="0">
                          <a:effectLst/>
                        </a:rPr>
                        <a:t>를 설명하려면 호스트 디렉터리 뒤에 </a:t>
                      </a:r>
                      <a:r>
                        <a:rPr lang="en-US" altLang="ko-KR" sz="1000" dirty="0">
                          <a:effectLst/>
                        </a:rPr>
                        <a:t>:</a:t>
                      </a:r>
                      <a:r>
                        <a:rPr lang="en-US" altLang="ko-KR" sz="1000" dirty="0" err="1">
                          <a:effectLst/>
                        </a:rPr>
                        <a:t>ro</a:t>
                      </a:r>
                      <a:r>
                        <a:rPr lang="ko-KR" altLang="en-US" sz="1000" dirty="0">
                          <a:effectLst/>
                        </a:rPr>
                        <a:t>를 </a:t>
                      </a:r>
                      <a:r>
                        <a:rPr lang="ko-KR" altLang="en-US" sz="1000" dirty="0" err="1" smtClean="0">
                          <a:effectLst/>
                        </a:rPr>
                        <a:t>붙이면된다</a:t>
                      </a:r>
                      <a:r>
                        <a:rPr lang="en-US" altLang="ko-KR" sz="1000" dirty="0" smtClean="0">
                          <a:effectLst/>
                        </a:rPr>
                        <a:t>. </a:t>
                      </a:r>
                      <a:r>
                        <a:rPr lang="ko-KR" altLang="en-US" sz="1000" dirty="0">
                          <a:effectLst/>
                        </a:rPr>
                        <a:t>예</a:t>
                      </a:r>
                      <a:r>
                        <a:rPr lang="en-US" altLang="ko-KR" sz="1000" dirty="0">
                          <a:effectLst/>
                        </a:rPr>
                        <a:t>) --volume=[] -v &lt;</a:t>
                      </a:r>
                      <a:r>
                        <a:rPr lang="ko-KR" altLang="en-US" sz="1000" dirty="0">
                          <a:effectLst/>
                        </a:rPr>
                        <a:t>호스트 디렉터리</a:t>
                      </a:r>
                      <a:r>
                        <a:rPr lang="en-US" altLang="ko-KR" sz="1000" dirty="0">
                          <a:effectLst/>
                        </a:rPr>
                        <a:t>&gt;:&lt;</a:t>
                      </a:r>
                      <a:r>
                        <a:rPr lang="ko-KR" altLang="en-US" sz="1000" dirty="0">
                          <a:effectLst/>
                        </a:rPr>
                        <a:t>컨테이너 디렉터리</a:t>
                      </a:r>
                      <a:r>
                        <a:rPr lang="en-US" altLang="ko-KR" sz="1000" dirty="0">
                          <a:effectLst/>
                        </a:rPr>
                        <a:t>&gt;:&lt;</a:t>
                      </a:r>
                      <a:r>
                        <a:rPr lang="en-US" altLang="ko-KR" sz="1000" dirty="0" err="1">
                          <a:effectLst/>
                        </a:rPr>
                        <a:t>rw</a:t>
                      </a:r>
                      <a:r>
                        <a:rPr lang="en-US" altLang="ko-KR" sz="1000" dirty="0">
                          <a:effectLst/>
                        </a:rPr>
                        <a:t>, </a:t>
                      </a:r>
                      <a:r>
                        <a:rPr lang="en-US" altLang="ko-KR" sz="1000" dirty="0" err="1">
                          <a:effectLst/>
                        </a:rPr>
                        <a:t>ro</a:t>
                      </a:r>
                      <a:r>
                        <a:rPr lang="en-US" altLang="ko-KR" sz="1000" dirty="0">
                          <a:effectLst/>
                        </a:rPr>
                        <a:t>&gt; -v /home:/</a:t>
                      </a:r>
                      <a:r>
                        <a:rPr lang="en-US" altLang="ko-KR" sz="1000" dirty="0" err="1">
                          <a:effectLst/>
                        </a:rPr>
                        <a:t>home:ro</a:t>
                      </a:r>
                      <a:r>
                        <a:rPr lang="en-US" altLang="ko-KR" sz="1000" dirty="0">
                          <a:effectLst/>
                        </a:rPr>
                        <a:t> -v &lt;</a:t>
                      </a:r>
                      <a:r>
                        <a:rPr lang="ko-KR" altLang="en-US" sz="1000" dirty="0">
                          <a:effectLst/>
                        </a:rPr>
                        <a:t>호스트 파일</a:t>
                      </a:r>
                      <a:r>
                        <a:rPr lang="en-US" altLang="ko-KR" sz="1000" dirty="0">
                          <a:effectLst/>
                        </a:rPr>
                        <a:t>&gt;:&lt;</a:t>
                      </a:r>
                      <a:r>
                        <a:rPr lang="ko-KR" altLang="en-US" sz="1000" dirty="0">
                          <a:effectLst/>
                        </a:rPr>
                        <a:t>컨테이너 파일</a:t>
                      </a:r>
                      <a:r>
                        <a:rPr lang="en-US" altLang="ko-KR" sz="1000" dirty="0">
                          <a:effectLst/>
                        </a:rPr>
                        <a:t>&gt; -v /</a:t>
                      </a:r>
                      <a:r>
                        <a:rPr lang="en-US" altLang="ko-KR" sz="1000" dirty="0" err="1">
                          <a:effectLst/>
                        </a:rPr>
                        <a:t>var</a:t>
                      </a:r>
                      <a:r>
                        <a:rPr lang="en-US" altLang="ko-KR" sz="1000" dirty="0">
                          <a:effectLst/>
                        </a:rPr>
                        <a:t>/run/</a:t>
                      </a:r>
                      <a:r>
                        <a:rPr lang="en-US" altLang="ko-KR" sz="1000" dirty="0" err="1">
                          <a:effectLst/>
                        </a:rPr>
                        <a:t>docker.sock</a:t>
                      </a:r>
                      <a:r>
                        <a:rPr lang="en-US" altLang="ko-KR" sz="1000" dirty="0">
                          <a:effectLst/>
                        </a:rPr>
                        <a:t>:/</a:t>
                      </a:r>
                      <a:r>
                        <a:rPr lang="en-US" altLang="ko-KR" sz="1000" dirty="0" err="1">
                          <a:effectLst/>
                        </a:rPr>
                        <a:t>var</a:t>
                      </a:r>
                      <a:r>
                        <a:rPr lang="en-US" altLang="ko-KR" sz="1000" dirty="0">
                          <a:effectLst/>
                        </a:rPr>
                        <a:t>/run/</a:t>
                      </a:r>
                      <a:r>
                        <a:rPr lang="en-US" altLang="ko-KR" sz="1000" dirty="0" err="1">
                          <a:effectLst/>
                        </a:rPr>
                        <a:t>docker.sock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123825" marR="123825" marT="57150" marB="57150" anchor="ctr">
                    <a:lnT w="38100" cmpd="sng">
                      <a:noFill/>
                    </a:lnT>
                  </a:tcPr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--volumes-from=[]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-v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옵션과 비슷한데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예를 들면 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run -it -v /home:/home --name volume-container 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ubuntu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/bin/bash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옵션으로 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volume-container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이름의 컨테이너를 생성했을 때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volume-container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생성 한 뒤 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--volumes-from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옵션을 통해 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volume-test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이름의 컨테이너를 생성한다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가령 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run -it --volumes-from volume-container --name volume-test 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ubuntu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volume-test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컨테이너 내에는 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/home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이라는 디렉터리가 보이며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host - volume-container - volume-test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공유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(share)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하는 형태로 된다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root@0c8b186592de:/home# 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ll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/home -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rw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-r--r-- 1 root 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 May 3 01:42 container1 -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rw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-r--r-- 1 root 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 May 3 01:46 container2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-w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컨테이너 안의 프로세스가 실행될 디렉터리를 정의하는 옵션이다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--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workdir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="/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/www"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980728" y="652835"/>
            <a:ext cx="6840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컨테이너 생성 및 시작하는 명령어이다</a:t>
            </a:r>
            <a:r>
              <a:rPr lang="en-US" altLang="ko-KR" sz="1200" dirty="0" smtClean="0"/>
              <a:t>. run </a:t>
            </a:r>
            <a:r>
              <a:rPr lang="ko-KR" altLang="en-US" sz="1200" dirty="0" smtClean="0"/>
              <a:t>명령의 주요 옵션은 다음과 같다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1599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96000">
              <a:schemeClr val="bg1">
                <a:lumMod val="95000"/>
              </a:schemeClr>
            </a:gs>
            <a:gs pos="99000">
              <a:schemeClr val="bg1">
                <a:lumMod val="8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65436" y="200472"/>
            <a:ext cx="4022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1286C6"/>
                </a:solidFill>
              </a:rPr>
              <a:t>Docker network &amp; Volume</a:t>
            </a:r>
            <a:endParaRPr lang="ko-KR" altLang="en-US" sz="2800" dirty="0">
              <a:solidFill>
                <a:srgbClr val="1286C6"/>
              </a:solidFill>
            </a:endParaRPr>
          </a:p>
        </p:txBody>
      </p:sp>
      <p:pic>
        <p:nvPicPr>
          <p:cNvPr id="1026" name="Picture 2" descr="docker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" t="5400" r="2802" b="4502"/>
          <a:stretch/>
        </p:blipFill>
        <p:spPr bwMode="auto">
          <a:xfrm>
            <a:off x="260648" y="312540"/>
            <a:ext cx="679710" cy="64807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825767" y="9489504"/>
            <a:ext cx="1251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Docker Summary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013176" y="272480"/>
            <a:ext cx="163698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</a:t>
            </a:r>
            <a:r>
              <a:rPr lang="ko-KR" altLang="en-US" sz="1200" dirty="0" smtClean="0"/>
              <a:t>은 이전 명령어 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320745"/>
              </p:ext>
            </p:extLst>
          </p:nvPr>
        </p:nvGraphicFramePr>
        <p:xfrm>
          <a:off x="260648" y="1208584"/>
          <a:ext cx="3059750" cy="2461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979630"/>
              </a:tblGrid>
              <a:tr h="21750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network ls</a:t>
                      </a:r>
                      <a:endParaRPr lang="ko-KR" altLang="en-US" sz="10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 네트워크 </a:t>
                      </a:r>
                      <a:r>
                        <a:rPr lang="ko-KR" altLang="en-US" sz="1000" dirty="0" smtClean="0"/>
                        <a:t>목록 확인</a:t>
                      </a:r>
                      <a:endParaRPr lang="ko-KR" altLang="en-US" sz="10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network</a:t>
                      </a:r>
                      <a:r>
                        <a:rPr lang="en-US" altLang="ko-KR" sz="1000" baseline="0" dirty="0" smtClean="0"/>
                        <a:t> inspect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 네트워크 </a:t>
                      </a:r>
                      <a:r>
                        <a:rPr lang="ko-KR" altLang="en-US" sz="1000" dirty="0" smtClean="0"/>
                        <a:t>상세정보 확인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network create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effectLst/>
                        </a:rPr>
                        <a:t>네트워크 </a:t>
                      </a:r>
                      <a:r>
                        <a:rPr lang="ko-KR" altLang="en-US" sz="1000" dirty="0" smtClean="0">
                          <a:effectLst/>
                        </a:rPr>
                        <a:t>생성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network</a:t>
                      </a:r>
                      <a:r>
                        <a:rPr lang="en-US" altLang="ko-KR" sz="1000" baseline="0" dirty="0" smtClean="0"/>
                        <a:t> connect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effectLst/>
                        </a:rPr>
                        <a:t>네트워크 연결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network disconnect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effectLst/>
                        </a:rPr>
                        <a:t>네트워크 연결 해제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network rm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effectLst/>
                        </a:rPr>
                        <a:t>네트워크 삭제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run --link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effectLst/>
                        </a:rPr>
                        <a:t>링크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run -p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err="1" smtClean="0">
                          <a:effectLst/>
                        </a:rPr>
                        <a:t>포트포워딩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980728" y="652835"/>
            <a:ext cx="6840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 smtClean="0"/>
              <a:t>도커</a:t>
            </a:r>
            <a:r>
              <a:rPr lang="ko-KR" altLang="en-US" sz="1200" dirty="0" smtClean="0"/>
              <a:t> 네트워크와 볼륨 관련된 명령어이다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60648" y="1136576"/>
            <a:ext cx="1008112" cy="307777"/>
            <a:chOff x="692696" y="2065538"/>
            <a:chExt cx="898839" cy="335040"/>
          </a:xfrm>
        </p:grpSpPr>
        <p:sp>
          <p:nvSpPr>
            <p:cNvPr id="12" name="한쪽 모서리가 잘린 사각형 11"/>
            <p:cNvSpPr/>
            <p:nvPr/>
          </p:nvSpPr>
          <p:spPr>
            <a:xfrm>
              <a:off x="692696" y="2067935"/>
              <a:ext cx="898839" cy="313546"/>
            </a:xfrm>
            <a:prstGeom prst="snip1Rect">
              <a:avLst>
                <a:gd name="adj" fmla="val 50000"/>
              </a:avLst>
            </a:prstGeom>
            <a:solidFill>
              <a:srgbClr val="128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2696" y="2065538"/>
              <a:ext cx="882588" cy="335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1. network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600828"/>
              </p:ext>
            </p:extLst>
          </p:nvPr>
        </p:nvGraphicFramePr>
        <p:xfrm>
          <a:off x="3573016" y="1208584"/>
          <a:ext cx="3059750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979630"/>
              </a:tblGrid>
              <a:tr h="21750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volume ls</a:t>
                      </a:r>
                      <a:endParaRPr lang="ko-KR" altLang="en-US" sz="10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indent="0" latinLnBrk="1"/>
                      <a:r>
                        <a:rPr lang="ko-KR" altLang="en-US" sz="1000" dirty="0" smtClean="0"/>
                        <a:t> 볼륨 </a:t>
                      </a:r>
                      <a:r>
                        <a:rPr lang="ko-KR" altLang="en-US" sz="1000" dirty="0" smtClean="0"/>
                        <a:t>목록 확인</a:t>
                      </a:r>
                      <a:endParaRPr lang="ko-KR" altLang="en-US" sz="10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volume</a:t>
                      </a:r>
                      <a:r>
                        <a:rPr lang="en-US" altLang="ko-KR" sz="1000" baseline="0" dirty="0" smtClean="0"/>
                        <a:t> create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볼륨 생성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volume rm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effectLst/>
                        </a:rPr>
                        <a:t>볼륨 삭제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container run -v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effectLst/>
                        </a:rPr>
                        <a:t>컨테이너 생성과 동시에 </a:t>
                      </a:r>
                      <a:r>
                        <a:rPr lang="ko-KR" altLang="en-US" sz="1000" dirty="0" err="1" smtClean="0">
                          <a:effectLst/>
                        </a:rPr>
                        <a:t>도커</a:t>
                      </a:r>
                      <a:r>
                        <a:rPr lang="ko-KR" altLang="en-US" sz="1000" dirty="0" smtClean="0">
                          <a:effectLst/>
                        </a:rPr>
                        <a:t> 볼륨 생성하기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3573016" y="1136576"/>
            <a:ext cx="1008112" cy="307777"/>
            <a:chOff x="692696" y="2065538"/>
            <a:chExt cx="898839" cy="335040"/>
          </a:xfrm>
        </p:grpSpPr>
        <p:sp>
          <p:nvSpPr>
            <p:cNvPr id="16" name="한쪽 모서리가 잘린 사각형 15"/>
            <p:cNvSpPr/>
            <p:nvPr/>
          </p:nvSpPr>
          <p:spPr>
            <a:xfrm>
              <a:off x="692696" y="2067935"/>
              <a:ext cx="898839" cy="313546"/>
            </a:xfrm>
            <a:prstGeom prst="snip1Rect">
              <a:avLst>
                <a:gd name="adj" fmla="val 50000"/>
              </a:avLst>
            </a:prstGeom>
            <a:solidFill>
              <a:srgbClr val="128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2696" y="2065538"/>
              <a:ext cx="833252" cy="335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2. Volume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3429000" y="1164028"/>
            <a:ext cx="0" cy="4077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96652" y="5385048"/>
            <a:ext cx="6336114" cy="4032448"/>
          </a:xfrm>
          <a:prstGeom prst="rect">
            <a:avLst/>
          </a:prstGeom>
          <a:noFill/>
          <a:ln w="38100">
            <a:solidFill>
              <a:srgbClr val="12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64" y="5457056"/>
            <a:ext cx="6120680" cy="26727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096" y="7545288"/>
            <a:ext cx="2293908" cy="184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9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96000">
              <a:schemeClr val="bg1">
                <a:lumMod val="95000"/>
              </a:schemeClr>
            </a:gs>
            <a:gs pos="99000">
              <a:schemeClr val="bg1">
                <a:lumMod val="8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65436" y="200472"/>
            <a:ext cx="2710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1286C6"/>
                </a:solidFill>
              </a:rPr>
              <a:t>Docker Container</a:t>
            </a:r>
            <a:endParaRPr lang="ko-KR" altLang="en-US" sz="2800" dirty="0">
              <a:solidFill>
                <a:srgbClr val="1286C6"/>
              </a:solidFill>
            </a:endParaRPr>
          </a:p>
        </p:txBody>
      </p:sp>
      <p:pic>
        <p:nvPicPr>
          <p:cNvPr id="1026" name="Picture 2" descr="docker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" t="5400" r="2802" b="4502"/>
          <a:stretch/>
        </p:blipFill>
        <p:spPr bwMode="auto">
          <a:xfrm>
            <a:off x="260648" y="312540"/>
            <a:ext cx="679710" cy="64807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825767" y="9489504"/>
            <a:ext cx="1251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Docker Summary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013176" y="272480"/>
            <a:ext cx="163698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</a:t>
            </a:r>
            <a:r>
              <a:rPr lang="ko-KR" altLang="en-US" sz="1200" dirty="0" smtClean="0"/>
              <a:t>은 이전 명령어 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278676"/>
              </p:ext>
            </p:extLst>
          </p:nvPr>
        </p:nvGraphicFramePr>
        <p:xfrm>
          <a:off x="260648" y="1208584"/>
          <a:ext cx="3059750" cy="2598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907622"/>
              </a:tblGrid>
              <a:tr h="21750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container</a:t>
                      </a:r>
                      <a:r>
                        <a:rPr lang="en-US" altLang="ko-KR" sz="1000" baseline="0" dirty="0" smtClean="0"/>
                        <a:t> create</a:t>
                      </a:r>
                      <a:endParaRPr lang="ko-KR" altLang="en-US" sz="10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컨테이너 </a:t>
                      </a:r>
                      <a:r>
                        <a:rPr lang="ko-KR" altLang="en-US" sz="1000" dirty="0" smtClean="0"/>
                        <a:t>생성</a:t>
                      </a:r>
                      <a:endParaRPr lang="ko-KR" altLang="en-US" sz="10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container start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컨테이너 </a:t>
                      </a:r>
                      <a:r>
                        <a:rPr lang="ko-KR" altLang="en-US" sz="1000" dirty="0" smtClean="0"/>
                        <a:t>시작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container stop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effectLst/>
                        </a:rPr>
                        <a:t>컨테이너 정지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container restart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effectLst/>
                        </a:rPr>
                        <a:t>컨테이너 </a:t>
                      </a:r>
                      <a:r>
                        <a:rPr lang="ko-KR" altLang="en-US" sz="1000" dirty="0" err="1" smtClean="0">
                          <a:effectLst/>
                        </a:rPr>
                        <a:t>재시작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container run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effectLst/>
                        </a:rPr>
                        <a:t>컨테이너 생성 및 시작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container</a:t>
                      </a:r>
                      <a:r>
                        <a:rPr lang="en-US" altLang="ko-KR" sz="1000" baseline="0" dirty="0" smtClean="0"/>
                        <a:t> rm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effectLst/>
                        </a:rPr>
                        <a:t>컨테이너 삭제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container pause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effectLst/>
                        </a:rPr>
                        <a:t>컨테이너 중단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container </a:t>
                      </a:r>
                      <a:r>
                        <a:rPr lang="en-US" altLang="ko-KR" sz="1000" dirty="0" err="1" smtClean="0"/>
                        <a:t>unpause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effectLst/>
                        </a:rPr>
                        <a:t>컨테이너 </a:t>
                      </a:r>
                      <a:r>
                        <a:rPr lang="ko-KR" altLang="en-US" sz="1000" dirty="0" smtClean="0">
                          <a:effectLst/>
                        </a:rPr>
                        <a:t>재개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container prune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effectLst/>
                        </a:rPr>
                        <a:t>정지 중인 모든 컨테이너 삭제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980728" y="652835"/>
            <a:ext cx="6840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컨테이너는 이미지를 실행한 상태이다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60648" y="1136576"/>
            <a:ext cx="1008111" cy="307777"/>
            <a:chOff x="692696" y="2065538"/>
            <a:chExt cx="898838" cy="335040"/>
          </a:xfrm>
        </p:grpSpPr>
        <p:sp>
          <p:nvSpPr>
            <p:cNvPr id="12" name="한쪽 모서리가 잘린 사각형 11"/>
            <p:cNvSpPr/>
            <p:nvPr/>
          </p:nvSpPr>
          <p:spPr>
            <a:xfrm>
              <a:off x="692696" y="2067935"/>
              <a:ext cx="898838" cy="313546"/>
            </a:xfrm>
            <a:prstGeom prst="snip1Rect">
              <a:avLst>
                <a:gd name="adj" fmla="val 50000"/>
              </a:avLst>
            </a:prstGeom>
            <a:solidFill>
              <a:srgbClr val="128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2696" y="2065538"/>
              <a:ext cx="887277" cy="335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1. Lifecycle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419547"/>
              </p:ext>
            </p:extLst>
          </p:nvPr>
        </p:nvGraphicFramePr>
        <p:xfrm>
          <a:off x="3573016" y="2720752"/>
          <a:ext cx="3059750" cy="1150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907622"/>
              </a:tblGrid>
              <a:tr h="21750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container</a:t>
                      </a:r>
                      <a:r>
                        <a:rPr lang="en-US" altLang="ko-KR" sz="1000" baseline="0" dirty="0" smtClean="0"/>
                        <a:t> attach</a:t>
                      </a:r>
                      <a:endParaRPr lang="ko-KR" altLang="en-US" sz="10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컨테이너 </a:t>
                      </a:r>
                      <a:r>
                        <a:rPr lang="ko-KR" altLang="en-US" sz="1000" dirty="0" smtClean="0"/>
                        <a:t>접근</a:t>
                      </a:r>
                      <a:endParaRPr lang="ko-KR" altLang="en-US" sz="10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container exec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컨테이너에서 </a:t>
                      </a:r>
                      <a:r>
                        <a:rPr lang="ko-KR" altLang="en-US" sz="1000" dirty="0" smtClean="0"/>
                        <a:t>어플리케이션 실행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container rename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effectLst/>
                        </a:rPr>
                        <a:t>컨테이너 이름 변경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3573016" y="2648744"/>
            <a:ext cx="1296144" cy="307777"/>
            <a:chOff x="692696" y="2065538"/>
            <a:chExt cx="1155650" cy="335040"/>
          </a:xfrm>
        </p:grpSpPr>
        <p:sp>
          <p:nvSpPr>
            <p:cNvPr id="16" name="한쪽 모서리가 잘린 사각형 15"/>
            <p:cNvSpPr/>
            <p:nvPr/>
          </p:nvSpPr>
          <p:spPr>
            <a:xfrm>
              <a:off x="692696" y="2067935"/>
              <a:ext cx="1155650" cy="313546"/>
            </a:xfrm>
            <a:prstGeom prst="snip1Rect">
              <a:avLst>
                <a:gd name="adj" fmla="val 50000"/>
              </a:avLst>
            </a:prstGeom>
            <a:solidFill>
              <a:srgbClr val="128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2696" y="2065538"/>
              <a:ext cx="997157" cy="335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3. Operation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3429000" y="1164028"/>
            <a:ext cx="0" cy="4077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96652" y="5385048"/>
            <a:ext cx="6336114" cy="4032448"/>
          </a:xfrm>
          <a:prstGeom prst="rect">
            <a:avLst/>
          </a:prstGeom>
          <a:noFill/>
          <a:ln w="38100">
            <a:solidFill>
              <a:srgbClr val="12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166526"/>
              </p:ext>
            </p:extLst>
          </p:nvPr>
        </p:nvGraphicFramePr>
        <p:xfrm>
          <a:off x="260648" y="3976112"/>
          <a:ext cx="3059750" cy="126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979630"/>
              </a:tblGrid>
              <a:tr h="21750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ps</a:t>
                      </a:r>
                      <a:r>
                        <a:rPr lang="en-US" altLang="ko-KR" sz="1000" dirty="0" smtClean="0"/>
                        <a:t>*</a:t>
                      </a:r>
                      <a:endParaRPr lang="ko-KR" altLang="en-US" sz="10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컨테이너 </a:t>
                      </a:r>
                      <a:r>
                        <a:rPr lang="ko-KR" altLang="en-US" sz="1000" dirty="0" smtClean="0"/>
                        <a:t>목록 확인</a:t>
                      </a:r>
                      <a:endParaRPr lang="ko-KR" altLang="en-US" sz="10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container ls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컨테이너 </a:t>
                      </a:r>
                      <a:r>
                        <a:rPr lang="ko-KR" altLang="en-US" sz="1000" dirty="0" smtClean="0"/>
                        <a:t>목록 확인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container stats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effectLst/>
                        </a:rPr>
                        <a:t>컨테이너 가동 확인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container inspect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effectLst/>
                        </a:rPr>
                        <a:t>컨테이너 세부사항 확인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260648" y="3904104"/>
            <a:ext cx="1008112" cy="307777"/>
            <a:chOff x="692696" y="2065538"/>
            <a:chExt cx="898839" cy="335040"/>
          </a:xfrm>
        </p:grpSpPr>
        <p:sp>
          <p:nvSpPr>
            <p:cNvPr id="24" name="한쪽 모서리가 잘린 사각형 23"/>
            <p:cNvSpPr/>
            <p:nvPr/>
          </p:nvSpPr>
          <p:spPr>
            <a:xfrm>
              <a:off x="692696" y="2067935"/>
              <a:ext cx="898839" cy="313546"/>
            </a:xfrm>
            <a:prstGeom prst="snip1Rect">
              <a:avLst>
                <a:gd name="adj" fmla="val 50000"/>
              </a:avLst>
            </a:prstGeom>
            <a:solidFill>
              <a:srgbClr val="128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2696" y="2065538"/>
              <a:ext cx="585877" cy="335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2. Info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184963"/>
              </p:ext>
            </p:extLst>
          </p:nvPr>
        </p:nvGraphicFramePr>
        <p:xfrm>
          <a:off x="3537602" y="1208584"/>
          <a:ext cx="3059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979630"/>
              </a:tblGrid>
              <a:tr h="21750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container</a:t>
                      </a:r>
                      <a:r>
                        <a:rPr lang="en-US" altLang="ko-KR" sz="1000" baseline="0" dirty="0" smtClean="0"/>
                        <a:t> logs</a:t>
                      </a:r>
                      <a:endParaRPr lang="ko-KR" altLang="en-US" sz="10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컨테이너 로그 확인</a:t>
                      </a:r>
                      <a:endParaRPr lang="ko-KR" altLang="en-US" sz="10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</a:tr>
              <a:tr h="217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container diff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컨테이너에서 변경된 파일 확인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20" y="6465168"/>
            <a:ext cx="5400600" cy="28871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72" y="5601072"/>
            <a:ext cx="3068960" cy="1581245"/>
          </a:xfrm>
          <a:prstGeom prst="rect">
            <a:avLst/>
          </a:prstGeom>
        </p:spPr>
      </p:pic>
      <p:cxnSp>
        <p:nvCxnSpPr>
          <p:cNvPr id="17" name="구부러진 연결선 16"/>
          <p:cNvCxnSpPr/>
          <p:nvPr/>
        </p:nvCxnSpPr>
        <p:spPr>
          <a:xfrm>
            <a:off x="1484784" y="7113240"/>
            <a:ext cx="2808312" cy="648072"/>
          </a:xfrm>
          <a:prstGeom prst="curvedConnector3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04664" y="5601072"/>
            <a:ext cx="2880320" cy="18002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2896" y="7185248"/>
            <a:ext cx="606748" cy="37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9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479</TotalTime>
  <Words>1886</Words>
  <Application>Microsoft Office PowerPoint</Application>
  <PresentationFormat>A4 용지(210x297mm)</PresentationFormat>
  <Paragraphs>363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paik jihye</dc:creator>
  <cp:lastModifiedBy>paik jihye</cp:lastModifiedBy>
  <cp:revision>123</cp:revision>
  <cp:lastPrinted>2019-06-12T06:13:24Z</cp:lastPrinted>
  <dcterms:created xsi:type="dcterms:W3CDTF">2019-06-12T04:05:05Z</dcterms:created>
  <dcterms:modified xsi:type="dcterms:W3CDTF">2019-06-19T05:32:01Z</dcterms:modified>
</cp:coreProperties>
</file>