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846" userDrawn="1">
          <p15:clr>
            <a:srgbClr val="A4A3A4"/>
          </p15:clr>
        </p15:guide>
        <p15:guide id="3" pos="6652" userDrawn="1">
          <p15:clr>
            <a:srgbClr val="A4A3A4"/>
          </p15:clr>
        </p15:guide>
        <p15:guide id="4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4"/>
    <a:srgbClr val="F6BB00"/>
    <a:srgbClr val="FFFF99"/>
    <a:srgbClr val="68A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171" autoAdjust="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>
        <p:guide orient="horz" pos="2296"/>
        <p:guide pos="846"/>
        <p:guide pos="6652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6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536E1-524B-4706-A816-BD8FDEEBDFD3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66F96-2C46-4F8C-80A9-9580AFDD9B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37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CC767-2F87-4EA6-AB10-794C390C858B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E2C6D-5B1C-4487-92CF-E8BFB57EB5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05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46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84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891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123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92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479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786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30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259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63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04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2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33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99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20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2C6D-5B1C-4487-92CF-E8BFB57EB53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86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D01-D649-425A-993F-7F4DE413FD04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E0D8-558E-4FD4-BB3E-47230EB68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70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D01-D649-425A-993F-7F4DE413FD04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E0D8-558E-4FD4-BB3E-47230EB68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5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D01-D649-425A-993F-7F4DE413FD04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E0D8-558E-4FD4-BB3E-47230EB68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99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D01-D649-425A-993F-7F4DE413FD04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E0D8-558E-4FD4-BB3E-47230EB68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66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D01-D649-425A-993F-7F4DE413FD04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E0D8-558E-4FD4-BB3E-47230EB68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D01-D649-425A-993F-7F4DE413FD04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E0D8-558E-4FD4-BB3E-47230EB68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43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D01-D649-425A-993F-7F4DE413FD04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E0D8-558E-4FD4-BB3E-47230EB68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4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D01-D649-425A-993F-7F4DE413FD04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E0D8-558E-4FD4-BB3E-47230EB68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96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D01-D649-425A-993F-7F4DE413FD04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E0D8-558E-4FD4-BB3E-47230EB68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21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D01-D649-425A-993F-7F4DE413FD04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E0D8-558E-4FD4-BB3E-47230EB68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7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D01-D649-425A-993F-7F4DE413FD04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E0D8-558E-4FD4-BB3E-47230EB68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16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AD01-D649-425A-993F-7F4DE413FD04}" type="datetimeFigureOut">
              <a:rPr lang="ko-KR" altLang="en-US" smtClean="0"/>
              <a:t>2019-07-16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E0D8-558E-4FD4-BB3E-47230EB68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4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4" y="171026"/>
            <a:ext cx="3107648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1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3107648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Docker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4534" y="1537528"/>
            <a:ext cx="3593473" cy="50084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컨테이너 기반의 오픈 소스 가상화 플랫폼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392" y="1495079"/>
            <a:ext cx="1447800" cy="145732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1178" y="2708919"/>
            <a:ext cx="2310714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기능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79923"/>
          <a:stretch/>
        </p:blipFill>
        <p:spPr>
          <a:xfrm>
            <a:off x="3337840" y="3389295"/>
            <a:ext cx="1085916" cy="135937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rcRect l="38724" r="38430"/>
          <a:stretch/>
        </p:blipFill>
        <p:spPr>
          <a:xfrm>
            <a:off x="1822078" y="3393413"/>
            <a:ext cx="1235676" cy="1359373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/>
          <a:srcRect r="79324"/>
          <a:stretch/>
        </p:blipFill>
        <p:spPr>
          <a:xfrm>
            <a:off x="456656" y="3397534"/>
            <a:ext cx="1118287" cy="1359373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263352" y="3226328"/>
            <a:ext cx="4343116" cy="30829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392" y="4941168"/>
            <a:ext cx="1800061" cy="1360916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230609" y="855137"/>
            <a:ext cx="2310714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이미지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40016" y="1307823"/>
            <a:ext cx="5688631" cy="176113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06250" y="1628800"/>
            <a:ext cx="3940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33333"/>
                </a:solidFill>
                <a:latin typeface="Spoqa Han Sans"/>
              </a:rPr>
              <a:t>컨테이너 실행에 필요한 파일과 </a:t>
            </a:r>
            <a:r>
              <a:rPr lang="ko-KR" altLang="en-US" b="1" dirty="0" err="1" smtClean="0">
                <a:solidFill>
                  <a:srgbClr val="333333"/>
                </a:solidFill>
                <a:latin typeface="Spoqa Han Sans"/>
              </a:rPr>
              <a:t>설정값</a:t>
            </a:r>
            <a:r>
              <a:rPr lang="ko-KR" altLang="en-US" b="1" dirty="0" smtClean="0">
                <a:solidFill>
                  <a:srgbClr val="333333"/>
                </a:solidFill>
                <a:latin typeface="Spoqa Han Sans"/>
              </a:rPr>
              <a:t> 등을 </a:t>
            </a:r>
            <a:r>
              <a:rPr lang="ko-KR" altLang="en-US" b="1" dirty="0">
                <a:solidFill>
                  <a:srgbClr val="333333"/>
                </a:solidFill>
                <a:latin typeface="Spoqa Han Sans"/>
              </a:rPr>
              <a:t>포함하고 있는 것</a:t>
            </a:r>
            <a:r>
              <a:rPr lang="ko-KR" altLang="en-US" dirty="0">
                <a:solidFill>
                  <a:srgbClr val="333333"/>
                </a:solidFill>
                <a:latin typeface="Spoqa Han Sans"/>
              </a:rPr>
              <a:t>으로 </a:t>
            </a:r>
            <a:r>
              <a:rPr lang="ko-KR" altLang="en-US" dirty="0" err="1">
                <a:solidFill>
                  <a:srgbClr val="333333"/>
                </a:solidFill>
                <a:latin typeface="Spoqa Han Sans"/>
              </a:rPr>
              <a:t>상태값을</a:t>
            </a:r>
            <a:r>
              <a:rPr lang="ko-KR" altLang="en-US" dirty="0">
                <a:solidFill>
                  <a:srgbClr val="333333"/>
                </a:solidFill>
                <a:latin typeface="Spoqa Han Sans"/>
              </a:rPr>
              <a:t> 가지지 않고 변하지 </a:t>
            </a:r>
            <a:r>
              <a:rPr lang="ko-KR" altLang="en-US" dirty="0" smtClean="0">
                <a:solidFill>
                  <a:srgbClr val="333333"/>
                </a:solidFill>
                <a:latin typeface="Spoqa Han Sans"/>
              </a:rPr>
              <a:t>않는다</a:t>
            </a:r>
            <a:r>
              <a:rPr lang="en-US" altLang="ko-KR" dirty="0" smtClean="0">
                <a:solidFill>
                  <a:srgbClr val="333333"/>
                </a:solidFill>
                <a:latin typeface="Spoqa Han Sans"/>
              </a:rPr>
              <a:t>.(</a:t>
            </a:r>
            <a:r>
              <a:rPr lang="en-US" altLang="ko-KR" dirty="0">
                <a:solidFill>
                  <a:srgbClr val="333333"/>
                </a:solidFill>
                <a:latin typeface="Spoqa Han Sans"/>
              </a:rPr>
              <a:t>Immutable)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30610" y="4095496"/>
            <a:ext cx="2310714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컨테이너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40017" y="4548182"/>
            <a:ext cx="5688631" cy="176113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4037" y="5069456"/>
            <a:ext cx="3969719" cy="108739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var(--monospace)"/>
              </a:rPr>
              <a:t>Build: Docker 이미지를 만드는 기능</a:t>
            </a:r>
            <a:endParaRPr lang="en-US" altLang="ko-KR" sz="1200" dirty="0">
              <a:solidFill>
                <a:srgbClr val="333333"/>
              </a:solidFill>
              <a:ea typeface="var(--monospace)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var(--monospace)"/>
              </a:rPr>
              <a:t>Ship: Docker 이미지를 공유하는 기능</a:t>
            </a:r>
            <a:endParaRPr lang="en-US" altLang="ko-KR" sz="1200" dirty="0">
              <a:solidFill>
                <a:srgbClr val="333333"/>
              </a:solidFill>
              <a:ea typeface="var(--monospace)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var(--monospace)"/>
              </a:rPr>
              <a:t>Run: Docker 컨테이너를 작동시키는 기능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Open San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312828" y="4985880"/>
            <a:ext cx="33997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를 가상화해 여러 개의 고립된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시스템을 실행하는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4566" y="607525"/>
            <a:ext cx="1539445" cy="1177415"/>
          </a:xfrm>
          <a:prstGeom prst="roundRect">
            <a:avLst>
              <a:gd name="adj" fmla="val 44653"/>
            </a:avLst>
          </a:prstGeom>
        </p:spPr>
      </p:pic>
    </p:spTree>
    <p:extLst>
      <p:ext uri="{BB962C8B-B14F-4D97-AF65-F5344CB8AC3E}">
        <p14:creationId xmlns:p14="http://schemas.microsoft.com/office/powerpoint/2010/main" val="9789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3" y="171026"/>
            <a:ext cx="3454865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5-3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866105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accent1">
                    <a:lumMod val="75000"/>
                  </a:schemeClr>
                </a:solidFill>
              </a:rPr>
              <a:t>Dockerfile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 Build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46009" y="3032112"/>
            <a:ext cx="4382640" cy="1837048"/>
            <a:chOff x="7176121" y="2612716"/>
            <a:chExt cx="4382640" cy="1837048"/>
          </a:xfrm>
        </p:grpSpPr>
        <p:pic>
          <p:nvPicPr>
            <p:cNvPr id="6146" name="Picture 2" descr="dockerfile run cmd entrypoint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136" y="2840037"/>
              <a:ext cx="4238625" cy="160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176121" y="2612716"/>
              <a:ext cx="4320480" cy="1837048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56171" y="1662386"/>
            <a:ext cx="11844485" cy="471894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" name="왼쪽 화살표 8"/>
          <p:cNvSpPr/>
          <p:nvPr/>
        </p:nvSpPr>
        <p:spPr>
          <a:xfrm>
            <a:off x="6321873" y="3589809"/>
            <a:ext cx="1008112" cy="86409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4072" y="5823999"/>
            <a:ext cx="50474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Docker image build –t test –f </a:t>
            </a:r>
            <a:r>
              <a:rPr lang="en-US" altLang="ko-KR" dirty="0" err="1" smtClean="0"/>
              <a:t>Dockerfile.base</a:t>
            </a:r>
            <a:r>
              <a:rPr lang="en-US" altLang="ko-KR" dirty="0" smtClean="0"/>
              <a:t> 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9096"/>
          <a:stretch/>
        </p:blipFill>
        <p:spPr>
          <a:xfrm>
            <a:off x="450876" y="1731693"/>
            <a:ext cx="4717452" cy="46114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26578" y="1844824"/>
            <a:ext cx="15518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Dockerfile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6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3" y="171026"/>
            <a:ext cx="3454865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5-4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866105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accent1">
                    <a:lumMod val="75000"/>
                  </a:schemeClr>
                </a:solidFill>
              </a:rPr>
              <a:t>Dockerfile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 Build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46009" y="3032112"/>
            <a:ext cx="4382640" cy="1837048"/>
            <a:chOff x="7176121" y="2612716"/>
            <a:chExt cx="4382640" cy="1837048"/>
          </a:xfrm>
        </p:grpSpPr>
        <p:pic>
          <p:nvPicPr>
            <p:cNvPr id="6146" name="Picture 2" descr="dockerfile run cmd entrypoint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136" y="2840037"/>
              <a:ext cx="4238625" cy="160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176121" y="2612716"/>
              <a:ext cx="4320480" cy="1837048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56171" y="1662386"/>
            <a:ext cx="11844485" cy="471894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" name="왼쪽 화살표 8"/>
          <p:cNvSpPr/>
          <p:nvPr/>
        </p:nvSpPr>
        <p:spPr>
          <a:xfrm>
            <a:off x="6321873" y="3589809"/>
            <a:ext cx="1008112" cy="86409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4072" y="5823999"/>
            <a:ext cx="50474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Docker image build –t test –f </a:t>
            </a:r>
            <a:r>
              <a:rPr lang="en-US" altLang="ko-KR" dirty="0" err="1" smtClean="0"/>
              <a:t>Dockerfile.base</a:t>
            </a:r>
            <a:r>
              <a:rPr lang="en-US" altLang="ko-KR" dirty="0" smtClean="0"/>
              <a:t> 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763" y="2060848"/>
            <a:ext cx="2905125" cy="2028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7390" y="2187976"/>
            <a:ext cx="15518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Dockerfile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921" y="4019639"/>
            <a:ext cx="8563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&lt;run&gt;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07569" y="4299672"/>
            <a:ext cx="2880320" cy="1639391"/>
          </a:xfrm>
          <a:prstGeom prst="rect">
            <a:avLst/>
          </a:prstGeom>
          <a:solidFill>
            <a:srgbClr val="F3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 ls –l : </a:t>
            </a:r>
            <a:r>
              <a:rPr lang="en-US" altLang="ko-KR" dirty="0" err="1" smtClean="0">
                <a:solidFill>
                  <a:schemeClr val="tx1"/>
                </a:solidFill>
              </a:rPr>
              <a:t>docker_dir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 cd </a:t>
            </a:r>
            <a:r>
              <a:rPr lang="en-US" altLang="ko-KR" dirty="0" err="1" smtClean="0">
                <a:solidFill>
                  <a:schemeClr val="tx1"/>
                </a:solidFill>
              </a:rPr>
              <a:t>docker_dir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 ls –l: host.html</a:t>
            </a:r>
          </a:p>
        </p:txBody>
      </p:sp>
    </p:spTree>
    <p:extLst>
      <p:ext uri="{BB962C8B-B14F-4D97-AF65-F5344CB8AC3E}">
        <p14:creationId xmlns:p14="http://schemas.microsoft.com/office/powerpoint/2010/main" val="18180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3" y="171026"/>
            <a:ext cx="3454865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6-1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866105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Docker Compose install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171" y="1662386"/>
            <a:ext cx="11844485" cy="471894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00" y="2060848"/>
            <a:ext cx="8229475" cy="36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3" y="171026"/>
            <a:ext cx="3454865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6-2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866105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Docker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Compose Operation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171" y="1662386"/>
            <a:ext cx="11844485" cy="471894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026" name="Picture 2" descr="docker-compose yml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r="10000"/>
          <a:stretch/>
        </p:blipFill>
        <p:spPr bwMode="auto">
          <a:xfrm>
            <a:off x="623392" y="2060848"/>
            <a:ext cx="4896544" cy="289396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6492044" y="632691"/>
            <a:ext cx="1800200" cy="115212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EXITED</a:t>
            </a:r>
            <a:endParaRPr lang="ko-KR" altLang="en-US" sz="2400" dirty="0"/>
          </a:p>
        </p:txBody>
      </p:sp>
      <p:sp>
        <p:nvSpPr>
          <p:cNvPr id="8" name="타원 7"/>
          <p:cNvSpPr/>
          <p:nvPr/>
        </p:nvSpPr>
        <p:spPr>
          <a:xfrm>
            <a:off x="6384032" y="2906266"/>
            <a:ext cx="2016224" cy="1170806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STARTED</a:t>
            </a:r>
            <a:endParaRPr lang="ko-KR" altLang="en-US" sz="2400" dirty="0"/>
          </a:p>
        </p:txBody>
      </p:sp>
      <p:sp>
        <p:nvSpPr>
          <p:cNvPr id="9" name="타원 8"/>
          <p:cNvSpPr/>
          <p:nvPr/>
        </p:nvSpPr>
        <p:spPr>
          <a:xfrm>
            <a:off x="6492044" y="5013176"/>
            <a:ext cx="1908212" cy="115212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PAUSED</a:t>
            </a:r>
            <a:endParaRPr lang="ko-KR" altLang="en-US" sz="2400" dirty="0"/>
          </a:p>
        </p:txBody>
      </p:sp>
      <p:sp>
        <p:nvSpPr>
          <p:cNvPr id="10" name="타원 9"/>
          <p:cNvSpPr/>
          <p:nvPr/>
        </p:nvSpPr>
        <p:spPr>
          <a:xfrm>
            <a:off x="9696400" y="2852936"/>
            <a:ext cx="1908212" cy="115212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DEAD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49032" y="3429000"/>
            <a:ext cx="1135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9773" y="29580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up</a:t>
            </a:r>
          </a:p>
          <a:p>
            <a:pPr algn="ctr"/>
            <a:r>
              <a:rPr lang="en-US" altLang="ko-KR" sz="2400" dirty="0" smtClean="0"/>
              <a:t>scale</a:t>
            </a:r>
            <a:endParaRPr lang="ko-KR" altLang="en-US" sz="2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8472264" y="3429000"/>
            <a:ext cx="1135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72264" y="2996952"/>
            <a:ext cx="958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r</a:t>
            </a:r>
            <a:r>
              <a:rPr lang="en-US" altLang="ko-KR" sz="2400" dirty="0" smtClean="0"/>
              <a:t>m</a:t>
            </a:r>
          </a:p>
          <a:p>
            <a:pPr algn="ctr"/>
            <a:r>
              <a:rPr lang="en-US" altLang="ko-KR" sz="2400" dirty="0" smtClean="0"/>
              <a:t>down</a:t>
            </a:r>
            <a:endParaRPr lang="ko-KR" altLang="en-US" sz="2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032104" y="1916832"/>
            <a:ext cx="0" cy="88277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7752184" y="1916832"/>
            <a:ext cx="0" cy="882774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032104" y="4130402"/>
            <a:ext cx="0" cy="88277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752184" y="4130402"/>
            <a:ext cx="0" cy="882774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33202" y="2132856"/>
            <a:ext cx="789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</a:t>
            </a:r>
            <a:r>
              <a:rPr lang="en-US" altLang="ko-KR" sz="2400" dirty="0" smtClean="0"/>
              <a:t>top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40216" y="2103239"/>
            <a:ext cx="107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restart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9053" y="4378311"/>
            <a:ext cx="1001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pause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1742" y="4316343"/>
            <a:ext cx="1356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unpause</a:t>
            </a:r>
          </a:p>
        </p:txBody>
      </p:sp>
      <p:pic>
        <p:nvPicPr>
          <p:cNvPr id="1028" name="Picture 4" descr="yml f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5006876"/>
            <a:ext cx="1171872" cy="11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286" y="5961292"/>
            <a:ext cx="240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docker-compose.yml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135560" y="5603656"/>
            <a:ext cx="1135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91062" y="5089977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up</a:t>
            </a:r>
            <a:endParaRPr lang="ko-KR" altLang="en-US" sz="2400" b="1" dirty="0"/>
          </a:p>
        </p:txBody>
      </p:sp>
      <p:pic>
        <p:nvPicPr>
          <p:cNvPr id="1030" name="Picture 6" descr="docker-compose container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034" y="5078593"/>
            <a:ext cx="2389189" cy="124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401" y="3081937"/>
            <a:ext cx="845018" cy="20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3" y="171026"/>
            <a:ext cx="3454865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6-3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866105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ocker-compose.yml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171" y="1662386"/>
            <a:ext cx="11844485" cy="471894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048574" y="2187976"/>
            <a:ext cx="26647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&lt;docker-compose.yml&gt;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74" y="2833572"/>
            <a:ext cx="3552825" cy="2676525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>
            <a:off x="4816984" y="4021857"/>
            <a:ext cx="1135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72618" y="3419598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run</a:t>
            </a:r>
            <a:endParaRPr lang="ko-KR" altLang="en-US" sz="2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584" y="5313694"/>
            <a:ext cx="1828800" cy="5334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960659" y="4941168"/>
            <a:ext cx="15261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dockerfile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050" name="Picture 2" descr="produc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608" y="2817316"/>
            <a:ext cx="1923964" cy="6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duc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467" y="4011416"/>
            <a:ext cx="2009872" cy="20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7419418" y="2492896"/>
            <a:ext cx="2376264" cy="12241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392144" y="210110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419418" y="4355989"/>
            <a:ext cx="2376264" cy="12241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392144" y="401351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1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화살표 연결선 35"/>
          <p:cNvCxnSpPr>
            <a:endCxn id="38" idx="0"/>
          </p:cNvCxnSpPr>
          <p:nvPr/>
        </p:nvCxnSpPr>
        <p:spPr>
          <a:xfrm flipH="1">
            <a:off x="10537699" y="2749355"/>
            <a:ext cx="8404" cy="178985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2" y="1673061"/>
            <a:ext cx="4493326" cy="467627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1163" y="171026"/>
            <a:ext cx="3454865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6-4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866105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ocker-compose.yml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171" y="1662386"/>
            <a:ext cx="11844485" cy="471894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889386" y="1913565"/>
            <a:ext cx="26647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&lt;docker-compose.yml&gt;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816984" y="4021857"/>
            <a:ext cx="1135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72618" y="3419598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run</a:t>
            </a:r>
            <a:endParaRPr lang="ko-KR" altLang="en-US" sz="2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229358" y="4149080"/>
            <a:ext cx="2483309" cy="1699595"/>
            <a:chOff x="7375160" y="2101108"/>
            <a:chExt cx="2483309" cy="1699595"/>
          </a:xfrm>
        </p:grpSpPr>
        <p:sp>
          <p:nvSpPr>
            <p:cNvPr id="26" name="직사각형 25"/>
            <p:cNvSpPr/>
            <p:nvPr/>
          </p:nvSpPr>
          <p:spPr>
            <a:xfrm>
              <a:off x="7419418" y="2492896"/>
              <a:ext cx="2376264" cy="12241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92144" y="2101108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mysql</a:t>
              </a:r>
              <a:endParaRPr lang="ko-KR" altLang="en-US" dirty="0"/>
            </a:p>
          </p:txBody>
        </p:sp>
        <p:pic>
          <p:nvPicPr>
            <p:cNvPr id="3074" name="Picture 2" descr="product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7781" y="2337460"/>
              <a:ext cx="1463243" cy="1463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375160" y="3373431"/>
              <a:ext cx="24833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MYSQL_ROOT_PASSWORD=1234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322293" y="4196732"/>
            <a:ext cx="2403538" cy="1566614"/>
            <a:chOff x="7392144" y="4013511"/>
            <a:chExt cx="2403538" cy="1566614"/>
          </a:xfrm>
        </p:grpSpPr>
        <p:sp>
          <p:nvSpPr>
            <p:cNvPr id="38" name="직사각형 37"/>
            <p:cNvSpPr/>
            <p:nvPr/>
          </p:nvSpPr>
          <p:spPr>
            <a:xfrm>
              <a:off x="7419418" y="4355989"/>
              <a:ext cx="2376264" cy="12241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92144" y="4013511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httpd</a:t>
              </a:r>
              <a:endParaRPr lang="ko-KR" altLang="en-US" dirty="0"/>
            </a:p>
          </p:txBody>
        </p:sp>
        <p:pic>
          <p:nvPicPr>
            <p:cNvPr id="3076" name="Picture 4" descr="product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549" y="4706675"/>
              <a:ext cx="2124001" cy="66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직선 화살표 연결선 24"/>
          <p:cNvCxnSpPr/>
          <p:nvPr/>
        </p:nvCxnSpPr>
        <p:spPr>
          <a:xfrm>
            <a:off x="8472264" y="5178442"/>
            <a:ext cx="1135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10809" y="472150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links</a:t>
            </a:r>
            <a:endParaRPr lang="ko-KR" altLang="en-US" sz="2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9600891" y="1913565"/>
            <a:ext cx="1778632" cy="918131"/>
            <a:chOff x="6693632" y="3924134"/>
            <a:chExt cx="1778632" cy="918131"/>
          </a:xfrm>
        </p:grpSpPr>
        <p:pic>
          <p:nvPicPr>
            <p:cNvPr id="3080" name="Picture 8" descr="product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882" y="3924134"/>
              <a:ext cx="918131" cy="91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693632" y="4006477"/>
              <a:ext cx="1778632" cy="75344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600890" y="2783267"/>
            <a:ext cx="1778632" cy="1541318"/>
            <a:chOff x="7582948" y="4700568"/>
            <a:chExt cx="1778632" cy="1541318"/>
          </a:xfrm>
        </p:grpSpPr>
        <p:sp>
          <p:nvSpPr>
            <p:cNvPr id="35" name="직사각형 34"/>
            <p:cNvSpPr/>
            <p:nvPr/>
          </p:nvSpPr>
          <p:spPr>
            <a:xfrm>
              <a:off x="7582948" y="5061652"/>
              <a:ext cx="1778632" cy="75344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8" name="Picture 6" descr="product logo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1604" y="4700568"/>
              <a:ext cx="1541318" cy="1541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7453870" y="3311062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</a:t>
            </a:r>
            <a:r>
              <a:rPr lang="en-US" altLang="ko-KR" sz="2400" dirty="0" smtClean="0"/>
              <a:t>epends 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62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3" y="171026"/>
            <a:ext cx="3454865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6-5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866105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ocker-compose.yml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171" y="1662386"/>
            <a:ext cx="11844485" cy="471894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157860"/>
            <a:ext cx="4752528" cy="37648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74" y="2607529"/>
            <a:ext cx="4676775" cy="31051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23392" y="1944288"/>
            <a:ext cx="26647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&lt;docker-compose.yml&gt;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84032" y="1934515"/>
            <a:ext cx="13921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&lt;Volumes&gt;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8088" y="52292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5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4" y="171026"/>
            <a:ext cx="3107648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2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3107648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Docker </a:t>
            </a:r>
            <a:r>
              <a:rPr lang="ko-KR" altLang="en-US" sz="2800" dirty="0" smtClean="0">
                <a:solidFill>
                  <a:schemeClr val="accent1">
                    <a:lumMod val="75000"/>
                  </a:schemeClr>
                </a:solidFill>
              </a:rPr>
              <a:t>설치하기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3392" y="1606487"/>
            <a:ext cx="4343116" cy="1512168"/>
            <a:chOff x="263352" y="1556792"/>
            <a:chExt cx="4343116" cy="1512168"/>
          </a:xfrm>
        </p:grpSpPr>
        <p:sp>
          <p:nvSpPr>
            <p:cNvPr id="21" name="직사각형 20"/>
            <p:cNvSpPr/>
            <p:nvPr/>
          </p:nvSpPr>
          <p:spPr>
            <a:xfrm>
              <a:off x="263352" y="1556792"/>
              <a:ext cx="4343116" cy="1512168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661" y="1669066"/>
              <a:ext cx="1267956" cy="126138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7948" y="1759609"/>
              <a:ext cx="1352947" cy="10803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6860" y="1628800"/>
              <a:ext cx="1368152" cy="1341917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671737" y="3749790"/>
            <a:ext cx="4488159" cy="2487522"/>
            <a:chOff x="263353" y="3677782"/>
            <a:chExt cx="4488159" cy="248752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685" y="3789040"/>
              <a:ext cx="746787" cy="742917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263353" y="3677782"/>
              <a:ext cx="4392488" cy="248752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43472" y="4801577"/>
              <a:ext cx="28792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srgbClr val="0D47A1"/>
                  </a:solidFill>
                  <a:latin typeface="Roboto"/>
                </a:rPr>
                <a:t>Docker </a:t>
              </a:r>
              <a:r>
                <a:rPr lang="en-US" altLang="ko-KR" b="1" dirty="0">
                  <a:solidFill>
                    <a:srgbClr val="0D47A1"/>
                  </a:solidFill>
                  <a:latin typeface="Roboto"/>
                </a:rPr>
                <a:t>for Window </a:t>
              </a:r>
              <a:r>
                <a:rPr lang="ko-KR" altLang="en-US" b="1" dirty="0" smtClean="0">
                  <a:solidFill>
                    <a:srgbClr val="0D47A1"/>
                  </a:solidFill>
                  <a:latin typeface="Roboto"/>
                </a:rPr>
                <a:t>설치</a:t>
              </a:r>
              <a:endParaRPr lang="ko-KR" altLang="en-US" b="1" i="0" dirty="0">
                <a:solidFill>
                  <a:srgbClr val="0D47A1"/>
                </a:solidFill>
                <a:effectLst/>
                <a:latin typeface="Roboto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598" y="4643215"/>
              <a:ext cx="859203" cy="686056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1343472" y="3986474"/>
              <a:ext cx="26063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Docker Tool Box </a:t>
              </a:r>
              <a:r>
                <a:rPr lang="ko-KR" altLang="en-US" b="1" dirty="0" smtClean="0"/>
                <a:t>설치</a:t>
              </a:r>
              <a:endParaRPr lang="ko-KR" altLang="en-US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43472" y="5495975"/>
              <a:ext cx="34080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srgbClr val="0D47A1"/>
                  </a:solidFill>
                  <a:latin typeface="Roboto"/>
                </a:rPr>
                <a:t>Apt </a:t>
              </a:r>
              <a:r>
                <a:rPr lang="ko-KR" altLang="en-US" b="1" dirty="0" smtClean="0">
                  <a:solidFill>
                    <a:srgbClr val="0D47A1"/>
                  </a:solidFill>
                  <a:latin typeface="Roboto"/>
                </a:rPr>
                <a:t>명령어로 설치</a:t>
              </a:r>
              <a:endParaRPr lang="ko-KR" altLang="en-US" b="1" i="0" dirty="0">
                <a:solidFill>
                  <a:srgbClr val="0D47A1"/>
                </a:solidFill>
                <a:effectLst/>
                <a:latin typeface="Roboto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598" y="5408234"/>
              <a:ext cx="666842" cy="654055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6736278" y="1850237"/>
            <a:ext cx="4544298" cy="4099043"/>
            <a:chOff x="6736278" y="1850237"/>
            <a:chExt cx="4544298" cy="409904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8088" y="2596388"/>
              <a:ext cx="4191306" cy="3244882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6816080" y="1987745"/>
              <a:ext cx="2310714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solidFill>
                    <a:schemeClr val="accent1">
                      <a:lumMod val="75000"/>
                    </a:schemeClr>
                  </a:solidFill>
                </a:rPr>
                <a:t>도커</a:t>
              </a:r>
              <a:r>
                <a:rPr lang="ko-KR" alt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 기초 명령어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736278" y="1850237"/>
              <a:ext cx="4544298" cy="4099043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89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4" y="171026"/>
            <a:ext cx="3107648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3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3107648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Docker image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95400" y="1822511"/>
            <a:ext cx="10513168" cy="4054761"/>
            <a:chOff x="623392" y="1606486"/>
            <a:chExt cx="10513168" cy="405476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2253" y="2444221"/>
              <a:ext cx="2598314" cy="1821644"/>
            </a:xfrm>
            <a:prstGeom prst="rect">
              <a:avLst/>
            </a:prstGeom>
          </p:spPr>
        </p:pic>
        <p:pic>
          <p:nvPicPr>
            <p:cNvPr id="1028" name="Picture 4" descr="docker image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1" t="10080" r="20160" b="21881"/>
            <a:stretch/>
          </p:blipFill>
          <p:spPr bwMode="auto">
            <a:xfrm>
              <a:off x="3093661" y="2444221"/>
              <a:ext cx="1728192" cy="1944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직선 화살표 연결선 12"/>
            <p:cNvCxnSpPr/>
            <p:nvPr/>
          </p:nvCxnSpPr>
          <p:spPr>
            <a:xfrm>
              <a:off x="5163017" y="3030449"/>
              <a:ext cx="3115220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92011" y="2382377"/>
              <a:ext cx="25522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dirty="0" smtClean="0"/>
                <a:t>pload: image </a:t>
              </a:r>
              <a:r>
                <a:rPr lang="en-US" altLang="ko-KR" sz="2800" dirty="0" smtClean="0"/>
                <a:t>push</a:t>
              </a:r>
              <a:endParaRPr lang="ko-KR" altLang="en-US" sz="28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>
              <a:off x="5163018" y="3750529"/>
              <a:ext cx="3115219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44612" y="3865217"/>
              <a:ext cx="2674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download: image </a:t>
              </a:r>
              <a:r>
                <a:rPr lang="en-US" altLang="ko-KR" sz="2800" dirty="0" smtClean="0"/>
                <a:t>pull</a:t>
              </a:r>
              <a:endParaRPr lang="ko-KR" alt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92011" y="2157061"/>
              <a:ext cx="1644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search: search</a:t>
              </a:r>
              <a:endParaRPr lang="ko-KR" altLang="en-US" sz="2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7408" y="2303179"/>
              <a:ext cx="2063385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Image </a:t>
              </a:r>
              <a:r>
                <a:rPr lang="en-US" altLang="ko-KR" sz="2800" dirty="0" smtClean="0"/>
                <a:t>ls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image </a:t>
              </a:r>
              <a:r>
                <a:rPr lang="en-US" altLang="ko-KR" sz="2800" dirty="0" smtClean="0"/>
                <a:t>inspect</a:t>
              </a:r>
              <a:endParaRPr lang="ko-KR" alt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44021" y="4422370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011226" y="4422370"/>
              <a:ext cx="1433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Docker Hub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34999" y="1941037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이미지 확인</a:t>
              </a:r>
              <a:endParaRPr lang="ko-KR" altLang="en-US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>
              <a:off x="2501081" y="3741237"/>
              <a:ext cx="59258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1080499" y="3969027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이미지 삭제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7373" y="4273932"/>
              <a:ext cx="2023420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 </a:t>
              </a:r>
              <a:r>
                <a:rPr lang="en-US" altLang="ko-KR" sz="2800" smtClean="0"/>
                <a:t>rm</a:t>
              </a:r>
              <a:endParaRPr lang="en-US" altLang="ko-KR" sz="2800" dirty="0" smtClean="0"/>
            </a:p>
            <a:p>
              <a:r>
                <a:rPr lang="en-US" altLang="ko-KR" dirty="0" smtClean="0"/>
                <a:t>Image</a:t>
              </a:r>
              <a:r>
                <a:rPr lang="en-US" altLang="ko-KR" sz="2800" dirty="0" smtClean="0"/>
                <a:t> prune</a:t>
              </a:r>
              <a:endParaRPr lang="ko-KR" altLang="en-US" sz="28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23392" y="1606486"/>
              <a:ext cx="10513168" cy="4054761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28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3" y="171026"/>
            <a:ext cx="3454865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4-1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3107648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Docker Container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4" descr="docker image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1" t="10080" r="20160" b="21881"/>
          <a:stretch/>
        </p:blipFill>
        <p:spPr bwMode="auto">
          <a:xfrm>
            <a:off x="478929" y="2456892"/>
            <a:ext cx="172819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3359696" y="2852936"/>
            <a:ext cx="1800200" cy="115212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CREATE</a:t>
            </a:r>
            <a:endParaRPr lang="ko-KR" altLang="en-US" sz="2400" dirty="0"/>
          </a:p>
        </p:txBody>
      </p:sp>
      <p:sp>
        <p:nvSpPr>
          <p:cNvPr id="23" name="타원 22"/>
          <p:cNvSpPr/>
          <p:nvPr/>
        </p:nvSpPr>
        <p:spPr>
          <a:xfrm>
            <a:off x="6492044" y="632691"/>
            <a:ext cx="1800200" cy="115212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EXITED</a:t>
            </a:r>
            <a:endParaRPr lang="ko-KR" altLang="en-US" sz="2400" dirty="0"/>
          </a:p>
        </p:txBody>
      </p:sp>
      <p:sp>
        <p:nvSpPr>
          <p:cNvPr id="25" name="타원 24"/>
          <p:cNvSpPr/>
          <p:nvPr/>
        </p:nvSpPr>
        <p:spPr>
          <a:xfrm>
            <a:off x="6384032" y="2906266"/>
            <a:ext cx="2016224" cy="1170806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STARTED</a:t>
            </a:r>
            <a:endParaRPr lang="ko-KR" altLang="en-US" sz="2400" dirty="0"/>
          </a:p>
        </p:txBody>
      </p:sp>
      <p:sp>
        <p:nvSpPr>
          <p:cNvPr id="26" name="타원 25"/>
          <p:cNvSpPr/>
          <p:nvPr/>
        </p:nvSpPr>
        <p:spPr>
          <a:xfrm>
            <a:off x="6492044" y="5013176"/>
            <a:ext cx="1908212" cy="115212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PAUSED</a:t>
            </a:r>
            <a:endParaRPr lang="ko-KR" altLang="en-US" sz="2400" dirty="0"/>
          </a:p>
        </p:txBody>
      </p:sp>
      <p:sp>
        <p:nvSpPr>
          <p:cNvPr id="28" name="타원 27"/>
          <p:cNvSpPr/>
          <p:nvPr/>
        </p:nvSpPr>
        <p:spPr>
          <a:xfrm>
            <a:off x="9696400" y="2852936"/>
            <a:ext cx="1908212" cy="1152128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DEAD</a:t>
            </a:r>
            <a:endParaRPr lang="ko-KR" altLang="en-US" sz="24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489392" y="3429000"/>
            <a:ext cx="1135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249032" y="3429000"/>
            <a:ext cx="1135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207121" y="3429000"/>
            <a:ext cx="1135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7032104" y="1916832"/>
            <a:ext cx="0" cy="88277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7752184" y="1916832"/>
            <a:ext cx="0" cy="882774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7032104" y="4130402"/>
            <a:ext cx="0" cy="88277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7752184" y="4130402"/>
            <a:ext cx="0" cy="882774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20" idx="2"/>
            <a:endCxn id="25" idx="3"/>
          </p:cNvCxnSpPr>
          <p:nvPr/>
        </p:nvCxnSpPr>
        <p:spPr>
          <a:xfrm rot="5400000" flipH="1" flipV="1">
            <a:off x="3763414" y="1485222"/>
            <a:ext cx="495497" cy="5336276"/>
          </a:xfrm>
          <a:prstGeom prst="curvedConnector3">
            <a:avLst>
              <a:gd name="adj1" fmla="val -142251"/>
            </a:avLst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59773" y="2895327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start</a:t>
            </a:r>
            <a:endParaRPr lang="ko-KR" alt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7568" y="2858089"/>
            <a:ext cx="10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create</a:t>
            </a:r>
            <a:endParaRPr lang="ko-KR" alt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979914" y="2144692"/>
            <a:ext cx="789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stop</a:t>
            </a:r>
            <a:endParaRPr lang="ko-KR" alt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8085274" y="2138567"/>
            <a:ext cx="107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restart</a:t>
            </a:r>
            <a:endParaRPr lang="ko-KR" alt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3470156" y="5222950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run</a:t>
            </a:r>
            <a:endParaRPr lang="ko-KR" alt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7968208" y="4293096"/>
            <a:ext cx="1001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pause</a:t>
            </a:r>
            <a:endParaRPr lang="ko-KR" alt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19936" y="4293096"/>
            <a:ext cx="1356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unpause</a:t>
            </a:r>
            <a:endParaRPr lang="ko-KR" alt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8700351" y="3518449"/>
            <a:ext cx="56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rm</a:t>
            </a:r>
            <a:endParaRPr lang="ko-KR" alt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058205" y="4853006"/>
            <a:ext cx="133882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ps</a:t>
            </a:r>
            <a:endParaRPr lang="en-US" altLang="ko-KR" sz="2800" dirty="0" smtClean="0"/>
          </a:p>
          <a:p>
            <a:r>
              <a:rPr lang="en-US" altLang="ko-KR" sz="2800" dirty="0"/>
              <a:t>l</a:t>
            </a:r>
            <a:r>
              <a:rPr lang="en-US" altLang="ko-KR" sz="2800" dirty="0" smtClean="0"/>
              <a:t>s</a:t>
            </a:r>
          </a:p>
          <a:p>
            <a:r>
              <a:rPr lang="en-US" altLang="ko-KR" sz="2800" dirty="0" smtClean="0"/>
              <a:t>inspect</a:t>
            </a:r>
            <a:endParaRPr lang="ko-KR" altLang="en-US" sz="2800" dirty="0"/>
          </a:p>
        </p:txBody>
      </p:sp>
      <p:sp>
        <p:nvSpPr>
          <p:cNvPr id="55" name="직사각형 54"/>
          <p:cNvSpPr/>
          <p:nvPr/>
        </p:nvSpPr>
        <p:spPr>
          <a:xfrm>
            <a:off x="9946900" y="4460066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컨테이너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5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3" y="171026"/>
            <a:ext cx="3454865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4-2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499873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Docker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Container Operation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07568" y="3190663"/>
            <a:ext cx="4824536" cy="268660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520554" y="2929053"/>
            <a:ext cx="176041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Container</a:t>
            </a:r>
            <a:endParaRPr lang="ko-KR" altLang="en-US" sz="2800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7176120" y="3982751"/>
            <a:ext cx="3456384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112224" y="3419541"/>
            <a:ext cx="1473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ATTACH</a:t>
            </a:r>
            <a:endParaRPr lang="ko-KR" altLang="en-US" sz="2800" dirty="0"/>
          </a:p>
        </p:txBody>
      </p:sp>
      <p:pic>
        <p:nvPicPr>
          <p:cNvPr id="1026" name="Picture 2" descr="Execution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92408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4079776" y="3614278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EXEC</a:t>
            </a:r>
            <a:endParaRPr lang="ko-KR" altLang="en-US" sz="2800" dirty="0"/>
          </a:p>
        </p:txBody>
      </p:sp>
      <p:cxnSp>
        <p:nvCxnSpPr>
          <p:cNvPr id="6" name="꺾인 연결선 5"/>
          <p:cNvCxnSpPr>
            <a:stCxn id="37" idx="0"/>
          </p:cNvCxnSpPr>
          <p:nvPr/>
        </p:nvCxnSpPr>
        <p:spPr>
          <a:xfrm rot="5400000" flipH="1" flipV="1">
            <a:off x="4152709" y="1601043"/>
            <a:ext cx="576064" cy="2079957"/>
          </a:xfrm>
          <a:prstGeom prst="bentConnector2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624284" y="2091379"/>
            <a:ext cx="1614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RENAME</a:t>
            </a:r>
            <a:endParaRPr lang="ko-KR" altLang="en-US" sz="2800" dirty="0"/>
          </a:p>
        </p:txBody>
      </p:sp>
      <p:sp>
        <p:nvSpPr>
          <p:cNvPr id="8" name="AutoShape 10" descr="RENAME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935760" y="1084663"/>
            <a:ext cx="124426" cy="12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1765969"/>
            <a:ext cx="864239" cy="86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194" y="4338062"/>
            <a:ext cx="1559205" cy="155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8328248" y="4941168"/>
            <a:ext cx="1069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LOGS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2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3" y="171026"/>
            <a:ext cx="3454865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4-3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866105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Docker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Container </a:t>
            </a:r>
            <a:r>
              <a:rPr lang="en-US" altLang="ko-KR" sz="2800" dirty="0" err="1" smtClean="0">
                <a:solidFill>
                  <a:schemeClr val="accent1">
                    <a:lumMod val="75000"/>
                  </a:schemeClr>
                </a:solidFill>
              </a:rPr>
              <a:t>env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 and network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AutoShape 10" descr="RENAME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935760" y="1084663"/>
            <a:ext cx="124426" cy="12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" y="1451677"/>
            <a:ext cx="8280920" cy="5137960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6600056" y="5157192"/>
            <a:ext cx="1152128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752184" y="4653136"/>
            <a:ext cx="14058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CREATE</a:t>
            </a:r>
          </a:p>
          <a:p>
            <a:r>
              <a:rPr lang="en-US" altLang="ko-KR" sz="2800" dirty="0" smtClean="0"/>
              <a:t>RM</a:t>
            </a:r>
            <a:endParaRPr lang="ko-KR" altLang="en-US" sz="2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55835" y="2893653"/>
            <a:ext cx="1296144" cy="410781"/>
          </a:xfrm>
          <a:prstGeom prst="roundRect">
            <a:avLst>
              <a:gd name="adj" fmla="val 48753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5000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87888" y="6042555"/>
            <a:ext cx="1296144" cy="410781"/>
          </a:xfrm>
          <a:prstGeom prst="roundRect">
            <a:avLst>
              <a:gd name="adj" fmla="val 48753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8000</a:t>
            </a:r>
            <a:endParaRPr lang="ko-KR" altLang="en-US" dirty="0"/>
          </a:p>
        </p:txBody>
      </p:sp>
      <p:cxnSp>
        <p:nvCxnSpPr>
          <p:cNvPr id="14" name="직선 연결선 13"/>
          <p:cNvCxnSpPr>
            <a:endCxn id="28" idx="1"/>
          </p:cNvCxnSpPr>
          <p:nvPr/>
        </p:nvCxnSpPr>
        <p:spPr>
          <a:xfrm flipV="1">
            <a:off x="4943872" y="6247946"/>
            <a:ext cx="144016" cy="6137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2"/>
          </p:cNvCxnSpPr>
          <p:nvPr/>
        </p:nvCxnSpPr>
        <p:spPr>
          <a:xfrm flipH="1">
            <a:off x="7248129" y="3304434"/>
            <a:ext cx="255778" cy="12456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8472264" y="2780928"/>
            <a:ext cx="3456384" cy="1512168"/>
            <a:chOff x="8472264" y="2204864"/>
            <a:chExt cx="3456384" cy="1512168"/>
          </a:xfrm>
        </p:grpSpPr>
        <p:sp>
          <p:nvSpPr>
            <p:cNvPr id="36" name="TextBox 35"/>
            <p:cNvSpPr txBox="1"/>
            <p:nvPr/>
          </p:nvSpPr>
          <p:spPr>
            <a:xfrm>
              <a:off x="8688288" y="2864572"/>
              <a:ext cx="302037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호스트 포트</a:t>
              </a:r>
              <a:r>
                <a:rPr lang="en-US" altLang="ko-KR" dirty="0"/>
                <a:t>: </a:t>
              </a:r>
              <a:r>
                <a:rPr lang="ko-KR" altLang="en-US" dirty="0"/>
                <a:t>컨테이너 </a:t>
              </a:r>
              <a:r>
                <a:rPr lang="ko-KR" altLang="en-US" dirty="0" smtClean="0"/>
                <a:t>포트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22216" y="2267580"/>
              <a:ext cx="28184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포트 포워딩</a:t>
              </a:r>
              <a:r>
                <a:rPr lang="en-US" altLang="ko-KR" sz="2000" dirty="0" smtClean="0"/>
                <a:t>: </a:t>
              </a:r>
              <a:r>
                <a:rPr lang="ko-KR" altLang="en-US" sz="2000" dirty="0" smtClean="0"/>
                <a:t>외부 접속</a:t>
              </a:r>
              <a:endParaRPr lang="ko-KR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36360" y="3347700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예</a:t>
              </a:r>
              <a:r>
                <a:rPr lang="en-US" altLang="ko-KR" dirty="0" smtClean="0"/>
                <a:t>) 8000:5000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472264" y="2204864"/>
              <a:ext cx="3456384" cy="1512168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43872" y="4293096"/>
            <a:ext cx="183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CONNECT</a:t>
            </a:r>
            <a:endParaRPr lang="ko-KR" altLang="en-US" sz="28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5159896" y="3043699"/>
            <a:ext cx="1152128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7848" y="2545740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RUN --link</a:t>
            </a:r>
            <a:endParaRPr lang="ko-KR" alt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9367179" y="2189464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RUN -p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76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3" y="171026"/>
            <a:ext cx="3454865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4-4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866105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Docker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file 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Operation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68" name="그룹 2067"/>
          <p:cNvGrpSpPr/>
          <p:nvPr/>
        </p:nvGrpSpPr>
        <p:grpSpPr>
          <a:xfrm>
            <a:off x="1055440" y="1628800"/>
            <a:ext cx="10081120" cy="4792609"/>
            <a:chOff x="1055440" y="1084663"/>
            <a:chExt cx="10081120" cy="4792609"/>
          </a:xfrm>
        </p:grpSpPr>
        <p:sp>
          <p:nvSpPr>
            <p:cNvPr id="8" name="AutoShape 10" descr="RENAME ICONì ëí ì´ë¯¸ì§ ê²ìê²°ê³¼"/>
            <p:cNvSpPr>
              <a:spLocks noChangeAspect="1" noChangeArrowheads="1"/>
            </p:cNvSpPr>
            <p:nvPr/>
          </p:nvSpPr>
          <p:spPr bwMode="auto">
            <a:xfrm>
              <a:off x="3935760" y="1084663"/>
              <a:ext cx="124426" cy="124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055440" y="3252172"/>
              <a:ext cx="1872208" cy="1368152"/>
              <a:chOff x="3124082" y="2387736"/>
              <a:chExt cx="1872208" cy="1368152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3124082" y="2387736"/>
                <a:ext cx="1872208" cy="1368152"/>
              </a:xfrm>
              <a:prstGeom prst="round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52" name="Picture 4" descr="docker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t="18519" r="18518" b="20370"/>
              <a:stretch/>
            </p:blipFill>
            <p:spPr bwMode="auto">
              <a:xfrm>
                <a:off x="3793885" y="2926100"/>
                <a:ext cx="532599" cy="54006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file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0253" y="2621879"/>
                <a:ext cx="899865" cy="899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1322128" y="2673368"/>
              <a:ext cx="13388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images</a:t>
              </a:r>
              <a:endParaRPr lang="ko-KR" altLang="en-US" sz="2800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4943872" y="3230722"/>
              <a:ext cx="1872208" cy="1368152"/>
            </a:xfrm>
            <a:prstGeom prst="round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4" name="Picture 6" descr="docker container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5627" y="3304574"/>
              <a:ext cx="1568698" cy="122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5055840" y="2658633"/>
              <a:ext cx="17027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container</a:t>
              </a:r>
              <a:endParaRPr lang="ko-KR" altLang="en-US" sz="2800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9264352" y="3252171"/>
              <a:ext cx="1872208" cy="1368152"/>
            </a:xfrm>
            <a:prstGeom prst="round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8" name="Picture 10" descr="pc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408" y="3537026"/>
              <a:ext cx="873437" cy="737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9462958" y="2692948"/>
              <a:ext cx="1529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Local pc</a:t>
              </a:r>
              <a:endParaRPr lang="ko-KR" altLang="en-US" sz="28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3359696" y="3494813"/>
              <a:ext cx="1152128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7464152" y="3504200"/>
              <a:ext cx="1152128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606831" y="2928136"/>
              <a:ext cx="649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run</a:t>
              </a:r>
              <a:endParaRPr lang="ko-KR" alt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90766" y="2928653"/>
              <a:ext cx="1085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export</a:t>
              </a:r>
              <a:endParaRPr lang="ko-KR" altLang="en-US" sz="24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H="1">
              <a:off x="3323692" y="4164593"/>
              <a:ext cx="118813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345993" y="4269690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commit</a:t>
              </a:r>
              <a:endParaRPr lang="ko-KR" altLang="en-US" sz="2400" dirty="0"/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H="1">
              <a:off x="7392144" y="4164593"/>
              <a:ext cx="118813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957379" y="3504200"/>
              <a:ext cx="514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cp</a:t>
              </a:r>
              <a:endParaRPr lang="ko-KR" altLang="en-US" sz="2400" dirty="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6018" y="3572566"/>
              <a:ext cx="404664" cy="404664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957379" y="4183298"/>
              <a:ext cx="514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cp</a:t>
              </a:r>
              <a:endParaRPr lang="ko-KR" altLang="en-US" sz="2400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6018" y="4251664"/>
              <a:ext cx="404664" cy="404664"/>
            </a:xfrm>
            <a:prstGeom prst="rect">
              <a:avLst/>
            </a:prstGeom>
          </p:spPr>
        </p:pic>
        <p:cxnSp>
          <p:nvCxnSpPr>
            <p:cNvPr id="2059" name="꺾인 연결선 2058"/>
            <p:cNvCxnSpPr>
              <a:stCxn id="9" idx="2"/>
            </p:cNvCxnSpPr>
            <p:nvPr/>
          </p:nvCxnSpPr>
          <p:spPr>
            <a:xfrm rot="16200000" flipH="1">
              <a:off x="3521714" y="3090154"/>
              <a:ext cx="756084" cy="3816424"/>
            </a:xfrm>
            <a:prstGeom prst="bentConnector2">
              <a:avLst/>
            </a:prstGeom>
            <a:ln w="571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꺾인 연결선 2062"/>
            <p:cNvCxnSpPr>
              <a:endCxn id="40" idx="2"/>
            </p:cNvCxnSpPr>
            <p:nvPr/>
          </p:nvCxnSpPr>
          <p:spPr>
            <a:xfrm flipV="1">
              <a:off x="5807968" y="4620323"/>
              <a:ext cx="4392488" cy="756085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808173" y="5396007"/>
              <a:ext cx="791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save</a:t>
              </a:r>
              <a:endParaRPr lang="ko-KR" altLang="en-US" sz="2400" dirty="0"/>
            </a:p>
          </p:txBody>
        </p: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8011" y="5376408"/>
              <a:ext cx="500864" cy="500864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18" y="2884339"/>
              <a:ext cx="500864" cy="500864"/>
            </a:xfrm>
            <a:prstGeom prst="rect">
              <a:avLst/>
            </a:prstGeom>
          </p:spPr>
        </p:pic>
        <p:grpSp>
          <p:nvGrpSpPr>
            <p:cNvPr id="2067" name="그룹 2066"/>
            <p:cNvGrpSpPr/>
            <p:nvPr/>
          </p:nvGrpSpPr>
          <p:grpSpPr>
            <a:xfrm rot="10800000">
              <a:off x="2099453" y="1988841"/>
              <a:ext cx="8208912" cy="756085"/>
              <a:chOff x="2143944" y="4265475"/>
              <a:chExt cx="8208912" cy="756085"/>
            </a:xfrm>
          </p:grpSpPr>
          <p:cxnSp>
            <p:nvCxnSpPr>
              <p:cNvPr id="87" name="꺾인 연결선 86"/>
              <p:cNvCxnSpPr/>
              <p:nvPr/>
            </p:nvCxnSpPr>
            <p:spPr>
              <a:xfrm rot="16200000" flipH="1">
                <a:off x="3674114" y="2735306"/>
                <a:ext cx="756084" cy="3816424"/>
              </a:xfrm>
              <a:prstGeom prst="bentConnector2">
                <a:avLst/>
              </a:prstGeom>
              <a:ln w="571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꺾인 연결선 87"/>
              <p:cNvCxnSpPr/>
              <p:nvPr/>
            </p:nvCxnSpPr>
            <p:spPr>
              <a:xfrm flipV="1">
                <a:off x="5960368" y="4265475"/>
                <a:ext cx="4392488" cy="756085"/>
              </a:xfrm>
              <a:prstGeom prst="bentConnector2">
                <a:avLst/>
              </a:prstGeom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4727848" y="1102099"/>
              <a:ext cx="24513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export=&gt;import</a:t>
              </a:r>
            </a:p>
            <a:p>
              <a:r>
                <a:rPr lang="en-US" altLang="ko-KR" sz="2400" dirty="0"/>
                <a:t>s</a:t>
              </a:r>
              <a:r>
                <a:rPr lang="en-US" altLang="ko-KR" sz="2400" dirty="0" smtClean="0"/>
                <a:t>ave=&gt;load</a:t>
              </a:r>
              <a:endParaRPr lang="ko-KR" altLang="en-US" sz="2400" dirty="0"/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713284" y="1484784"/>
            <a:ext cx="10855324" cy="51980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094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0"/>
          <a:stretch/>
        </p:blipFill>
        <p:spPr>
          <a:xfrm>
            <a:off x="3064355" y="3938155"/>
            <a:ext cx="5757861" cy="27656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1163" y="171026"/>
            <a:ext cx="3454865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5-1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866105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ko-KR" sz="2800" dirty="0" err="1" smtClean="0">
                <a:solidFill>
                  <a:schemeClr val="accent1">
                    <a:lumMod val="75000"/>
                  </a:schemeClr>
                </a:solidFill>
              </a:rPr>
              <a:t>ockerfile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85" y="1020226"/>
            <a:ext cx="6391275" cy="22860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957708" y="1052736"/>
            <a:ext cx="6318820" cy="237626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43" name="직사각형 42"/>
          <p:cNvSpPr/>
          <p:nvPr/>
        </p:nvSpPr>
        <p:spPr>
          <a:xfrm>
            <a:off x="2945085" y="3618944"/>
            <a:ext cx="6318820" cy="29720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256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63" y="171026"/>
            <a:ext cx="3454865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Chapter 5-2 Summary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164" y="857979"/>
            <a:ext cx="866105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accent1">
                    <a:lumMod val="75000"/>
                  </a:schemeClr>
                </a:solidFill>
              </a:rPr>
              <a:t>Dockerfile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 Build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859" r="12592"/>
          <a:stretch/>
        </p:blipFill>
        <p:spPr>
          <a:xfrm>
            <a:off x="345209" y="1916832"/>
            <a:ext cx="6624737" cy="421005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546009" y="3032112"/>
            <a:ext cx="4382640" cy="1837048"/>
            <a:chOff x="7176121" y="2612716"/>
            <a:chExt cx="4382640" cy="1837048"/>
          </a:xfrm>
        </p:grpSpPr>
        <p:pic>
          <p:nvPicPr>
            <p:cNvPr id="6146" name="Picture 2" descr="dockerfile run cmd entrypoint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136" y="2840037"/>
              <a:ext cx="4238625" cy="160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176121" y="2612716"/>
              <a:ext cx="4320480" cy="1837048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56171" y="1662386"/>
            <a:ext cx="11844485" cy="471894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" name="왼쪽 화살표 8"/>
          <p:cNvSpPr/>
          <p:nvPr/>
        </p:nvSpPr>
        <p:spPr>
          <a:xfrm>
            <a:off x="6321873" y="3589809"/>
            <a:ext cx="1008112" cy="86409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2495" y="2151041"/>
            <a:ext cx="15518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Dockerfile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44072" y="5823999"/>
            <a:ext cx="50474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Docker image build –t test –f </a:t>
            </a:r>
            <a:r>
              <a:rPr lang="en-US" altLang="ko-KR" dirty="0" err="1" smtClean="0"/>
              <a:t>Dockerfile.base</a:t>
            </a:r>
            <a:r>
              <a:rPr lang="en-US" altLang="ko-KR" dirty="0" smtClean="0"/>
              <a:t>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4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6574</TotalTime>
  <Words>350</Words>
  <Application>Microsoft Office PowerPoint</Application>
  <PresentationFormat>와이드스크린</PresentationFormat>
  <Paragraphs>153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 Unicode MS</vt:lpstr>
      <vt:lpstr>Open Sans</vt:lpstr>
      <vt:lpstr>Roboto</vt:lpstr>
      <vt:lpstr>Spoqa Han Sans</vt:lpstr>
      <vt:lpstr>var(--monospace)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JIYEONG</dc:creator>
  <cp:lastModifiedBy>paik jihye</cp:lastModifiedBy>
  <cp:revision>245</cp:revision>
  <dcterms:created xsi:type="dcterms:W3CDTF">2018-10-16T05:45:17Z</dcterms:created>
  <dcterms:modified xsi:type="dcterms:W3CDTF">2019-07-16T04:05:50Z</dcterms:modified>
</cp:coreProperties>
</file>