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5" r:id="rId10"/>
    <p:sldId id="266" r:id="rId11"/>
    <p:sldId id="267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11"/>
    <p:restoredTop sz="96327"/>
  </p:normalViewPr>
  <p:slideViewPr>
    <p:cSldViewPr snapToGrid="0" snapToObjects="1">
      <p:cViewPr varScale="1">
        <p:scale>
          <a:sx n="120" d="100"/>
          <a:sy n="120" d="100"/>
        </p:scale>
        <p:origin x="19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0:00:46.8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1 161 24575,'8'0'0,"5"0"0,11 0 0,0 0 0,-5 0 0,0 0 0,-1 0 0,1 0 0,-4 0 0,2 0 0,-7 0 0,8 0 0,-9 0 0,4 0 0,-4 0 0,4 0 0,-3 0 0,3 0 0,-5 0 0,5 0 0,-3 0 0,3 0 0,-4 0 0,-1-4 0,1 3 0,-1-2 0,1 3 0,-1 0 0,1 0 0,4 0 0,-3-4 0,3 3 0,-5-3 0,5 4 0,-3 0 0,8-4 0,-9 3 0,4-3 0,-4 4 0,0 0 0,4 0 0,-4-4 0,4 3 0,-4-3 0,4 4 0,-3 0 0,3 0 0,0 0 0,-3 0 0,3 0 0,0 0 0,-4 0 0,5-4 0,-6 3 0,5-2 0,-3 3 0,3 0 0,0 0 0,-3 0 0,3 0 0,0-5 0,-3 4 0,3-3 0,-5 4 0,5 0 0,-3 0 0,3 0 0,-4 0 0,-1 0 0,1-4 0,4 4 0,-4-4 0,4 4 0,-4 0 0,-1 0 0,1 0 0,4 0 0,-3 0 0,3 0 0,-5-4 0,5 3 0,-3-3 0,3 4 0,-4 0 0,4-4 0,-3 3 0,3-3 0,-5 4 0,5 0 0,-3 0 0,3 0 0,0-4 0,-3 3 0,7-4 0,-7 2 0,8 2 0,-4-3 0,0 0 0,4 3 0,-4-3 0,5 4 0,-5 0 0,4-4 0,-4 3 0,1-3 0,2 4 0,-2 0 0,3 0 0,1-4 0,-4 3 0,2-4 0,-7 5 0,8 0 0,-4 0 0,0 0 0,-1 0 0,0 0 0,-3-3 0,3 2 0,0-3 0,-3 4 0,3 0 0,0 0 0,-3 0 0,11-4 0,-6 3 0,4-3 0,-2 4 0,-3-4 0,5 3 0,-4-3 0,2 4 0,-2 0 0,3 0 0,-3 0 0,2 0 0,-2 0 0,4-4 0,-1 3 0,1-3 0,0 4 0,0 0 0,0 0 0,0 0 0,0 0 0,-1 0 0,-3 0 0,2 0 0,-2 0 0,-1 0 0,3 0 0,-7 0 0,8 0 0,-4 0 0,5 0 0,0 0 0,0 0 0,0 0 0,-1 0 0,1 0 0,0 0 0,0 0 0,0 0 0,0 0 0,0 0 0,-5 0 0,4 0 0,-4 0 0,0 0 0,4 0 0,-4 0 0,5 0 0,0 0 0,-5 0 0,4 0 0,-4 0 0,5 0 0,-5 0 0,4 0 0,-9 0 0,9 0 0,-8 0 0,7 0 0,-7 0 0,8 0 0,-8 0 0,7 0 0,-7 0 0,3 3 0,-5-2 0,1 3 0,4-4 0,-3 0 0,3 0 0,-5 0 0,5 0 0,1 0 0,5 0 0,-6 0 0,5 4 0,-4-3 0,5 4 0,-5-5 0,4 0 0,-4 4 0,5-3 0,0 3 0,-5-4 0,4 0 0,-4 4 0,0-3 0,4 3 0,-8-4 0,7 5 0,-2-4 0,-1 3 0,4-4 0,-9 0 0,13 4 0,-12-3 0,7 2 0,-8-3 0,-1 0 0,1 0 0,-1 0 0,1 0 0,-1 0 0,1 4 0,-1-3 0,1 3 0,-1-4 0,-3 0 0,-2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0:00:50.5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3582 0 24575,'-32'0'0,"-11"0"0,-36 0 0,3 0-1258,15 0 0,-3 0 1258,7 0 0,0 0 0,-8 0 0,-2 0 0,-3 0 0,0 0 0,4 0 0,1 0 0,-1 0 0,-1 0 0,-3 0 0,0 0 0,4 0 0,1 0 0,-1 0 0,0 0 0,1 0 0,1 0 0,-1 0 0,0 0 0,4 0 0,0 0 0,-11 0 0,4 0 59,-21 0-59,27 0 0,2 0 0,-17 0 0,-22 0 0,12 6 0,0 2 0,-12-1 0,22 4 0,-16-4 585,37 0-585,-12 4 0,7-10 0,7 10 1260,8-10-1260,9 9 612,6-9-612,0 3 0,0-4 0,0 5 0,0-4 0,0 4 0,0-5 0,0 0 0,0 4 0,0-2 0,0 2 0,5-4 0,2 0 0,5 0 0,0 0 0,5 0 0,-4 0 0,8 0 0,-3 0 0,5 0 0,3 4 0,2 0 0,3 4 0,0-4 0,0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0:00:52.9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308 1 24575,'-12'0'0,"5"3"0,0 2 0,-2 3 0,-1 0 0,-7 2 0,6 3 0,-6-3 0,2 8 0,1-8 0,-4 8 0,8-8 0,-3 3 0,5-5 0,-1 1 0,5-1 0,0 1 0,4-1 0,0-1 0,-9 2 0,3-1 0,-11 1 0,2 0 0,1 5 0,-4-3 0,8 2 0,-3-4 0,4-1 0,5 1 0,-4-1 0,10-3 0,-1-1 0,7-4 0,1 0 0,-1 0 0,0 0 0,1 4 0,-1 0 0,1 5 0,-1-1 0,1 1 0,-1-1 0,5 1 0,-3 4 0,8-2 0,-3 7 0,4-8 0,0 8 0,-1-7 0,1 6 0,0-6 0,0 2 0,5 2 0,-4-4 0,10 3 0,-10-4 0,10 0 0,-10 4 0,5-3 0,-7 2 0,1-3 0,-5-1 0,4 0 0,-8-4 0,3 3 0,-5-7 0,-3 6 0,2-6 0,-6 3 0,3-4 0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customXml" Target="../ink/ink2.xml"/><Relationship Id="rId4" Type="http://schemas.openxmlformats.org/officeDocument/2006/relationships/image" Target="../media/image6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DD7F7C-6EE8-3649-8EC5-289BF20B0C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7249" y="1954697"/>
            <a:ext cx="9377502" cy="838198"/>
          </a:xfrm>
        </p:spPr>
        <p:txBody>
          <a:bodyPr>
            <a:noAutofit/>
          </a:bodyPr>
          <a:lstStyle/>
          <a:p>
            <a:r>
              <a:rPr kumimoji="1" lang="en-US" altLang="zh-CN" sz="5400" dirty="0"/>
              <a:t>2022</a:t>
            </a:r>
            <a:r>
              <a:rPr kumimoji="1" lang="zh-CN" altLang="en-US" sz="5400" dirty="0"/>
              <a:t>卒業制作の</a:t>
            </a:r>
            <a:r>
              <a:rPr lang="zh-CN" altLang="en-US" sz="5400" dirty="0"/>
              <a:t>ガイドライン</a:t>
            </a:r>
            <a:endParaRPr kumimoji="1" lang="zh-CN" altLang="en-US" sz="5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0D75C54-DCAF-A04C-853D-C40037A4F84D}"/>
              </a:ext>
            </a:extLst>
          </p:cNvPr>
          <p:cNvSpPr txBox="1"/>
          <p:nvPr/>
        </p:nvSpPr>
        <p:spPr>
          <a:xfrm>
            <a:off x="6533166" y="4065106"/>
            <a:ext cx="27077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zh-CN" altLang="en-US" sz="2400" dirty="0"/>
              <a:t>情報処理科</a:t>
            </a:r>
            <a:r>
              <a:rPr kumimoji="1" lang="en-US" altLang="zh-CN" sz="2400" dirty="0"/>
              <a:t>CD65-2</a:t>
            </a:r>
          </a:p>
          <a:p>
            <a:pPr algn="r"/>
            <a:r>
              <a:rPr kumimoji="1" lang="zh-CN" altLang="en-US" sz="2400" dirty="0"/>
              <a:t>グループ</a:t>
            </a:r>
            <a:r>
              <a:rPr kumimoji="1" lang="en-US" altLang="zh-CN" sz="2400" dirty="0"/>
              <a:t>Ⅴ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19084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6710AC-02AD-A04B-830D-E29172DF657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29861" y="193896"/>
            <a:ext cx="9932278" cy="5619183"/>
          </a:xfrm>
        </p:spPr>
        <p:txBody>
          <a:bodyPr numCol="2">
            <a:noAutofit/>
          </a:bodyPr>
          <a:lstStyle/>
          <a:p>
            <a:r>
              <a:rPr kumimoji="1" lang="en" altLang="zh-CN" sz="800" dirty="0"/>
              <a:t>-- customer</a:t>
            </a:r>
            <a:r>
              <a:rPr kumimoji="1" lang="zh-CN" altLang="en-US" sz="800" dirty="0"/>
              <a:t>表</a:t>
            </a:r>
          </a:p>
          <a:p>
            <a:r>
              <a:rPr kumimoji="1" lang="en" altLang="zh-CN" sz="800" dirty="0"/>
              <a:t>drop database if exists </a:t>
            </a:r>
            <a:r>
              <a:rPr kumimoji="1" lang="en" altLang="zh-CN" sz="800" dirty="0" err="1"/>
              <a:t>petweb</a:t>
            </a:r>
            <a:r>
              <a:rPr kumimoji="1" lang="en" altLang="zh-CN" sz="800" dirty="0"/>
              <a:t>;</a:t>
            </a:r>
          </a:p>
          <a:p>
            <a:r>
              <a:rPr kumimoji="1" lang="en" altLang="zh-CN" sz="800" dirty="0"/>
              <a:t>create database </a:t>
            </a:r>
            <a:r>
              <a:rPr kumimoji="1" lang="en" altLang="zh-CN" sz="800" dirty="0" err="1"/>
              <a:t>petweb</a:t>
            </a:r>
            <a:r>
              <a:rPr kumimoji="1" lang="en" altLang="zh-CN" sz="800" dirty="0"/>
              <a:t>;</a:t>
            </a:r>
          </a:p>
          <a:p>
            <a:r>
              <a:rPr kumimoji="1" lang="en" altLang="zh-CN" sz="800" dirty="0"/>
              <a:t>use </a:t>
            </a:r>
            <a:r>
              <a:rPr kumimoji="1" lang="en" altLang="zh-CN" sz="800" dirty="0" err="1"/>
              <a:t>petweb</a:t>
            </a:r>
            <a:r>
              <a:rPr kumimoji="1" lang="en" altLang="zh-CN" sz="800" dirty="0"/>
              <a:t>;</a:t>
            </a:r>
          </a:p>
          <a:p>
            <a:r>
              <a:rPr kumimoji="1" lang="en" altLang="zh-CN" sz="800" dirty="0"/>
              <a:t>create table customer(</a:t>
            </a:r>
          </a:p>
          <a:p>
            <a:r>
              <a:rPr kumimoji="1" lang="en" altLang="zh-CN" sz="800" dirty="0"/>
              <a:t>	</a:t>
            </a:r>
            <a:r>
              <a:rPr kumimoji="1" lang="en" altLang="zh-CN" sz="800" dirty="0" err="1"/>
              <a:t>custid</a:t>
            </a:r>
            <a:r>
              <a:rPr kumimoji="1" lang="en" altLang="zh-CN" sz="800" dirty="0"/>
              <a:t> int primary key </a:t>
            </a:r>
            <a:r>
              <a:rPr kumimoji="1" lang="en" altLang="zh-CN" sz="800" dirty="0" err="1"/>
              <a:t>auto_increment</a:t>
            </a:r>
            <a:r>
              <a:rPr kumimoji="1" lang="en" altLang="zh-CN" sz="800" dirty="0"/>
              <a:t>,</a:t>
            </a:r>
          </a:p>
          <a:p>
            <a:r>
              <a:rPr kumimoji="1" lang="en" altLang="zh-CN" sz="800" dirty="0"/>
              <a:t>	</a:t>
            </a:r>
            <a:r>
              <a:rPr kumimoji="1" lang="en" altLang="zh-CN" sz="800" dirty="0" err="1"/>
              <a:t>custname</a:t>
            </a:r>
            <a:r>
              <a:rPr kumimoji="1" lang="en" altLang="zh-CN" sz="800" dirty="0"/>
              <a:t> varchar(20) not null unique,</a:t>
            </a:r>
          </a:p>
          <a:p>
            <a:r>
              <a:rPr kumimoji="1" lang="en" altLang="zh-CN" sz="800" dirty="0"/>
              <a:t>	</a:t>
            </a:r>
            <a:r>
              <a:rPr kumimoji="1" lang="en" altLang="zh-CN" sz="800" dirty="0" err="1"/>
              <a:t>custpassword</a:t>
            </a:r>
            <a:r>
              <a:rPr kumimoji="1" lang="en" altLang="zh-CN" sz="800" dirty="0"/>
              <a:t> varchar(32) not null,</a:t>
            </a:r>
          </a:p>
          <a:p>
            <a:r>
              <a:rPr kumimoji="1" lang="en" altLang="zh-CN" sz="800" dirty="0"/>
              <a:t>	</a:t>
            </a:r>
            <a:r>
              <a:rPr kumimoji="1" lang="en" altLang="zh-CN" sz="800" dirty="0" err="1"/>
              <a:t>custsex</a:t>
            </a:r>
            <a:r>
              <a:rPr kumimoji="1" lang="en" altLang="zh-CN" sz="800" dirty="0"/>
              <a:t> TINYINT(1),</a:t>
            </a:r>
          </a:p>
          <a:p>
            <a:r>
              <a:rPr kumimoji="1" lang="en" altLang="zh-CN" sz="800" dirty="0"/>
              <a:t>	</a:t>
            </a:r>
            <a:r>
              <a:rPr kumimoji="1" lang="en" altLang="zh-CN" sz="800" dirty="0" err="1"/>
              <a:t>custemail</a:t>
            </a:r>
            <a:r>
              <a:rPr kumimoji="1" lang="en" altLang="zh-CN" sz="800" dirty="0"/>
              <a:t> varchar(200),</a:t>
            </a:r>
          </a:p>
          <a:p>
            <a:r>
              <a:rPr kumimoji="1" lang="en" altLang="zh-CN" sz="800" dirty="0"/>
              <a:t>	</a:t>
            </a:r>
            <a:r>
              <a:rPr kumimoji="1" lang="en" altLang="zh-CN" sz="800" dirty="0" err="1"/>
              <a:t>custaddress</a:t>
            </a:r>
            <a:r>
              <a:rPr kumimoji="1" lang="en" altLang="zh-CN" sz="800" dirty="0"/>
              <a:t> VARCHAR(300)</a:t>
            </a:r>
          </a:p>
          <a:p>
            <a:r>
              <a:rPr kumimoji="1" lang="en" altLang="zh-CN" sz="800" dirty="0"/>
              <a:t>);</a:t>
            </a:r>
          </a:p>
          <a:p>
            <a:r>
              <a:rPr kumimoji="1" lang="en" altLang="zh-CN" sz="800" dirty="0"/>
              <a:t>insert into customer(</a:t>
            </a:r>
            <a:r>
              <a:rPr kumimoji="1" lang="en" altLang="zh-CN" sz="800" dirty="0" err="1"/>
              <a:t>custname,custpassword,custsex,custemail,custaddress</a:t>
            </a:r>
            <a:r>
              <a:rPr kumimoji="1" lang="en" altLang="zh-CN" sz="800" dirty="0"/>
              <a:t>) values('admin','admin',0,'admin@jh.com','</a:t>
            </a:r>
            <a:r>
              <a:rPr kumimoji="1" lang="zh-CN" altLang="en-US" sz="800" dirty="0"/>
              <a:t>品川区南大井</a:t>
            </a:r>
            <a:r>
              <a:rPr kumimoji="1" lang="en-US" altLang="zh-CN" sz="800" dirty="0"/>
              <a:t>1-1-1');</a:t>
            </a:r>
          </a:p>
          <a:p>
            <a:r>
              <a:rPr kumimoji="1" lang="en" altLang="zh-CN" sz="800" dirty="0"/>
              <a:t>select * from customer;</a:t>
            </a:r>
          </a:p>
          <a:p>
            <a:endParaRPr kumimoji="1" lang="en" altLang="zh-CN" sz="800" dirty="0"/>
          </a:p>
          <a:p>
            <a:r>
              <a:rPr kumimoji="1" lang="en" altLang="zh-CN" sz="800" dirty="0"/>
              <a:t>-- company</a:t>
            </a:r>
            <a:r>
              <a:rPr kumimoji="1" lang="zh-CN" altLang="en-US" sz="800" dirty="0"/>
              <a:t>表</a:t>
            </a:r>
          </a:p>
          <a:p>
            <a:r>
              <a:rPr kumimoji="1" lang="en" altLang="zh-CN" sz="800" dirty="0"/>
              <a:t>DROP TABLE IF EXISTS company;</a:t>
            </a:r>
          </a:p>
          <a:p>
            <a:r>
              <a:rPr kumimoji="1" lang="en" altLang="zh-CN" sz="800" dirty="0"/>
              <a:t>CREATE TABLE company (</a:t>
            </a:r>
          </a:p>
          <a:p>
            <a:r>
              <a:rPr kumimoji="1" lang="en" altLang="zh-CN" sz="800" dirty="0"/>
              <a:t>	</a:t>
            </a:r>
            <a:r>
              <a:rPr kumimoji="1" lang="en" altLang="zh-CN" sz="800" dirty="0" err="1"/>
              <a:t>compid</a:t>
            </a:r>
            <a:r>
              <a:rPr kumimoji="1" lang="en" altLang="zh-CN" sz="800" dirty="0"/>
              <a:t> INT PRIMARY KEY </a:t>
            </a:r>
            <a:r>
              <a:rPr kumimoji="1" lang="en" altLang="zh-CN" sz="800" dirty="0" err="1"/>
              <a:t>auto_increment</a:t>
            </a:r>
            <a:r>
              <a:rPr kumimoji="1" lang="en" altLang="zh-CN" sz="800" dirty="0"/>
              <a:t>,</a:t>
            </a:r>
          </a:p>
          <a:p>
            <a:r>
              <a:rPr kumimoji="1" lang="en" altLang="zh-CN" sz="800" dirty="0"/>
              <a:t>	</a:t>
            </a:r>
            <a:r>
              <a:rPr kumimoji="1" lang="en" altLang="zh-CN" sz="800" dirty="0" err="1"/>
              <a:t>compusername</a:t>
            </a:r>
            <a:r>
              <a:rPr kumimoji="1" lang="en" altLang="zh-CN" sz="800" dirty="0"/>
              <a:t> VARCHAR ( 20 ) NOT NULL UNIQUE,</a:t>
            </a:r>
          </a:p>
          <a:p>
            <a:r>
              <a:rPr kumimoji="1" lang="en" altLang="zh-CN" sz="800" dirty="0"/>
              <a:t>	</a:t>
            </a:r>
            <a:r>
              <a:rPr kumimoji="1" lang="en" altLang="zh-CN" sz="800" dirty="0" err="1"/>
              <a:t>comppassword</a:t>
            </a:r>
            <a:r>
              <a:rPr kumimoji="1" lang="en" altLang="zh-CN" sz="800" dirty="0"/>
              <a:t> VARCHAR ( 32 ) NOT NULL,</a:t>
            </a:r>
          </a:p>
          <a:p>
            <a:r>
              <a:rPr kumimoji="1" lang="en" altLang="zh-CN" sz="800" dirty="0"/>
              <a:t>	</a:t>
            </a:r>
            <a:r>
              <a:rPr kumimoji="1" lang="en" altLang="zh-CN" sz="800" dirty="0" err="1"/>
              <a:t>compname</a:t>
            </a:r>
            <a:r>
              <a:rPr kumimoji="1" lang="en" altLang="zh-CN" sz="800" dirty="0"/>
              <a:t> VARCHAR ( 32 ) NOT NULL,</a:t>
            </a:r>
          </a:p>
          <a:p>
            <a:r>
              <a:rPr kumimoji="1" lang="en" altLang="zh-CN" sz="800" dirty="0"/>
              <a:t>	</a:t>
            </a:r>
            <a:r>
              <a:rPr kumimoji="1" lang="en" altLang="zh-CN" sz="800" dirty="0" err="1"/>
              <a:t>compemail</a:t>
            </a:r>
            <a:r>
              <a:rPr kumimoji="1" lang="en" altLang="zh-CN" sz="800" dirty="0"/>
              <a:t> VARCHAR ( 200 ),</a:t>
            </a:r>
          </a:p>
          <a:p>
            <a:r>
              <a:rPr kumimoji="1" lang="en" altLang="zh-CN" sz="800" dirty="0"/>
              <a:t>	</a:t>
            </a:r>
            <a:r>
              <a:rPr kumimoji="1" lang="en" altLang="zh-CN" sz="800" dirty="0" err="1"/>
              <a:t>legalname</a:t>
            </a:r>
            <a:r>
              <a:rPr kumimoji="1" lang="en" altLang="zh-CN" sz="800" dirty="0"/>
              <a:t> VARCHAR ( 200 ) ,</a:t>
            </a:r>
          </a:p>
          <a:p>
            <a:r>
              <a:rPr kumimoji="1" lang="en" altLang="zh-CN" sz="800" dirty="0"/>
              <a:t>	</a:t>
            </a:r>
            <a:r>
              <a:rPr kumimoji="1" lang="en" altLang="zh-CN" sz="800" dirty="0" err="1"/>
              <a:t>compaddress</a:t>
            </a:r>
            <a:r>
              <a:rPr kumimoji="1" lang="en" altLang="zh-CN" sz="800" dirty="0"/>
              <a:t> VARCHAR(255)</a:t>
            </a:r>
          </a:p>
          <a:p>
            <a:r>
              <a:rPr kumimoji="1" lang="en" altLang="zh-CN" sz="800" dirty="0"/>
              <a:t>);</a:t>
            </a:r>
          </a:p>
          <a:p>
            <a:r>
              <a:rPr kumimoji="1" lang="en" altLang="zh-CN" sz="800" dirty="0"/>
              <a:t>INSERT INTO company ( </a:t>
            </a:r>
            <a:r>
              <a:rPr kumimoji="1" lang="en" altLang="zh-CN" sz="800" dirty="0" err="1"/>
              <a:t>compusername</a:t>
            </a:r>
            <a:r>
              <a:rPr kumimoji="1" lang="en" altLang="zh-CN" sz="800" dirty="0"/>
              <a:t>, </a:t>
            </a:r>
            <a:r>
              <a:rPr kumimoji="1" lang="en" altLang="zh-CN" sz="800" dirty="0" err="1"/>
              <a:t>comppassword</a:t>
            </a:r>
            <a:r>
              <a:rPr kumimoji="1" lang="en" altLang="zh-CN" sz="800" dirty="0"/>
              <a:t>, </a:t>
            </a:r>
            <a:r>
              <a:rPr kumimoji="1" lang="en" altLang="zh-CN" sz="800" dirty="0" err="1"/>
              <a:t>compname</a:t>
            </a:r>
            <a:r>
              <a:rPr kumimoji="1" lang="en" altLang="zh-CN" sz="800" dirty="0"/>
              <a:t>, </a:t>
            </a:r>
            <a:r>
              <a:rPr kumimoji="1" lang="en" altLang="zh-CN" sz="800" dirty="0" err="1"/>
              <a:t>compemail</a:t>
            </a:r>
            <a:r>
              <a:rPr kumimoji="1" lang="en" altLang="zh-CN" sz="800" dirty="0"/>
              <a:t>, </a:t>
            </a:r>
            <a:r>
              <a:rPr kumimoji="1" lang="en" altLang="zh-CN" sz="800" dirty="0" err="1"/>
              <a:t>legalname</a:t>
            </a:r>
            <a:r>
              <a:rPr kumimoji="1" lang="en" altLang="zh-CN" sz="800" dirty="0"/>
              <a:t> ,</a:t>
            </a:r>
            <a:r>
              <a:rPr kumimoji="1" lang="en" altLang="zh-CN" sz="800" dirty="0" err="1"/>
              <a:t>compaddress</a:t>
            </a:r>
            <a:r>
              <a:rPr kumimoji="1" lang="en" altLang="zh-CN" sz="800" dirty="0"/>
              <a:t>)</a:t>
            </a:r>
          </a:p>
          <a:p>
            <a:r>
              <a:rPr kumimoji="1" lang="en" altLang="zh-CN" sz="800" dirty="0"/>
              <a:t>VALUES</a:t>
            </a:r>
          </a:p>
          <a:p>
            <a:r>
              <a:rPr kumimoji="1" lang="en" altLang="zh-CN" sz="800" dirty="0"/>
              <a:t>	( 'admin', 'admin', '</a:t>
            </a:r>
            <a:r>
              <a:rPr kumimoji="1" lang="zh-CN" altLang="en-US" sz="800" dirty="0"/>
              <a:t>日本工学院株式会社</a:t>
            </a:r>
            <a:r>
              <a:rPr kumimoji="1" lang="en-US" altLang="zh-CN" sz="800" dirty="0"/>
              <a:t>', '</a:t>
            </a:r>
            <a:r>
              <a:rPr kumimoji="1" lang="en" altLang="zh-CN" sz="800" dirty="0" err="1"/>
              <a:t>admin@gmail.com</a:t>
            </a:r>
            <a:r>
              <a:rPr kumimoji="1" lang="en" altLang="zh-CN" sz="800" dirty="0"/>
              <a:t>', '</a:t>
            </a:r>
            <a:r>
              <a:rPr kumimoji="1" lang="zh-CN" altLang="en-US" sz="800" dirty="0"/>
              <a:t>大田太郎</a:t>
            </a:r>
            <a:r>
              <a:rPr kumimoji="1" lang="en-US" altLang="zh-CN" sz="800" dirty="0"/>
              <a:t>','</a:t>
            </a:r>
            <a:r>
              <a:rPr kumimoji="1" lang="zh-CN" altLang="en-US" sz="800" dirty="0"/>
              <a:t>太田区</a:t>
            </a:r>
            <a:r>
              <a:rPr kumimoji="1" lang="en-US" altLang="zh-CN" sz="800" dirty="0"/>
              <a:t>1-1-1' );</a:t>
            </a:r>
          </a:p>
          <a:p>
            <a:r>
              <a:rPr kumimoji="1" lang="en" altLang="zh-CN" sz="800" dirty="0"/>
              <a:t>SELECT * FROM company;</a:t>
            </a:r>
          </a:p>
          <a:p>
            <a:endParaRPr kumimoji="1" lang="en" altLang="zh-CN" sz="800" dirty="0"/>
          </a:p>
          <a:p>
            <a:r>
              <a:rPr kumimoji="1" lang="en" altLang="zh-CN" sz="800" dirty="0"/>
              <a:t>-- pets</a:t>
            </a:r>
            <a:r>
              <a:rPr kumimoji="1" lang="zh-CN" altLang="en-US" sz="800" dirty="0"/>
              <a:t>表</a:t>
            </a:r>
          </a:p>
          <a:p>
            <a:r>
              <a:rPr kumimoji="1" lang="en" altLang="zh-CN" sz="800" dirty="0"/>
              <a:t>DROP TABLE IF EXISTS pets;</a:t>
            </a:r>
          </a:p>
          <a:p>
            <a:r>
              <a:rPr kumimoji="1" lang="en" altLang="zh-CN" sz="800" dirty="0"/>
              <a:t>CREATE TABLE pets (</a:t>
            </a:r>
          </a:p>
          <a:p>
            <a:r>
              <a:rPr kumimoji="1" lang="en" altLang="zh-CN" sz="800" dirty="0"/>
              <a:t>	id INT PRIMARY KEY </a:t>
            </a:r>
            <a:r>
              <a:rPr kumimoji="1" lang="en" altLang="zh-CN" sz="800" dirty="0" err="1"/>
              <a:t>auto_increment</a:t>
            </a:r>
            <a:r>
              <a:rPr kumimoji="1" lang="en" altLang="zh-CN" sz="800" dirty="0"/>
              <a:t>,</a:t>
            </a:r>
          </a:p>
          <a:p>
            <a:r>
              <a:rPr kumimoji="1" lang="en" altLang="zh-CN" sz="800" dirty="0"/>
              <a:t>	</a:t>
            </a:r>
            <a:r>
              <a:rPr kumimoji="1" lang="en" altLang="zh-CN" sz="800" dirty="0" err="1"/>
              <a:t>petsname</a:t>
            </a:r>
            <a:r>
              <a:rPr kumimoji="1" lang="en" altLang="zh-CN" sz="800" dirty="0"/>
              <a:t> VARCHAR ( 20 ) NOT NULL UNIQUE,</a:t>
            </a:r>
          </a:p>
          <a:p>
            <a:r>
              <a:rPr kumimoji="1" lang="en" altLang="zh-CN" sz="800" dirty="0"/>
              <a:t>	species VARCHAR(40) NOT NULL,</a:t>
            </a:r>
          </a:p>
          <a:p>
            <a:r>
              <a:rPr kumimoji="1" lang="en" altLang="zh-CN" sz="800" dirty="0"/>
              <a:t>	amount INTEGER (3) NOT NULL,</a:t>
            </a:r>
          </a:p>
          <a:p>
            <a:r>
              <a:rPr kumimoji="1" lang="en" altLang="zh-CN" sz="800" dirty="0"/>
              <a:t>	instruction VARCHAR(255)</a:t>
            </a:r>
          </a:p>
          <a:p>
            <a:r>
              <a:rPr kumimoji="1" lang="en" altLang="zh-CN" sz="800" dirty="0"/>
              <a:t>-- 	</a:t>
            </a:r>
            <a:r>
              <a:rPr kumimoji="1" lang="zh-CN" altLang="en-US" sz="800" dirty="0"/>
              <a:t>差一个</a:t>
            </a:r>
            <a:r>
              <a:rPr kumimoji="1" lang="en" altLang="zh-CN" sz="800" dirty="0" err="1"/>
              <a:t>bolb</a:t>
            </a:r>
            <a:r>
              <a:rPr kumimoji="1" lang="zh-CN" altLang="en-US" sz="800" dirty="0"/>
              <a:t>类型的图片（手动添加）</a:t>
            </a:r>
          </a:p>
          <a:p>
            <a:r>
              <a:rPr kumimoji="1" lang="en-US" altLang="zh-CN" sz="800" dirty="0"/>
              <a:t>);</a:t>
            </a:r>
          </a:p>
          <a:p>
            <a:endParaRPr kumimoji="1" lang="en-US" altLang="zh-CN" sz="800" dirty="0"/>
          </a:p>
          <a:p>
            <a:r>
              <a:rPr kumimoji="1" lang="en" altLang="zh-CN" sz="800" dirty="0"/>
              <a:t>INSERT INTO pets (</a:t>
            </a:r>
            <a:r>
              <a:rPr kumimoji="1" lang="en" altLang="zh-CN" sz="800" dirty="0" err="1"/>
              <a:t>petsname,species,amount,instruction</a:t>
            </a:r>
            <a:r>
              <a:rPr kumimoji="1" lang="en" altLang="zh-CN" sz="800" dirty="0"/>
              <a:t>)</a:t>
            </a:r>
          </a:p>
          <a:p>
            <a:r>
              <a:rPr kumimoji="1" lang="en" altLang="zh-CN" sz="800" dirty="0"/>
              <a:t>VALUES</a:t>
            </a:r>
          </a:p>
          <a:p>
            <a:r>
              <a:rPr kumimoji="1" lang="en" altLang="zh-CN" sz="800" dirty="0"/>
              <a:t>	('</a:t>
            </a:r>
            <a:r>
              <a:rPr kumimoji="1" lang="ja-JP" altLang="en-US" sz="800"/>
              <a:t>ももちゃん</a:t>
            </a:r>
            <a:r>
              <a:rPr kumimoji="1" lang="en-US" altLang="ja-JP" sz="800" dirty="0"/>
              <a:t>','</a:t>
            </a:r>
            <a:r>
              <a:rPr kumimoji="1" lang="en" altLang="zh-CN" sz="800" dirty="0"/>
              <a:t>cat',10,'</a:t>
            </a:r>
            <a:r>
              <a:rPr kumimoji="1" lang="zh-CN" altLang="en-US" sz="800" dirty="0"/>
              <a:t>可愛</a:t>
            </a:r>
            <a:r>
              <a:rPr kumimoji="1" lang="ja-JP" altLang="en-US" sz="800"/>
              <a:t>いももちゃんだよ、</a:t>
            </a:r>
            <a:r>
              <a:rPr kumimoji="1" lang="zh-CN" altLang="en-US" sz="800" dirty="0"/>
              <a:t>今後</a:t>
            </a:r>
            <a:r>
              <a:rPr kumimoji="1" lang="ja-JP" altLang="en-US" sz="800"/>
              <a:t>の</a:t>
            </a:r>
            <a:r>
              <a:rPr kumimoji="1" lang="zh-CN" altLang="en-US" sz="800" dirty="0"/>
              <a:t>人生</a:t>
            </a:r>
            <a:r>
              <a:rPr kumimoji="1" lang="ja-JP" altLang="en-US" sz="800"/>
              <a:t>は</a:t>
            </a:r>
            <a:r>
              <a:rPr kumimoji="1" lang="zh-CN" altLang="en-US" sz="800" dirty="0"/>
              <a:t>一緒</a:t>
            </a:r>
            <a:r>
              <a:rPr kumimoji="1" lang="ja-JP" altLang="en-US" sz="800"/>
              <a:t>に</a:t>
            </a:r>
            <a:r>
              <a:rPr kumimoji="1" lang="zh-CN" altLang="en-US" sz="800" dirty="0"/>
              <a:t>過</a:t>
            </a:r>
            <a:r>
              <a:rPr kumimoji="1" lang="ja-JP" altLang="en-US" sz="800"/>
              <a:t>ごしましょう！</a:t>
            </a:r>
            <a:r>
              <a:rPr kumimoji="1" lang="en-US" altLang="ja-JP" sz="800" dirty="0"/>
              <a:t>');</a:t>
            </a:r>
          </a:p>
          <a:p>
            <a:r>
              <a:rPr kumimoji="1" lang="en" altLang="zh-CN" sz="800" dirty="0"/>
              <a:t>SELECT * FROM pets;</a:t>
            </a:r>
            <a:endParaRPr kumimoji="1" lang="zh-CN" altLang="en-US" sz="800" dirty="0"/>
          </a:p>
        </p:txBody>
      </p:sp>
    </p:spTree>
    <p:extLst>
      <p:ext uri="{BB962C8B-B14F-4D97-AF65-F5344CB8AC3E}">
        <p14:creationId xmlns:p14="http://schemas.microsoft.com/office/powerpoint/2010/main" val="3696797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59E277-780D-BB4D-AFD8-B0CD0C5A2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66517"/>
            <a:ext cx="10364451" cy="1596177"/>
          </a:xfrm>
        </p:spPr>
        <p:txBody>
          <a:bodyPr/>
          <a:lstStyle/>
          <a:p>
            <a:r>
              <a:rPr kumimoji="1" lang="zh-CN" altLang="en-US" dirty="0"/>
              <a:t>機能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C9F1C7-C790-BD44-B4FC-7FE7AC175E1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1212111"/>
            <a:ext cx="10363826" cy="5135525"/>
          </a:xfrm>
        </p:spPr>
        <p:txBody>
          <a:bodyPr/>
          <a:lstStyle/>
          <a:p>
            <a:r>
              <a:rPr kumimoji="1" lang="en-US" altLang="zh-CN" dirty="0"/>
              <a:t>Index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Login</a:t>
            </a:r>
          </a:p>
          <a:p>
            <a:endParaRPr kumimoji="1" lang="en-US" altLang="zh-CN" dirty="0"/>
          </a:p>
          <a:p>
            <a:r>
              <a:rPr kumimoji="1" lang="en-US" altLang="zh-CN" dirty="0" err="1"/>
              <a:t>Regist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View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2535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>
            <a:extLst>
              <a:ext uri="{FF2B5EF4-FFF2-40B4-BE49-F238E27FC236}">
                <a16:creationId xmlns:a16="http://schemas.microsoft.com/office/drawing/2014/main" id="{22790EC5-ACA7-4536-8066-B60199F3C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AD20AEA-7CAF-4A83-BE2E-EAF010B8B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40FCD49-2060-48B9-8212-8A5F1DF47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92CEB01-CBF9-3B4C-8529-1AD8EE3CC92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35000"/>
          </a:blip>
          <a:srcRect t="7475" b="8255"/>
          <a:stretch/>
        </p:blipFill>
        <p:spPr>
          <a:xfrm>
            <a:off x="-3" y="10"/>
            <a:ext cx="12191980" cy="685799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3A45DCD-B5FB-4A86-88D2-91088C7FFC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BF9786E-45ED-9844-BCE5-59AD8EDBD6A6}"/>
              </a:ext>
            </a:extLst>
          </p:cNvPr>
          <p:cNvSpPr txBox="1"/>
          <p:nvPr/>
        </p:nvSpPr>
        <p:spPr>
          <a:xfrm>
            <a:off x="-26" y="4227615"/>
            <a:ext cx="8689976" cy="10311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en-US" altLang="zh-CN" sz="4800" cap="all" dirty="0">
                <a:latin typeface="+mj-lt"/>
                <a:ea typeface="+mj-ea"/>
                <a:cs typeface="+mj-cs"/>
              </a:rPr>
              <a:t>Thank you</a:t>
            </a:r>
            <a:r>
              <a:rPr kumimoji="1" lang="en-US" altLang="ja-JP" sz="4800" cap="all" dirty="0">
                <a:latin typeface="+mj-lt"/>
                <a:ea typeface="+mj-ea"/>
                <a:cs typeface="+mj-cs"/>
              </a:rPr>
              <a:t> for Listening</a:t>
            </a:r>
            <a:endParaRPr kumimoji="1" lang="en-US" altLang="zh-CN" sz="4800" cap="all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723291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88CD55-23A7-C44D-BDE7-2E663F481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149" y="718931"/>
            <a:ext cx="10364451" cy="1147893"/>
          </a:xfrm>
        </p:spPr>
        <p:txBody>
          <a:bodyPr>
            <a:normAutofit/>
          </a:bodyPr>
          <a:lstStyle/>
          <a:p>
            <a:r>
              <a:rPr kumimoji="1" lang="zh-CN" altLang="en-US" sz="4000" dirty="0"/>
              <a:t>必要な</a:t>
            </a:r>
            <a:r>
              <a:rPr kumimoji="1" lang="zh-CN" altLang="en-US" sz="4000" u="sng" dirty="0"/>
              <a:t>ファイル</a:t>
            </a:r>
            <a:r>
              <a:rPr kumimoji="1" lang="zh-CN" altLang="en-US" sz="4000" dirty="0"/>
              <a:t>と</a:t>
            </a:r>
            <a:r>
              <a:rPr kumimoji="1" lang="zh-CN" altLang="en-US" sz="4000" u="sng" dirty="0"/>
              <a:t>ソフトウェア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BE5C901-7D27-D74B-87EF-324F4F61CEBD}"/>
              </a:ext>
            </a:extLst>
          </p:cNvPr>
          <p:cNvSpPr txBox="1"/>
          <p:nvPr/>
        </p:nvSpPr>
        <p:spPr>
          <a:xfrm>
            <a:off x="913149" y="2843875"/>
            <a:ext cx="92744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IntelliJ IDEA</a:t>
            </a:r>
            <a:r>
              <a:rPr kumimoji="1" lang="zh-CN" altLang="en-US" dirty="0"/>
              <a:t>（</a:t>
            </a:r>
            <a:r>
              <a:rPr kumimoji="1" lang="en-US" altLang="zh-CN" dirty="0"/>
              <a:t>2020</a:t>
            </a:r>
            <a:r>
              <a:rPr kumimoji="1" lang="zh-CN" altLang="en-US" dirty="0"/>
              <a:t>年以上的版本均可，</a:t>
            </a:r>
            <a:r>
              <a:rPr kumimoji="1" lang="en-US" altLang="zh-CN" dirty="0"/>
              <a:t> Eclipse</a:t>
            </a:r>
            <a:r>
              <a:rPr kumimoji="1" lang="zh-CN" altLang="en-US" dirty="0"/>
              <a:t>熟悉也可不安装）绿色版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 err="1"/>
              <a:t>Navicat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MySQL</a:t>
            </a:r>
            <a:r>
              <a:rPr kumimoji="1" lang="zh-CN" altLang="en-US" dirty="0"/>
              <a:t>（命令行熟悉也可不安装，为方便）绿色版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9051EED-2314-F746-9A83-6B925EF42348}"/>
              </a:ext>
            </a:extLst>
          </p:cNvPr>
          <p:cNvSpPr txBox="1"/>
          <p:nvPr/>
        </p:nvSpPr>
        <p:spPr>
          <a:xfrm>
            <a:off x="913149" y="2124517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u="sng" dirty="0"/>
              <a:t>ソフトウェア</a:t>
            </a:r>
            <a:endParaRPr kumimoji="1" lang="zh-CN" altLang="en-US" sz="24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C019383-DAD5-184E-85DE-4C9D79FA85C5}"/>
              </a:ext>
            </a:extLst>
          </p:cNvPr>
          <p:cNvSpPr txBox="1"/>
          <p:nvPr/>
        </p:nvSpPr>
        <p:spPr>
          <a:xfrm>
            <a:off x="913149" y="356468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u="sng" dirty="0"/>
              <a:t>ファイル</a:t>
            </a:r>
            <a:endParaRPr kumimoji="1" lang="zh-CN" altLang="en-US" sz="24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474AB3B-3CDA-F143-9C4B-FAFE01AD8083}"/>
              </a:ext>
            </a:extLst>
          </p:cNvPr>
          <p:cNvSpPr txBox="1"/>
          <p:nvPr/>
        </p:nvSpPr>
        <p:spPr>
          <a:xfrm>
            <a:off x="913149" y="4138521"/>
            <a:ext cx="3397020" cy="2277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/>
              <a:t>后端所需：</a:t>
            </a:r>
            <a:endParaRPr kumimoji="1"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JDK 14</a:t>
            </a:r>
            <a:r>
              <a:rPr kumimoji="1" lang="zh-CN" altLang="en-US" dirty="0"/>
              <a:t>或</a:t>
            </a:r>
            <a:r>
              <a:rPr kumimoji="1" lang="en-US" altLang="zh-CN" dirty="0"/>
              <a:t>17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Tomcat</a:t>
            </a:r>
            <a:r>
              <a:rPr kumimoji="1" lang="zh-CN" altLang="en-US" dirty="0"/>
              <a:t> </a:t>
            </a:r>
            <a:r>
              <a:rPr kumimoji="1" lang="en-US" altLang="zh-CN" dirty="0"/>
              <a:t>9.0.50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mysql-connector-java-8.0.26.jar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" altLang="zh-CN" dirty="0"/>
              <a:t>druid-1.2.8.jar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" altLang="zh-CN" dirty="0"/>
              <a:t>commons-dbutils-1.7.jar</a:t>
            </a:r>
          </a:p>
          <a:p>
            <a:r>
              <a:rPr kumimoji="1" lang="zh-CN" altLang="en" dirty="0"/>
              <a:t>前段所需</a:t>
            </a:r>
            <a:r>
              <a:rPr kumimoji="1" lang="zh-CN" altLang="en-US" dirty="0"/>
              <a:t>（框架）</a:t>
            </a:r>
            <a:endParaRPr kumimoji="1" lang="en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" altLang="zh-CN" dirty="0"/>
              <a:t>jquery-easyui-1.10.0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9959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BE13A1-E96C-B949-B36B-6AE458CF9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618516"/>
            <a:ext cx="10364451" cy="1596177"/>
          </a:xfrm>
        </p:spPr>
        <p:txBody>
          <a:bodyPr>
            <a:normAutofit/>
          </a:bodyPr>
          <a:lstStyle/>
          <a:p>
            <a:r>
              <a:rPr kumimoji="1" lang="zh-CN" altLang="en-US" sz="4400" dirty="0"/>
              <a:t>ダウンロード方法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B0907A5-D9D6-104F-A2F3-584B5562E4CC}"/>
              </a:ext>
            </a:extLst>
          </p:cNvPr>
          <p:cNvSpPr txBox="1"/>
          <p:nvPr/>
        </p:nvSpPr>
        <p:spPr>
          <a:xfrm>
            <a:off x="1326524" y="2967335"/>
            <a:ext cx="621234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400" dirty="0" err="1"/>
              <a:t>Github</a:t>
            </a:r>
            <a:endParaRPr kumimoji="1" lang="en-US" altLang="zh-CN" sz="2400" dirty="0"/>
          </a:p>
          <a:p>
            <a:r>
              <a:rPr kumimoji="1" lang="en" altLang="zh-CN" dirty="0"/>
              <a:t>	</a:t>
            </a:r>
            <a:r>
              <a:rPr kumimoji="1" lang="zh-CN" altLang="en-US" sz="2000" dirty="0"/>
              <a:t> </a:t>
            </a:r>
            <a:r>
              <a:rPr kumimoji="1" lang="en" altLang="zh-CN" sz="2000" dirty="0"/>
              <a:t>https://</a:t>
            </a:r>
            <a:r>
              <a:rPr kumimoji="1" lang="en" altLang="zh-CN" sz="2000" dirty="0" err="1"/>
              <a:t>github.com</a:t>
            </a:r>
            <a:r>
              <a:rPr kumimoji="1" lang="en" altLang="zh-CN" sz="2000" dirty="0"/>
              <a:t>/jh0612/2022-Graduation_Design</a:t>
            </a:r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E3411E4-0B9A-B644-94E2-245676B7414F}"/>
              </a:ext>
            </a:extLst>
          </p:cNvPr>
          <p:cNvSpPr txBox="1"/>
          <p:nvPr/>
        </p:nvSpPr>
        <p:spPr>
          <a:xfrm>
            <a:off x="1326524" y="4857886"/>
            <a:ext cx="66287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2000" b="1" dirty="0"/>
              <a:t>ネットを活用して、各自でダウンロードしてください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D4B8337-545A-2149-92D6-FFDF99586AE9}"/>
              </a:ext>
            </a:extLst>
          </p:cNvPr>
          <p:cNvSpPr txBox="1"/>
          <p:nvPr/>
        </p:nvSpPr>
        <p:spPr>
          <a:xfrm>
            <a:off x="1478924" y="4035721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/>
              <a:t>ソフトウェア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44AE812-159A-FD48-AFFE-0AC491413DBA}"/>
              </a:ext>
            </a:extLst>
          </p:cNvPr>
          <p:cNvSpPr txBox="1"/>
          <p:nvPr/>
        </p:nvSpPr>
        <p:spPr>
          <a:xfrm>
            <a:off x="1478924" y="232940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/>
              <a:t>ファイル</a:t>
            </a:r>
          </a:p>
        </p:txBody>
      </p:sp>
    </p:spTree>
    <p:extLst>
      <p:ext uri="{BB962C8B-B14F-4D97-AF65-F5344CB8AC3E}">
        <p14:creationId xmlns:p14="http://schemas.microsoft.com/office/powerpoint/2010/main" val="1313219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B1981535-B5AA-4E0C-ACE5-925CC19B2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F97D060-AA7E-4411-BA62-28BD1EBD55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DDE267B-E820-4910-868D-BA40CFB936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-9523"/>
            <a:ext cx="10058400" cy="6867522"/>
          </a:xfrm>
          <a:custGeom>
            <a:avLst/>
            <a:gdLst>
              <a:gd name="connsiteX0" fmla="*/ 1263465 w 10058400"/>
              <a:gd name="connsiteY0" fmla="*/ 0 h 6867522"/>
              <a:gd name="connsiteX1" fmla="*/ 8794935 w 10058400"/>
              <a:gd name="connsiteY1" fmla="*/ 0 h 6867522"/>
              <a:gd name="connsiteX2" fmla="*/ 8909975 w 10058400"/>
              <a:gd name="connsiteY2" fmla="*/ 132807 h 6867522"/>
              <a:gd name="connsiteX3" fmla="*/ 10058400 w 10058400"/>
              <a:gd name="connsiteY3" fmla="*/ 3331845 h 6867522"/>
              <a:gd name="connsiteX4" fmla="*/ 8751905 w 10058400"/>
              <a:gd name="connsiteY4" fmla="*/ 6713366 h 6867522"/>
              <a:gd name="connsiteX5" fmla="*/ 8604930 w 10058400"/>
              <a:gd name="connsiteY5" fmla="*/ 6867522 h 6867522"/>
              <a:gd name="connsiteX6" fmla="*/ 1453470 w 10058400"/>
              <a:gd name="connsiteY6" fmla="*/ 6867522 h 6867522"/>
              <a:gd name="connsiteX7" fmla="*/ 1306495 w 10058400"/>
              <a:gd name="connsiteY7" fmla="*/ 6713366 h 6867522"/>
              <a:gd name="connsiteX8" fmla="*/ 0 w 10058400"/>
              <a:gd name="connsiteY8" fmla="*/ 3331845 h 6867522"/>
              <a:gd name="connsiteX9" fmla="*/ 1148425 w 10058400"/>
              <a:gd name="connsiteY9" fmla="*/ 132807 h 6867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058400" h="6867522">
                <a:moveTo>
                  <a:pt x="1263465" y="0"/>
                </a:moveTo>
                <a:lnTo>
                  <a:pt x="8794935" y="0"/>
                </a:lnTo>
                <a:lnTo>
                  <a:pt x="8909975" y="132807"/>
                </a:lnTo>
                <a:cubicBezTo>
                  <a:pt x="9627420" y="1002149"/>
                  <a:pt x="10058400" y="2116667"/>
                  <a:pt x="10058400" y="3331845"/>
                </a:cubicBezTo>
                <a:cubicBezTo>
                  <a:pt x="10058400" y="4633822"/>
                  <a:pt x="9563653" y="5820244"/>
                  <a:pt x="8751905" y="6713366"/>
                </a:cubicBezTo>
                <a:lnTo>
                  <a:pt x="8604930" y="6867522"/>
                </a:lnTo>
                <a:lnTo>
                  <a:pt x="1453470" y="6867522"/>
                </a:lnTo>
                <a:lnTo>
                  <a:pt x="1306495" y="6713366"/>
                </a:lnTo>
                <a:cubicBezTo>
                  <a:pt x="494747" y="5820244"/>
                  <a:pt x="0" y="4633822"/>
                  <a:pt x="0" y="3331845"/>
                </a:cubicBezTo>
                <a:cubicBezTo>
                  <a:pt x="0" y="2116667"/>
                  <a:pt x="430980" y="1002149"/>
                  <a:pt x="1148425" y="13280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F3E25D7-C2F8-445D-AA42-C1163028D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内容占位符 4" descr="图示&#10;&#10;描述已自动生成">
            <a:extLst>
              <a:ext uri="{FF2B5EF4-FFF2-40B4-BE49-F238E27FC236}">
                <a16:creationId xmlns:a16="http://schemas.microsoft.com/office/drawing/2014/main" id="{B49A6619-8B18-FF40-800C-DA7E716E685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4"/>
          <a:stretch>
            <a:fillRect/>
          </a:stretch>
        </p:blipFill>
        <p:spPr>
          <a:xfrm>
            <a:off x="1847761" y="1039366"/>
            <a:ext cx="8499204" cy="478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48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79EE5B-7DBD-A14E-BF93-F3882D990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57909"/>
            <a:ext cx="10364451" cy="1596177"/>
          </a:xfrm>
        </p:spPr>
        <p:txBody>
          <a:bodyPr/>
          <a:lstStyle/>
          <a:p>
            <a:r>
              <a:rPr kumimoji="1" lang="zh-CN" altLang="en-US" dirty="0"/>
              <a:t>フロントエンド（</a:t>
            </a:r>
            <a:r>
              <a:rPr kumimoji="1" lang="en-US" altLang="zh-CN" dirty="0"/>
              <a:t>Front end</a:t>
            </a:r>
            <a:r>
              <a:rPr kumimoji="1"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4A7853-E335-5E47-AAA9-5B9D8050ABA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3"/>
            <a:ext cx="2499127" cy="466260"/>
          </a:xfrm>
        </p:spPr>
        <p:txBody>
          <a:bodyPr>
            <a:normAutofit lnSpcReduction="10000"/>
          </a:bodyPr>
          <a:lstStyle/>
          <a:p>
            <a:r>
              <a:rPr kumimoji="1" lang="zh-CN" altLang="en-US" sz="2400" dirty="0"/>
              <a:t>イメージ：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ED67B66-45B2-1449-BB06-C3BE39C4B0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854" y="1313645"/>
            <a:ext cx="7879399" cy="5431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275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700D02-3580-1542-8166-DC21B836D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6213" y="97554"/>
            <a:ext cx="7057408" cy="1041877"/>
          </a:xfrm>
        </p:spPr>
        <p:txBody>
          <a:bodyPr/>
          <a:lstStyle/>
          <a:p>
            <a:r>
              <a:rPr kumimoji="1" lang="en" altLang="zh-CN" dirty="0"/>
              <a:t>jquery-easyui-1.10.0</a:t>
            </a:r>
            <a:r>
              <a:rPr kumimoji="1" lang="zh-CN" altLang="en-US" dirty="0"/>
              <a:t>使用例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5792BE-9DA2-6042-9C71-48E0233CB24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75233" y="834887"/>
            <a:ext cx="8091079" cy="5761127"/>
          </a:xfrm>
        </p:spPr>
        <p:txBody>
          <a:bodyPr>
            <a:normAutofit fontScale="92500"/>
          </a:bodyPr>
          <a:lstStyle/>
          <a:p>
            <a:r>
              <a:rPr lang="en" altLang="zh-CN" sz="1000" dirty="0"/>
              <a:t>&lt;!DOCTYPE html&gt;</a:t>
            </a:r>
            <a:br>
              <a:rPr lang="en" altLang="zh-CN" sz="1000" dirty="0"/>
            </a:br>
            <a:r>
              <a:rPr lang="en" altLang="zh-CN" sz="1000" dirty="0"/>
              <a:t>&lt;html&gt;</a:t>
            </a:r>
            <a:br>
              <a:rPr lang="en" altLang="zh-CN" sz="1000" dirty="0"/>
            </a:br>
            <a:r>
              <a:rPr lang="en" altLang="zh-CN" sz="1000" dirty="0"/>
              <a:t>&lt;head&gt;</a:t>
            </a:r>
            <a:br>
              <a:rPr lang="en" altLang="zh-CN" sz="1000" dirty="0"/>
            </a:br>
            <a:r>
              <a:rPr lang="en" altLang="zh-CN" sz="1000" dirty="0"/>
              <a:t>   &lt;meta charset="UTF-8"&gt;</a:t>
            </a:r>
            <a:br>
              <a:rPr lang="en" altLang="zh-CN" sz="1000" dirty="0"/>
            </a:br>
            <a:r>
              <a:rPr lang="en" altLang="zh-CN" sz="1000" dirty="0"/>
              <a:t>   &lt;title&gt;Keep Expandable Panel in Accordion - jQuery </a:t>
            </a:r>
            <a:r>
              <a:rPr lang="en" altLang="zh-CN" sz="1000" dirty="0" err="1"/>
              <a:t>EasyUI</a:t>
            </a:r>
            <a:r>
              <a:rPr lang="en" altLang="zh-CN" sz="1000" dirty="0"/>
              <a:t> Demo&lt;/title&gt;</a:t>
            </a:r>
            <a:br>
              <a:rPr lang="en" altLang="zh-CN" sz="1000" dirty="0"/>
            </a:br>
            <a:r>
              <a:rPr lang="en" altLang="zh-CN" sz="1000" dirty="0">
                <a:solidFill>
                  <a:srgbClr val="FF0000"/>
                </a:solidFill>
              </a:rPr>
              <a:t>   &lt;link </a:t>
            </a:r>
            <a:r>
              <a:rPr lang="en" altLang="zh-CN" sz="1000" dirty="0" err="1">
                <a:solidFill>
                  <a:srgbClr val="FF0000"/>
                </a:solidFill>
              </a:rPr>
              <a:t>rel</a:t>
            </a:r>
            <a:r>
              <a:rPr lang="en" altLang="zh-CN" sz="1000" dirty="0">
                <a:solidFill>
                  <a:srgbClr val="FF0000"/>
                </a:solidFill>
              </a:rPr>
              <a:t>="stylesheet" type="text/</a:t>
            </a:r>
            <a:r>
              <a:rPr lang="en" altLang="zh-CN" sz="1000" dirty="0" err="1">
                <a:solidFill>
                  <a:srgbClr val="FF0000"/>
                </a:solidFill>
              </a:rPr>
              <a:t>css</a:t>
            </a:r>
            <a:r>
              <a:rPr lang="en" altLang="zh-CN" sz="1000" dirty="0">
                <a:solidFill>
                  <a:srgbClr val="FF0000"/>
                </a:solidFill>
              </a:rPr>
              <a:t>" </a:t>
            </a:r>
            <a:r>
              <a:rPr lang="en" altLang="zh-CN" sz="1000" dirty="0" err="1">
                <a:solidFill>
                  <a:srgbClr val="FF0000"/>
                </a:solidFill>
              </a:rPr>
              <a:t>href</a:t>
            </a:r>
            <a:r>
              <a:rPr lang="en" altLang="zh-CN" sz="1000" dirty="0">
                <a:solidFill>
                  <a:srgbClr val="FF0000"/>
                </a:solidFill>
              </a:rPr>
              <a:t>="../../themes/default/</a:t>
            </a:r>
            <a:r>
              <a:rPr lang="en" altLang="zh-CN" sz="1000" dirty="0" err="1">
                <a:solidFill>
                  <a:srgbClr val="FF0000"/>
                </a:solidFill>
              </a:rPr>
              <a:t>easyui.css</a:t>
            </a:r>
            <a:r>
              <a:rPr lang="en" altLang="zh-CN" sz="1000" dirty="0">
                <a:solidFill>
                  <a:srgbClr val="FF0000"/>
                </a:solidFill>
              </a:rPr>
              <a:t>"&gt;</a:t>
            </a:r>
            <a:br>
              <a:rPr lang="en" altLang="zh-CN" sz="1000" dirty="0">
                <a:solidFill>
                  <a:srgbClr val="FF0000"/>
                </a:solidFill>
              </a:rPr>
            </a:br>
            <a:r>
              <a:rPr lang="en" altLang="zh-CN" sz="1000" dirty="0">
                <a:solidFill>
                  <a:srgbClr val="FF0000"/>
                </a:solidFill>
              </a:rPr>
              <a:t>   &lt;link </a:t>
            </a:r>
            <a:r>
              <a:rPr lang="en" altLang="zh-CN" sz="1000" dirty="0" err="1">
                <a:solidFill>
                  <a:srgbClr val="FF0000"/>
                </a:solidFill>
              </a:rPr>
              <a:t>rel</a:t>
            </a:r>
            <a:r>
              <a:rPr lang="en" altLang="zh-CN" sz="1000" dirty="0">
                <a:solidFill>
                  <a:srgbClr val="FF0000"/>
                </a:solidFill>
              </a:rPr>
              <a:t>="stylesheet" type="text/</a:t>
            </a:r>
            <a:r>
              <a:rPr lang="en" altLang="zh-CN" sz="1000" dirty="0" err="1">
                <a:solidFill>
                  <a:srgbClr val="FF0000"/>
                </a:solidFill>
              </a:rPr>
              <a:t>css</a:t>
            </a:r>
            <a:r>
              <a:rPr lang="en" altLang="zh-CN" sz="1000" dirty="0">
                <a:solidFill>
                  <a:srgbClr val="FF0000"/>
                </a:solidFill>
              </a:rPr>
              <a:t>" </a:t>
            </a:r>
            <a:r>
              <a:rPr lang="en" altLang="zh-CN" sz="1000" dirty="0" err="1">
                <a:solidFill>
                  <a:srgbClr val="FF0000"/>
                </a:solidFill>
              </a:rPr>
              <a:t>href</a:t>
            </a:r>
            <a:r>
              <a:rPr lang="en" altLang="zh-CN" sz="1000" dirty="0">
                <a:solidFill>
                  <a:srgbClr val="FF0000"/>
                </a:solidFill>
              </a:rPr>
              <a:t>="../../themes/</a:t>
            </a:r>
            <a:r>
              <a:rPr lang="en" altLang="zh-CN" sz="1000" dirty="0" err="1">
                <a:solidFill>
                  <a:srgbClr val="FF0000"/>
                </a:solidFill>
              </a:rPr>
              <a:t>icon.css</a:t>
            </a:r>
            <a:r>
              <a:rPr lang="en" altLang="zh-CN" sz="1000" dirty="0">
                <a:solidFill>
                  <a:srgbClr val="FF0000"/>
                </a:solidFill>
              </a:rPr>
              <a:t>"&gt;</a:t>
            </a:r>
            <a:br>
              <a:rPr lang="en" altLang="zh-CN" sz="1000" dirty="0">
                <a:solidFill>
                  <a:srgbClr val="FF0000"/>
                </a:solidFill>
              </a:rPr>
            </a:br>
            <a:r>
              <a:rPr lang="en" altLang="zh-CN" sz="1000" dirty="0">
                <a:solidFill>
                  <a:srgbClr val="FF0000"/>
                </a:solidFill>
              </a:rPr>
              <a:t>   &lt;link </a:t>
            </a:r>
            <a:r>
              <a:rPr lang="en" altLang="zh-CN" sz="1000" dirty="0" err="1">
                <a:solidFill>
                  <a:srgbClr val="FF0000"/>
                </a:solidFill>
              </a:rPr>
              <a:t>rel</a:t>
            </a:r>
            <a:r>
              <a:rPr lang="en" altLang="zh-CN" sz="1000" dirty="0">
                <a:solidFill>
                  <a:srgbClr val="FF0000"/>
                </a:solidFill>
              </a:rPr>
              <a:t>="stylesheet" type="text/</a:t>
            </a:r>
            <a:r>
              <a:rPr lang="en" altLang="zh-CN" sz="1000" dirty="0" err="1">
                <a:solidFill>
                  <a:srgbClr val="FF0000"/>
                </a:solidFill>
              </a:rPr>
              <a:t>css</a:t>
            </a:r>
            <a:r>
              <a:rPr lang="en" altLang="zh-CN" sz="1000" dirty="0">
                <a:solidFill>
                  <a:srgbClr val="FF0000"/>
                </a:solidFill>
              </a:rPr>
              <a:t>" </a:t>
            </a:r>
            <a:r>
              <a:rPr lang="en" altLang="zh-CN" sz="1000" dirty="0" err="1">
                <a:solidFill>
                  <a:srgbClr val="FF0000"/>
                </a:solidFill>
              </a:rPr>
              <a:t>href</a:t>
            </a:r>
            <a:r>
              <a:rPr lang="en" altLang="zh-CN" sz="1000" dirty="0">
                <a:solidFill>
                  <a:srgbClr val="FF0000"/>
                </a:solidFill>
              </a:rPr>
              <a:t>="../</a:t>
            </a:r>
            <a:r>
              <a:rPr lang="en" altLang="zh-CN" sz="1000" dirty="0" err="1">
                <a:solidFill>
                  <a:srgbClr val="FF0000"/>
                </a:solidFill>
              </a:rPr>
              <a:t>demo.css</a:t>
            </a:r>
            <a:r>
              <a:rPr lang="en" altLang="zh-CN" sz="1000" dirty="0">
                <a:solidFill>
                  <a:srgbClr val="FF0000"/>
                </a:solidFill>
              </a:rPr>
              <a:t>"&gt;</a:t>
            </a:r>
            <a:br>
              <a:rPr lang="en" altLang="zh-CN" sz="1000" dirty="0">
                <a:solidFill>
                  <a:srgbClr val="FF0000"/>
                </a:solidFill>
              </a:rPr>
            </a:br>
            <a:r>
              <a:rPr lang="en" altLang="zh-CN" sz="1000" dirty="0">
                <a:solidFill>
                  <a:srgbClr val="FF0000"/>
                </a:solidFill>
              </a:rPr>
              <a:t>   &lt;script type="text/</a:t>
            </a:r>
            <a:r>
              <a:rPr lang="en" altLang="zh-CN" sz="1000" dirty="0" err="1">
                <a:solidFill>
                  <a:srgbClr val="FF0000"/>
                </a:solidFill>
              </a:rPr>
              <a:t>javascript</a:t>
            </a:r>
            <a:r>
              <a:rPr lang="en" altLang="zh-CN" sz="1000" dirty="0">
                <a:solidFill>
                  <a:srgbClr val="FF0000"/>
                </a:solidFill>
              </a:rPr>
              <a:t>" </a:t>
            </a:r>
            <a:r>
              <a:rPr lang="en" altLang="zh-CN" sz="1000" dirty="0" err="1">
                <a:solidFill>
                  <a:srgbClr val="FF0000"/>
                </a:solidFill>
              </a:rPr>
              <a:t>src</a:t>
            </a:r>
            <a:r>
              <a:rPr lang="en" altLang="zh-CN" sz="1000" dirty="0">
                <a:solidFill>
                  <a:srgbClr val="FF0000"/>
                </a:solidFill>
              </a:rPr>
              <a:t>="../../</a:t>
            </a:r>
            <a:r>
              <a:rPr lang="en" altLang="zh-CN" sz="1000" dirty="0" err="1">
                <a:solidFill>
                  <a:srgbClr val="FF0000"/>
                </a:solidFill>
              </a:rPr>
              <a:t>jquery.min.js</a:t>
            </a:r>
            <a:r>
              <a:rPr lang="en" altLang="zh-CN" sz="1000" dirty="0">
                <a:solidFill>
                  <a:srgbClr val="FF0000"/>
                </a:solidFill>
              </a:rPr>
              <a:t>"&gt;&lt;/script&gt;</a:t>
            </a:r>
            <a:br>
              <a:rPr lang="en" altLang="zh-CN" sz="1000" dirty="0">
                <a:solidFill>
                  <a:srgbClr val="FF0000"/>
                </a:solidFill>
              </a:rPr>
            </a:br>
            <a:r>
              <a:rPr lang="en" altLang="zh-CN" sz="1000" dirty="0">
                <a:solidFill>
                  <a:srgbClr val="FF0000"/>
                </a:solidFill>
              </a:rPr>
              <a:t>   &lt;script type="text/</a:t>
            </a:r>
            <a:r>
              <a:rPr lang="en" altLang="zh-CN" sz="1000" dirty="0" err="1">
                <a:solidFill>
                  <a:srgbClr val="FF0000"/>
                </a:solidFill>
              </a:rPr>
              <a:t>javascript</a:t>
            </a:r>
            <a:r>
              <a:rPr lang="en" altLang="zh-CN" sz="1000" dirty="0">
                <a:solidFill>
                  <a:srgbClr val="FF0000"/>
                </a:solidFill>
              </a:rPr>
              <a:t>" </a:t>
            </a:r>
            <a:r>
              <a:rPr lang="en" altLang="zh-CN" sz="1000" dirty="0" err="1">
                <a:solidFill>
                  <a:srgbClr val="FF0000"/>
                </a:solidFill>
              </a:rPr>
              <a:t>src</a:t>
            </a:r>
            <a:r>
              <a:rPr lang="en" altLang="zh-CN" sz="1000" dirty="0">
                <a:solidFill>
                  <a:srgbClr val="FF0000"/>
                </a:solidFill>
              </a:rPr>
              <a:t>="../../</a:t>
            </a:r>
            <a:r>
              <a:rPr lang="en" altLang="zh-CN" sz="1000" dirty="0" err="1">
                <a:solidFill>
                  <a:srgbClr val="FF0000"/>
                </a:solidFill>
              </a:rPr>
              <a:t>jquery.easyui.min.js</a:t>
            </a:r>
            <a:r>
              <a:rPr lang="en" altLang="zh-CN" sz="1000" dirty="0">
                <a:solidFill>
                  <a:srgbClr val="FF0000"/>
                </a:solidFill>
              </a:rPr>
              <a:t>"&gt;&lt;/script&gt;</a:t>
            </a:r>
            <a:br>
              <a:rPr lang="en" altLang="zh-CN" sz="1000" dirty="0">
                <a:solidFill>
                  <a:srgbClr val="FF0000"/>
                </a:solidFill>
              </a:rPr>
            </a:br>
            <a:r>
              <a:rPr lang="en" altLang="zh-CN" sz="1000" dirty="0"/>
              <a:t>&lt;/head&gt;</a:t>
            </a:r>
            <a:br>
              <a:rPr lang="en" altLang="zh-CN" sz="1000" dirty="0"/>
            </a:br>
            <a:r>
              <a:rPr lang="en" altLang="zh-CN" sz="1000" dirty="0"/>
              <a:t>&lt;body&gt;</a:t>
            </a:r>
            <a:br>
              <a:rPr lang="en" altLang="zh-CN" sz="1000" dirty="0"/>
            </a:br>
            <a:r>
              <a:rPr lang="en" altLang="zh-CN" sz="1000" dirty="0"/>
              <a:t>   &lt;h2&gt;Keep Expandable Panel in Accordion&lt;/h2&gt;</a:t>
            </a:r>
            <a:br>
              <a:rPr lang="en" altLang="zh-CN" sz="1000" dirty="0"/>
            </a:br>
            <a:r>
              <a:rPr lang="en" altLang="zh-CN" sz="1000" dirty="0"/>
              <a:t>   &lt;p&gt;Keep a expandable panel and prevent it from collapsing.&lt;/p&gt;</a:t>
            </a:r>
            <a:br>
              <a:rPr lang="en" altLang="zh-CN" sz="1000" dirty="0"/>
            </a:br>
            <a:r>
              <a:rPr lang="en" altLang="zh-CN" sz="1000" dirty="0"/>
              <a:t>   &lt;div style="margin:</a:t>
            </a:r>
            <a:r>
              <a:rPr lang="en" altLang="zh-CN" sz="1000" b="1" dirty="0">
                <a:solidFill>
                  <a:srgbClr val="00B050"/>
                </a:solidFill>
              </a:rPr>
              <a:t>20px 0 10px 0</a:t>
            </a:r>
            <a:r>
              <a:rPr lang="en" altLang="zh-CN" sz="1000" b="1" dirty="0"/>
              <a:t>;</a:t>
            </a:r>
            <a:r>
              <a:rPr lang="en" altLang="zh-CN" sz="1000" dirty="0"/>
              <a:t>"&gt;&lt;/div&gt;</a:t>
            </a:r>
            <a:br>
              <a:rPr lang="en" altLang="zh-CN" sz="1000" dirty="0"/>
            </a:br>
            <a:r>
              <a:rPr lang="en" altLang="zh-CN" sz="1000" dirty="0"/>
              <a:t>   &lt;div class="</a:t>
            </a:r>
            <a:r>
              <a:rPr lang="en" altLang="zh-CN" sz="1000" dirty="0" err="1"/>
              <a:t>easyui</a:t>
            </a:r>
            <a:r>
              <a:rPr lang="en" altLang="zh-CN" sz="1000" dirty="0"/>
              <a:t>-accordion" style="width:</a:t>
            </a:r>
            <a:r>
              <a:rPr lang="en" altLang="zh-CN" sz="1000" dirty="0">
                <a:solidFill>
                  <a:srgbClr val="00B050"/>
                </a:solidFill>
              </a:rPr>
              <a:t>500px</a:t>
            </a:r>
            <a:r>
              <a:rPr lang="en" altLang="zh-CN" sz="1000" b="1" dirty="0">
                <a:solidFill>
                  <a:srgbClr val="00B050"/>
                </a:solidFill>
              </a:rPr>
              <a:t>;</a:t>
            </a:r>
            <a:r>
              <a:rPr lang="en" altLang="zh-CN" sz="1000" dirty="0">
                <a:solidFill>
                  <a:srgbClr val="00B050"/>
                </a:solidFill>
              </a:rPr>
              <a:t>height:300px</a:t>
            </a:r>
            <a:r>
              <a:rPr lang="en" altLang="zh-CN" sz="1000" b="1" dirty="0"/>
              <a:t>;</a:t>
            </a:r>
            <a:r>
              <a:rPr lang="en" altLang="zh-CN" sz="1000" dirty="0"/>
              <a:t>"&gt;</a:t>
            </a:r>
            <a:br>
              <a:rPr lang="en" altLang="zh-CN" sz="1000" dirty="0"/>
            </a:br>
            <a:r>
              <a:rPr lang="en" altLang="zh-CN" sz="1000" dirty="0"/>
              <a:t>      &lt;div title="Top Panel" data-options="</a:t>
            </a:r>
            <a:r>
              <a:rPr lang="en" altLang="zh-CN" sz="1000" dirty="0" err="1"/>
              <a:t>iconCls</a:t>
            </a:r>
            <a:r>
              <a:rPr lang="en" altLang="zh-CN" sz="1000" dirty="0"/>
              <a:t>:'icon-search',</a:t>
            </a:r>
            <a:r>
              <a:rPr lang="en" altLang="zh-CN" sz="1000" dirty="0" err="1"/>
              <a:t>collapsed:false,collapsible:false</a:t>
            </a:r>
            <a:r>
              <a:rPr lang="en" altLang="zh-CN" sz="1000" dirty="0"/>
              <a:t>" style="</a:t>
            </a:r>
            <a:r>
              <a:rPr lang="en" altLang="zh-CN" sz="1000" dirty="0">
                <a:solidFill>
                  <a:srgbClr val="00B050"/>
                </a:solidFill>
              </a:rPr>
              <a:t>padding:10px</a:t>
            </a:r>
            <a:r>
              <a:rPr lang="en" altLang="zh-CN" sz="1000" b="1" dirty="0"/>
              <a:t>;</a:t>
            </a:r>
            <a:r>
              <a:rPr lang="en" altLang="zh-CN" sz="1000" dirty="0"/>
              <a:t>"&gt;</a:t>
            </a:r>
            <a:br>
              <a:rPr lang="en" altLang="zh-CN" sz="1000" dirty="0"/>
            </a:br>
            <a:r>
              <a:rPr lang="en" altLang="zh-CN" sz="1000" dirty="0"/>
              <a:t>         &lt;input class="</a:t>
            </a:r>
            <a:r>
              <a:rPr lang="en" altLang="zh-CN" sz="1000" dirty="0" err="1"/>
              <a:t>easyui-searchbox</a:t>
            </a:r>
            <a:r>
              <a:rPr lang="en" altLang="zh-CN" sz="1000" dirty="0"/>
              <a:t>" prompt="Enter something here" style="</a:t>
            </a:r>
            <a:r>
              <a:rPr lang="en" altLang="zh-CN" sz="1000" dirty="0">
                <a:solidFill>
                  <a:srgbClr val="00B050"/>
                </a:solidFill>
              </a:rPr>
              <a:t>width:300px</a:t>
            </a:r>
            <a:r>
              <a:rPr lang="en" altLang="zh-CN" sz="1000" b="1" dirty="0"/>
              <a:t>;</a:t>
            </a:r>
            <a:r>
              <a:rPr lang="en" altLang="zh-CN" sz="1000" dirty="0"/>
              <a:t>"&gt;</a:t>
            </a:r>
            <a:br>
              <a:rPr lang="en" altLang="zh-CN" sz="1000" dirty="0"/>
            </a:br>
            <a:r>
              <a:rPr lang="en" altLang="zh-CN" sz="1000" dirty="0"/>
              <a:t>      &lt;/div&gt;</a:t>
            </a:r>
            <a:br>
              <a:rPr lang="en" altLang="zh-CN" sz="1000" dirty="0"/>
            </a:br>
            <a:r>
              <a:rPr lang="en" altLang="zh-CN" sz="1000" dirty="0"/>
              <a:t>      &lt;div title="About" data-options="</a:t>
            </a:r>
            <a:r>
              <a:rPr lang="en" altLang="zh-CN" sz="1000" dirty="0" err="1"/>
              <a:t>selected:true</a:t>
            </a:r>
            <a:r>
              <a:rPr lang="en" altLang="zh-CN" sz="1000" dirty="0"/>
              <a:t>" style="</a:t>
            </a:r>
            <a:r>
              <a:rPr lang="en" altLang="zh-CN" sz="1000" dirty="0">
                <a:solidFill>
                  <a:srgbClr val="00B050"/>
                </a:solidFill>
              </a:rPr>
              <a:t>padding:10px</a:t>
            </a:r>
            <a:r>
              <a:rPr lang="en" altLang="zh-CN" sz="1000" b="1" dirty="0"/>
              <a:t>;</a:t>
            </a:r>
            <a:r>
              <a:rPr lang="en" altLang="zh-CN" sz="1000" dirty="0"/>
              <a:t>"&gt;</a:t>
            </a:r>
            <a:br>
              <a:rPr lang="en" altLang="zh-CN" sz="1000" dirty="0"/>
            </a:br>
            <a:r>
              <a:rPr lang="en" altLang="zh-CN" sz="1000" dirty="0"/>
              <a:t>         &lt;h3 style="color</a:t>
            </a:r>
            <a:r>
              <a:rPr lang="en" altLang="zh-CN" sz="1000" dirty="0">
                <a:solidFill>
                  <a:srgbClr val="00B050"/>
                </a:solidFill>
              </a:rPr>
              <a:t>:#0099FF</a:t>
            </a:r>
            <a:r>
              <a:rPr lang="en" altLang="zh-CN" sz="1000" b="1" dirty="0"/>
              <a:t>;</a:t>
            </a:r>
            <a:r>
              <a:rPr lang="en" altLang="zh-CN" sz="1000" dirty="0"/>
              <a:t>"&gt;Accordion for jQuery&lt;/h3&gt;</a:t>
            </a:r>
            <a:br>
              <a:rPr lang="en" altLang="zh-CN" sz="1000" dirty="0"/>
            </a:br>
            <a:r>
              <a:rPr lang="en" altLang="zh-CN" sz="1000" dirty="0"/>
              <a:t>         &lt;p&gt;Accordion is a part of </a:t>
            </a:r>
            <a:r>
              <a:rPr lang="en" altLang="zh-CN" sz="1000" dirty="0" err="1"/>
              <a:t>easyui</a:t>
            </a:r>
            <a:r>
              <a:rPr lang="en" altLang="zh-CN" sz="1000" dirty="0"/>
              <a:t> framework for jQuery. It lets you define your accordion component on web page more easily.&lt;/p&gt;</a:t>
            </a:r>
            <a:br>
              <a:rPr lang="en" altLang="zh-CN" sz="1000" dirty="0"/>
            </a:br>
            <a:r>
              <a:rPr lang="en" altLang="zh-CN" sz="1000" dirty="0"/>
              <a:t>      &lt;/div&gt;</a:t>
            </a:r>
            <a:br>
              <a:rPr lang="en" altLang="zh-CN" sz="1000" dirty="0"/>
            </a:br>
            <a:r>
              <a:rPr lang="en" altLang="zh-CN" sz="1000" dirty="0"/>
              <a:t>      &lt;div title="Title1" style="</a:t>
            </a:r>
            <a:r>
              <a:rPr lang="en" altLang="zh-CN" sz="1000" dirty="0">
                <a:solidFill>
                  <a:srgbClr val="00B050"/>
                </a:solidFill>
              </a:rPr>
              <a:t>padding:10px</a:t>
            </a:r>
            <a:r>
              <a:rPr lang="en" altLang="zh-CN" sz="1000" dirty="0"/>
              <a:t>"&gt;</a:t>
            </a:r>
            <a:br>
              <a:rPr lang="en" altLang="zh-CN" sz="1000" dirty="0"/>
            </a:br>
            <a:r>
              <a:rPr lang="en" altLang="zh-CN" sz="1000" dirty="0"/>
              <a:t>         &lt;p&gt;Content1&lt;/p&gt;</a:t>
            </a:r>
            <a:br>
              <a:rPr lang="en" altLang="zh-CN" sz="1000" dirty="0"/>
            </a:br>
            <a:r>
              <a:rPr lang="en" altLang="zh-CN" sz="1000" dirty="0"/>
              <a:t>      &lt;/div&gt;</a:t>
            </a:r>
            <a:br>
              <a:rPr lang="en" altLang="zh-CN" sz="1000" dirty="0"/>
            </a:br>
            <a:r>
              <a:rPr lang="en" altLang="zh-CN" sz="1000" dirty="0"/>
              <a:t>      &lt;div title="Title2" style="</a:t>
            </a:r>
            <a:r>
              <a:rPr lang="en" altLang="zh-CN" sz="1000" dirty="0">
                <a:solidFill>
                  <a:srgbClr val="00B050"/>
                </a:solidFill>
              </a:rPr>
              <a:t>padding:10px</a:t>
            </a:r>
            <a:r>
              <a:rPr lang="en" altLang="zh-CN" sz="1000" dirty="0"/>
              <a:t>"&gt;</a:t>
            </a:r>
            <a:br>
              <a:rPr lang="en" altLang="zh-CN" sz="1000" dirty="0"/>
            </a:br>
            <a:r>
              <a:rPr lang="en" altLang="zh-CN" sz="1000" dirty="0"/>
              <a:t>         &lt;p&gt;Content2&lt;/p&gt;</a:t>
            </a:r>
            <a:br>
              <a:rPr lang="en" altLang="zh-CN" sz="1000" dirty="0"/>
            </a:br>
            <a:r>
              <a:rPr lang="en" altLang="zh-CN" sz="1000" dirty="0"/>
              <a:t>      &lt;/div&gt;</a:t>
            </a:r>
            <a:br>
              <a:rPr lang="en" altLang="zh-CN" sz="1000" dirty="0"/>
            </a:br>
            <a:r>
              <a:rPr lang="en" altLang="zh-CN" sz="1000" dirty="0"/>
              <a:t>   &lt;/div&gt;</a:t>
            </a:r>
            <a:br>
              <a:rPr lang="en" altLang="zh-CN" sz="1000" dirty="0"/>
            </a:br>
            <a:br>
              <a:rPr lang="en" altLang="zh-CN" sz="1000" dirty="0"/>
            </a:br>
            <a:r>
              <a:rPr lang="en" altLang="zh-CN" sz="1000" dirty="0"/>
              <a:t>&lt;/body&gt;</a:t>
            </a:r>
            <a:br>
              <a:rPr lang="en" altLang="zh-CN" sz="1000" dirty="0"/>
            </a:br>
            <a:r>
              <a:rPr lang="en" altLang="zh-CN" sz="1000" dirty="0"/>
              <a:t>&lt;/html&gt;</a:t>
            </a:r>
            <a:endParaRPr kumimoji="1" lang="zh-CN" altLang="en-US" sz="1000" dirty="0"/>
          </a:p>
        </p:txBody>
      </p:sp>
      <p:pic>
        <p:nvPicPr>
          <p:cNvPr id="5" name="图片 4" descr="图片包含 图形用户界面&#10;&#10;描述已自动生成">
            <a:extLst>
              <a:ext uri="{FF2B5EF4-FFF2-40B4-BE49-F238E27FC236}">
                <a16:creationId xmlns:a16="http://schemas.microsoft.com/office/drawing/2014/main" id="{189B30EF-3B14-6047-B791-F685B6890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1625" y="1507178"/>
            <a:ext cx="2739609" cy="472108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87DA5169-1F64-6145-AAC3-C7169DD83F6B}"/>
                  </a:ext>
                </a:extLst>
              </p14:cNvPr>
              <p14:cNvContentPartPr/>
              <p14:nvPr/>
            </p14:nvContentPartPr>
            <p14:xfrm>
              <a:off x="9351837" y="3169164"/>
              <a:ext cx="1142280" cy="58320"/>
            </p14:xfrm>
          </p:contentPart>
        </mc:Choice>
        <mc:Fallback xmlns=""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87DA5169-1F64-6145-AAC3-C7169DD83F6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343197" y="3160524"/>
                <a:ext cx="1159920" cy="75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组合 9">
            <a:extLst>
              <a:ext uri="{FF2B5EF4-FFF2-40B4-BE49-F238E27FC236}">
                <a16:creationId xmlns:a16="http://schemas.microsoft.com/office/drawing/2014/main" id="{22E7CD46-FD21-794E-B9A9-7C8F3BA95348}"/>
              </a:ext>
            </a:extLst>
          </p:cNvPr>
          <p:cNvGrpSpPr/>
          <p:nvPr/>
        </p:nvGrpSpPr>
        <p:grpSpPr>
          <a:xfrm>
            <a:off x="8035677" y="3077004"/>
            <a:ext cx="1295280" cy="222480"/>
            <a:chOff x="8035677" y="3077004"/>
            <a:chExt cx="1295280" cy="22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8" name="墨迹 7">
                  <a:extLst>
                    <a:ext uri="{FF2B5EF4-FFF2-40B4-BE49-F238E27FC236}">
                      <a16:creationId xmlns:a16="http://schemas.microsoft.com/office/drawing/2014/main" id="{82739318-FF46-DD49-A710-CAC0F2447C48}"/>
                    </a:ext>
                  </a:extLst>
                </p14:cNvPr>
                <p14:cNvContentPartPr/>
                <p14:nvPr/>
              </p14:nvContentPartPr>
              <p14:xfrm>
                <a:off x="8041077" y="3135324"/>
                <a:ext cx="1289880" cy="47160"/>
              </p14:xfrm>
            </p:contentPart>
          </mc:Choice>
          <mc:Fallback xmlns="">
            <p:pic>
              <p:nvPicPr>
                <p:cNvPr id="8" name="墨迹 7">
                  <a:extLst>
                    <a:ext uri="{FF2B5EF4-FFF2-40B4-BE49-F238E27FC236}">
                      <a16:creationId xmlns:a16="http://schemas.microsoft.com/office/drawing/2014/main" id="{82739318-FF46-DD49-A710-CAC0F2447C4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032437" y="3126324"/>
                  <a:ext cx="130752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9" name="墨迹 8">
                  <a:extLst>
                    <a:ext uri="{FF2B5EF4-FFF2-40B4-BE49-F238E27FC236}">
                      <a16:creationId xmlns:a16="http://schemas.microsoft.com/office/drawing/2014/main" id="{0EBF9F1D-28B7-1247-AB46-396D352F97AD}"/>
                    </a:ext>
                  </a:extLst>
                </p14:cNvPr>
                <p14:cNvContentPartPr/>
                <p14:nvPr/>
              </p14:nvContentPartPr>
              <p14:xfrm>
                <a:off x="8035677" y="3077004"/>
                <a:ext cx="195480" cy="222480"/>
              </p14:xfrm>
            </p:contentPart>
          </mc:Choice>
          <mc:Fallback xmlns="">
            <p:pic>
              <p:nvPicPr>
                <p:cNvPr id="9" name="墨迹 8">
                  <a:extLst>
                    <a:ext uri="{FF2B5EF4-FFF2-40B4-BE49-F238E27FC236}">
                      <a16:creationId xmlns:a16="http://schemas.microsoft.com/office/drawing/2014/main" id="{0EBF9F1D-28B7-1247-AB46-396D352F97A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026677" y="3068364"/>
                  <a:ext cx="213120" cy="240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85840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 descr="图形用户界面, 文本, 应用程序, 电子邮件&#10;&#10;描述已自动生成">
            <a:extLst>
              <a:ext uri="{FF2B5EF4-FFF2-40B4-BE49-F238E27FC236}">
                <a16:creationId xmlns:a16="http://schemas.microsoft.com/office/drawing/2014/main" id="{E17074D3-84F1-A94B-8A01-E7F3C6417C4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32857" y="794544"/>
            <a:ext cx="6828706" cy="5268912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67311D4-3702-A040-9971-EE3BA8D5F14C}"/>
              </a:ext>
            </a:extLst>
          </p:cNvPr>
          <p:cNvSpPr txBox="1"/>
          <p:nvPr/>
        </p:nvSpPr>
        <p:spPr>
          <a:xfrm>
            <a:off x="8324602" y="2505670"/>
            <a:ext cx="34163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将这些个文件中的</a:t>
            </a:r>
            <a:r>
              <a:rPr kumimoji="1" lang="en-US" altLang="zh-CN" dirty="0"/>
              <a:t>.html</a:t>
            </a:r>
            <a:r>
              <a:rPr kumimoji="1" lang="zh-CN" altLang="en-US" dirty="0"/>
              <a:t>代码进行</a:t>
            </a:r>
            <a:endParaRPr kumimoji="1" lang="en-US" altLang="zh-CN" dirty="0"/>
          </a:p>
          <a:p>
            <a:r>
              <a:rPr kumimoji="1" lang="zh-CN" altLang="en-US" dirty="0"/>
              <a:t>相应的搭配，以及大小的修改就</a:t>
            </a:r>
            <a:endParaRPr kumimoji="1" lang="en-US" altLang="zh-CN" dirty="0"/>
          </a:p>
          <a:p>
            <a:r>
              <a:rPr kumimoji="1" lang="zh-CN" altLang="en-US" dirty="0"/>
              <a:t>可以呈现出各种页面效果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78506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7D86A1-00E1-FB40-878C-8501689AB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フロントエンド完成時間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4FA50C-C38F-CC4F-A9C0-4A4B236B7EF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zh-CN" altLang="en-US" dirty="0"/>
              <a:t>今の考えは</a:t>
            </a:r>
            <a:r>
              <a:rPr kumimoji="1" lang="en-US" altLang="zh-CN" dirty="0"/>
              <a:t>1</a:t>
            </a:r>
            <a:r>
              <a:rPr kumimoji="1" lang="zh-CN" altLang="en-US" dirty="0"/>
              <a:t>月、また</a:t>
            </a:r>
            <a:r>
              <a:rPr kumimoji="1" lang="en-US" altLang="zh-CN" dirty="0"/>
              <a:t>1</a:t>
            </a:r>
            <a:r>
              <a:rPr kumimoji="1" lang="zh-CN" altLang="en-US" dirty="0"/>
              <a:t>ヶ月半ぐらい。</a:t>
            </a:r>
            <a:endParaRPr kumimoji="1" lang="en-US" altLang="zh-CN" dirty="0"/>
          </a:p>
          <a:p>
            <a:r>
              <a:rPr kumimoji="1" lang="zh-CN" altLang="en-US" dirty="0"/>
              <a:t>ページ数（メインページ、后台バックグラウンド管理画面、登録画面、ショッピングカート界面、ペット紹介画面</a:t>
            </a:r>
            <a:r>
              <a:rPr kumimoji="1" lang="en-US" altLang="zh-CN" dirty="0"/>
              <a:t>……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r>
              <a:rPr kumimoji="1" lang="zh-CN" altLang="en-US" dirty="0"/>
              <a:t>各ページの機能を各自で考えてください</a:t>
            </a:r>
            <a:endParaRPr kumimoji="1" lang="en-US" altLang="zh-CN" dirty="0"/>
          </a:p>
          <a:p>
            <a:r>
              <a:rPr kumimoji="1" lang="zh-CN" altLang="en-US" dirty="0"/>
              <a:t>データベースの方は考えなくで良い</a:t>
            </a:r>
            <a:endParaRPr kumimoji="1" lang="en-US" altLang="zh-CN" dirty="0"/>
          </a:p>
          <a:p>
            <a:r>
              <a:rPr kumimoji="1" lang="zh-CN" altLang="en-US" dirty="0"/>
              <a:t>可愛いペットの写真を探して下さい（自分が撮影してもいいしネットで調べてもいい）</a:t>
            </a:r>
            <a:endParaRPr kumimoji="1" lang="en-US" altLang="zh-CN" dirty="0"/>
          </a:p>
          <a:p>
            <a:r>
              <a:rPr kumimoji="1" lang="zh-CN" altLang="en-US" dirty="0"/>
              <a:t>ピクセルが高いほど良い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7355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45D2DC-26CF-D94A-82D1-B34852E85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1596177"/>
          </a:xfrm>
        </p:spPr>
        <p:txBody>
          <a:bodyPr/>
          <a:lstStyle/>
          <a:p>
            <a:r>
              <a:rPr kumimoji="1" lang="zh-CN" altLang="en-US" dirty="0"/>
              <a:t>データベース構造と命名規範</a:t>
            </a:r>
          </a:p>
        </p:txBody>
      </p:sp>
      <p:pic>
        <p:nvPicPr>
          <p:cNvPr id="5" name="内容占位符 4" descr="图示&#10;&#10;描述已自动生成">
            <a:extLst>
              <a:ext uri="{FF2B5EF4-FFF2-40B4-BE49-F238E27FC236}">
                <a16:creationId xmlns:a16="http://schemas.microsoft.com/office/drawing/2014/main" id="{7C574262-743F-F54A-9C82-48001AA098F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5568461" y="976451"/>
            <a:ext cx="6623538" cy="5990036"/>
          </a:xfrm>
        </p:spPr>
      </p:pic>
      <p:pic>
        <p:nvPicPr>
          <p:cNvPr id="7" name="图片 6" descr="图形用户界面, 应用程序&#10;&#10;描述已自动生成">
            <a:extLst>
              <a:ext uri="{FF2B5EF4-FFF2-40B4-BE49-F238E27FC236}">
                <a16:creationId xmlns:a16="http://schemas.microsoft.com/office/drawing/2014/main" id="{7A43AAC8-4723-1D4C-A871-8AADEE1FAD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035" y="1084939"/>
            <a:ext cx="5543451" cy="5773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317705"/>
      </p:ext>
    </p:extLst>
  </p:cSld>
  <p:clrMapOvr>
    <a:masterClrMapping/>
  </p:clrMapOvr>
</p:sld>
</file>

<file path=ppt/theme/theme1.xml><?xml version="1.0" encoding="utf-8"?>
<a:theme xmlns:a="http://schemas.openxmlformats.org/drawingml/2006/main" name="水滴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水滴</Template>
  <TotalTime>262</TotalTime>
  <Words>1007</Words>
  <Application>Microsoft Macintosh PowerPoint</Application>
  <PresentationFormat>宽屏</PresentationFormat>
  <Paragraphs>93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5" baseType="lpstr">
      <vt:lpstr>Arial</vt:lpstr>
      <vt:lpstr>Tw Cen MT</vt:lpstr>
      <vt:lpstr>水滴</vt:lpstr>
      <vt:lpstr>2022卒業制作のガイドライン</vt:lpstr>
      <vt:lpstr>必要なファイルとソフトウェア</vt:lpstr>
      <vt:lpstr>ダウンロード方法</vt:lpstr>
      <vt:lpstr>PowerPoint 演示文稿</vt:lpstr>
      <vt:lpstr>フロントエンド（Front end）</vt:lpstr>
      <vt:lpstr>jquery-easyui-1.10.0使用例</vt:lpstr>
      <vt:lpstr>PowerPoint 演示文稿</vt:lpstr>
      <vt:lpstr>フロントエンド完成時間</vt:lpstr>
      <vt:lpstr>データベース構造と命名規範</vt:lpstr>
      <vt:lpstr>PowerPoint 演示文稿</vt:lpstr>
      <vt:lpstr>機能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2022卒業制作のガイドライン</dc:title>
  <dc:creator>jh0612@icloud.com</dc:creator>
  <cp:lastModifiedBy>jh0612@icloud.com</cp:lastModifiedBy>
  <cp:revision>20</cp:revision>
  <dcterms:created xsi:type="dcterms:W3CDTF">2021-10-13T07:49:34Z</dcterms:created>
  <dcterms:modified xsi:type="dcterms:W3CDTF">2021-10-26T01:11:23Z</dcterms:modified>
</cp:coreProperties>
</file>