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70" r:id="rId6"/>
    <p:sldId id="268" r:id="rId7"/>
    <p:sldId id="269" r:id="rId8"/>
    <p:sldId id="259" r:id="rId9"/>
    <p:sldId id="260" r:id="rId10"/>
    <p:sldId id="261" r:id="rId11"/>
    <p:sldId id="262" r:id="rId12"/>
    <p:sldId id="265" r:id="rId13"/>
    <p:sldId id="266" r:id="rId14"/>
    <p:sldId id="267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25"/>
    <p:restoredTop sz="96327"/>
  </p:normalViewPr>
  <p:slideViewPr>
    <p:cSldViewPr snapToGrid="0" snapToObjects="1">
      <p:cViewPr varScale="1">
        <p:scale>
          <a:sx n="101" d="100"/>
          <a:sy n="101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0:00:46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24575,'8'0'0,"5"0"0,11 0 0,0 0 0,-5 0 0,0 0 0,-1 0 0,1 0 0,-4 0 0,2 0 0,-7 0 0,8 0 0,-9 0 0,4 0 0,-4 0 0,4 0 0,-3 0 0,3 0 0,-5 0 0,5 0 0,-3 0 0,3 0 0,-4 0 0,-1-4 0,1 3 0,-1-2 0,1 3 0,-1 0 0,1 0 0,4 0 0,-3-4 0,3 3 0,-5-3 0,5 4 0,-3 0 0,8-4 0,-9 3 0,4-3 0,-4 4 0,0 0 0,4 0 0,-4-4 0,4 3 0,-4-3 0,4 4 0,-3 0 0,3 0 0,0 0 0,-3 0 0,3 0 0,0 0 0,-4 0 0,5-4 0,-6 3 0,5-2 0,-3 3 0,3 0 0,0 0 0,-3 0 0,3 0 0,0-5 0,-3 4 0,3-3 0,-5 4 0,5 0 0,-3 0 0,3 0 0,-4 0 0,-1 0 0,1-4 0,4 4 0,-4-4 0,4 4 0,-4 0 0,-1 0 0,1 0 0,4 0 0,-3 0 0,3 0 0,-5-4 0,5 3 0,-3-3 0,3 4 0,-4 0 0,4-4 0,-3 3 0,3-3 0,-5 4 0,5 0 0,-3 0 0,3 0 0,0-4 0,-3 3 0,7-4 0,-7 2 0,8 2 0,-4-3 0,0 0 0,4 3 0,-4-3 0,5 4 0,-5 0 0,4-4 0,-4 3 0,1-3 0,2 4 0,-2 0 0,3 0 0,1-4 0,-4 3 0,2-4 0,-7 5 0,8 0 0,-4 0 0,0 0 0,-1 0 0,0 0 0,-3-3 0,3 2 0,0-3 0,-3 4 0,3 0 0,0 0 0,-3 0 0,11-4 0,-6 3 0,4-3 0,-2 4 0,-3-4 0,5 3 0,-4-3 0,2 4 0,-2 0 0,3 0 0,-3 0 0,2 0 0,-2 0 0,4-4 0,-1 3 0,1-3 0,0 4 0,0 0 0,0 0 0,0 0 0,0 0 0,-1 0 0,-3 0 0,2 0 0,-2 0 0,-1 0 0,3 0 0,-7 0 0,8 0 0,-4 0 0,5 0 0,0 0 0,0 0 0,0 0 0,-1 0 0,1 0 0,0 0 0,0 0 0,0 0 0,0 0 0,0 0 0,-5 0 0,4 0 0,-4 0 0,0 0 0,4 0 0,-4 0 0,5 0 0,0 0 0,-5 0 0,4 0 0,-4 0 0,5 0 0,-5 0 0,4 0 0,-9 0 0,9 0 0,-8 0 0,7 0 0,-7 0 0,8 0 0,-8 0 0,7 0 0,-7 0 0,3 3 0,-5-2 0,1 3 0,4-4 0,-3 0 0,3 0 0,-5 0 0,5 0 0,1 0 0,5 0 0,-6 0 0,5 4 0,-4-3 0,5 4 0,-5-5 0,4 0 0,-4 4 0,5-3 0,0 3 0,-5-4 0,4 0 0,-4 4 0,0-3 0,4 3 0,-8-4 0,7 5 0,-2-4 0,-1 3 0,4-4 0,-9 0 0,13 4 0,-12-3 0,7 2 0,-8-3 0,-1 0 0,1 0 0,-1 0 0,1 0 0,-1 0 0,1 4 0,-1-3 0,1 3 0,-1-4 0,-3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0:00:50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3582 0 24575,'-32'0'0,"-11"0"0,-36 0 0,3 0-1258,15 0 0,-3 0 1258,7 0 0,0 0 0,-8 0 0,-2 0 0,-3 0 0,0 0 0,4 0 0,1 0 0,-1 0 0,-1 0 0,-3 0 0,0 0 0,4 0 0,1 0 0,-1 0 0,0 0 0,1 0 0,1 0 0,-1 0 0,0 0 0,4 0 0,0 0 0,-11 0 0,4 0 59,-21 0-59,27 0 0,2 0 0,-17 0 0,-22 0 0,12 6 0,0 2 0,-12-1 0,22 4 0,-16-4 585,37 0-585,-12 4 0,7-10 0,7 10 1260,8-10-1260,9 9 612,6-9-612,0 3 0,0-4 0,0 5 0,0-4 0,0 4 0,0-5 0,0 0 0,0 4 0,0-2 0,0 2 0,5-4 0,2 0 0,5 0 0,0 0 0,5 0 0,-4 0 0,8 0 0,-3 0 0,5 0 0,3 4 0,2 0 0,3 4 0,0-4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0:00:52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 24575,'-12'0'0,"5"3"0,0 2 0,-2 3 0,-1 0 0,-7 2 0,6 3 0,-6-3 0,2 8 0,1-8 0,-4 8 0,8-8 0,-3 3 0,5-5 0,-1 1 0,5-1 0,0 1 0,4-1 0,0-1 0,-9 2 0,3-1 0,-11 1 0,2 0 0,1 5 0,-4-3 0,8 2 0,-3-4 0,4-1 0,5 1 0,-4-1 0,10-3 0,-1-1 0,7-4 0,1 0 0,-1 0 0,0 0 0,1 4 0,-1 0 0,1 5 0,-1-1 0,1 1 0,-1-1 0,5 1 0,-3 4 0,8-2 0,-3 7 0,4-8 0,0 8 0,-1-7 0,1 6 0,0-6 0,0 2 0,5 2 0,-4-4 0,10 3 0,-10-4 0,10 0 0,-10 4 0,5-3 0,-7 2 0,1-3 0,-5-1 0,4 0 0,-8-4 0,3 3 0,-5-7 0,-3 6 0,2-6 0,-6 3 0,3-4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customXml" Target="../ink/ink2.xml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D7F7C-6EE8-3649-8EC5-289BF20B0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249" y="1954697"/>
            <a:ext cx="9377502" cy="838198"/>
          </a:xfrm>
        </p:spPr>
        <p:txBody>
          <a:bodyPr>
            <a:noAutofit/>
          </a:bodyPr>
          <a:lstStyle/>
          <a:p>
            <a:r>
              <a:rPr kumimoji="1" lang="en-US" altLang="zh-CN" sz="5400" dirty="0"/>
              <a:t>2022</a:t>
            </a:r>
            <a:r>
              <a:rPr kumimoji="1" lang="zh-CN" altLang="en-US" sz="5400" dirty="0"/>
              <a:t>卒業制作の</a:t>
            </a:r>
            <a:r>
              <a:rPr lang="zh-CN" altLang="en-US" sz="5400" dirty="0"/>
              <a:t>ガイドライン</a:t>
            </a:r>
            <a:endParaRPr kumimoji="1" lang="zh-CN" altLang="en-US" sz="5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D75C54-DCAF-A04C-853D-C40037A4F84D}"/>
              </a:ext>
            </a:extLst>
          </p:cNvPr>
          <p:cNvSpPr txBox="1"/>
          <p:nvPr/>
        </p:nvSpPr>
        <p:spPr>
          <a:xfrm>
            <a:off x="6533166" y="4065106"/>
            <a:ext cx="2707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2400" dirty="0"/>
              <a:t>情報処理科</a:t>
            </a:r>
            <a:r>
              <a:rPr kumimoji="1" lang="en-US" altLang="zh-CN" sz="2400" dirty="0"/>
              <a:t>CD65-2</a:t>
            </a:r>
          </a:p>
          <a:p>
            <a:pPr algn="r"/>
            <a:r>
              <a:rPr kumimoji="1" lang="zh-CN" altLang="en-US" sz="2400" dirty="0"/>
              <a:t>グループ</a:t>
            </a:r>
            <a:r>
              <a:rPr kumimoji="1" lang="en-US" altLang="zh-CN" sz="2400" dirty="0"/>
              <a:t>Ⅴ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908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E17074D3-84F1-A94B-8A01-E7F3C6417C4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2857" y="794544"/>
            <a:ext cx="6828706" cy="526891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67311D4-3702-A040-9971-EE3BA8D5F14C}"/>
              </a:ext>
            </a:extLst>
          </p:cNvPr>
          <p:cNvSpPr txBox="1"/>
          <p:nvPr/>
        </p:nvSpPr>
        <p:spPr>
          <a:xfrm>
            <a:off x="8324602" y="2505670"/>
            <a:ext cx="3416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将这些个文件中的</a:t>
            </a:r>
            <a:r>
              <a:rPr kumimoji="1" lang="en-US" altLang="zh-CN" dirty="0"/>
              <a:t>.html</a:t>
            </a:r>
            <a:r>
              <a:rPr kumimoji="1" lang="zh-CN" altLang="en-US" dirty="0"/>
              <a:t>代码进行</a:t>
            </a:r>
            <a:endParaRPr kumimoji="1" lang="en-US" altLang="zh-CN" dirty="0"/>
          </a:p>
          <a:p>
            <a:r>
              <a:rPr kumimoji="1" lang="zh-CN" altLang="en-US" dirty="0"/>
              <a:t>相应的搭配，以及大小的修改就</a:t>
            </a:r>
            <a:endParaRPr kumimoji="1" lang="en-US" altLang="zh-CN" dirty="0"/>
          </a:p>
          <a:p>
            <a:r>
              <a:rPr kumimoji="1" lang="zh-CN" altLang="en-US" dirty="0"/>
              <a:t>可以呈现出各种页面效果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8506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D86A1-00E1-FB40-878C-8501689A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フロントエンド完成時間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FA50C-C38F-CC4F-A9C0-4A4B236B7E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zh-CN" altLang="en-US" dirty="0"/>
              <a:t>今の考えは</a:t>
            </a:r>
            <a:r>
              <a:rPr kumimoji="1" lang="en-US" altLang="zh-CN" dirty="0"/>
              <a:t>1</a:t>
            </a:r>
            <a:r>
              <a:rPr kumimoji="1" lang="zh-CN" altLang="en-US" dirty="0"/>
              <a:t>月、また</a:t>
            </a:r>
            <a:r>
              <a:rPr kumimoji="1" lang="en-US" altLang="zh-CN" dirty="0"/>
              <a:t>1</a:t>
            </a:r>
            <a:r>
              <a:rPr kumimoji="1" lang="zh-CN" altLang="en-US" dirty="0"/>
              <a:t>ヶ月半ぐらい。</a:t>
            </a:r>
            <a:endParaRPr kumimoji="1" lang="en-US" altLang="zh-CN" dirty="0"/>
          </a:p>
          <a:p>
            <a:r>
              <a:rPr kumimoji="1" lang="zh-CN" altLang="en-US" dirty="0"/>
              <a:t>ページ数（メインページ、后台バックグラウンド管理画面、登録画面、ショッピングカート界面、ペット紹介画面</a:t>
            </a:r>
            <a:r>
              <a:rPr kumimoji="1" lang="en-US" altLang="zh-CN" dirty="0"/>
              <a:t>……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各ページの機能を各自で考えてください</a:t>
            </a:r>
            <a:endParaRPr kumimoji="1" lang="en-US" altLang="zh-CN" dirty="0"/>
          </a:p>
          <a:p>
            <a:r>
              <a:rPr kumimoji="1" lang="zh-CN" altLang="en-US" dirty="0"/>
              <a:t>データベースの方は考えなくで良い</a:t>
            </a:r>
            <a:endParaRPr kumimoji="1" lang="en-US" altLang="zh-CN" dirty="0"/>
          </a:p>
          <a:p>
            <a:r>
              <a:rPr kumimoji="1" lang="zh-CN" altLang="en-US" dirty="0"/>
              <a:t>可愛いペットの写真を探して下さい（自分が撮影してもいいしネットで調べてもいい）</a:t>
            </a:r>
            <a:endParaRPr kumimoji="1" lang="en-US" altLang="zh-CN" dirty="0"/>
          </a:p>
          <a:p>
            <a:r>
              <a:rPr kumimoji="1" lang="zh-CN" altLang="en-US" dirty="0"/>
              <a:t>ピクセルが高いほど良い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35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5D2DC-26CF-D94A-82D1-B34852E8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kumimoji="1" lang="zh-CN" altLang="en-US" dirty="0"/>
              <a:t>データベース構造と命名規範</a:t>
            </a:r>
          </a:p>
        </p:txBody>
      </p:sp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7A43AAC8-4723-1D4C-A871-8AADEE1FA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35" y="1084939"/>
            <a:ext cx="5543451" cy="57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17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710AC-02AD-A04B-830D-E29172DF65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29861" y="193896"/>
            <a:ext cx="9932278" cy="5619183"/>
          </a:xfrm>
        </p:spPr>
        <p:txBody>
          <a:bodyPr numCol="2">
            <a:noAutofit/>
          </a:bodyPr>
          <a:lstStyle/>
          <a:p>
            <a:r>
              <a:rPr kumimoji="1" lang="en" altLang="zh-CN" sz="800" dirty="0"/>
              <a:t>-- customer</a:t>
            </a:r>
            <a:r>
              <a:rPr kumimoji="1" lang="zh-CN" altLang="en-US" sz="800" dirty="0"/>
              <a:t>表</a:t>
            </a:r>
          </a:p>
          <a:p>
            <a:r>
              <a:rPr kumimoji="1" lang="en" altLang="zh-CN" sz="800" dirty="0"/>
              <a:t>drop database if exists </a:t>
            </a:r>
            <a:r>
              <a:rPr kumimoji="1" lang="en" altLang="zh-CN" sz="800" dirty="0" err="1"/>
              <a:t>petweb</a:t>
            </a:r>
            <a:r>
              <a:rPr kumimoji="1" lang="en" altLang="zh-CN" sz="800" dirty="0"/>
              <a:t>;</a:t>
            </a:r>
          </a:p>
          <a:p>
            <a:r>
              <a:rPr kumimoji="1" lang="en" altLang="zh-CN" sz="800" dirty="0"/>
              <a:t>create database </a:t>
            </a:r>
            <a:r>
              <a:rPr kumimoji="1" lang="en" altLang="zh-CN" sz="800" dirty="0" err="1"/>
              <a:t>petweb</a:t>
            </a:r>
            <a:r>
              <a:rPr kumimoji="1" lang="en" altLang="zh-CN" sz="800" dirty="0"/>
              <a:t>;</a:t>
            </a:r>
          </a:p>
          <a:p>
            <a:r>
              <a:rPr kumimoji="1" lang="en" altLang="zh-CN" sz="800" dirty="0"/>
              <a:t>use </a:t>
            </a:r>
            <a:r>
              <a:rPr kumimoji="1" lang="en" altLang="zh-CN" sz="800" dirty="0" err="1"/>
              <a:t>petweb</a:t>
            </a:r>
            <a:r>
              <a:rPr kumimoji="1" lang="en" altLang="zh-CN" sz="800" dirty="0"/>
              <a:t>;</a:t>
            </a:r>
          </a:p>
          <a:p>
            <a:r>
              <a:rPr kumimoji="1" lang="en" altLang="zh-CN" sz="800" dirty="0"/>
              <a:t>create table customer(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custid</a:t>
            </a:r>
            <a:r>
              <a:rPr kumimoji="1" lang="en" altLang="zh-CN" sz="800" dirty="0"/>
              <a:t> int primary key </a:t>
            </a:r>
            <a:r>
              <a:rPr kumimoji="1" lang="en" altLang="zh-CN" sz="800" dirty="0" err="1"/>
              <a:t>auto_increment</a:t>
            </a:r>
            <a:r>
              <a:rPr kumimoji="1" lang="en" altLang="zh-CN" sz="800" dirty="0"/>
              <a:t>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custname</a:t>
            </a:r>
            <a:r>
              <a:rPr kumimoji="1" lang="en" altLang="zh-CN" sz="800" dirty="0"/>
              <a:t> varchar(20) not null unique,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custpassword</a:t>
            </a:r>
            <a:r>
              <a:rPr kumimoji="1" lang="en" altLang="zh-CN" sz="800" dirty="0"/>
              <a:t> varchar(32) not null,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custsex</a:t>
            </a:r>
            <a:r>
              <a:rPr kumimoji="1" lang="en" altLang="zh-CN" sz="800" dirty="0"/>
              <a:t> TINYINT(1),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custemail</a:t>
            </a:r>
            <a:r>
              <a:rPr kumimoji="1" lang="en" altLang="zh-CN" sz="800" dirty="0"/>
              <a:t> varchar(200),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custaddress</a:t>
            </a:r>
            <a:r>
              <a:rPr kumimoji="1" lang="en" altLang="zh-CN" sz="800" dirty="0"/>
              <a:t> VARCHAR(300)</a:t>
            </a:r>
          </a:p>
          <a:p>
            <a:r>
              <a:rPr kumimoji="1" lang="en" altLang="zh-CN" sz="800" dirty="0"/>
              <a:t>);</a:t>
            </a:r>
          </a:p>
          <a:p>
            <a:r>
              <a:rPr kumimoji="1" lang="en" altLang="zh-CN" sz="800" dirty="0"/>
              <a:t>insert into customer(</a:t>
            </a:r>
            <a:r>
              <a:rPr kumimoji="1" lang="en" altLang="zh-CN" sz="800" dirty="0" err="1"/>
              <a:t>custname,custpassword,custsex,custemail,custaddress</a:t>
            </a:r>
            <a:r>
              <a:rPr kumimoji="1" lang="en" altLang="zh-CN" sz="800" dirty="0"/>
              <a:t>) values('admin','admin',0,'admin@jh.com','</a:t>
            </a:r>
            <a:r>
              <a:rPr kumimoji="1" lang="zh-CN" altLang="en-US" sz="800" dirty="0"/>
              <a:t>品川区南大井</a:t>
            </a:r>
            <a:r>
              <a:rPr kumimoji="1" lang="en-US" altLang="zh-CN" sz="800" dirty="0"/>
              <a:t>1-1-1');</a:t>
            </a:r>
          </a:p>
          <a:p>
            <a:r>
              <a:rPr kumimoji="1" lang="en" altLang="zh-CN" sz="800" dirty="0"/>
              <a:t>select * from customer;</a:t>
            </a:r>
          </a:p>
          <a:p>
            <a:endParaRPr kumimoji="1" lang="en" altLang="zh-CN" sz="800" dirty="0"/>
          </a:p>
          <a:p>
            <a:r>
              <a:rPr kumimoji="1" lang="en" altLang="zh-CN" sz="800" dirty="0"/>
              <a:t>-- company</a:t>
            </a:r>
            <a:r>
              <a:rPr kumimoji="1" lang="zh-CN" altLang="en-US" sz="800" dirty="0"/>
              <a:t>表</a:t>
            </a:r>
          </a:p>
          <a:p>
            <a:r>
              <a:rPr kumimoji="1" lang="en" altLang="zh-CN" sz="800" dirty="0"/>
              <a:t>DROP TABLE IF EXISTS company;</a:t>
            </a:r>
          </a:p>
          <a:p>
            <a:r>
              <a:rPr kumimoji="1" lang="en" altLang="zh-CN" sz="800" dirty="0"/>
              <a:t>CREATE TABLE company (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compid</a:t>
            </a:r>
            <a:r>
              <a:rPr kumimoji="1" lang="en" altLang="zh-CN" sz="800" dirty="0"/>
              <a:t> INT PRIMARY KEY </a:t>
            </a:r>
            <a:r>
              <a:rPr kumimoji="1" lang="en" altLang="zh-CN" sz="800" dirty="0" err="1"/>
              <a:t>auto_increment</a:t>
            </a:r>
            <a:r>
              <a:rPr kumimoji="1" lang="en" altLang="zh-CN" sz="800" dirty="0"/>
              <a:t>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compusername</a:t>
            </a:r>
            <a:r>
              <a:rPr kumimoji="1" lang="en" altLang="zh-CN" sz="800" dirty="0"/>
              <a:t> VARCHAR ( 20 ) NOT NULL UNIQUE,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comppassword</a:t>
            </a:r>
            <a:r>
              <a:rPr kumimoji="1" lang="en" altLang="zh-CN" sz="800" dirty="0"/>
              <a:t> VARCHAR ( 32 ) NOT NULL,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compname</a:t>
            </a:r>
            <a:r>
              <a:rPr kumimoji="1" lang="en" altLang="zh-CN" sz="800" dirty="0"/>
              <a:t> VARCHAR ( 32 ) NOT NULL,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compemail</a:t>
            </a:r>
            <a:r>
              <a:rPr kumimoji="1" lang="en" altLang="zh-CN" sz="800" dirty="0"/>
              <a:t> VARCHAR ( 200 ),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legalname</a:t>
            </a:r>
            <a:r>
              <a:rPr kumimoji="1" lang="en" altLang="zh-CN" sz="800" dirty="0"/>
              <a:t> VARCHAR ( 200 ) 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compaddress</a:t>
            </a:r>
            <a:r>
              <a:rPr kumimoji="1" lang="en" altLang="zh-CN" sz="800" dirty="0"/>
              <a:t> VARCHAR(255)</a:t>
            </a:r>
          </a:p>
          <a:p>
            <a:r>
              <a:rPr kumimoji="1" lang="en" altLang="zh-CN" sz="800" dirty="0"/>
              <a:t>);</a:t>
            </a:r>
          </a:p>
          <a:p>
            <a:r>
              <a:rPr kumimoji="1" lang="en" altLang="zh-CN" sz="800" dirty="0"/>
              <a:t>INSERT INTO company ( </a:t>
            </a:r>
            <a:r>
              <a:rPr kumimoji="1" lang="en" altLang="zh-CN" sz="800" dirty="0" err="1"/>
              <a:t>compusername</a:t>
            </a:r>
            <a:r>
              <a:rPr kumimoji="1" lang="en" altLang="zh-CN" sz="800" dirty="0"/>
              <a:t>, </a:t>
            </a:r>
            <a:r>
              <a:rPr kumimoji="1" lang="en" altLang="zh-CN" sz="800" dirty="0" err="1"/>
              <a:t>comppassword</a:t>
            </a:r>
            <a:r>
              <a:rPr kumimoji="1" lang="en" altLang="zh-CN" sz="800" dirty="0"/>
              <a:t>, </a:t>
            </a:r>
            <a:r>
              <a:rPr kumimoji="1" lang="en" altLang="zh-CN" sz="800" dirty="0" err="1"/>
              <a:t>compname</a:t>
            </a:r>
            <a:r>
              <a:rPr kumimoji="1" lang="en" altLang="zh-CN" sz="800" dirty="0"/>
              <a:t>, </a:t>
            </a:r>
            <a:r>
              <a:rPr kumimoji="1" lang="en" altLang="zh-CN" sz="800" dirty="0" err="1"/>
              <a:t>compemail</a:t>
            </a:r>
            <a:r>
              <a:rPr kumimoji="1" lang="en" altLang="zh-CN" sz="800" dirty="0"/>
              <a:t>, </a:t>
            </a:r>
            <a:r>
              <a:rPr kumimoji="1" lang="en" altLang="zh-CN" sz="800" dirty="0" err="1"/>
              <a:t>legalname</a:t>
            </a:r>
            <a:r>
              <a:rPr kumimoji="1" lang="en" altLang="zh-CN" sz="800" dirty="0"/>
              <a:t> ,</a:t>
            </a:r>
            <a:r>
              <a:rPr kumimoji="1" lang="en" altLang="zh-CN" sz="800" dirty="0" err="1"/>
              <a:t>compaddress</a:t>
            </a:r>
            <a:r>
              <a:rPr kumimoji="1" lang="en" altLang="zh-CN" sz="800" dirty="0"/>
              <a:t>)</a:t>
            </a:r>
          </a:p>
          <a:p>
            <a:r>
              <a:rPr kumimoji="1" lang="en" altLang="zh-CN" sz="800" dirty="0"/>
              <a:t>VALUES</a:t>
            </a:r>
          </a:p>
          <a:p>
            <a:r>
              <a:rPr kumimoji="1" lang="en" altLang="zh-CN" sz="800" dirty="0"/>
              <a:t>	( 'admin', 'admin', '</a:t>
            </a:r>
            <a:r>
              <a:rPr kumimoji="1" lang="zh-CN" altLang="en-US" sz="800" dirty="0"/>
              <a:t>日本工学院株式会社</a:t>
            </a:r>
            <a:r>
              <a:rPr kumimoji="1" lang="en-US" altLang="zh-CN" sz="800" dirty="0"/>
              <a:t>', '</a:t>
            </a:r>
            <a:r>
              <a:rPr kumimoji="1" lang="en" altLang="zh-CN" sz="800" dirty="0" err="1"/>
              <a:t>admin@gmail.com</a:t>
            </a:r>
            <a:r>
              <a:rPr kumimoji="1" lang="en" altLang="zh-CN" sz="800" dirty="0"/>
              <a:t>', '</a:t>
            </a:r>
            <a:r>
              <a:rPr kumimoji="1" lang="zh-CN" altLang="en-US" sz="800" dirty="0"/>
              <a:t>大田太郎</a:t>
            </a:r>
            <a:r>
              <a:rPr kumimoji="1" lang="en-US" altLang="zh-CN" sz="800" dirty="0"/>
              <a:t>','</a:t>
            </a:r>
            <a:r>
              <a:rPr kumimoji="1" lang="zh-CN" altLang="en-US" sz="800" dirty="0"/>
              <a:t>太田区</a:t>
            </a:r>
            <a:r>
              <a:rPr kumimoji="1" lang="en-US" altLang="zh-CN" sz="800" dirty="0"/>
              <a:t>1-1-1' );</a:t>
            </a:r>
          </a:p>
          <a:p>
            <a:r>
              <a:rPr kumimoji="1" lang="en" altLang="zh-CN" sz="800" dirty="0"/>
              <a:t>SELECT * FROM company;</a:t>
            </a:r>
          </a:p>
          <a:p>
            <a:endParaRPr kumimoji="1" lang="en" altLang="zh-CN" sz="800" dirty="0"/>
          </a:p>
          <a:p>
            <a:r>
              <a:rPr kumimoji="1" lang="en" altLang="zh-CN" sz="800" dirty="0"/>
              <a:t>-- pets</a:t>
            </a:r>
            <a:r>
              <a:rPr kumimoji="1" lang="zh-CN" altLang="en-US" sz="800" dirty="0"/>
              <a:t>表</a:t>
            </a:r>
          </a:p>
          <a:p>
            <a:r>
              <a:rPr kumimoji="1" lang="en" altLang="zh-CN" sz="800" dirty="0"/>
              <a:t>DROP TABLE IF EXISTS pets;</a:t>
            </a:r>
          </a:p>
          <a:p>
            <a:r>
              <a:rPr kumimoji="1" lang="en" altLang="zh-CN" sz="800" dirty="0"/>
              <a:t>CREATE TABLE pets (</a:t>
            </a:r>
          </a:p>
          <a:p>
            <a:r>
              <a:rPr kumimoji="1" lang="en" altLang="zh-CN" sz="800" dirty="0"/>
              <a:t>	id INT PRIMARY KEY </a:t>
            </a:r>
            <a:r>
              <a:rPr kumimoji="1" lang="en" altLang="zh-CN" sz="800" dirty="0" err="1"/>
              <a:t>auto_increment</a:t>
            </a:r>
            <a:r>
              <a:rPr kumimoji="1" lang="en" altLang="zh-CN" sz="800" dirty="0"/>
              <a:t>,</a:t>
            </a:r>
          </a:p>
          <a:p>
            <a:r>
              <a:rPr kumimoji="1" lang="en" altLang="zh-CN" sz="800" dirty="0"/>
              <a:t>	</a:t>
            </a:r>
            <a:r>
              <a:rPr kumimoji="1" lang="en" altLang="zh-CN" sz="800" dirty="0" err="1"/>
              <a:t>petsname</a:t>
            </a:r>
            <a:r>
              <a:rPr kumimoji="1" lang="en" altLang="zh-CN" sz="800" dirty="0"/>
              <a:t> VARCHAR ( 20 ) NOT NULL UNIQUE,</a:t>
            </a:r>
          </a:p>
          <a:p>
            <a:r>
              <a:rPr kumimoji="1" lang="en" altLang="zh-CN" sz="800" dirty="0"/>
              <a:t>	species VARCHAR(40) NOT NULL,</a:t>
            </a:r>
          </a:p>
          <a:p>
            <a:r>
              <a:rPr kumimoji="1" lang="en" altLang="zh-CN" sz="800" dirty="0"/>
              <a:t>	amount INTEGER (3) NOT NULL,</a:t>
            </a:r>
          </a:p>
          <a:p>
            <a:r>
              <a:rPr kumimoji="1" lang="en" altLang="zh-CN" sz="800" dirty="0"/>
              <a:t>	instruction VARCHAR(255)</a:t>
            </a:r>
          </a:p>
          <a:p>
            <a:r>
              <a:rPr kumimoji="1" lang="en" altLang="zh-CN" sz="800" dirty="0"/>
              <a:t>-- 	</a:t>
            </a:r>
            <a:r>
              <a:rPr kumimoji="1" lang="zh-CN" altLang="en-US" sz="800" dirty="0"/>
              <a:t>差一个</a:t>
            </a:r>
            <a:r>
              <a:rPr kumimoji="1" lang="en" altLang="zh-CN" sz="800" dirty="0" err="1"/>
              <a:t>bolb</a:t>
            </a:r>
            <a:r>
              <a:rPr kumimoji="1" lang="zh-CN" altLang="en-US" sz="800" dirty="0"/>
              <a:t>类型的图片（手动添加）</a:t>
            </a:r>
          </a:p>
          <a:p>
            <a:r>
              <a:rPr kumimoji="1" lang="en-US" altLang="zh-CN" sz="800" dirty="0"/>
              <a:t>);</a:t>
            </a:r>
          </a:p>
          <a:p>
            <a:endParaRPr kumimoji="1" lang="en-US" altLang="zh-CN" sz="800" dirty="0"/>
          </a:p>
          <a:p>
            <a:r>
              <a:rPr kumimoji="1" lang="en" altLang="zh-CN" sz="800" dirty="0"/>
              <a:t>INSERT INTO pets (</a:t>
            </a:r>
            <a:r>
              <a:rPr kumimoji="1" lang="en" altLang="zh-CN" sz="800" dirty="0" err="1"/>
              <a:t>petsname,species,amount,instruction</a:t>
            </a:r>
            <a:r>
              <a:rPr kumimoji="1" lang="en" altLang="zh-CN" sz="800" dirty="0"/>
              <a:t>)</a:t>
            </a:r>
          </a:p>
          <a:p>
            <a:r>
              <a:rPr kumimoji="1" lang="en" altLang="zh-CN" sz="800" dirty="0"/>
              <a:t>VALUES</a:t>
            </a:r>
          </a:p>
          <a:p>
            <a:r>
              <a:rPr kumimoji="1" lang="en" altLang="zh-CN" sz="800" dirty="0"/>
              <a:t>	('</a:t>
            </a:r>
            <a:r>
              <a:rPr kumimoji="1" lang="ja-JP" altLang="en-US" sz="800"/>
              <a:t>ももちゃん</a:t>
            </a:r>
            <a:r>
              <a:rPr kumimoji="1" lang="en-US" altLang="ja-JP" sz="800" dirty="0"/>
              <a:t>','</a:t>
            </a:r>
            <a:r>
              <a:rPr kumimoji="1" lang="en" altLang="zh-CN" sz="800" dirty="0"/>
              <a:t>cat',10,'</a:t>
            </a:r>
            <a:r>
              <a:rPr kumimoji="1" lang="zh-CN" altLang="en-US" sz="800" dirty="0"/>
              <a:t>可愛</a:t>
            </a:r>
            <a:r>
              <a:rPr kumimoji="1" lang="ja-JP" altLang="en-US" sz="800"/>
              <a:t>いももちゃんだよ、</a:t>
            </a:r>
            <a:r>
              <a:rPr kumimoji="1" lang="zh-CN" altLang="en-US" sz="800" dirty="0"/>
              <a:t>今後</a:t>
            </a:r>
            <a:r>
              <a:rPr kumimoji="1" lang="ja-JP" altLang="en-US" sz="800"/>
              <a:t>の</a:t>
            </a:r>
            <a:r>
              <a:rPr kumimoji="1" lang="zh-CN" altLang="en-US" sz="800" dirty="0"/>
              <a:t>人生</a:t>
            </a:r>
            <a:r>
              <a:rPr kumimoji="1" lang="ja-JP" altLang="en-US" sz="800"/>
              <a:t>は</a:t>
            </a:r>
            <a:r>
              <a:rPr kumimoji="1" lang="zh-CN" altLang="en-US" sz="800" dirty="0"/>
              <a:t>一緒</a:t>
            </a:r>
            <a:r>
              <a:rPr kumimoji="1" lang="ja-JP" altLang="en-US" sz="800"/>
              <a:t>に</a:t>
            </a:r>
            <a:r>
              <a:rPr kumimoji="1" lang="zh-CN" altLang="en-US" sz="800" dirty="0"/>
              <a:t>過</a:t>
            </a:r>
            <a:r>
              <a:rPr kumimoji="1" lang="ja-JP" altLang="en-US" sz="800"/>
              <a:t>ごしましょう！</a:t>
            </a:r>
            <a:r>
              <a:rPr kumimoji="1" lang="en-US" altLang="ja-JP" sz="800" dirty="0"/>
              <a:t>');</a:t>
            </a:r>
          </a:p>
          <a:p>
            <a:r>
              <a:rPr kumimoji="1" lang="en" altLang="zh-CN" sz="800" dirty="0"/>
              <a:t>SELECT * FROM pets;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96797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9E277-780D-BB4D-AFD8-B0CD0C5A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66517"/>
            <a:ext cx="10364451" cy="1596177"/>
          </a:xfrm>
        </p:spPr>
        <p:txBody>
          <a:bodyPr/>
          <a:lstStyle/>
          <a:p>
            <a:r>
              <a:rPr kumimoji="1" lang="zh-CN" altLang="en-US" dirty="0"/>
              <a:t>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9F1C7-C790-BD44-B4FC-7FE7AC175E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212111"/>
            <a:ext cx="10363826" cy="5135525"/>
          </a:xfrm>
        </p:spPr>
        <p:txBody>
          <a:bodyPr/>
          <a:lstStyle/>
          <a:p>
            <a:r>
              <a:rPr kumimoji="1" lang="en-US" altLang="zh-CN" dirty="0"/>
              <a:t>Index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Login</a:t>
            </a:r>
          </a:p>
          <a:p>
            <a:endParaRPr kumimoji="1" lang="en-US" altLang="zh-CN" dirty="0"/>
          </a:p>
          <a:p>
            <a:r>
              <a:rPr kumimoji="1" lang="en-US" altLang="zh-CN" dirty="0" err="1"/>
              <a:t>Regist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View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2535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2CEB01-CBF9-3B4C-8529-1AD8EE3CC9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t="7475" b="8255"/>
          <a:stretch/>
        </p:blipFill>
        <p:spPr>
          <a:xfrm>
            <a:off x="-3" y="10"/>
            <a:ext cx="12191980" cy="68579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BF9786E-45ED-9844-BCE5-59AD8EDBD6A6}"/>
              </a:ext>
            </a:extLst>
          </p:cNvPr>
          <p:cNvSpPr txBox="1"/>
          <p:nvPr/>
        </p:nvSpPr>
        <p:spPr>
          <a:xfrm>
            <a:off x="-26" y="4227615"/>
            <a:ext cx="8689976" cy="1031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4800" cap="all" dirty="0">
                <a:latin typeface="+mj-lt"/>
                <a:ea typeface="+mj-ea"/>
                <a:cs typeface="+mj-cs"/>
              </a:rPr>
              <a:t>Thank you</a:t>
            </a:r>
            <a:r>
              <a:rPr kumimoji="1" lang="en-US" altLang="ja-JP" sz="4800" cap="all" dirty="0">
                <a:latin typeface="+mj-lt"/>
                <a:ea typeface="+mj-ea"/>
                <a:cs typeface="+mj-cs"/>
              </a:rPr>
              <a:t> for Listening</a:t>
            </a:r>
            <a:endParaRPr kumimoji="1" lang="en-US" altLang="zh-CN" sz="4800" cap="all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2329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8CD55-23A7-C44D-BDE7-2E663F48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718931"/>
            <a:ext cx="10364451" cy="1147893"/>
          </a:xfrm>
        </p:spPr>
        <p:txBody>
          <a:bodyPr>
            <a:normAutofit/>
          </a:bodyPr>
          <a:lstStyle/>
          <a:p>
            <a:r>
              <a:rPr kumimoji="1" lang="zh-CN" altLang="en-US" sz="4000" dirty="0"/>
              <a:t>必要な</a:t>
            </a:r>
            <a:r>
              <a:rPr kumimoji="1" lang="zh-CN" altLang="en-US" sz="4000" u="sng" dirty="0"/>
              <a:t>ファイル</a:t>
            </a:r>
            <a:r>
              <a:rPr kumimoji="1" lang="zh-CN" altLang="en-US" sz="4000" dirty="0"/>
              <a:t>と</a:t>
            </a:r>
            <a:r>
              <a:rPr kumimoji="1" lang="zh-CN" altLang="en-US" sz="4000" u="sng" dirty="0"/>
              <a:t>ソフトウェア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E5C901-7D27-D74B-87EF-324F4F61CEBD}"/>
              </a:ext>
            </a:extLst>
          </p:cNvPr>
          <p:cNvSpPr txBox="1"/>
          <p:nvPr/>
        </p:nvSpPr>
        <p:spPr>
          <a:xfrm>
            <a:off x="913149" y="2843875"/>
            <a:ext cx="9274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IntelliJ IDEA</a:t>
            </a:r>
            <a:r>
              <a:rPr kumimoji="1" lang="zh-CN" altLang="en-US" dirty="0"/>
              <a:t>（</a:t>
            </a:r>
            <a:r>
              <a:rPr kumimoji="1" lang="en-US" altLang="zh-CN" dirty="0"/>
              <a:t>2020</a:t>
            </a:r>
            <a:r>
              <a:rPr kumimoji="1" lang="zh-CN" altLang="en-US" dirty="0"/>
              <a:t>年以上的版本均可，</a:t>
            </a:r>
            <a:r>
              <a:rPr kumimoji="1" lang="en-US" altLang="zh-CN" dirty="0"/>
              <a:t> Eclipse</a:t>
            </a:r>
            <a:r>
              <a:rPr kumimoji="1" lang="zh-CN" altLang="en-US" dirty="0"/>
              <a:t>熟悉也可不安装）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/>
              <a:t>Navicat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MySQL</a:t>
            </a:r>
            <a:r>
              <a:rPr kumimoji="1" lang="zh-CN" altLang="en-US" dirty="0"/>
              <a:t>（命令行熟悉也可不安装，为方便）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051EED-2314-F746-9A83-6B925EF42348}"/>
              </a:ext>
            </a:extLst>
          </p:cNvPr>
          <p:cNvSpPr txBox="1"/>
          <p:nvPr/>
        </p:nvSpPr>
        <p:spPr>
          <a:xfrm>
            <a:off x="913149" y="212451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u="sng" dirty="0"/>
              <a:t>ソフトウェア</a:t>
            </a:r>
            <a:endParaRPr kumimoji="1"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019383-DAD5-184E-85DE-4C9D79FA85C5}"/>
              </a:ext>
            </a:extLst>
          </p:cNvPr>
          <p:cNvSpPr txBox="1"/>
          <p:nvPr/>
        </p:nvSpPr>
        <p:spPr>
          <a:xfrm>
            <a:off x="913149" y="356468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u="sng" dirty="0"/>
              <a:t>ファイル</a:t>
            </a:r>
            <a:endParaRPr kumimoji="1"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74AB3B-3CDA-F143-9C4B-FAFE01AD8083}"/>
              </a:ext>
            </a:extLst>
          </p:cNvPr>
          <p:cNvSpPr txBox="1"/>
          <p:nvPr/>
        </p:nvSpPr>
        <p:spPr>
          <a:xfrm>
            <a:off x="913149" y="4138521"/>
            <a:ext cx="3397020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/>
              <a:t>后端所需：</a:t>
            </a:r>
            <a:endParaRPr kumimoji="1"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/>
              <a:t>JDK 11</a:t>
            </a:r>
            <a:r>
              <a:rPr kumimoji="1" lang="zh-CN" altLang="en-US"/>
              <a:t>或</a:t>
            </a:r>
            <a:r>
              <a:rPr kumimoji="1" lang="en-US" altLang="zh-CN" dirty="0"/>
              <a:t>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Tomcat</a:t>
            </a:r>
            <a:r>
              <a:rPr kumimoji="1" lang="zh-CN" altLang="en-US" dirty="0"/>
              <a:t> </a:t>
            </a:r>
            <a:r>
              <a:rPr kumimoji="1" lang="en-US" altLang="zh-CN" dirty="0"/>
              <a:t>9.0.50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mysql-connector-java-8.0.26.jar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/>
              <a:t>druid-1.2.8.jar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/>
              <a:t>commons-dbutils-1.7.jar</a:t>
            </a:r>
          </a:p>
          <a:p>
            <a:r>
              <a:rPr kumimoji="1" lang="zh-CN" altLang="en" dirty="0"/>
              <a:t>前段所需</a:t>
            </a:r>
            <a:r>
              <a:rPr kumimoji="1" lang="zh-CN" altLang="en-US" dirty="0"/>
              <a:t>（框架）</a:t>
            </a:r>
            <a:endParaRPr kumimoji="1" lang="e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dirty="0"/>
              <a:t>jquery-easyui-1.10.0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95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E13A1-E96C-B949-B36B-6AE458CF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6"/>
            <a:ext cx="10364451" cy="1596177"/>
          </a:xfrm>
        </p:spPr>
        <p:txBody>
          <a:bodyPr>
            <a:normAutofit/>
          </a:bodyPr>
          <a:lstStyle/>
          <a:p>
            <a:r>
              <a:rPr kumimoji="1" lang="zh-CN" altLang="en-US" sz="4400" dirty="0"/>
              <a:t>ダウンロード方法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0907A5-D9D6-104F-A2F3-584B5562E4CC}"/>
              </a:ext>
            </a:extLst>
          </p:cNvPr>
          <p:cNvSpPr txBox="1"/>
          <p:nvPr/>
        </p:nvSpPr>
        <p:spPr>
          <a:xfrm>
            <a:off x="1326524" y="2967335"/>
            <a:ext cx="6212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 err="1"/>
              <a:t>Github</a:t>
            </a:r>
            <a:endParaRPr kumimoji="1" lang="en-US" altLang="zh-CN" sz="2400" dirty="0"/>
          </a:p>
          <a:p>
            <a:r>
              <a:rPr kumimoji="1" lang="en" altLang="zh-CN" dirty="0"/>
              <a:t>	</a:t>
            </a:r>
            <a:r>
              <a:rPr kumimoji="1" lang="zh-CN" altLang="en-US" sz="2000" dirty="0"/>
              <a:t> </a:t>
            </a:r>
            <a:r>
              <a:rPr kumimoji="1" lang="en" altLang="zh-CN" sz="2000" dirty="0"/>
              <a:t>https://</a:t>
            </a:r>
            <a:r>
              <a:rPr kumimoji="1" lang="en" altLang="zh-CN" sz="2000" dirty="0" err="1"/>
              <a:t>github.com</a:t>
            </a:r>
            <a:r>
              <a:rPr kumimoji="1" lang="en" altLang="zh-CN" sz="2000" dirty="0"/>
              <a:t>/jh0612/2022-Graduation_Design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3411E4-0B9A-B644-94E2-245676B7414F}"/>
              </a:ext>
            </a:extLst>
          </p:cNvPr>
          <p:cNvSpPr txBox="1"/>
          <p:nvPr/>
        </p:nvSpPr>
        <p:spPr>
          <a:xfrm>
            <a:off x="1326524" y="4857886"/>
            <a:ext cx="6628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000" b="1" dirty="0"/>
              <a:t>ネットを活用して、各自でダウンロードしてください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D4B8337-545A-2149-92D6-FFDF99586AE9}"/>
              </a:ext>
            </a:extLst>
          </p:cNvPr>
          <p:cNvSpPr txBox="1"/>
          <p:nvPr/>
        </p:nvSpPr>
        <p:spPr>
          <a:xfrm>
            <a:off x="1478924" y="403572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ソフトウェア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4AE812-159A-FD48-AFFE-0AC491413DBA}"/>
              </a:ext>
            </a:extLst>
          </p:cNvPr>
          <p:cNvSpPr txBox="1"/>
          <p:nvPr/>
        </p:nvSpPr>
        <p:spPr>
          <a:xfrm>
            <a:off x="1478924" y="232940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ファイル</a:t>
            </a:r>
          </a:p>
        </p:txBody>
      </p:sp>
    </p:spTree>
    <p:extLst>
      <p:ext uri="{BB962C8B-B14F-4D97-AF65-F5344CB8AC3E}">
        <p14:creationId xmlns:p14="http://schemas.microsoft.com/office/powerpoint/2010/main" val="131321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B49A6619-8B18-FF40-800C-DA7E716E68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1847761" y="1039366"/>
            <a:ext cx="8499204" cy="478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8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8097C317-0061-7C4F-B824-B7FD639720C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87746" y="790183"/>
            <a:ext cx="11016507" cy="5277634"/>
          </a:xfrm>
        </p:spPr>
      </p:pic>
    </p:spTree>
    <p:extLst>
      <p:ext uri="{BB962C8B-B14F-4D97-AF65-F5344CB8AC3E}">
        <p14:creationId xmlns:p14="http://schemas.microsoft.com/office/powerpoint/2010/main" val="353635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柱体 7">
            <a:extLst>
              <a:ext uri="{FF2B5EF4-FFF2-40B4-BE49-F238E27FC236}">
                <a16:creationId xmlns:a16="http://schemas.microsoft.com/office/drawing/2014/main" id="{58404D51-D81A-CA44-8B58-B6D8D43497B9}"/>
              </a:ext>
            </a:extLst>
          </p:cNvPr>
          <p:cNvSpPr/>
          <p:nvPr/>
        </p:nvSpPr>
        <p:spPr>
          <a:xfrm>
            <a:off x="7630005" y="4064821"/>
            <a:ext cx="2860447" cy="18041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データベース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E92971-3F3E-D949-8C9C-FF6334CA4B26}"/>
              </a:ext>
            </a:extLst>
          </p:cNvPr>
          <p:cNvSpPr/>
          <p:nvPr/>
        </p:nvSpPr>
        <p:spPr>
          <a:xfrm>
            <a:off x="1176164" y="1833685"/>
            <a:ext cx="1344168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ブラウザ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555F81C-7E13-D147-92C7-1E238AD8238B}"/>
              </a:ext>
            </a:extLst>
          </p:cNvPr>
          <p:cNvSpPr/>
          <p:nvPr/>
        </p:nvSpPr>
        <p:spPr>
          <a:xfrm>
            <a:off x="4676008" y="1833685"/>
            <a:ext cx="1582831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サーブレット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853AA7-0049-B94E-9589-EC34D1057681}"/>
              </a:ext>
            </a:extLst>
          </p:cNvPr>
          <p:cNvSpPr/>
          <p:nvPr/>
        </p:nvSpPr>
        <p:spPr>
          <a:xfrm>
            <a:off x="2850192" y="4463963"/>
            <a:ext cx="1582831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JSP</a:t>
            </a:r>
            <a:r>
              <a:rPr lang="zh-CN" altLang="en-US" dirty="0"/>
              <a:t>ページ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F73543C-DF78-B94C-89D4-F108B9E6A0C2}"/>
              </a:ext>
            </a:extLst>
          </p:cNvPr>
          <p:cNvSpPr/>
          <p:nvPr/>
        </p:nvSpPr>
        <p:spPr>
          <a:xfrm>
            <a:off x="8268814" y="1833685"/>
            <a:ext cx="1582831" cy="1005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JavaBean</a:t>
            </a:r>
            <a:r>
              <a:rPr lang="ja-JP" altLang="en-US"/>
              <a:t>（）</a:t>
            </a:r>
            <a:endParaRPr kumimoji="1" lang="zh-CN" altLang="en-US" dirty="0"/>
          </a:p>
        </p:txBody>
      </p:sp>
      <p:sp>
        <p:nvSpPr>
          <p:cNvPr id="13" name="下箭头 12">
            <a:extLst>
              <a:ext uri="{FF2B5EF4-FFF2-40B4-BE49-F238E27FC236}">
                <a16:creationId xmlns:a16="http://schemas.microsoft.com/office/drawing/2014/main" id="{D92533BD-B355-E24A-8E62-FA6BA999B76A}"/>
              </a:ext>
            </a:extLst>
          </p:cNvPr>
          <p:cNvSpPr/>
          <p:nvPr/>
        </p:nvSpPr>
        <p:spPr>
          <a:xfrm>
            <a:off x="8916086" y="2894389"/>
            <a:ext cx="288288" cy="11155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3A69F40-D0D8-264E-9D42-B1D16AAFC422}"/>
              </a:ext>
            </a:extLst>
          </p:cNvPr>
          <p:cNvSpPr txBox="1"/>
          <p:nvPr/>
        </p:nvSpPr>
        <p:spPr>
          <a:xfrm>
            <a:off x="9405629" y="3267507"/>
            <a:ext cx="172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データベース</a:t>
            </a:r>
          </a:p>
          <a:p>
            <a:r>
              <a:rPr lang="ja-JP" altLang="en-US"/>
              <a:t>を</a:t>
            </a:r>
            <a:r>
              <a:rPr lang="zh-CN" altLang="en-US" dirty="0"/>
              <a:t>アクセス</a:t>
            </a:r>
            <a:r>
              <a:rPr lang="ja-JP" altLang="en-US"/>
              <a:t>する</a:t>
            </a:r>
            <a:endParaRPr kumimoji="1" lang="zh-CN" alt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723712E9-CBCE-6A4C-83CA-EFEF3D5B38C1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6258839" y="2336605"/>
            <a:ext cx="2009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282FFD1-08A1-AF41-8BF8-2E9BD5740F54}"/>
              </a:ext>
            </a:extLst>
          </p:cNvPr>
          <p:cNvSpPr txBox="1"/>
          <p:nvPr/>
        </p:nvSpPr>
        <p:spPr>
          <a:xfrm>
            <a:off x="2758995" y="1838570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リクエストを</a:t>
            </a:r>
            <a:r>
              <a:rPr kumimoji="1" lang="zh-CN" altLang="en-US" dirty="0"/>
              <a:t>送信</a:t>
            </a: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CE382E46-2699-2446-9B37-275E493E8B8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520332" y="2336605"/>
            <a:ext cx="2155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F264BC5-9553-C54F-BCA5-B5B7F11817F0}"/>
              </a:ext>
            </a:extLst>
          </p:cNvPr>
          <p:cNvSpPr txBox="1"/>
          <p:nvPr/>
        </p:nvSpPr>
        <p:spPr>
          <a:xfrm>
            <a:off x="6386567" y="171152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データを</a:t>
            </a:r>
            <a:r>
              <a:rPr lang="zh-CN" altLang="en-US" dirty="0"/>
              <a:t>操作</a:t>
            </a:r>
            <a:r>
              <a:rPr lang="ja-JP" altLang="en-US"/>
              <a:t>する</a:t>
            </a:r>
            <a:endParaRPr kumimoji="1" lang="zh-CN" alt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84CBBBBF-674C-AA4B-BAF2-35613CACF7BF}"/>
              </a:ext>
            </a:extLst>
          </p:cNvPr>
          <p:cNvCxnSpPr>
            <a:cxnSpLocks/>
            <a:stCxn id="10" idx="2"/>
            <a:endCxn id="11" idx="3"/>
          </p:cNvCxnSpPr>
          <p:nvPr/>
        </p:nvCxnSpPr>
        <p:spPr>
          <a:xfrm flipH="1">
            <a:off x="4433023" y="2839525"/>
            <a:ext cx="1034401" cy="212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D33F54B3-BDD0-9748-B25C-2F33ECA68726}"/>
              </a:ext>
            </a:extLst>
          </p:cNvPr>
          <p:cNvCxnSpPr>
            <a:cxnSpLocks/>
            <a:stCxn id="11" idx="1"/>
            <a:endCxn id="9" idx="2"/>
          </p:cNvCxnSpPr>
          <p:nvPr/>
        </p:nvCxnSpPr>
        <p:spPr>
          <a:xfrm flipH="1" flipV="1">
            <a:off x="1848248" y="2839525"/>
            <a:ext cx="1001944" cy="212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5E63E65D-A3CF-DC4F-A172-81BAB58E895C}"/>
              </a:ext>
            </a:extLst>
          </p:cNvPr>
          <p:cNvSpPr txBox="1"/>
          <p:nvPr/>
        </p:nvSpPr>
        <p:spPr>
          <a:xfrm>
            <a:off x="1176164" y="649793"/>
            <a:ext cx="5375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3200" b="1" dirty="0"/>
              <a:t>Web</a:t>
            </a:r>
            <a:r>
              <a:rPr lang="ja-JP" altLang="en-US" sz="3200" b="1"/>
              <a:t>アプリケーションの</a:t>
            </a:r>
            <a:r>
              <a:rPr lang="zh-CN" altLang="en-US" sz="3200" b="1" dirty="0"/>
              <a:t>仕組</a:t>
            </a:r>
            <a:r>
              <a:rPr lang="ja-JP" altLang="en-US" sz="3200" b="1"/>
              <a:t>み</a:t>
            </a:r>
          </a:p>
        </p:txBody>
      </p:sp>
    </p:spTree>
    <p:extLst>
      <p:ext uri="{BB962C8B-B14F-4D97-AF65-F5344CB8AC3E}">
        <p14:creationId xmlns:p14="http://schemas.microsoft.com/office/powerpoint/2010/main" val="223755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8E31E-5CF2-6B48-B0CE-BEC71D90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3783485" cy="834502"/>
          </a:xfrm>
        </p:spPr>
        <p:txBody>
          <a:bodyPr/>
          <a:lstStyle/>
          <a:p>
            <a:r>
              <a:rPr kumimoji="1" lang="zh-CN" altLang="en-US" dirty="0"/>
              <a:t>データの現状</a:t>
            </a:r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F8C0CEC9-73F5-9343-89C7-79EAE3EB402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654394" y="1453020"/>
            <a:ext cx="4320488" cy="5107795"/>
          </a:xfr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0B310C8F-AEC7-7E46-8AF4-4FDE5EDC0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95" y="1453020"/>
            <a:ext cx="6740619" cy="510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0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9EE5B-7DBD-A14E-BF93-F3882D99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57909"/>
            <a:ext cx="10364451" cy="1596177"/>
          </a:xfrm>
        </p:spPr>
        <p:txBody>
          <a:bodyPr/>
          <a:lstStyle/>
          <a:p>
            <a:r>
              <a:rPr kumimoji="1" lang="zh-CN" altLang="en-US" dirty="0"/>
              <a:t>フロントエンド（</a:t>
            </a:r>
            <a:r>
              <a:rPr kumimoji="1" lang="en-US" altLang="zh-CN" dirty="0"/>
              <a:t>Front end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4A7853-E335-5E47-AAA9-5B9D8050AB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2499127" cy="466260"/>
          </a:xfrm>
        </p:spPr>
        <p:txBody>
          <a:bodyPr>
            <a:normAutofit lnSpcReduction="10000"/>
          </a:bodyPr>
          <a:lstStyle/>
          <a:p>
            <a:r>
              <a:rPr kumimoji="1" lang="zh-CN" altLang="en-US" sz="2400" dirty="0"/>
              <a:t>イメージ：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D67B66-45B2-1449-BB06-C3BE39C4B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854" y="1313645"/>
            <a:ext cx="7879399" cy="543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7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00D02-3580-1542-8166-DC21B836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213" y="97554"/>
            <a:ext cx="7057408" cy="1041877"/>
          </a:xfrm>
        </p:spPr>
        <p:txBody>
          <a:bodyPr/>
          <a:lstStyle/>
          <a:p>
            <a:r>
              <a:rPr kumimoji="1" lang="en" altLang="zh-CN" dirty="0"/>
              <a:t>jquery-easyui-1.10.0</a:t>
            </a:r>
            <a:r>
              <a:rPr kumimoji="1" lang="zh-CN" altLang="en-US" dirty="0"/>
              <a:t>使用例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792BE-9DA2-6042-9C71-48E0233CB2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5233" y="834887"/>
            <a:ext cx="8091079" cy="5761127"/>
          </a:xfrm>
        </p:spPr>
        <p:txBody>
          <a:bodyPr>
            <a:normAutofit fontScale="92500"/>
          </a:bodyPr>
          <a:lstStyle/>
          <a:p>
            <a:r>
              <a:rPr lang="en" altLang="zh-CN" sz="1000" dirty="0"/>
              <a:t>&lt;!DOCTYPE html&gt;</a:t>
            </a:r>
            <a:br>
              <a:rPr lang="en" altLang="zh-CN" sz="1000" dirty="0"/>
            </a:br>
            <a:r>
              <a:rPr lang="en" altLang="zh-CN" sz="1000" dirty="0"/>
              <a:t>&lt;html&gt;</a:t>
            </a:r>
            <a:br>
              <a:rPr lang="en" altLang="zh-CN" sz="1000" dirty="0"/>
            </a:br>
            <a:r>
              <a:rPr lang="en" altLang="zh-CN" sz="1000" dirty="0"/>
              <a:t>&lt;head&gt;</a:t>
            </a:r>
            <a:br>
              <a:rPr lang="en" altLang="zh-CN" sz="1000" dirty="0"/>
            </a:br>
            <a:r>
              <a:rPr lang="en" altLang="zh-CN" sz="1000" dirty="0"/>
              <a:t>   &lt;meta charset="UTF-8"&gt;</a:t>
            </a:r>
            <a:br>
              <a:rPr lang="en" altLang="zh-CN" sz="1000" dirty="0"/>
            </a:br>
            <a:r>
              <a:rPr lang="en" altLang="zh-CN" sz="1000" dirty="0"/>
              <a:t>   &lt;title&gt;Keep Expandable Panel in Accordion - jQuery </a:t>
            </a:r>
            <a:r>
              <a:rPr lang="en" altLang="zh-CN" sz="1000" dirty="0" err="1"/>
              <a:t>EasyUI</a:t>
            </a:r>
            <a:r>
              <a:rPr lang="en" altLang="zh-CN" sz="1000" dirty="0"/>
              <a:t> Demo&lt;/title&gt;</a:t>
            </a:r>
            <a:br>
              <a:rPr lang="en" altLang="zh-CN" sz="1000" dirty="0"/>
            </a:br>
            <a:r>
              <a:rPr lang="en" altLang="zh-CN" sz="1000" dirty="0">
                <a:solidFill>
                  <a:srgbClr val="FF0000"/>
                </a:solidFill>
              </a:rPr>
              <a:t>   &lt;link </a:t>
            </a:r>
            <a:r>
              <a:rPr lang="en" altLang="zh-CN" sz="1000" dirty="0" err="1">
                <a:solidFill>
                  <a:srgbClr val="FF0000"/>
                </a:solidFill>
              </a:rPr>
              <a:t>rel</a:t>
            </a:r>
            <a:r>
              <a:rPr lang="en" altLang="zh-CN" sz="1000" dirty="0">
                <a:solidFill>
                  <a:srgbClr val="FF0000"/>
                </a:solidFill>
              </a:rPr>
              <a:t>="stylesheet" type="text/</a:t>
            </a:r>
            <a:r>
              <a:rPr lang="en" altLang="zh-CN" sz="1000" dirty="0" err="1">
                <a:solidFill>
                  <a:srgbClr val="FF0000"/>
                </a:solidFill>
              </a:rPr>
              <a:t>css</a:t>
            </a:r>
            <a:r>
              <a:rPr lang="en" altLang="zh-CN" sz="1000" dirty="0">
                <a:solidFill>
                  <a:srgbClr val="FF0000"/>
                </a:solidFill>
              </a:rPr>
              <a:t>" </a:t>
            </a:r>
            <a:r>
              <a:rPr lang="en" altLang="zh-CN" sz="1000" dirty="0" err="1">
                <a:solidFill>
                  <a:srgbClr val="FF0000"/>
                </a:solidFill>
              </a:rPr>
              <a:t>href</a:t>
            </a:r>
            <a:r>
              <a:rPr lang="en" altLang="zh-CN" sz="1000" dirty="0">
                <a:solidFill>
                  <a:srgbClr val="FF0000"/>
                </a:solidFill>
              </a:rPr>
              <a:t>="../../themes/default/</a:t>
            </a:r>
            <a:r>
              <a:rPr lang="en" altLang="zh-CN" sz="1000" dirty="0" err="1">
                <a:solidFill>
                  <a:srgbClr val="FF0000"/>
                </a:solidFill>
              </a:rPr>
              <a:t>easyui.css</a:t>
            </a:r>
            <a:r>
              <a:rPr lang="en" altLang="zh-CN" sz="1000" dirty="0">
                <a:solidFill>
                  <a:srgbClr val="FF0000"/>
                </a:solidFill>
              </a:rPr>
              <a:t>"&gt;</a:t>
            </a:r>
            <a:br>
              <a:rPr lang="en" altLang="zh-CN" sz="1000" dirty="0">
                <a:solidFill>
                  <a:srgbClr val="FF0000"/>
                </a:solidFill>
              </a:rPr>
            </a:br>
            <a:r>
              <a:rPr lang="en" altLang="zh-CN" sz="1000" dirty="0">
                <a:solidFill>
                  <a:srgbClr val="FF0000"/>
                </a:solidFill>
              </a:rPr>
              <a:t>   &lt;link </a:t>
            </a:r>
            <a:r>
              <a:rPr lang="en" altLang="zh-CN" sz="1000" dirty="0" err="1">
                <a:solidFill>
                  <a:srgbClr val="FF0000"/>
                </a:solidFill>
              </a:rPr>
              <a:t>rel</a:t>
            </a:r>
            <a:r>
              <a:rPr lang="en" altLang="zh-CN" sz="1000" dirty="0">
                <a:solidFill>
                  <a:srgbClr val="FF0000"/>
                </a:solidFill>
              </a:rPr>
              <a:t>="stylesheet" type="text/</a:t>
            </a:r>
            <a:r>
              <a:rPr lang="en" altLang="zh-CN" sz="1000" dirty="0" err="1">
                <a:solidFill>
                  <a:srgbClr val="FF0000"/>
                </a:solidFill>
              </a:rPr>
              <a:t>css</a:t>
            </a:r>
            <a:r>
              <a:rPr lang="en" altLang="zh-CN" sz="1000" dirty="0">
                <a:solidFill>
                  <a:srgbClr val="FF0000"/>
                </a:solidFill>
              </a:rPr>
              <a:t>" </a:t>
            </a:r>
            <a:r>
              <a:rPr lang="en" altLang="zh-CN" sz="1000" dirty="0" err="1">
                <a:solidFill>
                  <a:srgbClr val="FF0000"/>
                </a:solidFill>
              </a:rPr>
              <a:t>href</a:t>
            </a:r>
            <a:r>
              <a:rPr lang="en" altLang="zh-CN" sz="1000" dirty="0">
                <a:solidFill>
                  <a:srgbClr val="FF0000"/>
                </a:solidFill>
              </a:rPr>
              <a:t>="../../themes/</a:t>
            </a:r>
            <a:r>
              <a:rPr lang="en" altLang="zh-CN" sz="1000" dirty="0" err="1">
                <a:solidFill>
                  <a:srgbClr val="FF0000"/>
                </a:solidFill>
              </a:rPr>
              <a:t>icon.css</a:t>
            </a:r>
            <a:r>
              <a:rPr lang="en" altLang="zh-CN" sz="1000" dirty="0">
                <a:solidFill>
                  <a:srgbClr val="FF0000"/>
                </a:solidFill>
              </a:rPr>
              <a:t>"&gt;</a:t>
            </a:r>
            <a:br>
              <a:rPr lang="en" altLang="zh-CN" sz="1000" dirty="0">
                <a:solidFill>
                  <a:srgbClr val="FF0000"/>
                </a:solidFill>
              </a:rPr>
            </a:br>
            <a:r>
              <a:rPr lang="en" altLang="zh-CN" sz="1000" dirty="0">
                <a:solidFill>
                  <a:srgbClr val="FF0000"/>
                </a:solidFill>
              </a:rPr>
              <a:t>   &lt;link </a:t>
            </a:r>
            <a:r>
              <a:rPr lang="en" altLang="zh-CN" sz="1000" dirty="0" err="1">
                <a:solidFill>
                  <a:srgbClr val="FF0000"/>
                </a:solidFill>
              </a:rPr>
              <a:t>rel</a:t>
            </a:r>
            <a:r>
              <a:rPr lang="en" altLang="zh-CN" sz="1000" dirty="0">
                <a:solidFill>
                  <a:srgbClr val="FF0000"/>
                </a:solidFill>
              </a:rPr>
              <a:t>="stylesheet" type="text/</a:t>
            </a:r>
            <a:r>
              <a:rPr lang="en" altLang="zh-CN" sz="1000" dirty="0" err="1">
                <a:solidFill>
                  <a:srgbClr val="FF0000"/>
                </a:solidFill>
              </a:rPr>
              <a:t>css</a:t>
            </a:r>
            <a:r>
              <a:rPr lang="en" altLang="zh-CN" sz="1000" dirty="0">
                <a:solidFill>
                  <a:srgbClr val="FF0000"/>
                </a:solidFill>
              </a:rPr>
              <a:t>" </a:t>
            </a:r>
            <a:r>
              <a:rPr lang="en" altLang="zh-CN" sz="1000" dirty="0" err="1">
                <a:solidFill>
                  <a:srgbClr val="FF0000"/>
                </a:solidFill>
              </a:rPr>
              <a:t>href</a:t>
            </a:r>
            <a:r>
              <a:rPr lang="en" altLang="zh-CN" sz="1000" dirty="0">
                <a:solidFill>
                  <a:srgbClr val="FF0000"/>
                </a:solidFill>
              </a:rPr>
              <a:t>="../</a:t>
            </a:r>
            <a:r>
              <a:rPr lang="en" altLang="zh-CN" sz="1000" dirty="0" err="1">
                <a:solidFill>
                  <a:srgbClr val="FF0000"/>
                </a:solidFill>
              </a:rPr>
              <a:t>demo.css</a:t>
            </a:r>
            <a:r>
              <a:rPr lang="en" altLang="zh-CN" sz="1000" dirty="0">
                <a:solidFill>
                  <a:srgbClr val="FF0000"/>
                </a:solidFill>
              </a:rPr>
              <a:t>"&gt;</a:t>
            </a:r>
            <a:br>
              <a:rPr lang="en" altLang="zh-CN" sz="1000" dirty="0">
                <a:solidFill>
                  <a:srgbClr val="FF0000"/>
                </a:solidFill>
              </a:rPr>
            </a:br>
            <a:r>
              <a:rPr lang="en" altLang="zh-CN" sz="1000" dirty="0">
                <a:solidFill>
                  <a:srgbClr val="FF0000"/>
                </a:solidFill>
              </a:rPr>
              <a:t>   &lt;script type="text/</a:t>
            </a:r>
            <a:r>
              <a:rPr lang="en" altLang="zh-CN" sz="1000" dirty="0" err="1">
                <a:solidFill>
                  <a:srgbClr val="FF0000"/>
                </a:solidFill>
              </a:rPr>
              <a:t>javascript</a:t>
            </a:r>
            <a:r>
              <a:rPr lang="en" altLang="zh-CN" sz="1000" dirty="0">
                <a:solidFill>
                  <a:srgbClr val="FF0000"/>
                </a:solidFill>
              </a:rPr>
              <a:t>" </a:t>
            </a:r>
            <a:r>
              <a:rPr lang="en" altLang="zh-CN" sz="1000" dirty="0" err="1">
                <a:solidFill>
                  <a:srgbClr val="FF0000"/>
                </a:solidFill>
              </a:rPr>
              <a:t>src</a:t>
            </a:r>
            <a:r>
              <a:rPr lang="en" altLang="zh-CN" sz="1000" dirty="0">
                <a:solidFill>
                  <a:srgbClr val="FF0000"/>
                </a:solidFill>
              </a:rPr>
              <a:t>="../../</a:t>
            </a:r>
            <a:r>
              <a:rPr lang="en" altLang="zh-CN" sz="1000" dirty="0" err="1">
                <a:solidFill>
                  <a:srgbClr val="FF0000"/>
                </a:solidFill>
              </a:rPr>
              <a:t>jquery.min.js</a:t>
            </a:r>
            <a:r>
              <a:rPr lang="en" altLang="zh-CN" sz="1000" dirty="0">
                <a:solidFill>
                  <a:srgbClr val="FF0000"/>
                </a:solidFill>
              </a:rPr>
              <a:t>"&gt;&lt;/script&gt;</a:t>
            </a:r>
            <a:br>
              <a:rPr lang="en" altLang="zh-CN" sz="1000" dirty="0">
                <a:solidFill>
                  <a:srgbClr val="FF0000"/>
                </a:solidFill>
              </a:rPr>
            </a:br>
            <a:r>
              <a:rPr lang="en" altLang="zh-CN" sz="1000" dirty="0">
                <a:solidFill>
                  <a:srgbClr val="FF0000"/>
                </a:solidFill>
              </a:rPr>
              <a:t>   &lt;script type="text/</a:t>
            </a:r>
            <a:r>
              <a:rPr lang="en" altLang="zh-CN" sz="1000" dirty="0" err="1">
                <a:solidFill>
                  <a:srgbClr val="FF0000"/>
                </a:solidFill>
              </a:rPr>
              <a:t>javascript</a:t>
            </a:r>
            <a:r>
              <a:rPr lang="en" altLang="zh-CN" sz="1000" dirty="0">
                <a:solidFill>
                  <a:srgbClr val="FF0000"/>
                </a:solidFill>
              </a:rPr>
              <a:t>" </a:t>
            </a:r>
            <a:r>
              <a:rPr lang="en" altLang="zh-CN" sz="1000" dirty="0" err="1">
                <a:solidFill>
                  <a:srgbClr val="FF0000"/>
                </a:solidFill>
              </a:rPr>
              <a:t>src</a:t>
            </a:r>
            <a:r>
              <a:rPr lang="en" altLang="zh-CN" sz="1000" dirty="0">
                <a:solidFill>
                  <a:srgbClr val="FF0000"/>
                </a:solidFill>
              </a:rPr>
              <a:t>="../../</a:t>
            </a:r>
            <a:r>
              <a:rPr lang="en" altLang="zh-CN" sz="1000" dirty="0" err="1">
                <a:solidFill>
                  <a:srgbClr val="FF0000"/>
                </a:solidFill>
              </a:rPr>
              <a:t>jquery.easyui.min.js</a:t>
            </a:r>
            <a:r>
              <a:rPr lang="en" altLang="zh-CN" sz="1000" dirty="0">
                <a:solidFill>
                  <a:srgbClr val="FF0000"/>
                </a:solidFill>
              </a:rPr>
              <a:t>"&gt;&lt;/script&gt;</a:t>
            </a:r>
            <a:br>
              <a:rPr lang="en" altLang="zh-CN" sz="1000" dirty="0">
                <a:solidFill>
                  <a:srgbClr val="FF0000"/>
                </a:solidFill>
              </a:rPr>
            </a:br>
            <a:r>
              <a:rPr lang="en" altLang="zh-CN" sz="1000" dirty="0"/>
              <a:t>&lt;/head&gt;</a:t>
            </a:r>
            <a:br>
              <a:rPr lang="en" altLang="zh-CN" sz="1000" dirty="0"/>
            </a:br>
            <a:r>
              <a:rPr lang="en" altLang="zh-CN" sz="1000" dirty="0"/>
              <a:t>&lt;body&gt;</a:t>
            </a:r>
            <a:br>
              <a:rPr lang="en" altLang="zh-CN" sz="1000" dirty="0"/>
            </a:br>
            <a:r>
              <a:rPr lang="en" altLang="zh-CN" sz="1000" dirty="0"/>
              <a:t>   &lt;h2&gt;Keep Expandable Panel in Accordion&lt;/h2&gt;</a:t>
            </a:r>
            <a:br>
              <a:rPr lang="en" altLang="zh-CN" sz="1000" dirty="0"/>
            </a:br>
            <a:r>
              <a:rPr lang="en" altLang="zh-CN" sz="1000" dirty="0"/>
              <a:t>   &lt;p&gt;Keep a expandable panel and prevent it from collapsing.&lt;/p&gt;</a:t>
            </a:r>
            <a:br>
              <a:rPr lang="en" altLang="zh-CN" sz="1000" dirty="0"/>
            </a:br>
            <a:r>
              <a:rPr lang="en" altLang="zh-CN" sz="1000" dirty="0"/>
              <a:t>   &lt;div style="margin:</a:t>
            </a:r>
            <a:r>
              <a:rPr lang="en" altLang="zh-CN" sz="1000" b="1" dirty="0">
                <a:solidFill>
                  <a:srgbClr val="00B050"/>
                </a:solidFill>
              </a:rPr>
              <a:t>20px 0 10px 0</a:t>
            </a:r>
            <a:r>
              <a:rPr lang="en" altLang="zh-CN" sz="1000" b="1" dirty="0"/>
              <a:t>;</a:t>
            </a:r>
            <a:r>
              <a:rPr lang="en" altLang="zh-CN" sz="1000" dirty="0"/>
              <a:t>"&gt;&lt;/div&gt;</a:t>
            </a:r>
            <a:br>
              <a:rPr lang="en" altLang="zh-CN" sz="1000" dirty="0"/>
            </a:br>
            <a:r>
              <a:rPr lang="en" altLang="zh-CN" sz="1000" dirty="0"/>
              <a:t>   &lt;div class="</a:t>
            </a:r>
            <a:r>
              <a:rPr lang="en" altLang="zh-CN" sz="1000" dirty="0" err="1"/>
              <a:t>easyui</a:t>
            </a:r>
            <a:r>
              <a:rPr lang="en" altLang="zh-CN" sz="1000" dirty="0"/>
              <a:t>-accordion" style="width:</a:t>
            </a:r>
            <a:r>
              <a:rPr lang="en" altLang="zh-CN" sz="1000" dirty="0">
                <a:solidFill>
                  <a:srgbClr val="00B050"/>
                </a:solidFill>
              </a:rPr>
              <a:t>500px</a:t>
            </a:r>
            <a:r>
              <a:rPr lang="en" altLang="zh-CN" sz="1000" b="1" dirty="0">
                <a:solidFill>
                  <a:srgbClr val="00B050"/>
                </a:solidFill>
              </a:rPr>
              <a:t>;</a:t>
            </a:r>
            <a:r>
              <a:rPr lang="en" altLang="zh-CN" sz="1000" dirty="0">
                <a:solidFill>
                  <a:srgbClr val="00B050"/>
                </a:solidFill>
              </a:rPr>
              <a:t>height:300px</a:t>
            </a:r>
            <a:r>
              <a:rPr lang="en" altLang="zh-CN" sz="1000" b="1" dirty="0"/>
              <a:t>;</a:t>
            </a:r>
            <a:r>
              <a:rPr lang="en" altLang="zh-CN" sz="1000" dirty="0"/>
              <a:t>"&gt;</a:t>
            </a:r>
            <a:br>
              <a:rPr lang="en" altLang="zh-CN" sz="1000" dirty="0"/>
            </a:br>
            <a:r>
              <a:rPr lang="en" altLang="zh-CN" sz="1000" dirty="0"/>
              <a:t>      &lt;div title="Top Panel" data-options="</a:t>
            </a:r>
            <a:r>
              <a:rPr lang="en" altLang="zh-CN" sz="1000" dirty="0" err="1"/>
              <a:t>iconCls</a:t>
            </a:r>
            <a:r>
              <a:rPr lang="en" altLang="zh-CN" sz="1000" dirty="0"/>
              <a:t>:'icon-search',</a:t>
            </a:r>
            <a:r>
              <a:rPr lang="en" altLang="zh-CN" sz="1000" dirty="0" err="1"/>
              <a:t>collapsed:false,collapsible:false</a:t>
            </a:r>
            <a:r>
              <a:rPr lang="en" altLang="zh-CN" sz="1000" dirty="0"/>
              <a:t>" style="</a:t>
            </a:r>
            <a:r>
              <a:rPr lang="en" altLang="zh-CN" sz="1000" dirty="0">
                <a:solidFill>
                  <a:srgbClr val="00B050"/>
                </a:solidFill>
              </a:rPr>
              <a:t>padding:10px</a:t>
            </a:r>
            <a:r>
              <a:rPr lang="en" altLang="zh-CN" sz="1000" b="1" dirty="0"/>
              <a:t>;</a:t>
            </a:r>
            <a:r>
              <a:rPr lang="en" altLang="zh-CN" sz="1000" dirty="0"/>
              <a:t>"&gt;</a:t>
            </a:r>
            <a:br>
              <a:rPr lang="en" altLang="zh-CN" sz="1000" dirty="0"/>
            </a:br>
            <a:r>
              <a:rPr lang="en" altLang="zh-CN" sz="1000" dirty="0"/>
              <a:t>         &lt;input class="</a:t>
            </a:r>
            <a:r>
              <a:rPr lang="en" altLang="zh-CN" sz="1000" dirty="0" err="1"/>
              <a:t>easyui-searchbox</a:t>
            </a:r>
            <a:r>
              <a:rPr lang="en" altLang="zh-CN" sz="1000" dirty="0"/>
              <a:t>" prompt="Enter something here" style="</a:t>
            </a:r>
            <a:r>
              <a:rPr lang="en" altLang="zh-CN" sz="1000" dirty="0">
                <a:solidFill>
                  <a:srgbClr val="00B050"/>
                </a:solidFill>
              </a:rPr>
              <a:t>width:300px</a:t>
            </a:r>
            <a:r>
              <a:rPr lang="en" altLang="zh-CN" sz="1000" b="1" dirty="0"/>
              <a:t>;</a:t>
            </a:r>
            <a:r>
              <a:rPr lang="en" altLang="zh-CN" sz="1000" dirty="0"/>
              <a:t>"&gt;</a:t>
            </a:r>
            <a:br>
              <a:rPr lang="en" altLang="zh-CN" sz="1000" dirty="0"/>
            </a:br>
            <a:r>
              <a:rPr lang="en" altLang="zh-CN" sz="1000" dirty="0"/>
              <a:t>      &lt;/div&gt;</a:t>
            </a:r>
            <a:br>
              <a:rPr lang="en" altLang="zh-CN" sz="1000" dirty="0"/>
            </a:br>
            <a:r>
              <a:rPr lang="en" altLang="zh-CN" sz="1000" dirty="0"/>
              <a:t>      &lt;div title="About" data-options="</a:t>
            </a:r>
            <a:r>
              <a:rPr lang="en" altLang="zh-CN" sz="1000" dirty="0" err="1"/>
              <a:t>selected:true</a:t>
            </a:r>
            <a:r>
              <a:rPr lang="en" altLang="zh-CN" sz="1000" dirty="0"/>
              <a:t>" style="</a:t>
            </a:r>
            <a:r>
              <a:rPr lang="en" altLang="zh-CN" sz="1000" dirty="0">
                <a:solidFill>
                  <a:srgbClr val="00B050"/>
                </a:solidFill>
              </a:rPr>
              <a:t>padding:10px</a:t>
            </a:r>
            <a:r>
              <a:rPr lang="en" altLang="zh-CN" sz="1000" b="1" dirty="0"/>
              <a:t>;</a:t>
            </a:r>
            <a:r>
              <a:rPr lang="en" altLang="zh-CN" sz="1000" dirty="0"/>
              <a:t>"&gt;</a:t>
            </a:r>
            <a:br>
              <a:rPr lang="en" altLang="zh-CN" sz="1000" dirty="0"/>
            </a:br>
            <a:r>
              <a:rPr lang="en" altLang="zh-CN" sz="1000" dirty="0"/>
              <a:t>         &lt;h3 style="color</a:t>
            </a:r>
            <a:r>
              <a:rPr lang="en" altLang="zh-CN" sz="1000" dirty="0">
                <a:solidFill>
                  <a:srgbClr val="00B050"/>
                </a:solidFill>
              </a:rPr>
              <a:t>:#0099FF</a:t>
            </a:r>
            <a:r>
              <a:rPr lang="en" altLang="zh-CN" sz="1000" b="1" dirty="0"/>
              <a:t>;</a:t>
            </a:r>
            <a:r>
              <a:rPr lang="en" altLang="zh-CN" sz="1000" dirty="0"/>
              <a:t>"&gt;Accordion for jQuery&lt;/h3&gt;</a:t>
            </a:r>
            <a:br>
              <a:rPr lang="en" altLang="zh-CN" sz="1000" dirty="0"/>
            </a:br>
            <a:r>
              <a:rPr lang="en" altLang="zh-CN" sz="1000" dirty="0"/>
              <a:t>         &lt;p&gt;Accordion is a part of </a:t>
            </a:r>
            <a:r>
              <a:rPr lang="en" altLang="zh-CN" sz="1000" dirty="0" err="1"/>
              <a:t>easyui</a:t>
            </a:r>
            <a:r>
              <a:rPr lang="en" altLang="zh-CN" sz="1000" dirty="0"/>
              <a:t> framework for jQuery. It lets you define your accordion component on web page more easily.&lt;/p&gt;</a:t>
            </a:r>
            <a:br>
              <a:rPr lang="en" altLang="zh-CN" sz="1000" dirty="0"/>
            </a:br>
            <a:r>
              <a:rPr lang="en" altLang="zh-CN" sz="1000" dirty="0"/>
              <a:t>      &lt;/div&gt;</a:t>
            </a:r>
            <a:br>
              <a:rPr lang="en" altLang="zh-CN" sz="1000" dirty="0"/>
            </a:br>
            <a:r>
              <a:rPr lang="en" altLang="zh-CN" sz="1000" dirty="0"/>
              <a:t>      &lt;div title="Title1" style="</a:t>
            </a:r>
            <a:r>
              <a:rPr lang="en" altLang="zh-CN" sz="1000" dirty="0">
                <a:solidFill>
                  <a:srgbClr val="00B050"/>
                </a:solidFill>
              </a:rPr>
              <a:t>padding:10px</a:t>
            </a:r>
            <a:r>
              <a:rPr lang="en" altLang="zh-CN" sz="1000" dirty="0"/>
              <a:t>"&gt;</a:t>
            </a:r>
            <a:br>
              <a:rPr lang="en" altLang="zh-CN" sz="1000" dirty="0"/>
            </a:br>
            <a:r>
              <a:rPr lang="en" altLang="zh-CN" sz="1000" dirty="0"/>
              <a:t>         &lt;p&gt;Content1&lt;/p&gt;</a:t>
            </a:r>
            <a:br>
              <a:rPr lang="en" altLang="zh-CN" sz="1000" dirty="0"/>
            </a:br>
            <a:r>
              <a:rPr lang="en" altLang="zh-CN" sz="1000" dirty="0"/>
              <a:t>      &lt;/div&gt;</a:t>
            </a:r>
            <a:br>
              <a:rPr lang="en" altLang="zh-CN" sz="1000" dirty="0"/>
            </a:br>
            <a:r>
              <a:rPr lang="en" altLang="zh-CN" sz="1000" dirty="0"/>
              <a:t>      &lt;div title="Title2" style="</a:t>
            </a:r>
            <a:r>
              <a:rPr lang="en" altLang="zh-CN" sz="1000" dirty="0">
                <a:solidFill>
                  <a:srgbClr val="00B050"/>
                </a:solidFill>
              </a:rPr>
              <a:t>padding:10px</a:t>
            </a:r>
            <a:r>
              <a:rPr lang="en" altLang="zh-CN" sz="1000" dirty="0"/>
              <a:t>"&gt;</a:t>
            </a:r>
            <a:br>
              <a:rPr lang="en" altLang="zh-CN" sz="1000" dirty="0"/>
            </a:br>
            <a:r>
              <a:rPr lang="en" altLang="zh-CN" sz="1000" dirty="0"/>
              <a:t>         &lt;p&gt;Content2&lt;/p&gt;</a:t>
            </a:r>
            <a:br>
              <a:rPr lang="en" altLang="zh-CN" sz="1000" dirty="0"/>
            </a:br>
            <a:r>
              <a:rPr lang="en" altLang="zh-CN" sz="1000" dirty="0"/>
              <a:t>      &lt;/div&gt;</a:t>
            </a:r>
            <a:br>
              <a:rPr lang="en" altLang="zh-CN" sz="1000" dirty="0"/>
            </a:br>
            <a:r>
              <a:rPr lang="en" altLang="zh-CN" sz="1000" dirty="0"/>
              <a:t>   &lt;/div&gt;</a:t>
            </a:r>
            <a:br>
              <a:rPr lang="en" altLang="zh-CN" sz="1000" dirty="0"/>
            </a:br>
            <a:br>
              <a:rPr lang="en" altLang="zh-CN" sz="1000" dirty="0"/>
            </a:br>
            <a:r>
              <a:rPr lang="en" altLang="zh-CN" sz="1000" dirty="0"/>
              <a:t>&lt;/body&gt;</a:t>
            </a:r>
            <a:br>
              <a:rPr lang="en" altLang="zh-CN" sz="1000" dirty="0"/>
            </a:br>
            <a:r>
              <a:rPr lang="en" altLang="zh-CN" sz="1000" dirty="0"/>
              <a:t>&lt;/html&gt;</a:t>
            </a:r>
            <a:endParaRPr kumimoji="1" lang="zh-CN" altLang="en-US" sz="1000" dirty="0"/>
          </a:p>
        </p:txBody>
      </p:sp>
      <p:pic>
        <p:nvPicPr>
          <p:cNvPr id="5" name="图片 4" descr="图片包含 图形用户界面&#10;&#10;描述已自动生成">
            <a:extLst>
              <a:ext uri="{FF2B5EF4-FFF2-40B4-BE49-F238E27FC236}">
                <a16:creationId xmlns:a16="http://schemas.microsoft.com/office/drawing/2014/main" id="{189B30EF-3B14-6047-B791-F685B6890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625" y="1507178"/>
            <a:ext cx="2739609" cy="47210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87DA5169-1F64-6145-AAC3-C7169DD83F6B}"/>
                  </a:ext>
                </a:extLst>
              </p14:cNvPr>
              <p14:cNvContentPartPr/>
              <p14:nvPr/>
            </p14:nvContentPartPr>
            <p14:xfrm>
              <a:off x="9351837" y="3169164"/>
              <a:ext cx="1142280" cy="5832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87DA5169-1F64-6145-AAC3-C7169DD83F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43197" y="3160524"/>
                <a:ext cx="1159920" cy="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22E7CD46-FD21-794E-B9A9-7C8F3BA95348}"/>
              </a:ext>
            </a:extLst>
          </p:cNvPr>
          <p:cNvGrpSpPr/>
          <p:nvPr/>
        </p:nvGrpSpPr>
        <p:grpSpPr>
          <a:xfrm>
            <a:off x="8035677" y="3077004"/>
            <a:ext cx="1295280" cy="222480"/>
            <a:chOff x="8035677" y="3077004"/>
            <a:chExt cx="129528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82739318-FF46-DD49-A710-CAC0F2447C48}"/>
                    </a:ext>
                  </a:extLst>
                </p14:cNvPr>
                <p14:cNvContentPartPr/>
                <p14:nvPr/>
              </p14:nvContentPartPr>
              <p14:xfrm>
                <a:off x="8041077" y="3135324"/>
                <a:ext cx="1289880" cy="471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82739318-FF46-DD49-A710-CAC0F2447C4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32437" y="3126324"/>
                  <a:ext cx="13075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0EBF9F1D-28B7-1247-AB46-396D352F97AD}"/>
                    </a:ext>
                  </a:extLst>
                </p14:cNvPr>
                <p14:cNvContentPartPr/>
                <p14:nvPr/>
              </p14:nvContentPartPr>
              <p14:xfrm>
                <a:off x="8035677" y="3077004"/>
                <a:ext cx="195480" cy="22248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0EBF9F1D-28B7-1247-AB46-396D352F97A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26677" y="3068364"/>
                  <a:ext cx="213120" cy="24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5840761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1177</TotalTime>
  <Words>1031</Words>
  <Application>Microsoft Macintosh PowerPoint</Application>
  <PresentationFormat>宽屏</PresentationFormat>
  <Paragraphs>104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Arial</vt:lpstr>
      <vt:lpstr>Tw Cen MT</vt:lpstr>
      <vt:lpstr>水滴</vt:lpstr>
      <vt:lpstr>2022卒業制作のガイドライン</vt:lpstr>
      <vt:lpstr>必要なファイルとソフトウェア</vt:lpstr>
      <vt:lpstr>ダウンロード方法</vt:lpstr>
      <vt:lpstr>PowerPoint 演示文稿</vt:lpstr>
      <vt:lpstr>PowerPoint 演示文稿</vt:lpstr>
      <vt:lpstr>PowerPoint 演示文稿</vt:lpstr>
      <vt:lpstr>データの現状</vt:lpstr>
      <vt:lpstr>フロントエンド（Front end）</vt:lpstr>
      <vt:lpstr>jquery-easyui-1.10.0使用例</vt:lpstr>
      <vt:lpstr>PowerPoint 演示文稿</vt:lpstr>
      <vt:lpstr>フロントエンド完成時間</vt:lpstr>
      <vt:lpstr>データベース構造と命名規範</vt:lpstr>
      <vt:lpstr>PowerPoint 演示文稿</vt:lpstr>
      <vt:lpstr>機能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2022卒業制作のガイドライン</dc:title>
  <dc:creator>jh0612@icloud.com</dc:creator>
  <cp:lastModifiedBy>jh0612@icloud.com</cp:lastModifiedBy>
  <cp:revision>31</cp:revision>
  <dcterms:created xsi:type="dcterms:W3CDTF">2021-10-13T07:49:34Z</dcterms:created>
  <dcterms:modified xsi:type="dcterms:W3CDTF">2021-12-17T04:14:03Z</dcterms:modified>
</cp:coreProperties>
</file>