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3379451" cy="1205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기본적인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Shopping mall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2847" y="5272185"/>
            <a:ext cx="2111475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조장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: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박진수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배달의민족 도현" panose="020B0600000101010101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기획자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: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박진수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배달의민족 도현" panose="020B0600000101010101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기타등등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: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배달의민족 도현" panose="020B0600000101010101"/>
              </a:rPr>
              <a:t>박진수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4612" y="131615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다 너 </a:t>
            </a:r>
            <a:r>
              <a:rPr lang="ko-KR" altLang="en-US" sz="1800" spc="-100" dirty="0" err="1">
                <a:solidFill>
                  <a:schemeClr val="bg1">
                    <a:lumMod val="75000"/>
                  </a:schemeClr>
                </a:solidFill>
              </a:rPr>
              <a:t>좋으라고</a:t>
            </a:r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 하는 말이야 임마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8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3916" y="429236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 자신의 실력 향상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937541" y="1089843"/>
            <a:ext cx="8346968" cy="4986817"/>
            <a:chOff x="2884532" y="1351453"/>
            <a:chExt cx="8346968" cy="4986817"/>
          </a:xfrm>
        </p:grpSpPr>
        <p:grpSp>
          <p:nvGrpSpPr>
            <p:cNvPr id="11" name="그룹 10"/>
            <p:cNvGrpSpPr/>
            <p:nvPr/>
          </p:nvGrpSpPr>
          <p:grpSpPr>
            <a:xfrm>
              <a:off x="4290611" y="1653458"/>
              <a:ext cx="5327376" cy="4684812"/>
              <a:chOff x="5312673" y="629353"/>
              <a:chExt cx="2818586" cy="2478621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5503666" y="629353"/>
                <a:ext cx="2448271" cy="1798265"/>
              </a:xfrm>
              <a:custGeom>
                <a:avLst/>
                <a:gdLst>
                  <a:gd name="connsiteX0" fmla="*/ 2147299 w 4315146"/>
                  <a:gd name="connsiteY0" fmla="*/ 0 h 2804845"/>
                  <a:gd name="connsiteX1" fmla="*/ 1140431 w 4315146"/>
                  <a:gd name="connsiteY1" fmla="*/ 729466 h 2804845"/>
                  <a:gd name="connsiteX2" fmla="*/ 1582220 w 4315146"/>
                  <a:gd name="connsiteY2" fmla="*/ 585627 h 2804845"/>
                  <a:gd name="connsiteX3" fmla="*/ 0 w 4315146"/>
                  <a:gd name="connsiteY3" fmla="*/ 2804845 h 2804845"/>
                  <a:gd name="connsiteX4" fmla="*/ 4315146 w 4315146"/>
                  <a:gd name="connsiteY4" fmla="*/ 2804845 h 2804845"/>
                  <a:gd name="connsiteX5" fmla="*/ 2732926 w 4315146"/>
                  <a:gd name="connsiteY5" fmla="*/ 595902 h 2804845"/>
                  <a:gd name="connsiteX6" fmla="*/ 3184989 w 4315146"/>
                  <a:gd name="connsiteY6" fmla="*/ 739740 h 2804845"/>
                  <a:gd name="connsiteX7" fmla="*/ 2147299 w 4315146"/>
                  <a:gd name="connsiteY7" fmla="*/ 0 h 280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15146" h="2804845">
                    <a:moveTo>
                      <a:pt x="2147299" y="0"/>
                    </a:moveTo>
                    <a:lnTo>
                      <a:pt x="1140431" y="729466"/>
                    </a:lnTo>
                    <a:lnTo>
                      <a:pt x="1582220" y="585627"/>
                    </a:lnTo>
                    <a:lnTo>
                      <a:pt x="0" y="2804845"/>
                    </a:lnTo>
                    <a:lnTo>
                      <a:pt x="4315146" y="2804845"/>
                    </a:lnTo>
                    <a:lnTo>
                      <a:pt x="2732926" y="595902"/>
                    </a:lnTo>
                    <a:lnTo>
                      <a:pt x="3184989" y="739740"/>
                    </a:lnTo>
                    <a:lnTo>
                      <a:pt x="2147299" y="0"/>
                    </a:lnTo>
                    <a:close/>
                  </a:path>
                </a:pathLst>
              </a:custGeom>
              <a:gradFill>
                <a:gsLst>
                  <a:gs pos="3000">
                    <a:schemeClr val="bg1"/>
                  </a:gs>
                  <a:gs pos="70000">
                    <a:srgbClr val="002060"/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284871" y="1387713"/>
                <a:ext cx="883622" cy="883622"/>
              </a:xfrm>
              <a:prstGeom prst="ellipse">
                <a:avLst/>
              </a:prstGeom>
              <a:noFill/>
              <a:ln w="22225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6397930" y="1089416"/>
                <a:ext cx="648072" cy="6480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021038" y="1723187"/>
                <a:ext cx="648072" cy="6480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784807" y="1723187"/>
                <a:ext cx="648072" cy="6480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아래쪽 화살표 31"/>
              <p:cNvSpPr/>
              <p:nvPr/>
            </p:nvSpPr>
            <p:spPr>
              <a:xfrm rot="10800000">
                <a:off x="6555960" y="2517783"/>
                <a:ext cx="351162" cy="381567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아래쪽 화살표 32"/>
              <p:cNvSpPr/>
              <p:nvPr/>
            </p:nvSpPr>
            <p:spPr>
              <a:xfrm rot="11700000">
                <a:off x="5765848" y="2496327"/>
                <a:ext cx="351162" cy="381567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아래쪽 화살표 33"/>
              <p:cNvSpPr/>
              <p:nvPr/>
            </p:nvSpPr>
            <p:spPr>
              <a:xfrm rot="9900000" flipH="1">
                <a:off x="7346072" y="2496327"/>
                <a:ext cx="351162" cy="381567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5312673" y="2819942"/>
                <a:ext cx="2818586" cy="288032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 flipV="1">
              <a:off x="7566755" y="3130899"/>
              <a:ext cx="1312908" cy="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8219140" y="4605357"/>
              <a:ext cx="1398847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flipH="1">
              <a:off x="9611090" y="4491296"/>
              <a:ext cx="45719" cy="199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>
              <a:off x="8901625" y="3064506"/>
              <a:ext cx="45719" cy="199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309290" y="4091028"/>
              <a:ext cx="1343239" cy="222645"/>
              <a:chOff x="4016742" y="4091028"/>
              <a:chExt cx="1635788" cy="199825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4173589" y="4190941"/>
                <a:ext cx="1478941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 flipH="1">
                <a:off x="4016742" y="4091028"/>
                <a:ext cx="45719" cy="19982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6299095" y="5895813"/>
              <a:ext cx="15167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개발자의 염원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72665" y="1351453"/>
              <a:ext cx="18701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20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Full Stack </a:t>
              </a:r>
              <a:r>
                <a:rPr lang="ko-KR" altLang="en-US" sz="20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개발자</a:t>
              </a:r>
              <a:endPara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3516" y="2996441"/>
              <a:ext cx="8193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Back-End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12517" y="4180538"/>
              <a:ext cx="865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Front-End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98610" y="2957640"/>
              <a:ext cx="233289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en-US" altLang="ko-KR" sz="1050" spc="-100" dirty="0"/>
                <a:t>Web Site</a:t>
              </a:r>
              <a:r>
                <a:rPr lang="ko-KR" altLang="en-US" sz="1050" spc="-100" dirty="0"/>
                <a:t>의 확장성과 안정성을 고려하고 필터와 보안을 공부하고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각종 </a:t>
              </a:r>
              <a:r>
                <a:rPr lang="en-US" altLang="ko-KR" sz="1050" spc="-100" dirty="0"/>
                <a:t>Back-End</a:t>
              </a:r>
              <a:r>
                <a:rPr lang="ko-KR" altLang="en-US" sz="1050" spc="-100" dirty="0"/>
                <a:t>개발이 무엇이 필요한지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알아봄으로 개발자로서 성장</a:t>
              </a:r>
              <a:endParaRPr lang="en-US" altLang="ko-KR" sz="1050" spc="-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45617" y="4180818"/>
              <a:ext cx="1565101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ko-KR" altLang="en-US" sz="1050" spc="-100" dirty="0"/>
                <a:t>데이터에 꼭 저장해야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하는 값과 </a:t>
              </a:r>
              <a:r>
                <a:rPr lang="en-US" altLang="ko-KR" sz="1050" spc="-100" dirty="0"/>
                <a:t>Front</a:t>
              </a:r>
              <a:r>
                <a:rPr lang="ko-KR" altLang="en-US" sz="1050" spc="-100" dirty="0"/>
                <a:t>에 보내야 하는 값을 생각하고 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테이블과 테이블의 </a:t>
              </a:r>
              <a:r>
                <a:rPr lang="en-US" altLang="ko-KR" sz="1050" spc="-100" dirty="0"/>
                <a:t>1:1 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관계 </a:t>
              </a:r>
              <a:r>
                <a:rPr lang="en-US" altLang="ko-KR" sz="1050" spc="-100" dirty="0"/>
                <a:t>1:N </a:t>
              </a:r>
              <a:r>
                <a:rPr lang="ko-KR" altLang="en-US" sz="1050" spc="-100" dirty="0"/>
                <a:t>관계를 생각하며 </a:t>
              </a:r>
              <a:r>
                <a:rPr lang="en-US" altLang="ko-KR" sz="1050" spc="-100" dirty="0"/>
                <a:t>Back-End </a:t>
              </a:r>
              <a:r>
                <a:rPr lang="ko-KR" altLang="en-US" sz="1050" spc="-100" dirty="0"/>
                <a:t>개발과 </a:t>
              </a:r>
              <a:r>
                <a:rPr lang="en-US" altLang="ko-KR" sz="1050" spc="-100" dirty="0"/>
                <a:t>Front-End </a:t>
              </a:r>
              <a:r>
                <a:rPr lang="ko-KR" altLang="en-US" sz="1050" spc="-100" dirty="0"/>
                <a:t>개발 사이에서 최대한의 편의성을 제공할 수 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있도록 제작</a:t>
              </a:r>
              <a:endParaRPr lang="en-US" altLang="ko-KR" sz="1050" spc="-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84532" y="3591373"/>
              <a:ext cx="1431647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ko-KR" altLang="en-US" sz="1050" spc="-100" dirty="0"/>
                <a:t>사용자에게 편리함을 제공하고 가장 가까운 곳에서 소통하는 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개발구역인 만큼 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사용자의 입장에서 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생각하고</a:t>
              </a:r>
              <a:r>
                <a:rPr lang="en-US" altLang="ko-KR" sz="1050" spc="-100" dirty="0"/>
                <a:t> </a:t>
              </a:r>
              <a:r>
                <a:rPr lang="ko-KR" altLang="en-US" sz="1050" spc="-100" dirty="0"/>
                <a:t>다양한 </a:t>
              </a:r>
              <a:r>
                <a:rPr lang="en-US" altLang="ko-KR" sz="1050" spc="-100" dirty="0"/>
                <a:t>JS</a:t>
              </a:r>
              <a:r>
                <a:rPr lang="ko-KR" altLang="en-US" sz="1050" spc="-100" dirty="0"/>
                <a:t>를 사용하여 확장기능을 </a:t>
              </a:r>
              <a:r>
                <a:rPr lang="ko-KR" altLang="en-US" sz="1050" spc="-100" dirty="0" err="1"/>
                <a:t>제공함으로서</a:t>
              </a:r>
              <a:r>
                <a:rPr lang="ko-KR" altLang="en-US" sz="1050" spc="-100" dirty="0"/>
                <a:t> 사용자를</a:t>
              </a:r>
              <a:br>
                <a:rPr lang="en-US" altLang="ko-KR" sz="1050" spc="-100" dirty="0"/>
              </a:br>
              <a:r>
                <a:rPr lang="ko-KR" altLang="en-US" sz="1050" spc="-100" dirty="0"/>
                <a:t>이해하고 서비스 개선</a:t>
              </a:r>
              <a:endParaRPr lang="en-US" altLang="ko-KR" sz="1050" spc="-10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9A1997-9061-4309-8CAF-8BBB1B5B23E0}"/>
              </a:ext>
            </a:extLst>
          </p:cNvPr>
          <p:cNvSpPr/>
          <p:nvPr/>
        </p:nvSpPr>
        <p:spPr>
          <a:xfrm>
            <a:off x="7319366" y="3927147"/>
            <a:ext cx="828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Database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0AD945-73EF-4479-B942-827118BF2AC4}"/>
              </a:ext>
            </a:extLst>
          </p:cNvPr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기획의도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66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206816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5308" y="109805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뭐라고 말해야 있어 보일까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lang="ko-KR" altLang="en-US" sz="18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4612" y="407426"/>
            <a:ext cx="4868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기본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가장 쉬우면서 가장 어려운 것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7639" y="4350221"/>
            <a:ext cx="3177591" cy="9951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/>
              <a:t>기본을 앎으로써 응용을 할 수 있는 것이고</a:t>
            </a:r>
            <a:endParaRPr lang="en-US" altLang="ko-KR" sz="1400" dirty="0"/>
          </a:p>
          <a:p>
            <a:r>
              <a:rPr lang="ko-KR" altLang="en-US" sz="1400" dirty="0"/>
              <a:t>기초 원리를 알아야 내 것이 되는 것이다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69729" y="1719312"/>
            <a:ext cx="6370459" cy="4260912"/>
            <a:chOff x="4101340" y="1450110"/>
            <a:chExt cx="6370459" cy="4260912"/>
          </a:xfrm>
        </p:grpSpPr>
        <p:grpSp>
          <p:nvGrpSpPr>
            <p:cNvPr id="12" name="그룹 11"/>
            <p:cNvGrpSpPr/>
            <p:nvPr/>
          </p:nvGrpSpPr>
          <p:grpSpPr>
            <a:xfrm>
              <a:off x="4101340" y="1450110"/>
              <a:ext cx="6370459" cy="4260912"/>
              <a:chOff x="3665092" y="1241578"/>
              <a:chExt cx="6370459" cy="4260912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blackWhite">
              <a:xfrm>
                <a:off x="7838080" y="1241578"/>
                <a:ext cx="2197471" cy="2018003"/>
              </a:xfrm>
              <a:custGeom>
                <a:avLst/>
                <a:gdLst>
                  <a:gd name="T0" fmla="*/ 0 w 432"/>
                  <a:gd name="T1" fmla="*/ 223 h 440"/>
                  <a:gd name="T2" fmla="*/ 253 w 432"/>
                  <a:gd name="T3" fmla="*/ 88 h 440"/>
                  <a:gd name="T4" fmla="*/ 229 w 432"/>
                  <a:gd name="T5" fmla="*/ 0 h 440"/>
                  <a:gd name="T6" fmla="*/ 442 w 432"/>
                  <a:gd name="T7" fmla="*/ 120 h 440"/>
                  <a:gd name="T8" fmla="*/ 409 w 432"/>
                  <a:gd name="T9" fmla="*/ 350 h 440"/>
                  <a:gd name="T10" fmla="*/ 360 w 432"/>
                  <a:gd name="T11" fmla="*/ 263 h 440"/>
                  <a:gd name="T12" fmla="*/ 0 w 432"/>
                  <a:gd name="T13" fmla="*/ 438 h 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32" h="440">
                    <a:moveTo>
                      <a:pt x="0" y="224"/>
                    </a:moveTo>
                    <a:lnTo>
                      <a:pt x="247" y="88"/>
                    </a:lnTo>
                    <a:lnTo>
                      <a:pt x="223" y="0"/>
                    </a:lnTo>
                    <a:lnTo>
                      <a:pt x="431" y="120"/>
                    </a:lnTo>
                    <a:lnTo>
                      <a:pt x="399" y="351"/>
                    </a:lnTo>
                    <a:lnTo>
                      <a:pt x="351" y="264"/>
                    </a:lnTo>
                    <a:lnTo>
                      <a:pt x="0" y="439"/>
                    </a:lnTo>
                  </a:path>
                </a:pathLst>
              </a:custGeom>
              <a:gradFill flip="none" rotWithShape="1">
                <a:gsLst>
                  <a:gs pos="57000">
                    <a:srgbClr val="002060"/>
                  </a:gs>
                  <a:gs pos="7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 cap="rnd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4763138" y="1670342"/>
                <a:ext cx="3075195" cy="3832148"/>
                <a:chOff x="4526974" y="1612049"/>
                <a:chExt cx="3286337" cy="4095262"/>
              </a:xfrm>
            </p:grpSpPr>
            <p:sp>
              <p:nvSpPr>
                <p:cNvPr id="18" name="Freeform 4"/>
                <p:cNvSpPr>
                  <a:spLocks/>
                </p:cNvSpPr>
                <p:nvPr/>
              </p:nvSpPr>
              <p:spPr bwMode="blackWhite">
                <a:xfrm>
                  <a:off x="4526974" y="1612049"/>
                  <a:ext cx="2937637" cy="4095262"/>
                </a:xfrm>
                <a:custGeom>
                  <a:avLst/>
                  <a:gdLst>
                    <a:gd name="T0" fmla="*/ 0 w 870"/>
                    <a:gd name="T1" fmla="*/ 204 h 1249"/>
                    <a:gd name="T2" fmla="*/ 892 w 870"/>
                    <a:gd name="T3" fmla="*/ 0 h 1249"/>
                    <a:gd name="T4" fmla="*/ 889 w 870"/>
                    <a:gd name="T5" fmla="*/ 1243 h 1249"/>
                    <a:gd name="T6" fmla="*/ 0 w 870"/>
                    <a:gd name="T7" fmla="*/ 1063 h 1249"/>
                    <a:gd name="T8" fmla="*/ 0 w 870"/>
                    <a:gd name="T9" fmla="*/ 204 h 1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1249">
                      <a:moveTo>
                        <a:pt x="0" y="205"/>
                      </a:moveTo>
                      <a:lnTo>
                        <a:pt x="869" y="0"/>
                      </a:lnTo>
                      <a:lnTo>
                        <a:pt x="866" y="1248"/>
                      </a:lnTo>
                      <a:lnTo>
                        <a:pt x="0" y="1067"/>
                      </a:lnTo>
                      <a:lnTo>
                        <a:pt x="0" y="205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noFill/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blackWhite">
                <a:xfrm>
                  <a:off x="7454742" y="1615341"/>
                  <a:ext cx="358569" cy="40853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17" name="Freeform 6"/>
              <p:cNvSpPr>
                <a:spLocks/>
              </p:cNvSpPr>
              <p:nvPr/>
            </p:nvSpPr>
            <p:spPr bwMode="blackWhite">
              <a:xfrm>
                <a:off x="3665092" y="3165878"/>
                <a:ext cx="2457351" cy="1810606"/>
              </a:xfrm>
              <a:custGeom>
                <a:avLst/>
                <a:gdLst>
                  <a:gd name="T0" fmla="*/ 0 w 728"/>
                  <a:gd name="T1" fmla="*/ 383 h 552"/>
                  <a:gd name="T2" fmla="*/ 746 w 728"/>
                  <a:gd name="T3" fmla="*/ 0 h 552"/>
                  <a:gd name="T4" fmla="*/ 746 w 728"/>
                  <a:gd name="T5" fmla="*/ 223 h 552"/>
                  <a:gd name="T6" fmla="*/ 99 w 728"/>
                  <a:gd name="T7" fmla="*/ 549 h 552"/>
                  <a:gd name="T8" fmla="*/ 0 w 728"/>
                  <a:gd name="T9" fmla="*/ 383 h 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8" h="552">
                    <a:moveTo>
                      <a:pt x="0" y="384"/>
                    </a:moveTo>
                    <a:lnTo>
                      <a:pt x="727" y="0"/>
                    </a:lnTo>
                    <a:lnTo>
                      <a:pt x="727" y="224"/>
                    </a:lnTo>
                    <a:lnTo>
                      <a:pt x="96" y="551"/>
                    </a:lnTo>
                    <a:lnTo>
                      <a:pt x="0" y="384"/>
                    </a:lnTo>
                  </a:path>
                </a:pathLst>
              </a:custGeom>
              <a:gradFill>
                <a:gsLst>
                  <a:gs pos="63000">
                    <a:srgbClr val="002060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 rot="19995306">
              <a:off x="4748360" y="4293472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기본</a:t>
              </a:r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20106413">
              <a:off x="8925822" y="2361450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응용</a:t>
              </a:r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CC7726-A1DD-44E7-B513-84DCA2293B93}"/>
              </a:ext>
            </a:extLst>
          </p:cNvPr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182528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4612" y="115484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?? : Fun</a:t>
            </a:r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하고 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Cool</a:t>
            </a:r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하고 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Sexy</a:t>
            </a:r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하게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만들어 보겠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lang="ko-KR" altLang="en-US" sz="18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3916" y="413105"/>
            <a:ext cx="3417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Web Shopping mall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이란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351465" y="968236"/>
            <a:ext cx="5414996" cy="5190675"/>
            <a:chOff x="3979863" y="974151"/>
            <a:chExt cx="4943475" cy="4738687"/>
          </a:xfrm>
        </p:grpSpPr>
        <p:sp>
          <p:nvSpPr>
            <p:cNvPr id="11" name="Freeform 2"/>
            <p:cNvSpPr>
              <a:spLocks/>
            </p:cNvSpPr>
            <p:nvPr/>
          </p:nvSpPr>
          <p:spPr bwMode="blackWhite">
            <a:xfrm>
              <a:off x="4781550" y="1704401"/>
              <a:ext cx="3352800" cy="2843212"/>
            </a:xfrm>
            <a:custGeom>
              <a:avLst/>
              <a:gdLst>
                <a:gd name="T0" fmla="*/ 184 w 1009"/>
                <a:gd name="T1" fmla="*/ 880 h 881"/>
                <a:gd name="T2" fmla="*/ 840 w 1009"/>
                <a:gd name="T3" fmla="*/ 880 h 881"/>
                <a:gd name="T4" fmla="*/ 1008 w 1009"/>
                <a:gd name="T5" fmla="*/ 360 h 881"/>
                <a:gd name="T6" fmla="*/ 504 w 1009"/>
                <a:gd name="T7" fmla="*/ 0 h 881"/>
                <a:gd name="T8" fmla="*/ 0 w 1009"/>
                <a:gd name="T9" fmla="*/ 360 h 881"/>
                <a:gd name="T10" fmla="*/ 184 w 1009"/>
                <a:gd name="T11" fmla="*/ 88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9" h="881">
                  <a:moveTo>
                    <a:pt x="184" y="880"/>
                  </a:moveTo>
                  <a:lnTo>
                    <a:pt x="840" y="880"/>
                  </a:lnTo>
                  <a:lnTo>
                    <a:pt x="1008" y="360"/>
                  </a:lnTo>
                  <a:lnTo>
                    <a:pt x="504" y="0"/>
                  </a:lnTo>
                  <a:lnTo>
                    <a:pt x="0" y="360"/>
                  </a:lnTo>
                  <a:lnTo>
                    <a:pt x="184" y="88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blackWhite">
            <a:xfrm>
              <a:off x="6230938" y="1563113"/>
              <a:ext cx="458787" cy="446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blackWhite">
            <a:xfrm>
              <a:off x="6330950" y="1663126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1 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blackWhite">
            <a:xfrm>
              <a:off x="7880350" y="2647376"/>
              <a:ext cx="458788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blackWhite">
            <a:xfrm>
              <a:off x="7981950" y="2747388"/>
              <a:ext cx="257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5 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blackWhite">
            <a:xfrm>
              <a:off x="7373938" y="4298376"/>
              <a:ext cx="458787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blackWhite">
            <a:xfrm>
              <a:off x="7473950" y="4398388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4 </a:t>
              </a: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blackWhite">
            <a:xfrm>
              <a:off x="5032375" y="4298376"/>
              <a:ext cx="460375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blackWhite">
            <a:xfrm>
              <a:off x="5133975" y="4398388"/>
              <a:ext cx="25876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3 </a:t>
              </a: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blackWhite">
            <a:xfrm>
              <a:off x="4529138" y="2647376"/>
              <a:ext cx="458787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blackWhite">
            <a:xfrm>
              <a:off x="4630738" y="2747388"/>
              <a:ext cx="257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2 </a:t>
              </a:r>
            </a:p>
          </p:txBody>
        </p:sp>
        <p:sp>
          <p:nvSpPr>
            <p:cNvPr id="22" name="Arc 14"/>
            <p:cNvSpPr>
              <a:spLocks/>
            </p:cNvSpPr>
            <p:nvPr/>
          </p:nvSpPr>
          <p:spPr bwMode="blackWhite">
            <a:xfrm>
              <a:off x="3979863" y="974151"/>
              <a:ext cx="4943475" cy="4738687"/>
            </a:xfrm>
            <a:custGeom>
              <a:avLst/>
              <a:gdLst>
                <a:gd name="G0" fmla="+- 21600 0 0"/>
                <a:gd name="G1" fmla="+- 18709 0 0"/>
                <a:gd name="G2" fmla="+- 21600 0 0"/>
                <a:gd name="T0" fmla="*/ 32395 w 43200"/>
                <a:gd name="T1" fmla="*/ 0 h 40309"/>
                <a:gd name="T2" fmla="*/ 10792 w 43200"/>
                <a:gd name="T3" fmla="*/ 7 h 40309"/>
                <a:gd name="T4" fmla="*/ 21600 w 43200"/>
                <a:gd name="T5" fmla="*/ 18709 h 40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09" fill="none" extrusionOk="0">
                  <a:moveTo>
                    <a:pt x="32395" y="-1"/>
                  </a:moveTo>
                  <a:cubicBezTo>
                    <a:pt x="39080" y="3857"/>
                    <a:pt x="43200" y="1099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5"/>
                    <a:pt x="4113" y="3866"/>
                    <a:pt x="10792" y="7"/>
                  </a:cubicBezTo>
                </a:path>
                <a:path w="43200" h="40309" stroke="0" extrusionOk="0">
                  <a:moveTo>
                    <a:pt x="32395" y="-1"/>
                  </a:moveTo>
                  <a:cubicBezTo>
                    <a:pt x="39080" y="3857"/>
                    <a:pt x="43200" y="1099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5"/>
                    <a:pt x="4113" y="3866"/>
                    <a:pt x="10792" y="7"/>
                  </a:cubicBezTo>
                  <a:lnTo>
                    <a:pt x="21600" y="1870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605000" y="2195478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고객의 니즈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C504F2-73F8-4AE0-8AFD-8B6A29B40BA5}"/>
              </a:ext>
            </a:extLst>
          </p:cNvPr>
          <p:cNvSpPr/>
          <p:nvPr/>
        </p:nvSpPr>
        <p:spPr>
          <a:xfrm>
            <a:off x="5511324" y="300242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보기 좋은 화면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97589F-6B50-4025-9644-B88D8C5FBB0C}"/>
              </a:ext>
            </a:extLst>
          </p:cNvPr>
          <p:cNvSpPr/>
          <p:nvPr/>
        </p:nvSpPr>
        <p:spPr>
          <a:xfrm>
            <a:off x="5910667" y="4385524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사용의 편리함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C27A4F-E1C1-45F8-A468-533B17C7573A}"/>
              </a:ext>
            </a:extLst>
          </p:cNvPr>
          <p:cNvSpPr/>
          <p:nvPr/>
        </p:nvSpPr>
        <p:spPr>
          <a:xfrm>
            <a:off x="7319800" y="4383065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2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확실한 컨셉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F6CAB0-411A-47B6-B5EF-D3C32765EE6D}"/>
              </a:ext>
            </a:extLst>
          </p:cNvPr>
          <p:cNvSpPr/>
          <p:nvPr/>
        </p:nvSpPr>
        <p:spPr>
          <a:xfrm>
            <a:off x="7616028" y="3005735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편리한 구매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5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7804" y="1386682"/>
            <a:ext cx="170084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9"/>
          <p:cNvSpPr/>
          <p:nvPr/>
        </p:nvSpPr>
        <p:spPr>
          <a:xfrm>
            <a:off x="5572730" y="5813096"/>
            <a:ext cx="6619270" cy="1044903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기획의도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063469" y="1320675"/>
            <a:ext cx="3800244" cy="3931039"/>
            <a:chOff x="5206897" y="3234930"/>
            <a:chExt cx="2681084" cy="3069704"/>
          </a:xfrm>
        </p:grpSpPr>
        <p:sp>
          <p:nvSpPr>
            <p:cNvPr id="10" name="타원 9"/>
            <p:cNvSpPr/>
            <p:nvPr/>
          </p:nvSpPr>
          <p:spPr>
            <a:xfrm>
              <a:off x="5206897" y="3234930"/>
              <a:ext cx="936104" cy="936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206897" y="5368530"/>
              <a:ext cx="936104" cy="936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951877" y="4315050"/>
              <a:ext cx="936104" cy="936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/>
            <p:cNvCxnSpPr>
              <a:stCxn id="10" idx="4"/>
              <a:endCxn id="11" idx="0"/>
            </p:cNvCxnSpPr>
            <p:nvPr/>
          </p:nvCxnSpPr>
          <p:spPr>
            <a:xfrm>
              <a:off x="5674949" y="4171034"/>
              <a:ext cx="0" cy="11974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12" idx="1"/>
            </p:cNvCxnSpPr>
            <p:nvPr/>
          </p:nvCxnSpPr>
          <p:spPr>
            <a:xfrm>
              <a:off x="6143001" y="3883002"/>
              <a:ext cx="945965" cy="5691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2" idx="3"/>
            </p:cNvCxnSpPr>
            <p:nvPr/>
          </p:nvCxnSpPr>
          <p:spPr>
            <a:xfrm flipV="1">
              <a:off x="6143001" y="5114065"/>
              <a:ext cx="945965" cy="5691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638945" y="4716266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579979" y="4135030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79979" y="5362629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64612" y="186562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아들아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800" spc="-100" dirty="0">
                <a:solidFill>
                  <a:schemeClr val="bg1">
                    <a:lumMod val="75000"/>
                  </a:schemeClr>
                </a:solidFill>
              </a:rPr>
              <a:t>너는 다 계획이 있구나</a:t>
            </a:r>
            <a:r>
              <a:rPr lang="en-US" altLang="ko-KR" sz="1800" spc="-1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8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3916" y="48418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전체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전략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3500" y="1473143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5505" y="1686241"/>
            <a:ext cx="136973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1742" y="4455913"/>
            <a:ext cx="131683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Database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2221" y="3096349"/>
            <a:ext cx="5806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1328" y="2879423"/>
            <a:ext cx="1636528" cy="9387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100" spc="0" dirty="0"/>
              <a:t>각종 </a:t>
            </a:r>
            <a:r>
              <a:rPr lang="en-US" altLang="ko-KR" sz="1100" spc="0" dirty="0"/>
              <a:t>CSS</a:t>
            </a:r>
            <a:r>
              <a:rPr lang="ko-KR" altLang="en-US" sz="1100" dirty="0"/>
              <a:t>와 </a:t>
            </a:r>
            <a:r>
              <a:rPr lang="en-US" altLang="ko-KR" sz="1100" spc="0" dirty="0" err="1"/>
              <a:t>Javascript</a:t>
            </a:r>
            <a:r>
              <a:rPr lang="ko-KR" altLang="en-US" sz="1100" dirty="0"/>
              <a:t>를 사용하여 사용자가 보다 </a:t>
            </a:r>
            <a:br>
              <a:rPr lang="en-US" altLang="ko-KR" sz="1100" dirty="0"/>
            </a:br>
            <a:r>
              <a:rPr lang="ko-KR" altLang="en-US" sz="1100" dirty="0"/>
              <a:t>편하게 보고 결제까지 </a:t>
            </a:r>
            <a:br>
              <a:rPr lang="en-US" altLang="ko-KR" sz="1100" dirty="0"/>
            </a:br>
            <a:r>
              <a:rPr lang="ko-KR" altLang="en-US" sz="1100" dirty="0"/>
              <a:t>자연스럽게 이어질 수 </a:t>
            </a:r>
            <a:br>
              <a:rPr lang="en-US" altLang="ko-KR" sz="1100" dirty="0"/>
            </a:br>
            <a:r>
              <a:rPr lang="ko-KR" altLang="en-US" sz="1100" dirty="0"/>
              <a:t>있도록 제작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408096" y="4312995"/>
            <a:ext cx="1654510" cy="9387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100" dirty="0"/>
              <a:t>데이터베이스 또한 최대한 사용자의 입장을 고려해 </a:t>
            </a:r>
            <a:br>
              <a:rPr lang="en-US" altLang="ko-KR" sz="1100" dirty="0"/>
            </a:br>
            <a:r>
              <a:rPr lang="ko-KR" altLang="en-US" sz="1100" dirty="0"/>
              <a:t>사용자의 정보를 압축 및</a:t>
            </a:r>
            <a:br>
              <a:rPr lang="en-US" altLang="ko-KR" sz="1100" dirty="0"/>
            </a:br>
            <a:r>
              <a:rPr lang="ko-KR" altLang="en-US" sz="1100" dirty="0"/>
              <a:t>세분화 하고 확장 가능한</a:t>
            </a:r>
            <a:br>
              <a:rPr lang="en-US" altLang="ko-KR" sz="1100" dirty="0"/>
            </a:br>
            <a:r>
              <a:rPr lang="ko-KR" altLang="en-US" sz="1100" dirty="0"/>
              <a:t>형식으로 제작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467483" y="1455672"/>
            <a:ext cx="2496763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100" spc="0" dirty="0"/>
              <a:t>Servlet MVC model 2 </a:t>
            </a:r>
            <a:r>
              <a:rPr lang="ko-KR" altLang="en-US" sz="1100" dirty="0"/>
              <a:t>방식을 채택하여 사용하고 안정성 있고 확장이 가능한 </a:t>
            </a:r>
            <a:br>
              <a:rPr lang="en-US" altLang="ko-KR" sz="1100" dirty="0"/>
            </a:br>
            <a:r>
              <a:rPr lang="en-US" altLang="ko-KR" sz="1100" spc="0" dirty="0"/>
              <a:t>Web Site </a:t>
            </a:r>
            <a:r>
              <a:rPr lang="ko-KR" altLang="en-US" sz="1100" dirty="0"/>
              <a:t>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9"/>
          <p:cNvSpPr/>
          <p:nvPr/>
        </p:nvSpPr>
        <p:spPr>
          <a:xfrm>
            <a:off x="5572730" y="5813096"/>
            <a:ext cx="6619270" cy="1044903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64612" y="140395"/>
            <a:ext cx="13168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Database</a:t>
            </a:r>
            <a:b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관계도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3157650-1B1C-4230-B44E-1DE924F0A2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12" y="0"/>
            <a:ext cx="8499488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430017-626D-42FC-AB06-B9A50A6B7120}"/>
              </a:ext>
            </a:extLst>
          </p:cNvPr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기획의도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70301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182528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33559946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334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CJK KR Medium</vt:lpstr>
      <vt:lpstr>맑은 고딕</vt:lpstr>
      <vt:lpstr>배달의민족 도현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박 진수</cp:lastModifiedBy>
  <cp:revision>21</cp:revision>
  <dcterms:created xsi:type="dcterms:W3CDTF">2016-01-11T10:13:19Z</dcterms:created>
  <dcterms:modified xsi:type="dcterms:W3CDTF">2021-03-04T15:57:03Z</dcterms:modified>
</cp:coreProperties>
</file>