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3" r:id="rId5"/>
    <p:sldId id="264" r:id="rId6"/>
    <p:sldId id="261" r:id="rId7"/>
    <p:sldId id="262" r:id="rId8"/>
    <p:sldId id="265" r:id="rId9"/>
    <p:sldId id="267" r:id="rId10"/>
    <p:sldId id="266" r:id="rId11"/>
    <p:sldId id="257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120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7BD2-0AB6-D64D-8C40-1F549361E69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A752-C31E-B346-9134-7B194267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7BD2-0AB6-D64D-8C40-1F549361E69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A752-C31E-B346-9134-7B194267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5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7BD2-0AB6-D64D-8C40-1F549361E69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A752-C31E-B346-9134-7B194267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5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7BD2-0AB6-D64D-8C40-1F549361E69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A752-C31E-B346-9134-7B194267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7BD2-0AB6-D64D-8C40-1F549361E69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A752-C31E-B346-9134-7B194267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7BD2-0AB6-D64D-8C40-1F549361E69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A752-C31E-B346-9134-7B194267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8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7BD2-0AB6-D64D-8C40-1F549361E69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A752-C31E-B346-9134-7B194267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9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7BD2-0AB6-D64D-8C40-1F549361E69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A752-C31E-B346-9134-7B194267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0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7BD2-0AB6-D64D-8C40-1F549361E69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A752-C31E-B346-9134-7B194267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9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7BD2-0AB6-D64D-8C40-1F549361E69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A752-C31E-B346-9134-7B194267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4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7BD2-0AB6-D64D-8C40-1F549361E69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A752-C31E-B346-9134-7B194267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3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7BD2-0AB6-D64D-8C40-1F549361E69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FA752-C31E-B346-9134-7B194267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_710_125th_PPT_W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_710_125th_PPT_W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2" y="736"/>
            <a:ext cx="9025336" cy="397134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Minion Pro"/>
                <a:cs typeface="Minion Pro"/>
              </a:rPr>
              <a:t>Wharf  Summary</a:t>
            </a:r>
            <a:endParaRPr lang="en-US" sz="2700" dirty="0">
              <a:latin typeface="Adobe Jenson Pro"/>
              <a:cs typeface="Adobe Jenson Pro"/>
            </a:endParaRP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1F24C45-35F1-49FC-9027-C177905DD399}"/>
              </a:ext>
            </a:extLst>
          </p:cNvPr>
          <p:cNvSpPr txBox="1">
            <a:spLocks/>
          </p:cNvSpPr>
          <p:nvPr/>
        </p:nvSpPr>
        <p:spPr>
          <a:xfrm>
            <a:off x="2177809" y="1134276"/>
            <a:ext cx="5144372" cy="2874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Minion Pro"/>
              </a:rPr>
              <a:t>12x faster pulling</a:t>
            </a:r>
          </a:p>
          <a:p>
            <a:endParaRPr lang="en-US" sz="2800" dirty="0">
              <a:latin typeface="Minion Pro"/>
            </a:endParaRPr>
          </a:p>
          <a:p>
            <a:r>
              <a:rPr lang="en-US" sz="2800" dirty="0">
                <a:latin typeface="Minion Pro"/>
                <a:cs typeface="Minion Pro"/>
              </a:rPr>
              <a:t>9.1x less data pulled, stored</a:t>
            </a:r>
          </a:p>
          <a:p>
            <a:endParaRPr lang="en-US" sz="2800" dirty="0">
              <a:latin typeface="Minion Pro"/>
              <a:cs typeface="Minion Pro"/>
            </a:endParaRPr>
          </a:p>
          <a:p>
            <a:r>
              <a:rPr lang="en-US" sz="2800" dirty="0">
                <a:latin typeface="Minion Pro"/>
                <a:cs typeface="Minion Pro"/>
              </a:rPr>
              <a:t>2.6-4.7% runtime degradation</a:t>
            </a:r>
            <a:endParaRPr lang="en-US" sz="2400" dirty="0"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3106025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 txBox="1">
            <a:spLocks/>
          </p:cNvSpPr>
          <p:nvPr/>
        </p:nvSpPr>
        <p:spPr>
          <a:xfrm>
            <a:off x="62368" y="4851794"/>
            <a:ext cx="3802019" cy="225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800" dirty="0">
                <a:solidFill>
                  <a:schemeClr val="bg1"/>
                </a:solidFill>
                <a:latin typeface="Minion Pro"/>
                <a:cs typeface="Minion Pro"/>
              </a:rPr>
              <a:t>State of the University</a:t>
            </a:r>
          </a:p>
          <a:p>
            <a:pPr marL="0" indent="0">
              <a:buFont typeface="Arial"/>
              <a:buNone/>
            </a:pPr>
            <a:r>
              <a:rPr lang="en-US" sz="1300" dirty="0"/>
              <a:t> </a:t>
            </a:r>
          </a:p>
        </p:txBody>
      </p:sp>
      <p:pic>
        <p:nvPicPr>
          <p:cNvPr id="5" name="Picture 4" descr="15_710_125th_PPT_WS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3578F3FC-2BCF-4C51-A8C4-72736D623DB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  <a:latin typeface="Minion Pro"/>
              </a:rPr>
              <a:t>Questions?</a:t>
            </a:r>
            <a:endParaRPr lang="en-US" sz="24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165381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_710_125th_PPT_W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62368" y="585625"/>
            <a:ext cx="9081631" cy="135701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nion Pro"/>
                <a:cs typeface="Minion Pro"/>
              </a:rPr>
              <a:t>Docker Wharf</a:t>
            </a:r>
            <a:br>
              <a:rPr lang="en-US" sz="3200" dirty="0">
                <a:latin typeface="Minion Pro"/>
                <a:cs typeface="Minion Pro"/>
              </a:rPr>
            </a:br>
            <a:r>
              <a:rPr lang="en-US" sz="2400" dirty="0"/>
              <a:t>Sharing Docker Images in a Distributed File System</a:t>
            </a:r>
            <a:r>
              <a:rPr lang="en-US" sz="2400" dirty="0">
                <a:latin typeface="Minion Pro"/>
                <a:cs typeface="Minion Pro"/>
              </a:rPr>
              <a:t> </a:t>
            </a:r>
            <a:endParaRPr lang="en-US" sz="2700" dirty="0">
              <a:latin typeface="Adobe Jenson Pro"/>
              <a:cs typeface="Adobe Jenson Pro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959977" y="2100273"/>
            <a:ext cx="3100634" cy="2320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500" dirty="0">
                <a:latin typeface="Minion Pro"/>
                <a:cs typeface="Minion Pro"/>
              </a:rPr>
              <a:t>Presented by Jacob Hochstetler</a:t>
            </a:r>
          </a:p>
          <a:p>
            <a:pPr marL="0" indent="0">
              <a:buFont typeface="Arial"/>
              <a:buNone/>
            </a:pPr>
            <a:r>
              <a:rPr lang="en-US" sz="1300" dirty="0">
                <a:latin typeface="Minion Pro"/>
                <a:cs typeface="Minion Pro"/>
              </a:rPr>
              <a:t>DCS Lab</a:t>
            </a:r>
          </a:p>
          <a:p>
            <a:pPr marL="0" indent="0">
              <a:buNone/>
            </a:pPr>
            <a:r>
              <a:rPr lang="en-US" sz="1300" dirty="0">
                <a:latin typeface="Minion Pro"/>
                <a:cs typeface="Minion Pro"/>
              </a:rPr>
              <a:t>November 21</a:t>
            </a:r>
            <a:r>
              <a:rPr lang="en-US" sz="1300" baseline="30000" dirty="0">
                <a:latin typeface="Minion Pro"/>
                <a:cs typeface="Minion Pro"/>
              </a:rPr>
              <a:t>st</a:t>
            </a:r>
            <a:r>
              <a:rPr lang="en-US" sz="1300" dirty="0">
                <a:latin typeface="Minion Pro"/>
                <a:cs typeface="Minion Pro"/>
              </a:rPr>
              <a:t> 2018</a:t>
            </a:r>
          </a:p>
          <a:p>
            <a:pPr marL="0" indent="0">
              <a:buNone/>
            </a:pPr>
            <a:endParaRPr lang="en-US" sz="1300" dirty="0">
              <a:latin typeface="Minion Pro"/>
              <a:cs typeface="Minion Pro"/>
            </a:endParaRPr>
          </a:p>
          <a:p>
            <a:pPr marL="0" indent="0">
              <a:buNone/>
            </a:pPr>
            <a:r>
              <a:rPr lang="en-US" sz="1300" dirty="0">
                <a:latin typeface="Minion Pro"/>
                <a:cs typeface="Minion Pro"/>
              </a:rPr>
              <a:t>https://doi.org/10.1145/3267809.3267836</a:t>
            </a:r>
          </a:p>
          <a:p>
            <a:pPr marL="0" indent="0">
              <a:buNone/>
            </a:pPr>
            <a:endParaRPr lang="en-US" sz="1300" dirty="0">
              <a:latin typeface="Minion Pro"/>
              <a:cs typeface="Minion Pro"/>
            </a:endParaRPr>
          </a:p>
          <a:p>
            <a:pPr marL="0" indent="0">
              <a:buNone/>
            </a:pPr>
            <a:endParaRPr lang="en-US" sz="1300" dirty="0"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269013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_710_125th_PPT_W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" y="7715"/>
            <a:ext cx="9143999" cy="6861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nion Pro"/>
                <a:cs typeface="Minion Pro"/>
              </a:rPr>
              <a:t>Docker Container Runtime</a:t>
            </a:r>
            <a:endParaRPr lang="en-US" sz="2700" dirty="0">
              <a:latin typeface="Adobe Jenson Pro"/>
              <a:cs typeface="Adobe Jenson Pr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E19C19-124D-43C1-9C60-CCDB9C82B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61" y="701592"/>
            <a:ext cx="3870628" cy="3848883"/>
          </a:xfrm>
          <a:prstGeom prst="rect">
            <a:avLst/>
          </a:prstGeom>
        </p:spPr>
      </p:pic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FB9F0468-57E6-4375-B177-DDD15B01A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350" y="693878"/>
            <a:ext cx="4687304" cy="3856597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Minion Pro"/>
              </a:rPr>
              <a:t>Container Image &amp; Layer </a:t>
            </a:r>
          </a:p>
          <a:p>
            <a:pPr marL="548640" lvl="1" indent="-182880"/>
            <a:r>
              <a:rPr lang="en-US" sz="1600" dirty="0">
                <a:latin typeface="Minion Pro"/>
              </a:rPr>
              <a:t>Multiple read-only layers and one writable layer </a:t>
            </a:r>
          </a:p>
          <a:p>
            <a:pPr marL="548640" lvl="1" indent="-182880"/>
            <a:r>
              <a:rPr lang="en-US" sz="1600" dirty="0">
                <a:latin typeface="Minion Pro"/>
              </a:rPr>
              <a:t>Different images may share layers </a:t>
            </a:r>
          </a:p>
          <a:p>
            <a:pPr marL="548640" lvl="1" indent="-182880"/>
            <a:r>
              <a:rPr lang="en-US" sz="1600" dirty="0">
                <a:latin typeface="Minion Pro"/>
              </a:rPr>
              <a:t>All changes are stored in writable layer (COW) </a:t>
            </a:r>
          </a:p>
          <a:p>
            <a:pPr lvl="1"/>
            <a:endParaRPr lang="en-US" sz="1400" dirty="0">
              <a:latin typeface="Minion Pro"/>
            </a:endParaRPr>
          </a:p>
          <a:p>
            <a:r>
              <a:rPr lang="en-US" sz="2000" dirty="0">
                <a:latin typeface="Minion Pro"/>
              </a:rPr>
              <a:t>Graph Driver</a:t>
            </a:r>
          </a:p>
          <a:p>
            <a:pPr marL="548640" lvl="1" indent="-182880"/>
            <a:r>
              <a:rPr lang="en-US" sz="1600" dirty="0">
                <a:latin typeface="Minion Pro"/>
              </a:rPr>
              <a:t>Overlay drivers: AUFS, </a:t>
            </a:r>
            <a:r>
              <a:rPr lang="en-US" sz="1600" dirty="0" err="1">
                <a:latin typeface="Minion Pro"/>
              </a:rPr>
              <a:t>OverlayFS</a:t>
            </a:r>
            <a:r>
              <a:rPr lang="en-US" sz="1600" dirty="0">
                <a:latin typeface="Minion Pro"/>
              </a:rPr>
              <a:t>/2 </a:t>
            </a:r>
          </a:p>
          <a:p>
            <a:pPr marL="548640" lvl="1" indent="-182880"/>
            <a:r>
              <a:rPr lang="en-US" sz="1600" dirty="0">
                <a:latin typeface="Minion Pro"/>
              </a:rPr>
              <a:t>Specialized drivers: </a:t>
            </a:r>
            <a:r>
              <a:rPr lang="en-US" sz="1600" dirty="0" err="1">
                <a:latin typeface="Minion Pro"/>
              </a:rPr>
              <a:t>Devicemapper</a:t>
            </a:r>
            <a:r>
              <a:rPr lang="en-US" sz="1600" dirty="0">
                <a:latin typeface="Minion Pro"/>
              </a:rPr>
              <a:t>, </a:t>
            </a:r>
            <a:r>
              <a:rPr lang="en-US" sz="1600" dirty="0" err="1">
                <a:latin typeface="Minion Pro"/>
              </a:rPr>
              <a:t>btrfs</a:t>
            </a:r>
            <a:endParaRPr lang="en-US" sz="1800" dirty="0"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245838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_710_125th_PPT_W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" y="224100"/>
            <a:ext cx="9143999" cy="68616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Minion Pro"/>
                <a:cs typeface="Minion Pro"/>
              </a:rPr>
              <a:t>Naïve Solution</a:t>
            </a:r>
            <a:br>
              <a:rPr lang="en-US" sz="2700" dirty="0">
                <a:latin typeface="Adobe Jenson Pro"/>
                <a:cs typeface="Adobe Jenson Pro"/>
              </a:rPr>
            </a:br>
            <a:endParaRPr lang="en-US" sz="2700" dirty="0">
              <a:latin typeface="Adobe Jenson Pro"/>
              <a:cs typeface="Adobe Jenson Pr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51D2F7-53A0-4595-84DA-E783954CD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93" y="769603"/>
            <a:ext cx="4433286" cy="380937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BF282-10FA-469E-BC17-79CF01333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321" y="769603"/>
            <a:ext cx="4383536" cy="380937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High Network Overheads </a:t>
            </a:r>
          </a:p>
          <a:p>
            <a:r>
              <a:rPr lang="en-US" sz="2400" dirty="0"/>
              <a:t>Waste Disk Space </a:t>
            </a:r>
          </a:p>
          <a:p>
            <a:r>
              <a:rPr lang="en-US" sz="2400" dirty="0"/>
              <a:t>Longer Workload Startup Time</a:t>
            </a:r>
          </a:p>
        </p:txBody>
      </p:sp>
    </p:spTree>
    <p:extLst>
      <p:ext uri="{BB962C8B-B14F-4D97-AF65-F5344CB8AC3E}">
        <p14:creationId xmlns:p14="http://schemas.microsoft.com/office/powerpoint/2010/main" val="53456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_710_125th_PPT_W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6861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nion Pro"/>
                <a:cs typeface="Minion Pro"/>
              </a:rPr>
              <a:t>Challenges</a:t>
            </a:r>
            <a:endParaRPr lang="en-US" sz="2700" dirty="0">
              <a:latin typeface="Adobe Jenson Pro"/>
              <a:cs typeface="Adobe Jenson Pr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51D2F7-53A0-4595-84DA-E783954CD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93" y="769603"/>
            <a:ext cx="4433286" cy="380937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BF282-10FA-469E-BC17-79CF01333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321" y="769603"/>
            <a:ext cx="4383536" cy="3886159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Minion Pro"/>
              </a:rPr>
              <a:t>Keep consistency between daemons </a:t>
            </a:r>
          </a:p>
          <a:p>
            <a:r>
              <a:rPr lang="en-US" sz="1800" dirty="0">
                <a:latin typeface="Minion Pro"/>
              </a:rPr>
              <a:t>Avoid potential performance degradation </a:t>
            </a:r>
          </a:p>
          <a:p>
            <a:r>
              <a:rPr lang="en-US" sz="1800" dirty="0">
                <a:latin typeface="Minion Pro"/>
              </a:rPr>
              <a:t>Avoid remote access to shared storage </a:t>
            </a:r>
            <a:endParaRPr lang="en-US" sz="1100" dirty="0"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287163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_710_125th_PPT_W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" y="735"/>
            <a:ext cx="9143999" cy="6861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nion Pro"/>
                <a:cs typeface="Minion Pro"/>
              </a:rPr>
              <a:t>Wharf Architecture</a:t>
            </a:r>
            <a:endParaRPr lang="en-US" sz="2700" dirty="0">
              <a:latin typeface="Adobe Jenson Pro"/>
              <a:cs typeface="Adobe Jenson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BA7DF2-7133-4755-B525-FEEAE9146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7" y="556875"/>
            <a:ext cx="3263988" cy="4029749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13880AC-17A3-4B3E-B425-24AC16E47574}"/>
              </a:ext>
            </a:extLst>
          </p:cNvPr>
          <p:cNvSpPr txBox="1">
            <a:spLocks/>
          </p:cNvSpPr>
          <p:nvPr/>
        </p:nvSpPr>
        <p:spPr>
          <a:xfrm>
            <a:off x="3755321" y="556875"/>
            <a:ext cx="5317536" cy="4098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Minion Pro"/>
              </a:rPr>
              <a:t>Global/Local State</a:t>
            </a:r>
          </a:p>
          <a:p>
            <a:pPr marL="548640" lvl="1"/>
            <a:r>
              <a:rPr lang="en-US" sz="1600" dirty="0">
                <a:latin typeface="Minion Pro"/>
                <a:cs typeface="Minion Pro"/>
              </a:rPr>
              <a:t>Global State</a:t>
            </a:r>
          </a:p>
          <a:p>
            <a:pPr marL="731520" lvl="2" indent="-182880">
              <a:buFont typeface="+mj-lt"/>
              <a:buAutoNum type="arabicPeriod"/>
            </a:pPr>
            <a:r>
              <a:rPr lang="en-US" sz="1400" b="1" dirty="0">
                <a:latin typeface="Minion Pro"/>
                <a:cs typeface="Minion Pro"/>
              </a:rPr>
              <a:t>Shared Data Store</a:t>
            </a:r>
            <a:r>
              <a:rPr lang="en-US" sz="1400" dirty="0">
                <a:latin typeface="Minion Pro"/>
                <a:cs typeface="Minion Pro"/>
              </a:rPr>
              <a:t>: image and layer data </a:t>
            </a:r>
          </a:p>
          <a:p>
            <a:pPr marL="731520" lvl="2" indent="-182880">
              <a:buFont typeface="+mj-lt"/>
              <a:buAutoNum type="arabicPeriod"/>
            </a:pPr>
            <a:r>
              <a:rPr lang="en-US" sz="1400" b="1" dirty="0">
                <a:latin typeface="Minion Pro"/>
                <a:cs typeface="Minion Pro"/>
              </a:rPr>
              <a:t>Shared Metadata Store</a:t>
            </a:r>
            <a:r>
              <a:rPr lang="en-US" sz="1400" dirty="0">
                <a:latin typeface="Minion Pro"/>
                <a:cs typeface="Minion Pro"/>
              </a:rPr>
              <a:t>: layer, image, and </a:t>
            </a:r>
            <a:r>
              <a:rPr lang="en-US" sz="1400" dirty="0" err="1">
                <a:latin typeface="Minion Pro"/>
                <a:cs typeface="Minion Pro"/>
              </a:rPr>
              <a:t>xfering</a:t>
            </a:r>
            <a:r>
              <a:rPr lang="en-US" sz="1400" dirty="0">
                <a:latin typeface="Minion Pro"/>
                <a:cs typeface="Minion Pro"/>
              </a:rPr>
              <a:t> metadata</a:t>
            </a:r>
          </a:p>
          <a:p>
            <a:pPr marL="548640" lvl="1"/>
            <a:r>
              <a:rPr lang="en-US" sz="1600" dirty="0">
                <a:latin typeface="Minion Pro"/>
                <a:cs typeface="Minion Pro"/>
              </a:rPr>
              <a:t>Local State</a:t>
            </a:r>
          </a:p>
          <a:p>
            <a:pPr marL="731520" lvl="2" indent="-182880">
              <a:buFont typeface="+mj-lt"/>
              <a:buAutoNum type="arabicPeriod"/>
            </a:pPr>
            <a:r>
              <a:rPr lang="en-US" sz="1400" b="1" dirty="0">
                <a:latin typeface="Minion Pro"/>
                <a:cs typeface="Minion Pro"/>
              </a:rPr>
              <a:t>Metadata</a:t>
            </a:r>
            <a:r>
              <a:rPr lang="en-US" sz="1400" dirty="0">
                <a:latin typeface="Minion Pro"/>
                <a:cs typeface="Minion Pro"/>
              </a:rPr>
              <a:t>: network, volume, container plugins, etc.</a:t>
            </a:r>
          </a:p>
          <a:p>
            <a:pPr marL="731520" lvl="2" indent="-182880">
              <a:buFont typeface="+mj-lt"/>
              <a:buAutoNum type="arabicPeriod"/>
            </a:pPr>
            <a:r>
              <a:rPr lang="en-US" sz="1400" b="1" dirty="0">
                <a:latin typeface="Minion Pro"/>
                <a:cs typeface="Minion Pro"/>
              </a:rPr>
              <a:t>Container Data</a:t>
            </a:r>
            <a:r>
              <a:rPr lang="en-US" sz="1400" dirty="0">
                <a:latin typeface="Minion Pro"/>
                <a:cs typeface="Minion Pro"/>
              </a:rPr>
              <a:t>: container writable layers</a:t>
            </a:r>
          </a:p>
          <a:p>
            <a:pPr marL="548640" lvl="2" indent="0">
              <a:buFont typeface="Arial"/>
              <a:buNone/>
            </a:pPr>
            <a:endParaRPr lang="en-US" sz="1400" dirty="0">
              <a:latin typeface="Minion Pro"/>
              <a:cs typeface="Minion Pro"/>
            </a:endParaRPr>
          </a:p>
          <a:p>
            <a:r>
              <a:rPr lang="en-US" sz="1800" dirty="0">
                <a:latin typeface="Minion Pro"/>
                <a:cs typeface="Minion Pro"/>
              </a:rPr>
              <a:t>Read/Write Operations</a:t>
            </a:r>
          </a:p>
          <a:p>
            <a:pPr marL="548640" lvl="1"/>
            <a:r>
              <a:rPr lang="en-US" sz="1600" dirty="0">
                <a:latin typeface="Minion Pro"/>
              </a:rPr>
              <a:t>All operations will access the shared metadata store, before the shared data store</a:t>
            </a:r>
          </a:p>
          <a:p>
            <a:pPr marL="548640" lvl="1"/>
            <a:r>
              <a:rPr lang="en-US" sz="1600" dirty="0">
                <a:latin typeface="Minion Pro"/>
              </a:rPr>
              <a:t>Read: read the global state. </a:t>
            </a:r>
            <a:r>
              <a:rPr lang="en-US" sz="1600" dirty="0" err="1">
                <a:latin typeface="Minion Pro"/>
              </a:rPr>
              <a:t>eg.</a:t>
            </a:r>
            <a:r>
              <a:rPr lang="en-US" sz="1600" dirty="0">
                <a:latin typeface="Minion Pro"/>
              </a:rPr>
              <a:t> </a:t>
            </a:r>
            <a:r>
              <a:rPr lang="en-US" sz="1600" i="1" dirty="0">
                <a:latin typeface="Minion Pro"/>
              </a:rPr>
              <a:t>list images </a:t>
            </a:r>
          </a:p>
          <a:p>
            <a:pPr marL="548640" lvl="1"/>
            <a:r>
              <a:rPr lang="en-US" sz="1600" dirty="0">
                <a:latin typeface="Minion Pro"/>
              </a:rPr>
              <a:t>Write: update the global state. </a:t>
            </a:r>
            <a:r>
              <a:rPr lang="en-US" sz="1600" dirty="0" err="1">
                <a:latin typeface="Minion Pro"/>
              </a:rPr>
              <a:t>eg.</a:t>
            </a:r>
            <a:r>
              <a:rPr lang="en-US" sz="1600" dirty="0">
                <a:latin typeface="Minion Pro"/>
              </a:rPr>
              <a:t> </a:t>
            </a:r>
            <a:r>
              <a:rPr lang="en-US" sz="1600" i="1" dirty="0">
                <a:latin typeface="Minion Pro"/>
              </a:rPr>
              <a:t>pull images</a:t>
            </a:r>
            <a:r>
              <a:rPr lang="en-US" sz="1600" i="1" dirty="0">
                <a:latin typeface="Minion Pro"/>
                <a:cs typeface="Minion Pr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033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_710_125th_PPT_W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" y="735"/>
            <a:ext cx="9143999" cy="6861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nion Pro"/>
                <a:cs typeface="Minion Pro"/>
              </a:rPr>
              <a:t>Wharf Concurrent Layer Pulling (granular locking)</a:t>
            </a:r>
            <a:endParaRPr lang="en-US" sz="2700" dirty="0">
              <a:latin typeface="Adobe Jenson Pro"/>
              <a:cs typeface="Adobe Jenson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2533E-137B-481B-825E-BD16E254F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1" y="628213"/>
            <a:ext cx="3893628" cy="3887073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C580436-5704-463D-B0A8-852616619EB0}"/>
              </a:ext>
            </a:extLst>
          </p:cNvPr>
          <p:cNvSpPr txBox="1">
            <a:spLocks/>
          </p:cNvSpPr>
          <p:nvPr/>
        </p:nvSpPr>
        <p:spPr>
          <a:xfrm>
            <a:off x="4188089" y="507138"/>
            <a:ext cx="4955910" cy="4098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Minion Pro"/>
              </a:rPr>
              <a:t>Lock small portion of global state </a:t>
            </a:r>
          </a:p>
          <a:p>
            <a:pPr marL="548640" lvl="1" indent="-182880"/>
            <a:r>
              <a:rPr lang="en-US" sz="1600" dirty="0">
                <a:latin typeface="Minion Pro"/>
              </a:rPr>
              <a:t>Only lock the metadata related to the operation (</a:t>
            </a:r>
            <a:r>
              <a:rPr lang="en-US" sz="1600" i="1" dirty="0">
                <a:latin typeface="Minion Pro"/>
              </a:rPr>
              <a:t>list images</a:t>
            </a:r>
            <a:r>
              <a:rPr lang="en-US" sz="1600" dirty="0">
                <a:latin typeface="Minion Pro"/>
              </a:rPr>
              <a:t>, </a:t>
            </a:r>
            <a:r>
              <a:rPr lang="en-US" sz="1600" i="1" dirty="0">
                <a:latin typeface="Minion Pro"/>
              </a:rPr>
              <a:t>pull layer</a:t>
            </a:r>
            <a:r>
              <a:rPr lang="en-US" sz="1600" dirty="0">
                <a:latin typeface="Minion Pro"/>
              </a:rPr>
              <a:t>, </a:t>
            </a:r>
            <a:r>
              <a:rPr lang="en-US" sz="1600" dirty="0" err="1">
                <a:latin typeface="Minion Pro"/>
              </a:rPr>
              <a:t>etc</a:t>
            </a:r>
            <a:r>
              <a:rPr lang="en-US" sz="1600" dirty="0">
                <a:latin typeface="Minion Pro"/>
              </a:rPr>
              <a:t>…) </a:t>
            </a:r>
          </a:p>
          <a:p>
            <a:pPr marL="548640" lvl="1" indent="-182880"/>
            <a:r>
              <a:rPr lang="en-US" sz="1600" dirty="0">
                <a:latin typeface="Minion Pro"/>
              </a:rPr>
              <a:t>Operation can only be started after successfully accessing the metadata store </a:t>
            </a:r>
          </a:p>
          <a:p>
            <a:endParaRPr lang="en-US" sz="1800" dirty="0">
              <a:latin typeface="Minion Pro"/>
            </a:endParaRPr>
          </a:p>
          <a:p>
            <a:r>
              <a:rPr lang="en-US" sz="1800" dirty="0">
                <a:latin typeface="Minion Pro"/>
              </a:rPr>
              <a:t>Concurrent Read, Exclusive Write </a:t>
            </a:r>
          </a:p>
          <a:p>
            <a:pPr marL="0" indent="0">
              <a:buFont typeface="Arial"/>
              <a:buNone/>
            </a:pPr>
            <a:endParaRPr lang="en-US" sz="1800" dirty="0">
              <a:latin typeface="Minion Pro"/>
            </a:endParaRPr>
          </a:p>
          <a:p>
            <a:r>
              <a:rPr lang="en-US" sz="1800" dirty="0">
                <a:latin typeface="Minion Pro"/>
              </a:rPr>
              <a:t>Extend the parallel model of Docker</a:t>
            </a:r>
          </a:p>
          <a:p>
            <a:pPr marL="548640" lvl="1" indent="-182880"/>
            <a:r>
              <a:rPr lang="en-US" sz="1600" dirty="0">
                <a:latin typeface="Minion Pro"/>
              </a:rPr>
              <a:t>Use watcher to watch the pulling of layers</a:t>
            </a:r>
          </a:p>
          <a:p>
            <a:pPr marL="548640" lvl="1" indent="-182880"/>
            <a:r>
              <a:rPr lang="en-US" sz="1600" dirty="0">
                <a:latin typeface="Minion Pro"/>
              </a:rPr>
              <a:t>Use dummy transfer to imitate real transfer</a:t>
            </a:r>
            <a:endParaRPr lang="en-US" sz="1600" dirty="0"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79756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_710_125th_PPT_W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" y="735"/>
            <a:ext cx="9143999" cy="68616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Minion Pro"/>
                <a:cs typeface="Minion Pro"/>
              </a:rPr>
              <a:t>Wharf Workflow </a:t>
            </a:r>
            <a:endParaRPr lang="en-US" sz="2700" dirty="0">
              <a:latin typeface="Adobe Jenson Pro"/>
              <a:cs typeface="Adobe Jenson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FBD92-FF0D-4270-8980-DDF71E43E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689" y="117520"/>
            <a:ext cx="3595523" cy="451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86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_710_125th_PPT_W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2" y="736"/>
            <a:ext cx="9025336" cy="397134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Minion Pro"/>
                <a:cs typeface="Minion Pro"/>
              </a:rPr>
              <a:t>Wharf  Evaluation</a:t>
            </a:r>
            <a:endParaRPr lang="en-US" sz="2700" dirty="0">
              <a:latin typeface="Adobe Jenson Pro"/>
              <a:cs typeface="Adobe Jenson 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0039D-4813-4630-8291-2A63D08CC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20" y="511619"/>
            <a:ext cx="7917884" cy="412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270</Words>
  <Application>Microsoft Office PowerPoint</Application>
  <PresentationFormat>On-screen Show (16:9)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Adobe Jenson Pro</vt:lpstr>
      <vt:lpstr>Arial</vt:lpstr>
      <vt:lpstr>Calibri</vt:lpstr>
      <vt:lpstr>Minion Pro</vt:lpstr>
      <vt:lpstr>Office Theme</vt:lpstr>
      <vt:lpstr>PowerPoint Presentation</vt:lpstr>
      <vt:lpstr>Docker Wharf Sharing Docker Images in a Distributed File System </vt:lpstr>
      <vt:lpstr>Docker Container Runtime</vt:lpstr>
      <vt:lpstr>Naïve Solution </vt:lpstr>
      <vt:lpstr>Challenges</vt:lpstr>
      <vt:lpstr>Wharf Architecture</vt:lpstr>
      <vt:lpstr>Wharf Concurrent Layer Pulling (granular locking)</vt:lpstr>
      <vt:lpstr>Wharf Workflow </vt:lpstr>
      <vt:lpstr>Wharf  Evaluation</vt:lpstr>
      <vt:lpstr>Wharf  Summary</vt:lpstr>
      <vt:lpstr>PowerPoint Presentation</vt:lpstr>
    </vt:vector>
  </TitlesOfParts>
  <Company>UNT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Zeigler</dc:creator>
  <cp:lastModifiedBy>Jacob Hochstetler</cp:lastModifiedBy>
  <cp:revision>22</cp:revision>
  <dcterms:created xsi:type="dcterms:W3CDTF">2014-09-04T14:27:32Z</dcterms:created>
  <dcterms:modified xsi:type="dcterms:W3CDTF">2018-11-21T20:30:31Z</dcterms:modified>
</cp:coreProperties>
</file>