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50" r:id="rId5"/>
    <p:sldId id="25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90" r:id="rId16"/>
    <p:sldId id="289" r:id="rId17"/>
    <p:sldId id="291" r:id="rId18"/>
    <p:sldId id="260" r:id="rId19"/>
    <p:sldId id="26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262" r:id="rId39"/>
    <p:sldId id="351" r:id="rId40"/>
    <p:sldId id="263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264" r:id="rId52"/>
    <p:sldId id="265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266" r:id="rId65"/>
    <p:sldId id="352" r:id="rId66"/>
    <p:sldId id="267" r:id="rId67"/>
    <p:sldId id="353" r:id="rId68"/>
    <p:sldId id="331" r:id="rId69"/>
    <p:sldId id="332" r:id="rId70"/>
    <p:sldId id="333" r:id="rId71"/>
    <p:sldId id="334" r:id="rId72"/>
    <p:sldId id="335" r:id="rId73"/>
    <p:sldId id="355" r:id="rId74"/>
    <p:sldId id="354" r:id="rId75"/>
    <p:sldId id="356" r:id="rId76"/>
    <p:sldId id="268" r:id="rId77"/>
    <p:sldId id="269" r:id="rId78"/>
    <p:sldId id="336" r:id="rId79"/>
    <p:sldId id="337" r:id="rId80"/>
    <p:sldId id="270" r:id="rId81"/>
    <p:sldId id="271" r:id="rId82"/>
    <p:sldId id="338" r:id="rId83"/>
    <p:sldId id="339" r:id="rId84"/>
    <p:sldId id="272" r:id="rId85"/>
    <p:sldId id="273" r:id="rId86"/>
    <p:sldId id="340" r:id="rId87"/>
    <p:sldId id="341" r:id="rId88"/>
    <p:sldId id="342" r:id="rId89"/>
    <p:sldId id="274" r:id="rId90"/>
    <p:sldId id="275" r:id="rId91"/>
    <p:sldId id="276" r:id="rId92"/>
    <p:sldId id="358" r:id="rId93"/>
    <p:sldId id="343" r:id="rId94"/>
    <p:sldId id="277" r:id="rId95"/>
    <p:sldId id="344" r:id="rId96"/>
    <p:sldId id="345" r:id="rId97"/>
    <p:sldId id="346" r:id="rId98"/>
    <p:sldId id="347" r:id="rId99"/>
    <p:sldId id="278" r:id="rId100"/>
    <p:sldId id="279" r:id="rId101"/>
    <p:sldId id="348" r:id="rId102"/>
    <p:sldId id="349" r:id="rId103"/>
    <p:sldId id="362" r:id="rId104"/>
    <p:sldId id="357" r:id="rId105"/>
    <p:sldId id="359" r:id="rId106"/>
    <p:sldId id="360" r:id="rId107"/>
    <p:sldId id="361" r:id="rId108"/>
    <p:sldId id="363" r:id="rId10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0200" y="1219200"/>
            <a:ext cx="3429000" cy="16763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3429000"/>
            <a:ext cx="3429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5257800" y="152400"/>
            <a:ext cx="37338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Copyright © 2014 Pearson Education, Inc.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90500"/>
            <a:ext cx="4978400" cy="5781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936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56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72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81400"/>
            <a:ext cx="7772400" cy="82550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977" y="228600"/>
            <a:ext cx="2822046" cy="3277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66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7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2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8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26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43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457200" y="6248400"/>
            <a:ext cx="37338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Copyright © 2014 Pearson Education, Inc.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54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Variables and 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Aligning Controls in Design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dragging a control to a form, it can be aligned with a control already on the form</a:t>
            </a:r>
          </a:p>
          <a:p>
            <a:pPr lvl="1"/>
            <a:r>
              <a:rPr lang="en-US" sz="2400" dirty="0"/>
              <a:t>Blue guide lines appear for vertical alignment</a:t>
            </a:r>
          </a:p>
          <a:p>
            <a:pPr lvl="1"/>
            <a:r>
              <a:rPr lang="en-US" sz="2400" dirty="0"/>
              <a:t>Lavender guide lines for horizontal alignment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Pink tissue pap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1653" y="4267200"/>
            <a:ext cx="3270471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3657600"/>
            <a:ext cx="3248498" cy="243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734353" y="6088063"/>
            <a:ext cx="4597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Objective</a:t>
            </a:r>
          </a:p>
          <a:p>
            <a:r>
              <a:rPr lang="en-US" sz="1600" dirty="0"/>
              <a:t>The student should be able to gather input the user has typed through a GUI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runs but does not work correctly (has one or more logic errors)</a:t>
            </a:r>
          </a:p>
          <a:p>
            <a:r>
              <a:rPr lang="en-US" dirty="0"/>
              <a:t>Running the program with various inputs has not isolated where those logic errors lie</a:t>
            </a:r>
          </a:p>
          <a:p>
            <a:r>
              <a:rPr lang="en-US" dirty="0"/>
              <a:t>What can be done?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7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Basic Debugging Aids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set breakpoints</a:t>
            </a:r>
          </a:p>
          <a:p>
            <a:pPr lvl="1"/>
            <a:r>
              <a:rPr lang="en-US" dirty="0"/>
              <a:t>A line or lines you select in your source code</a:t>
            </a:r>
          </a:p>
          <a:p>
            <a:pPr lvl="1"/>
            <a:r>
              <a:rPr lang="en-US" dirty="0"/>
              <a:t>When execution reaches this line, it pauses</a:t>
            </a:r>
          </a:p>
          <a:p>
            <a:pPr lvl="1"/>
            <a:r>
              <a:rPr lang="en-US" dirty="0"/>
              <a:t>You may then examine the values in variables and certain control properties</a:t>
            </a:r>
          </a:p>
          <a:p>
            <a:pPr lvl="1"/>
            <a:r>
              <a:rPr lang="en-US" dirty="0"/>
              <a:t>You may also </a:t>
            </a:r>
            <a:r>
              <a:rPr lang="en-US" i="1" dirty="0"/>
              <a:t>single-step</a:t>
            </a:r>
            <a:r>
              <a:rPr lang="en-US" dirty="0"/>
              <a:t> through the program which executes one statement at a time</a:t>
            </a:r>
          </a:p>
          <a:p>
            <a:r>
              <a:rPr lang="en-US" dirty="0"/>
              <a:t>This allows you to see and examine:</a:t>
            </a:r>
          </a:p>
          <a:p>
            <a:pPr lvl="1"/>
            <a:r>
              <a:rPr lang="en-US" dirty="0"/>
              <a:t>What is happening one statement at a time</a:t>
            </a:r>
          </a:p>
          <a:p>
            <a:pPr lvl="1"/>
            <a:r>
              <a:rPr lang="en-US" dirty="0"/>
              <a:t>Where it is happening</a:t>
            </a:r>
          </a:p>
          <a:p>
            <a:pPr lvl="1"/>
            <a:r>
              <a:rPr lang="en-US" dirty="0"/>
              <a:t>What the various data values are (</a:t>
            </a:r>
            <a:r>
              <a:rPr lang="en-US" i="1" dirty="0"/>
              <a:t>Watches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6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Debugging Commands in the Toolbar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provides a toolbar for debugging commands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291" y="3124200"/>
            <a:ext cx="4518924" cy="24352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3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 to socrative.com</a:t>
            </a:r>
          </a:p>
          <a:p>
            <a:r>
              <a:rPr lang="en-US" dirty="0" smtClean="0"/>
              <a:t>Draw a sketch of your program</a:t>
            </a:r>
          </a:p>
          <a:p>
            <a:r>
              <a:rPr lang="en-US" dirty="0" smtClean="0"/>
              <a:t>Create a flow chart using IO google</a:t>
            </a:r>
          </a:p>
          <a:p>
            <a:r>
              <a:rPr lang="en-US" dirty="0" smtClean="0"/>
              <a:t>Create the program using Visual Basic</a:t>
            </a:r>
          </a:p>
          <a:p>
            <a:r>
              <a:rPr lang="en-US" dirty="0" smtClean="0"/>
              <a:t>Create a power point presentation teaching the class how you completed your project</a:t>
            </a:r>
          </a:p>
          <a:p>
            <a:r>
              <a:rPr lang="en-US" dirty="0" smtClean="0"/>
              <a:t>Objective</a:t>
            </a:r>
          </a:p>
          <a:p>
            <a:pPr marL="0" indent="0">
              <a:buNone/>
            </a:pPr>
            <a:r>
              <a:rPr lang="en-US" dirty="0" smtClean="0"/>
              <a:t>Students should be able to complete the development process for a computer application and present it to the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3972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 for Monday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195</a:t>
            </a:r>
          </a:p>
          <a:p>
            <a:r>
              <a:rPr lang="en-US" dirty="0" smtClean="0"/>
              <a:t>Access key</a:t>
            </a:r>
          </a:p>
          <a:p>
            <a:r>
              <a:rPr lang="en-US" dirty="0" smtClean="0"/>
              <a:t>Argument</a:t>
            </a:r>
          </a:p>
          <a:p>
            <a:r>
              <a:rPr lang="en-US" dirty="0" smtClean="0"/>
              <a:t>Binary operator</a:t>
            </a:r>
          </a:p>
          <a:p>
            <a:r>
              <a:rPr lang="en-US" dirty="0" smtClean="0"/>
              <a:t>Breakpoint</a:t>
            </a:r>
          </a:p>
          <a:p>
            <a:r>
              <a:rPr lang="en-US" dirty="0" smtClean="0"/>
              <a:t>Catch block</a:t>
            </a:r>
          </a:p>
          <a:p>
            <a:r>
              <a:rPr lang="en-US" smtClean="0"/>
              <a:t>Catch clause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1338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Vocab</a:t>
            </a:r>
            <a:r>
              <a:rPr lang="en-US" dirty="0" smtClean="0"/>
              <a:t> Chapter 3.2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</a:t>
            </a:r>
          </a:p>
          <a:p>
            <a:r>
              <a:rPr lang="en-US" dirty="0" smtClean="0"/>
              <a:t>Exception </a:t>
            </a:r>
            <a:r>
              <a:rPr lang="en-US" dirty="0" err="1" smtClean="0"/>
              <a:t>Handeler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Exception object</a:t>
            </a:r>
          </a:p>
          <a:p>
            <a:r>
              <a:rPr lang="en-US" dirty="0" smtClean="0"/>
              <a:t>Focus</a:t>
            </a:r>
          </a:p>
          <a:p>
            <a:r>
              <a:rPr lang="en-US" dirty="0" smtClean="0"/>
              <a:t>Focus method</a:t>
            </a:r>
          </a:p>
          <a:p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7016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Vocab</a:t>
            </a:r>
            <a:r>
              <a:rPr lang="en-US" dirty="0" smtClean="0"/>
              <a:t> Chapter 3.3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 error</a:t>
            </a:r>
          </a:p>
          <a:p>
            <a:r>
              <a:rPr lang="en-US" dirty="0" smtClean="0"/>
              <a:t>Mathematical expression</a:t>
            </a:r>
          </a:p>
          <a:p>
            <a:r>
              <a:rPr lang="en-US" dirty="0" smtClean="0"/>
              <a:t>Mnemonic</a:t>
            </a:r>
          </a:p>
          <a:p>
            <a:r>
              <a:rPr lang="en-US" dirty="0" smtClean="0"/>
              <a:t>Named constant</a:t>
            </a:r>
          </a:p>
          <a:p>
            <a:r>
              <a:rPr lang="en-US" dirty="0" smtClean="0"/>
              <a:t>Precedence</a:t>
            </a:r>
          </a:p>
          <a:p>
            <a:r>
              <a:rPr lang="en-US" dirty="0" smtClean="0"/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142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Vocab</a:t>
            </a:r>
            <a:r>
              <a:rPr lang="en-US" dirty="0" smtClean="0"/>
              <a:t> Chapter 3.4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</a:p>
          <a:p>
            <a:r>
              <a:rPr lang="en-US" dirty="0" smtClean="0"/>
              <a:t>Tab order</a:t>
            </a:r>
          </a:p>
          <a:p>
            <a:r>
              <a:rPr lang="en-US" dirty="0" err="1" smtClean="0"/>
              <a:t>ToString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Try block</a:t>
            </a:r>
          </a:p>
          <a:p>
            <a:r>
              <a:rPr lang="en-US" dirty="0" smtClean="0"/>
              <a:t>Try-catch statement</a:t>
            </a:r>
          </a:p>
          <a:p>
            <a:r>
              <a:rPr lang="en-US" dirty="0" smtClean="0"/>
              <a:t>Variable</a:t>
            </a:r>
          </a:p>
          <a:p>
            <a:r>
              <a:rPr lang="en-US" dirty="0" smtClean="0"/>
              <a:t>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30060435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a GUI application</a:t>
            </a:r>
            <a:r>
              <a:rPr lang="en-US" dirty="0"/>
              <a:t> </a:t>
            </a:r>
            <a:r>
              <a:rPr lang="en-US" dirty="0" smtClean="0"/>
              <a:t>that is a calculator</a:t>
            </a:r>
          </a:p>
          <a:p>
            <a:r>
              <a:rPr lang="en-US" dirty="0" smtClean="0"/>
              <a:t>Notebooks are due today no excuses</a:t>
            </a:r>
          </a:p>
          <a:p>
            <a:r>
              <a:rPr lang="en-US" dirty="0" smtClean="0"/>
              <a:t>Notebook requirement exercise Hotel, 3, 4, 5, 7, 8, 9, 10. </a:t>
            </a:r>
            <a:r>
              <a:rPr lang="en-US" dirty="0" err="1" smtClean="0"/>
              <a:t>Delgados</a:t>
            </a:r>
            <a:r>
              <a:rPr lang="en-US" dirty="0" smtClean="0"/>
              <a:t> and </a:t>
            </a:r>
            <a:r>
              <a:rPr lang="en-US" dirty="0" smtClean="0"/>
              <a:t>Calculator</a:t>
            </a:r>
          </a:p>
          <a:p>
            <a:r>
              <a:rPr lang="en-US" dirty="0" smtClean="0"/>
              <a:t>Publishing Mid Term Grades Today!!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Objective </a:t>
            </a:r>
          </a:p>
          <a:p>
            <a:pPr marL="0" indent="0">
              <a:buNone/>
            </a:pPr>
            <a:r>
              <a:rPr lang="en-US" dirty="0" smtClean="0"/>
              <a:t>Student will be able to problem solve to create a GUI application for a calculator using </a:t>
            </a:r>
            <a:r>
              <a:rPr lang="en-US" dirty="0" err="1" smtClean="0"/>
              <a:t>ToString</a:t>
            </a:r>
            <a:r>
              <a:rPr lang="en-US" dirty="0" smtClean="0"/>
              <a:t>() conversion</a:t>
            </a:r>
          </a:p>
        </p:txBody>
      </p:sp>
    </p:spTree>
    <p:extLst>
      <p:ext uri="{BB962C8B-B14F-4D97-AF65-F5344CB8AC3E}">
        <p14:creationId xmlns:p14="http://schemas.microsoft.com/office/powerpoint/2010/main" val="202712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Focus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 control to have the focus means that it is ready to receive the user's input</a:t>
            </a:r>
          </a:p>
          <a:p>
            <a:r>
              <a:rPr lang="en-US" dirty="0"/>
              <a:t>In a running form, one and only one of the controls on the form may have the focus</a:t>
            </a:r>
          </a:p>
          <a:p>
            <a:r>
              <a:rPr lang="en-US" dirty="0"/>
              <a:t>Only a control capable of receiving some sort of input may have the focus</a:t>
            </a:r>
          </a:p>
          <a:p>
            <a:r>
              <a:rPr lang="en-US" dirty="0"/>
              <a:t>The focus can be set to a control in code using the Focus method:</a:t>
            </a:r>
          </a:p>
          <a:p>
            <a:pPr algn="ctr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txtUserName.Focus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0600" y="6019800"/>
            <a:ext cx="4597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Objective</a:t>
            </a:r>
          </a:p>
          <a:p>
            <a:r>
              <a:rPr lang="en-US" sz="1600" dirty="0"/>
              <a:t>The student should be able to gather input the user has typed through a GUI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5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Focus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tell which control has focus by its characteristics:</a:t>
            </a:r>
          </a:p>
          <a:p>
            <a:pPr lvl="1"/>
            <a:r>
              <a:rPr lang="en-US" dirty="0"/>
              <a:t>When a </a:t>
            </a:r>
            <a:r>
              <a:rPr lang="en-US" dirty="0" err="1"/>
              <a:t>TextBox</a:t>
            </a:r>
            <a:r>
              <a:rPr lang="en-US" dirty="0"/>
              <a:t> has focus, it will have a blinking cursor or its text will be highlighted</a:t>
            </a:r>
          </a:p>
          <a:p>
            <a:pPr lvl="1"/>
            <a:r>
              <a:rPr lang="en-US" dirty="0"/>
              <a:t>When a button, radio button, or a check box has focus, you’ll see a thin dotted line around the control</a:t>
            </a:r>
          </a:p>
          <a:p>
            <a:r>
              <a:rPr lang="en-US" dirty="0"/>
              <a:t>Tutorial 3-3 shows an example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Focus</a:t>
            </a:r>
            <a:r>
              <a:rPr lang="en-US" dirty="0"/>
              <a:t>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a Form’s Tab Order</a:t>
            </a:r>
            <a:br>
              <a:rPr lang="en-US" dirty="0"/>
            </a:br>
            <a:r>
              <a:rPr lang="en-US" dirty="0"/>
              <a:t>with the </a:t>
            </a:r>
            <a:r>
              <a:rPr lang="en-US" dirty="0" err="1"/>
              <a:t>TabIndex</a:t>
            </a:r>
            <a:r>
              <a:rPr lang="en-US" dirty="0"/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Tab key steps focus from one control to the next</a:t>
            </a:r>
          </a:p>
          <a:p>
            <a:r>
              <a:rPr lang="en-US" sz="3000" dirty="0"/>
              <a:t>This order is set by the </a:t>
            </a:r>
            <a:r>
              <a:rPr lang="en-US" sz="3000" dirty="0" err="1"/>
              <a:t>TabIndex</a:t>
            </a:r>
            <a:r>
              <a:rPr lang="en-US" sz="3000" dirty="0"/>
              <a:t> property</a:t>
            </a:r>
          </a:p>
          <a:p>
            <a:r>
              <a:rPr lang="en-US" sz="3000" dirty="0"/>
              <a:t>The Tab key causes the focus to jump to the control with the next highest </a:t>
            </a:r>
            <a:r>
              <a:rPr lang="en-US" sz="3000" dirty="0" err="1"/>
              <a:t>TabIndex</a:t>
            </a:r>
            <a:r>
              <a:rPr lang="en-US" sz="3000" dirty="0"/>
              <a:t> value</a:t>
            </a:r>
          </a:p>
          <a:p>
            <a:r>
              <a:rPr lang="en-US" sz="3000" dirty="0"/>
              <a:t>The </a:t>
            </a:r>
            <a:r>
              <a:rPr lang="en-US" sz="3000" dirty="0" err="1"/>
              <a:t>TabIndex</a:t>
            </a:r>
            <a:r>
              <a:rPr lang="en-US" sz="3000" dirty="0"/>
              <a:t> property is best changed with the </a:t>
            </a:r>
            <a:r>
              <a:rPr lang="en-US" sz="3000" i="1" dirty="0"/>
              <a:t>Tab Order</a:t>
            </a:r>
            <a:r>
              <a:rPr lang="en-US" sz="3000" dirty="0"/>
              <a:t> option from the </a:t>
            </a:r>
            <a:r>
              <a:rPr lang="en-US" sz="3000" i="1" dirty="0" smtClean="0"/>
              <a:t>VIEW</a:t>
            </a:r>
            <a:r>
              <a:rPr lang="en-US" sz="3000" dirty="0" smtClean="0"/>
              <a:t> menu</a:t>
            </a:r>
            <a:endParaRPr lang="en-US" sz="3000" dirty="0"/>
          </a:p>
          <a:p>
            <a:pPr lvl="1"/>
            <a:r>
              <a:rPr lang="en-US" sz="3000" dirty="0"/>
              <a:t>Displays the form in tab order selection mode</a:t>
            </a:r>
          </a:p>
          <a:p>
            <a:pPr lvl="1"/>
            <a:r>
              <a:rPr lang="en-US" sz="3000" dirty="0"/>
              <a:t>Set a new tab order by clicking the controls in the order you want</a:t>
            </a:r>
          </a:p>
          <a:p>
            <a:pPr lvl="1"/>
            <a:r>
              <a:rPr lang="en-US" sz="3000" dirty="0"/>
              <a:t>This sets the numeric </a:t>
            </a:r>
            <a:r>
              <a:rPr lang="en-US" sz="3000" dirty="0" err="1"/>
              <a:t>TabIndex</a:t>
            </a:r>
            <a:r>
              <a:rPr lang="en-US" sz="3000" dirty="0"/>
              <a:t> value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Assigning Keyboard Access Keys to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Say your form had a button with the text “Exit" on it</a:t>
            </a:r>
          </a:p>
          <a:p>
            <a:r>
              <a:rPr lang="en-US" dirty="0"/>
              <a:t>You can allow the user to activate the button using </a:t>
            </a:r>
            <a:r>
              <a:rPr lang="en-US" dirty="0" smtClean="0"/>
              <a:t>Alt + X </a:t>
            </a:r>
            <a:r>
              <a:rPr lang="en-US" dirty="0"/>
              <a:t>instead of a mouse click</a:t>
            </a:r>
          </a:p>
          <a:p>
            <a:r>
              <a:rPr lang="en-US" dirty="0"/>
              <a:t>Just change the button text property to “</a:t>
            </a:r>
            <a:r>
              <a:rPr lang="en-US" dirty="0" err="1"/>
              <a:t>E&amp;xit</a:t>
            </a:r>
            <a:r>
              <a:rPr lang="en-US" dirty="0"/>
              <a:t>"</a:t>
            </a:r>
          </a:p>
          <a:p>
            <a:r>
              <a:rPr lang="en-US" dirty="0"/>
              <a:t>The character following the '&amp;' (x in this case) is designated as an access key</a:t>
            </a:r>
          </a:p>
          <a:p>
            <a:r>
              <a:rPr lang="en-US" dirty="0"/>
              <a:t>Be careful not to use the same access key for two different buttons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0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'&amp;' Has Special Meaning in a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Note that the '&amp;' in “</a:t>
            </a:r>
            <a:r>
              <a:rPr lang="en-US" dirty="0" err="1"/>
              <a:t>E&amp;xit</a:t>
            </a:r>
            <a:r>
              <a:rPr lang="en-US" dirty="0"/>
              <a:t>" does not display in the button control on the form</a:t>
            </a:r>
          </a:p>
          <a:p>
            <a:r>
              <a:rPr lang="en-US" dirty="0"/>
              <a:t>It simply establishes the </a:t>
            </a:r>
            <a:r>
              <a:rPr lang="en-US" i="1" dirty="0"/>
              <a:t>Alt</a:t>
            </a:r>
            <a:r>
              <a:rPr lang="en-US" dirty="0"/>
              <a:t> Key access</a:t>
            </a:r>
          </a:p>
          <a:p>
            <a:r>
              <a:rPr lang="en-US" dirty="0"/>
              <a:t>In order to actually display an '&amp;' on a button, it must be entered as </a:t>
            </a:r>
            <a:r>
              <a:rPr lang="en-US" dirty="0" smtClean="0"/>
              <a:t>"&amp;&amp;" </a:t>
            </a:r>
          </a:p>
          <a:p>
            <a:r>
              <a:rPr lang="en-US" dirty="0" smtClean="0"/>
              <a:t>Button </a:t>
            </a:r>
            <a:r>
              <a:rPr lang="en-US" dirty="0"/>
              <a:t>text </a:t>
            </a:r>
            <a:r>
              <a:rPr lang="en-US" i="1" dirty="0"/>
              <a:t>Save &amp; Exit </a:t>
            </a:r>
            <a:r>
              <a:rPr lang="en-US" dirty="0"/>
              <a:t>is entered as</a:t>
            </a:r>
            <a:r>
              <a:rPr lang="en-US" i="1" dirty="0"/>
              <a:t> Save &amp;&amp; Exit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489044"/>
            <a:ext cx="2915936" cy="3895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6360" y="5591532"/>
            <a:ext cx="1351722" cy="414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0360" y="5585437"/>
            <a:ext cx="1371600" cy="4206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28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Accept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accept button is a button that is implicitly activated if the user hits the Enter Key</a:t>
            </a:r>
          </a:p>
          <a:p>
            <a:r>
              <a:rPr lang="en-US" dirty="0"/>
              <a:t>The </a:t>
            </a:r>
            <a:r>
              <a:rPr lang="en-US" dirty="0" err="1"/>
              <a:t>AcceptButton</a:t>
            </a:r>
            <a:r>
              <a:rPr lang="en-US" dirty="0"/>
              <a:t> Property designates which button on the form will behave in this manner</a:t>
            </a:r>
          </a:p>
          <a:p>
            <a:r>
              <a:rPr lang="en-US" dirty="0"/>
              <a:t>The button clicked most frequently on a form is usually assigned as the accept button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4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Cancel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cancel button is a button that is implicitly  activated if the user hits the Escape Key</a:t>
            </a:r>
          </a:p>
          <a:p>
            <a:r>
              <a:rPr lang="en-US" dirty="0"/>
              <a:t>The </a:t>
            </a:r>
            <a:r>
              <a:rPr lang="en-US" dirty="0" err="1"/>
              <a:t>CancelButton</a:t>
            </a:r>
            <a:r>
              <a:rPr lang="en-US" dirty="0"/>
              <a:t> Property designates which button on the form will behave in this manner</a:t>
            </a:r>
          </a:p>
          <a:p>
            <a:r>
              <a:rPr lang="en-US" dirty="0"/>
              <a:t>Any exit or cancel button on a form is a candidate to become the cancel button</a:t>
            </a:r>
          </a:p>
          <a:p>
            <a:r>
              <a:rPr lang="en-US" dirty="0"/>
              <a:t>Tutorial 3-5 provides examples of setting access keys, accept, and cancel buttons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9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a storage location in the computer’s memory, used for holding information while the program is running</a:t>
            </a:r>
          </a:p>
          <a:p>
            <a:r>
              <a:rPr lang="en-US" dirty="0"/>
              <a:t>The information that is stored in a variable may change, hence the name “variable”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3.1 Gathering Text Input</a:t>
            </a:r>
          </a:p>
          <a:p>
            <a:r>
              <a:rPr lang="en-US" sz="2000" dirty="0" smtClean="0"/>
              <a:t>3.2 Variables and Data Types</a:t>
            </a:r>
          </a:p>
          <a:p>
            <a:r>
              <a:rPr lang="en-US" sz="2000" dirty="0" smtClean="0"/>
              <a:t>3.3 Performing Calculations</a:t>
            </a:r>
          </a:p>
          <a:p>
            <a:r>
              <a:rPr lang="en-US" sz="2000" dirty="0" smtClean="0"/>
              <a:t>3.4 Mixing Different Data Types</a:t>
            </a:r>
          </a:p>
          <a:p>
            <a:r>
              <a:rPr lang="en-US" sz="2000" dirty="0" smtClean="0"/>
              <a:t>3.5 Formatting Numbers and Dates</a:t>
            </a:r>
          </a:p>
          <a:p>
            <a:r>
              <a:rPr lang="en-US" sz="2000" dirty="0" smtClean="0"/>
              <a:t>3.6 Class-Level Variables</a:t>
            </a:r>
          </a:p>
          <a:p>
            <a:r>
              <a:rPr lang="en-US" sz="2000" dirty="0" smtClean="0"/>
              <a:t>3.7 Exception Handling</a:t>
            </a:r>
          </a:p>
          <a:p>
            <a:r>
              <a:rPr lang="en-US" sz="2000" dirty="0" smtClean="0"/>
              <a:t>3.8 Group Boxes</a:t>
            </a:r>
          </a:p>
          <a:p>
            <a:r>
              <a:rPr lang="en-US" sz="2000" dirty="0" smtClean="0"/>
              <a:t>3.9 The Load Event</a:t>
            </a:r>
          </a:p>
          <a:p>
            <a:r>
              <a:rPr lang="en-US" sz="2000" dirty="0" smtClean="0"/>
              <a:t>3.10 Focus on Program Design and Problem Solving: Building the </a:t>
            </a:r>
            <a:r>
              <a:rPr lang="en-US" sz="2000" i="1" dirty="0" smtClean="0"/>
              <a:t>Room Charge Calculator</a:t>
            </a:r>
            <a:r>
              <a:rPr lang="en-US" sz="2000" dirty="0" smtClean="0"/>
              <a:t> Application</a:t>
            </a:r>
          </a:p>
          <a:p>
            <a:r>
              <a:rPr lang="en-US" sz="2000" dirty="0" smtClean="0"/>
              <a:t>3.11 More about Debugging: Locating Logic Errors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280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Do With 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Copy and store values entered by the user, so they may be manipulated</a:t>
            </a:r>
          </a:p>
          <a:p>
            <a:r>
              <a:rPr lang="en-US" dirty="0"/>
              <a:t>Perform arithmetic on values</a:t>
            </a:r>
          </a:p>
          <a:p>
            <a:r>
              <a:rPr lang="en-US" dirty="0"/>
              <a:t>Test values to determine that they meet some criterion</a:t>
            </a:r>
          </a:p>
          <a:p>
            <a:r>
              <a:rPr lang="en-US" dirty="0"/>
              <a:t>Temporarily hold and manipulate the value of a control property</a:t>
            </a:r>
          </a:p>
          <a:p>
            <a:r>
              <a:rPr lang="en-US" dirty="0"/>
              <a:t>Remember information for later use in the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Think About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the programmer make up a name for the variable</a:t>
            </a:r>
          </a:p>
          <a:p>
            <a:r>
              <a:rPr lang="en-US" dirty="0"/>
              <a:t>Visual Basic associates that name with a location in the computer's RAM</a:t>
            </a:r>
          </a:p>
          <a:p>
            <a:r>
              <a:rPr lang="en-US" dirty="0"/>
              <a:t>The value currently associated with the variable is stored in that memory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5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A variable declaration is a statement that creates a variable in memory</a:t>
            </a:r>
          </a:p>
          <a:p>
            <a:r>
              <a:rPr lang="en-US" sz="2400" dirty="0"/>
              <a:t>The syntax is:</a:t>
            </a:r>
            <a:endParaRPr lang="en-US" sz="3000" dirty="0"/>
          </a:p>
          <a:p>
            <a:pPr algn="ctr">
              <a:buNone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VariableName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DataType</a:t>
            </a:r>
            <a:endParaRPr lang="en-US" sz="3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sz="2400" dirty="0"/>
              <a:t> (short for </a:t>
            </a:r>
            <a:r>
              <a:rPr lang="en-US" sz="2400" u="sng" dirty="0"/>
              <a:t>Dim</a:t>
            </a:r>
            <a:r>
              <a:rPr lang="en-US" sz="2400" dirty="0"/>
              <a:t>ension) is a keyword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VariableName</a:t>
            </a:r>
            <a:r>
              <a:rPr lang="en-US" sz="2400" dirty="0"/>
              <a:t> is the programmer designated name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/>
              <a:t> is a keyword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2400" dirty="0"/>
              <a:t> is one of many possible keywords for the type of value the variable will contain</a:t>
            </a:r>
          </a:p>
          <a:p>
            <a:pPr lvl="1"/>
            <a:endParaRPr lang="en-US" sz="2400" dirty="0"/>
          </a:p>
          <a:p>
            <a:r>
              <a:rPr lang="en-US" sz="2400" dirty="0"/>
              <a:t>Here is an example of a variable declaration:</a:t>
            </a:r>
            <a:endParaRPr lang="en-US" sz="2400" b="1" dirty="0"/>
          </a:p>
          <a:p>
            <a:pPr algn="ctr">
              <a:buNone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intLength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 as Integer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Multiple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Several variables may be declared in one statement if they all hold the same type of value</a:t>
            </a:r>
            <a:br>
              <a:rPr lang="en-US" dirty="0"/>
            </a:br>
            <a:endParaRPr lang="en-US" dirty="0"/>
          </a:p>
          <a:p>
            <a:pPr algn="ctr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intLength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intWidth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intHeight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as Integer</a:t>
            </a:r>
          </a:p>
          <a:p>
            <a:endParaRPr lang="en-US" dirty="0"/>
          </a:p>
          <a:p>
            <a:r>
              <a:rPr lang="en-US" dirty="0"/>
              <a:t>Or this can be done in 3 separate statements</a:t>
            </a:r>
          </a:p>
          <a:p>
            <a:pPr algn="ctr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Dim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intLength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Integer</a:t>
            </a:r>
          </a:p>
          <a:p>
            <a:pPr algn="ctr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intWidth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as Integer</a:t>
            </a:r>
          </a:p>
          <a:p>
            <a:pPr algn="ctr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Dim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intHeight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as Integer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dirty="0" smtClean="0"/>
              <a:t>Naming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character of a variable name must be a letter or an underscore</a:t>
            </a:r>
          </a:p>
          <a:p>
            <a:r>
              <a:rPr lang="en-US" dirty="0"/>
              <a:t>Subsequent characters may be a letter, underscore, or digit</a:t>
            </a:r>
          </a:p>
          <a:p>
            <a:pPr lvl="1"/>
            <a:r>
              <a:rPr lang="en-US" dirty="0"/>
              <a:t>Thus variable names cannot contain spaces or periods (or many other kinds of characters)</a:t>
            </a:r>
          </a:p>
          <a:p>
            <a:r>
              <a:rPr lang="en-US" dirty="0"/>
              <a:t>Visual Basic keywords cannot be used as variable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Naming </a:t>
            </a:r>
            <a:r>
              <a:rPr lang="en-US" dirty="0"/>
              <a:t>conventions are a guideline to help improve readability but not required syntax</a:t>
            </a:r>
          </a:p>
          <a:p>
            <a:r>
              <a:rPr lang="en-US" dirty="0"/>
              <a:t>A variable name should describe its use</a:t>
            </a:r>
          </a:p>
          <a:p>
            <a:r>
              <a:rPr lang="en-US" dirty="0"/>
              <a:t>Each data type has a recommended prefix, in lower case, that begins the variable name</a:t>
            </a:r>
          </a:p>
          <a:p>
            <a:r>
              <a:rPr lang="en-US" dirty="0"/>
              <a:t>The 1st letter of each subsequent word in the variable name should be capitalized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intHoursWorked</a:t>
            </a:r>
            <a:r>
              <a:rPr lang="en-US" dirty="0"/>
              <a:t> - an integer variable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strLastName</a:t>
            </a:r>
            <a:r>
              <a:rPr lang="en-US" dirty="0"/>
              <a:t> - a </a:t>
            </a:r>
            <a:r>
              <a:rPr lang="en-US" dirty="0" smtClean="0"/>
              <a:t>String variable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Value of 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assignment statement is used to set the value of a variable, as in:</a:t>
            </a:r>
          </a:p>
          <a:p>
            <a:pPr lvl="1"/>
            <a:r>
              <a:rPr lang="en-US" dirty="0"/>
              <a:t>Assign the value 112 to the variable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intLength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112</a:t>
            </a:r>
          </a:p>
          <a:p>
            <a:pPr lvl="1"/>
            <a:r>
              <a:rPr lang="en-US" dirty="0"/>
              <a:t>Assign the string literal “Good Morning “ followed by the contents of the text box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txtName</a:t>
            </a:r>
            <a:r>
              <a:rPr lang="en-US" dirty="0"/>
              <a:t> to the variable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strGreeting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strGreeting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 "Good Morning " &amp;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txtName.Text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An assignment changes only the left operand</a:t>
            </a:r>
          </a:p>
          <a:p>
            <a:r>
              <a:rPr lang="en-US" dirty="0"/>
              <a:t>The right operand remains unchanged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0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Basic Data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Integer types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Byte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Short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Integer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Long</a:t>
            </a:r>
          </a:p>
          <a:p>
            <a:r>
              <a:rPr lang="en-US" dirty="0"/>
              <a:t>Floating-Point types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Single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Double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Decimal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Other data types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Boolean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Char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6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values that will always be a whole number</a:t>
            </a:r>
          </a:p>
          <a:p>
            <a:r>
              <a:rPr lang="en-US" sz="2400" dirty="0"/>
              <a:t>Usually name a variable starting with a 3 or 4 letter prefix indicating the variable’s type</a:t>
            </a:r>
          </a:p>
          <a:p>
            <a:endParaRPr lang="en-US" sz="2400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007118"/>
              </p:ext>
            </p:extLst>
          </p:nvPr>
        </p:nvGraphicFramePr>
        <p:xfrm>
          <a:off x="781051" y="3124200"/>
          <a:ext cx="7581899" cy="2979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626"/>
                <a:gridCol w="1783080"/>
                <a:gridCol w="4477193"/>
              </a:tblGrid>
              <a:tr h="69309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Naming Prefix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6161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Byte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byt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Unsigned integer from 0 to 255</a:t>
                      </a:r>
                      <a:endParaRPr lang="en-US" sz="1800" dirty="0"/>
                    </a:p>
                  </a:txBody>
                  <a:tcPr/>
                </a:tc>
              </a:tr>
              <a:tr h="36161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Short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shrt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Signed integer from -32,768 to 32,767</a:t>
                      </a:r>
                      <a:endParaRPr lang="en-US" sz="1800" dirty="0"/>
                    </a:p>
                  </a:txBody>
                  <a:tcPr/>
                </a:tc>
              </a:tr>
              <a:tr h="63282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Integer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Signed integer from -2,147,483,648 to 2,147,483,647</a:t>
                      </a:r>
                      <a:endParaRPr lang="en-US" sz="1800" dirty="0"/>
                    </a:p>
                  </a:txBody>
                  <a:tcPr/>
                </a:tc>
              </a:tr>
              <a:tr h="63282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lng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Signed integer from -9,223,372,036,854,775,808</a:t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to 9,223,372,036,854,775,807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5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For values that may have fractional parts</a:t>
            </a:r>
          </a:p>
          <a:p>
            <a:r>
              <a:rPr lang="en-US" sz="2400" dirty="0"/>
              <a:t>Single used most frequently</a:t>
            </a:r>
          </a:p>
          <a:p>
            <a:r>
              <a:rPr lang="en-US" sz="2400" dirty="0"/>
              <a:t>Double sometimes used in scientific calculations</a:t>
            </a:r>
          </a:p>
          <a:p>
            <a:r>
              <a:rPr lang="en-US" sz="2400" dirty="0"/>
              <a:t>Decimal often used in financial calculations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2675764"/>
              </p:ext>
            </p:extLst>
          </p:nvPr>
        </p:nvGraphicFramePr>
        <p:xfrm>
          <a:off x="876300" y="3505200"/>
          <a:ext cx="7391400" cy="259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626"/>
                <a:gridCol w="1783080"/>
                <a:gridCol w="4286694"/>
              </a:tblGrid>
              <a:tr h="678064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Naming Prefix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2356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Single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sng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As large as 10</a:t>
                      </a:r>
                      <a:r>
                        <a:rPr lang="en-US" sz="1800" baseline="30000" dirty="0" smtClean="0"/>
                        <a:t>38</a:t>
                      </a:r>
                      <a:r>
                        <a:rPr lang="en-US" sz="1800" baseline="0" dirty="0" smtClean="0"/>
                        <a:t> plus or minus, 7 decimal positions</a:t>
                      </a:r>
                      <a:endParaRPr lang="en-US" sz="1800" dirty="0"/>
                    </a:p>
                  </a:txBody>
                  <a:tcPr/>
                </a:tc>
              </a:tr>
              <a:tr h="52356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Double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dbl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As large as 10</a:t>
                      </a:r>
                      <a:r>
                        <a:rPr lang="en-US" sz="1800" baseline="30000" dirty="0" smtClean="0"/>
                        <a:t>308</a:t>
                      </a:r>
                      <a:r>
                        <a:rPr lang="en-US" sz="1800" baseline="0" dirty="0" smtClean="0"/>
                        <a:t> plus or minus,15 decimal positions</a:t>
                      </a:r>
                      <a:endParaRPr lang="en-US" sz="1800" dirty="0" smtClean="0"/>
                    </a:p>
                  </a:txBody>
                  <a:tcPr/>
                </a:tc>
              </a:tr>
              <a:tr h="52356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Decimal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dec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As large as 10</a:t>
                      </a:r>
                      <a:r>
                        <a:rPr lang="en-US" sz="1800" baseline="30000" dirty="0" smtClean="0"/>
                        <a:t>29</a:t>
                      </a:r>
                      <a:r>
                        <a:rPr lang="en-US" sz="1800" baseline="0" dirty="0" smtClean="0"/>
                        <a:t> plus or minus, 29 decimal positions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96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Text </a:t>
            </a:r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Boolean – variable naming prefix is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Holds 2 possible values, </a:t>
            </a:r>
            <a:r>
              <a:rPr lang="en-US" i="1" dirty="0"/>
              <a:t>True</a:t>
            </a:r>
            <a:r>
              <a:rPr lang="en-US" dirty="0"/>
              <a:t> or </a:t>
            </a:r>
            <a:r>
              <a:rPr lang="en-US" i="1" dirty="0"/>
              <a:t>False</a:t>
            </a:r>
          </a:p>
          <a:p>
            <a:r>
              <a:rPr lang="en-US" dirty="0"/>
              <a:t>Char – variable naming prefix is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Holds a single character</a:t>
            </a:r>
          </a:p>
          <a:p>
            <a:pPr lvl="1"/>
            <a:r>
              <a:rPr lang="en-US" dirty="0"/>
              <a:t>Allows for characters from other languages</a:t>
            </a:r>
          </a:p>
          <a:p>
            <a:r>
              <a:rPr lang="en-US" dirty="0"/>
              <a:t>String – variable naming prefix is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Holds a sequence of up to 2 billion characters</a:t>
            </a:r>
          </a:p>
          <a:p>
            <a:r>
              <a:rPr lang="en-US" dirty="0"/>
              <a:t>Date – variable naming prefix is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Can hold date and/or time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7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500" dirty="0"/>
              <a:t>A </a:t>
            </a:r>
            <a:r>
              <a:rPr lang="en-US" sz="3500" dirty="0" smtClean="0"/>
              <a:t>string </a:t>
            </a:r>
            <a:r>
              <a:rPr lang="en-US" sz="3500" dirty="0"/>
              <a:t>literal is enclosed in quotation marks</a:t>
            </a:r>
          </a:p>
          <a:p>
            <a:pPr lvl="1"/>
            <a:r>
              <a:rPr lang="en-US" sz="3500" dirty="0"/>
              <a:t>The following code assigns the name Jose Gonzales to the variable </a:t>
            </a:r>
            <a:r>
              <a:rPr lang="en-US" sz="3500" dirty="0" err="1">
                <a:latin typeface="Courier New" pitchFamily="49" charset="0"/>
                <a:cs typeface="Courier New" pitchFamily="49" charset="0"/>
              </a:rPr>
              <a:t>strName</a:t>
            </a:r>
            <a:endParaRPr lang="en-US" sz="35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500" dirty="0"/>
              <a:t>		</a:t>
            </a:r>
            <a:r>
              <a:rPr lang="en-US" sz="35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3500" dirty="0" err="1">
                <a:latin typeface="Courier New" pitchFamily="49" charset="0"/>
                <a:cs typeface="Courier New" pitchFamily="49" charset="0"/>
              </a:rPr>
              <a:t>strName</a:t>
            </a:r>
            <a:r>
              <a:rPr lang="en-US" sz="35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3500" dirty="0" smtClean="0">
                <a:latin typeface="Courier New" pitchFamily="49" charset="0"/>
                <a:cs typeface="Courier New" pitchFamily="49" charset="0"/>
              </a:rPr>
              <a:t>String</a:t>
            </a:r>
            <a:endParaRPr lang="en-US" sz="35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500" dirty="0"/>
              <a:t>		</a:t>
            </a:r>
            <a:r>
              <a:rPr lang="en-US" sz="3500" dirty="0" err="1">
                <a:latin typeface="Courier New" pitchFamily="49" charset="0"/>
                <a:cs typeface="Courier New" pitchFamily="49" charset="0"/>
              </a:rPr>
              <a:t>strName</a:t>
            </a:r>
            <a:r>
              <a:rPr lang="en-US" sz="3500" dirty="0">
                <a:latin typeface="Courier New" pitchFamily="49" charset="0"/>
                <a:cs typeface="Courier New" pitchFamily="49" charset="0"/>
              </a:rPr>
              <a:t> = "Jose Gonzales"</a:t>
            </a:r>
          </a:p>
          <a:p>
            <a:r>
              <a:rPr lang="en-US" sz="3500" dirty="0"/>
              <a:t>An empty </a:t>
            </a:r>
            <a:r>
              <a:rPr lang="en-US" sz="3500" dirty="0" smtClean="0"/>
              <a:t>string </a:t>
            </a:r>
            <a:r>
              <a:rPr lang="en-US" sz="3500" dirty="0"/>
              <a:t>literal can be coded as:</a:t>
            </a:r>
          </a:p>
          <a:p>
            <a:pPr lvl="1"/>
            <a:r>
              <a:rPr lang="en-US" sz="3500" dirty="0"/>
              <a:t>Two consecutive quotation marks </a:t>
            </a:r>
          </a:p>
          <a:p>
            <a:pPr>
              <a:buNone/>
            </a:pPr>
            <a:r>
              <a:rPr lang="en-US" sz="3500" dirty="0"/>
              <a:t>		</a:t>
            </a:r>
            <a:r>
              <a:rPr lang="en-US" sz="3500" dirty="0" err="1">
                <a:latin typeface="Courier New" pitchFamily="49" charset="0"/>
                <a:cs typeface="Courier New" pitchFamily="49" charset="0"/>
              </a:rPr>
              <a:t>strName</a:t>
            </a:r>
            <a:r>
              <a:rPr lang="en-US" sz="3500" dirty="0">
                <a:latin typeface="Courier New" pitchFamily="49" charset="0"/>
                <a:cs typeface="Courier New" pitchFamily="49" charset="0"/>
              </a:rPr>
              <a:t> = ""</a:t>
            </a:r>
          </a:p>
          <a:p>
            <a:pPr lvl="1"/>
            <a:r>
              <a:rPr lang="en-US" sz="3500" dirty="0"/>
              <a:t>Or by the special identifier </a:t>
            </a:r>
            <a:r>
              <a:rPr lang="en-US" sz="3500" dirty="0" err="1">
                <a:latin typeface="Courier New" pitchFamily="49" charset="0"/>
                <a:cs typeface="Courier New" pitchFamily="49" charset="0"/>
              </a:rPr>
              <a:t>String.Empty</a:t>
            </a:r>
            <a:endParaRPr lang="en-US" sz="35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500" dirty="0"/>
              <a:t>		</a:t>
            </a:r>
            <a:r>
              <a:rPr lang="en-US" sz="3500" dirty="0" err="1">
                <a:latin typeface="Courier New" pitchFamily="49" charset="0"/>
                <a:cs typeface="Courier New" pitchFamily="49" charset="0"/>
              </a:rPr>
              <a:t>strName</a:t>
            </a:r>
            <a:r>
              <a:rPr lang="en-US" sz="35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500" dirty="0" err="1">
                <a:latin typeface="Courier New" pitchFamily="49" charset="0"/>
                <a:cs typeface="Courier New" pitchFamily="49" charset="0"/>
              </a:rPr>
              <a:t>String.Empty</a:t>
            </a:r>
            <a:endParaRPr lang="en-US" sz="35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Date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Date data type variables can hold the date and time or both</a:t>
            </a:r>
          </a:p>
          <a:p>
            <a:pPr lvl="1"/>
            <a:r>
              <a:rPr lang="en-US" dirty="0"/>
              <a:t>You can assign a date literal to a Date variable, as shown here:</a:t>
            </a:r>
          </a:p>
          <a:p>
            <a:pPr>
              <a:buNone/>
            </a:pPr>
            <a:r>
              <a:rPr lang="en-US" sz="2800" b="1" dirty="0"/>
              <a:t>		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dtmBirth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As Date</a:t>
            </a:r>
          </a:p>
          <a:p>
            <a:pPr>
              <a:buNone/>
            </a:pPr>
            <a:r>
              <a:rPr lang="en-US" sz="2800" b="1" dirty="0"/>
              <a:t>	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dtmBirth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#5/1/2010#</a:t>
            </a:r>
          </a:p>
          <a:p>
            <a:r>
              <a:rPr lang="en-US" sz="2800" dirty="0"/>
              <a:t>A date literal is enclosed within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800" dirty="0"/>
              <a:t> symbols</a:t>
            </a:r>
          </a:p>
          <a:p>
            <a:pPr lvl="1"/>
            <a:r>
              <a:rPr lang="en-US" dirty="0"/>
              <a:t>All of the following Date literals are valid: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#12/10/2010#</a:t>
            </a:r>
          </a:p>
          <a:p>
            <a:pPr>
              <a:buNone/>
            </a:pPr>
            <a:r>
              <a:rPr lang="de-DE" sz="2800" dirty="0">
                <a:latin typeface="Courier New" pitchFamily="49" charset="0"/>
                <a:cs typeface="Courier New" pitchFamily="49" charset="0"/>
              </a:rPr>
              <a:t>		#8:45:00 PM#</a:t>
            </a:r>
          </a:p>
          <a:p>
            <a:pPr>
              <a:buNone/>
            </a:pPr>
            <a:r>
              <a:rPr lang="de-DE" sz="2800" dirty="0">
                <a:latin typeface="Courier New" pitchFamily="49" charset="0"/>
                <a:cs typeface="Courier New" pitchFamily="49" charset="0"/>
              </a:rPr>
              <a:t>		#10/20/2010 6:30:00 AM#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Text to 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Tutorial 3-6 provides an example of how the contents of text boxes are assigned to a string variable</a:t>
            </a:r>
          </a:p>
          <a:p>
            <a:endParaRPr lang="en-US" dirty="0"/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' Declare a string variable to hold the full name.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Dim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strFullName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As String</a:t>
            </a:r>
          </a:p>
          <a:p>
            <a:endParaRPr lang="en-US" b="1" dirty="0"/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' Combine the first and last names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' and copy the result to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lblFullName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strFullName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txtFirstName.Text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&amp; " " &amp;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txtLastName.Text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lblFullName.Text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strFullName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Declaring Variables with IntelliSense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 you enter your program, VB often aids you by offering a list of choices that could be used at that point</a:t>
            </a:r>
          </a:p>
          <a:p>
            <a:r>
              <a:rPr lang="en-US" dirty="0"/>
              <a:t>After typing "As" in a variable declaration, VB will offer an alphabetical list of all possible data types</a:t>
            </a:r>
          </a:p>
          <a:p>
            <a:pPr lvl="1"/>
            <a:r>
              <a:rPr lang="en-US" dirty="0"/>
              <a:t>Type the first few letters of the data type name</a:t>
            </a:r>
          </a:p>
          <a:p>
            <a:pPr lvl="1"/>
            <a:r>
              <a:rPr lang="en-US" dirty="0"/>
              <a:t>IntelliSense box will highlight the matching type</a:t>
            </a:r>
          </a:p>
          <a:p>
            <a:pPr lvl="1"/>
            <a:r>
              <a:rPr lang="en-US" dirty="0"/>
              <a:t>Press the Tab key to select highlighted choice</a:t>
            </a:r>
          </a:p>
          <a:p>
            <a:r>
              <a:rPr lang="en-US" dirty="0"/>
              <a:t>Or just complete typing the entire data type name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1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 and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a variable is first created in memory, it is assigned a default value</a:t>
            </a:r>
          </a:p>
          <a:p>
            <a:pPr lvl="1"/>
            <a:r>
              <a:rPr lang="en-US" dirty="0" smtClean="0"/>
              <a:t>Numeric </a:t>
            </a:r>
            <a:r>
              <a:rPr lang="en-US" dirty="0"/>
              <a:t>types are given a value of zero</a:t>
            </a:r>
          </a:p>
          <a:p>
            <a:pPr lvl="1"/>
            <a:r>
              <a:rPr lang="en-US" dirty="0"/>
              <a:t>Boolean types are given a value of </a:t>
            </a:r>
            <a:r>
              <a:rPr lang="en-US" i="1" dirty="0"/>
              <a:t>False</a:t>
            </a:r>
          </a:p>
          <a:p>
            <a:pPr lvl="1"/>
            <a:r>
              <a:rPr lang="en-US" dirty="0" smtClean="0"/>
              <a:t>Strings </a:t>
            </a:r>
            <a:r>
              <a:rPr lang="en-US" dirty="0"/>
              <a:t>are given a value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Nothing</a:t>
            </a:r>
          </a:p>
          <a:p>
            <a:pPr lvl="1"/>
            <a:r>
              <a:rPr lang="en-US" dirty="0" smtClean="0"/>
              <a:t>Dates </a:t>
            </a:r>
            <a:r>
              <a:rPr lang="en-US" dirty="0"/>
              <a:t>default to 12:00:00 AM January 1,1</a:t>
            </a:r>
          </a:p>
          <a:p>
            <a:r>
              <a:rPr lang="en-US" dirty="0"/>
              <a:t>Good practice to initialize string variables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String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String.Empty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String with 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Nothing</a:t>
            </a:r>
            <a:r>
              <a:rPr lang="en-US" dirty="0"/>
              <a:t> causes error if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9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Can provide a starting or initialization value for any type of variable in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dirty="0"/>
              <a:t> statement</a:t>
            </a:r>
          </a:p>
          <a:p>
            <a:r>
              <a:rPr lang="en-US" dirty="0"/>
              <a:t>Usually want to set an initial value unless assigning a value prior to using the variable</a:t>
            </a:r>
          </a:p>
          <a:p>
            <a:r>
              <a:rPr lang="en-US" dirty="0"/>
              <a:t>Just append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value</a:t>
            </a:r>
            <a:r>
              <a:rPr lang="en-US" dirty="0"/>
              <a:t> to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dirty="0"/>
              <a:t> statement where </a:t>
            </a:r>
            <a:r>
              <a:rPr lang="en-US" i="1" dirty="0">
                <a:cs typeface="Courier New" pitchFamily="49" charset="0"/>
              </a:rPr>
              <a:t>value</a:t>
            </a:r>
            <a:r>
              <a:rPr lang="en-US" dirty="0"/>
              <a:t> is the literal to be assigned to the variable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intMonthsPerYear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As Integer = 12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Scope refers to the part of the program where:</a:t>
            </a:r>
          </a:p>
          <a:p>
            <a:pPr lvl="1"/>
            <a:r>
              <a:rPr lang="en-US" dirty="0"/>
              <a:t>A variable is visible and</a:t>
            </a:r>
          </a:p>
          <a:p>
            <a:pPr lvl="1"/>
            <a:r>
              <a:rPr lang="en-US" dirty="0"/>
              <a:t>May be accessed by program code</a:t>
            </a:r>
          </a:p>
          <a:p>
            <a:r>
              <a:rPr lang="en-US" dirty="0"/>
              <a:t>Variables declared within a procedure are called local variables and observe these characteristics</a:t>
            </a:r>
          </a:p>
          <a:p>
            <a:pPr lvl="1"/>
            <a:r>
              <a:rPr lang="en-US" dirty="0"/>
              <a:t>Scope begins where variable is declared</a:t>
            </a:r>
          </a:p>
          <a:p>
            <a:pPr lvl="1"/>
            <a:r>
              <a:rPr lang="en-US" dirty="0"/>
              <a:t>Extends to end of procedure where declared</a:t>
            </a:r>
          </a:p>
          <a:p>
            <a:pPr lvl="1"/>
            <a:r>
              <a:rPr lang="en-US" dirty="0"/>
              <a:t>Variable is not visible outside the procedure </a:t>
            </a:r>
          </a:p>
          <a:p>
            <a:r>
              <a:rPr lang="en-US" dirty="0"/>
              <a:t>A variable cannot be declared twice in the same procedure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6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Calculations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4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for Buttons page 152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+ is </a:t>
            </a:r>
            <a:r>
              <a:rPr lang="en-US" dirty="0" err="1" smtClean="0"/>
              <a:t>btnPlus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 err="1" smtClean="0"/>
              <a:t>btnMinus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is </a:t>
            </a:r>
            <a:r>
              <a:rPr lang="en-US" dirty="0" err="1" smtClean="0"/>
              <a:t>btnMultiply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^ is </a:t>
            </a:r>
            <a:r>
              <a:rPr lang="en-US" dirty="0" err="1" smtClean="0"/>
              <a:t>btnExponent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 is </a:t>
            </a:r>
            <a:r>
              <a:rPr lang="en-US" dirty="0" err="1" smtClean="0"/>
              <a:t>btnDivide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\ is </a:t>
            </a:r>
            <a:r>
              <a:rPr lang="en-US" dirty="0" err="1" smtClean="0"/>
              <a:t>btnIntegerDivide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Modulus is </a:t>
            </a:r>
            <a:r>
              <a:rPr lang="en-US" dirty="0" err="1" smtClean="0"/>
              <a:t>btnMod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Result Label is </a:t>
            </a:r>
            <a:r>
              <a:rPr lang="en-US" sz="2400" dirty="0" err="1"/>
              <a:t>lblResult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Number </a:t>
            </a:r>
            <a:r>
              <a:rPr lang="en-US" sz="2400" dirty="0"/>
              <a:t>1 </a:t>
            </a:r>
            <a:r>
              <a:rPr lang="en-US" sz="2400" dirty="0" smtClean="0"/>
              <a:t>textbox is txtNumber1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Clear is </a:t>
            </a:r>
            <a:r>
              <a:rPr lang="en-US" sz="2400" dirty="0" err="1" smtClean="0"/>
              <a:t>btnClear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Number 2 textbox is txtNumber2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Basic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Log into your computer</a:t>
            </a:r>
          </a:p>
          <a:p>
            <a:r>
              <a:rPr lang="en-US" dirty="0" smtClean="0"/>
              <a:t>Go to socrative.com vocab quiz</a:t>
            </a:r>
          </a:p>
          <a:p>
            <a:r>
              <a:rPr lang="en-US" dirty="0" smtClean="0"/>
              <a:t>Turn to page 112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Objective</a:t>
            </a:r>
          </a:p>
          <a:p>
            <a:pPr marL="0" indent="0">
              <a:buNone/>
            </a:pPr>
            <a:r>
              <a:rPr lang="en-US" dirty="0" smtClean="0"/>
              <a:t>The student should be able to gather input the user has typed through a GUI application</a:t>
            </a:r>
          </a:p>
        </p:txBody>
      </p:sp>
    </p:spTree>
    <p:extLst>
      <p:ext uri="{BB962C8B-B14F-4D97-AF65-F5344CB8AC3E}">
        <p14:creationId xmlns:p14="http://schemas.microsoft.com/office/powerpoint/2010/main" val="3796103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Basic provides operators for the common arithmetic operations: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/>
              <a:t>	Addition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/>
              <a:t>	Subtraction	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/>
              <a:t>	Multiplication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/>
              <a:t>	Division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/>
              <a:t>	Exponentiation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Addition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dblTotal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dblPrice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dblTax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Subtraction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dblNetPrice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dblPrice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dblDiscount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Multiplication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intArea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intLength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intWidth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Division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dblAverage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intTotal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intItems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Exponentiation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dblCube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dblSide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^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Special Integer Division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The backslash (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3000" dirty="0"/>
              <a:t>) is used as an integer division operator</a:t>
            </a:r>
          </a:p>
          <a:p>
            <a:r>
              <a:rPr lang="en-US" sz="3000" dirty="0"/>
              <a:t>Divides one integer by another</a:t>
            </a:r>
          </a:p>
          <a:p>
            <a:r>
              <a:rPr lang="en-US" sz="3000" dirty="0"/>
              <a:t>The result is always an integer, created by discarding any remainder from the division</a:t>
            </a:r>
          </a:p>
          <a:p>
            <a:r>
              <a:rPr lang="en-US" sz="3000" dirty="0"/>
              <a:t>If calculating the number of hours in a given number of minutes</a:t>
            </a:r>
          </a:p>
          <a:p>
            <a:pPr>
              <a:buNone/>
            </a:pPr>
            <a:r>
              <a:rPr lang="en-US" sz="3000" dirty="0"/>
              <a:t>		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intHours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intMinutes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 \ 60</a:t>
            </a:r>
          </a:p>
          <a:p>
            <a:pPr lvl="1"/>
            <a:r>
              <a:rPr lang="en-US" sz="3000" dirty="0"/>
              <a:t>With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intMinutes</a:t>
            </a:r>
            <a:r>
              <a:rPr lang="en-US" sz="3000" dirty="0"/>
              <a:t> equal to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190</a:t>
            </a:r>
            <a:r>
              <a:rPr lang="en-US" sz="3000" dirty="0"/>
              <a:t>, this calculation will result in the value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3000" dirty="0"/>
              <a:t> assigned to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intHours</a:t>
            </a:r>
            <a:endParaRPr lang="en-US" sz="30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Modulus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MOD</a:t>
            </a:r>
            <a:r>
              <a:rPr lang="en-US" dirty="0"/>
              <a:t>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operator can be used in place of the backslash operator to give the remainder of a division operation</a:t>
            </a:r>
          </a:p>
          <a:p>
            <a:pPr>
              <a:buNone/>
            </a:pPr>
            <a:r>
              <a:rPr lang="en-US" sz="2000" b="1" dirty="0"/>
              <a:t>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intRemainder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17 MOD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   '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result is 2</a:t>
            </a:r>
          </a:p>
          <a:p>
            <a:pPr>
              <a:buNone/>
            </a:pPr>
            <a:r>
              <a:rPr lang="en-US" sz="2000" b="1" dirty="0"/>
              <a:t>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dblRemainder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17.5 MOD 3 ' result is 2.5</a:t>
            </a:r>
          </a:p>
          <a:p>
            <a:r>
              <a:rPr lang="en-US" sz="2800" dirty="0"/>
              <a:t>Use of 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800" dirty="0"/>
              <a:t> or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MOD</a:t>
            </a:r>
            <a:r>
              <a:rPr lang="en-US" sz="2800" dirty="0"/>
              <a:t> </a:t>
            </a:r>
            <a:r>
              <a:rPr lang="en-US" sz="2800" dirty="0" smtClean="0"/>
              <a:t>operator </a:t>
            </a:r>
            <a:r>
              <a:rPr lang="en-US" sz="2800" dirty="0"/>
              <a:t>to perform </a:t>
            </a:r>
            <a:r>
              <a:rPr lang="en-US" sz="2800" dirty="0" smtClean="0"/>
              <a:t>integer division </a:t>
            </a:r>
            <a:r>
              <a:rPr lang="en-US" sz="2800" dirty="0"/>
              <a:t>by zero causes </a:t>
            </a:r>
            <a:r>
              <a:rPr lang="en-US" sz="2800" dirty="0" smtClean="0"/>
              <a:t>a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DivideByZeroException</a:t>
            </a:r>
            <a:r>
              <a:rPr lang="en-US" sz="2800" dirty="0" smtClean="0"/>
              <a:t>  runtime </a:t>
            </a:r>
            <a:r>
              <a:rPr lang="en-US" sz="2800" dirty="0"/>
              <a:t>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the Current Date/Time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series of keywords yields the current date, current time, or </a:t>
            </a:r>
            <a:r>
              <a:rPr lang="en-US" dirty="0" smtClean="0"/>
              <a:t>both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Variables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datCurrent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datCurrTime</a:t>
            </a:r>
            <a:r>
              <a:rPr lang="en-US" dirty="0"/>
              <a:t>,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datCurrDate</a:t>
            </a:r>
            <a:r>
              <a:rPr lang="en-US" dirty="0"/>
              <a:t> must be declared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/>
              <a:t> data types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32872"/>
              </p:ext>
            </p:extLst>
          </p:nvPr>
        </p:nvGraphicFramePr>
        <p:xfrm>
          <a:off x="1447800" y="2819400"/>
          <a:ext cx="62383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744"/>
                <a:gridCol w="1548130"/>
                <a:gridCol w="31864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Keyword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Example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Date &amp;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Now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dtmCurrent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=Now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Time only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TimeOfDay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dtmCurrTime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TimeOfDay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Date only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Today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dtmCurrDate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=Today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1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Combined 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Often need to change the value in a variable and assign the result back to that variable</a:t>
            </a:r>
          </a:p>
          <a:p>
            <a:pPr lvl="1"/>
            <a:r>
              <a:rPr lang="en-US" dirty="0"/>
              <a:t>For example: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 5</a:t>
            </a:r>
          </a:p>
          <a:p>
            <a:pPr lvl="1"/>
            <a:r>
              <a:rPr lang="en-US" dirty="0"/>
              <a:t>Subtracts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 from the value stored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intValue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Other examples: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x = x + 4</a:t>
            </a:r>
            <a:r>
              <a:rPr lang="en-US" dirty="0"/>
              <a:t>	</a:t>
            </a:r>
            <a:r>
              <a:rPr lang="en-US" dirty="0" smtClean="0"/>
              <a:t>	Adds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/>
              <a:t>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x = x – 3</a:t>
            </a:r>
            <a:r>
              <a:rPr lang="en-US" dirty="0"/>
              <a:t>	</a:t>
            </a:r>
            <a:r>
              <a:rPr lang="en-US" dirty="0" smtClean="0"/>
              <a:t>	Subtracts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x = x * 10</a:t>
            </a:r>
            <a:r>
              <a:rPr lang="en-US" dirty="0"/>
              <a:t>	</a:t>
            </a:r>
            <a:r>
              <a:rPr lang="en-US" dirty="0" smtClean="0"/>
              <a:t>	Multiplies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en-US" dirty="0"/>
              <a:t>VB provides for this common need with combined assignment operators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9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Combined 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These special assignment operators provide an easy means to perform these common operations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pPr>
              <a:buNone/>
              <a:tabLst>
                <a:tab pos="1257300" algn="l"/>
                <a:tab pos="3429000" algn="l"/>
                <a:tab pos="6343650" algn="l"/>
                <a:tab pos="8001000" algn="l"/>
                <a:tab pos="8058150" algn="l"/>
              </a:tabLst>
            </a:pPr>
            <a:r>
              <a:rPr lang="en-US" sz="2000" u="sng" dirty="0"/>
              <a:t>Operator 	  Usage	Equivalent to                </a:t>
            </a:r>
            <a:r>
              <a:rPr lang="en-US" sz="2000" u="sng" dirty="0" smtClean="0"/>
              <a:t> Effect  </a:t>
            </a:r>
            <a:r>
              <a:rPr lang="en-US" sz="2000" u="sng" dirty="0"/>
              <a:t>	</a:t>
            </a:r>
          </a:p>
          <a:p>
            <a:pPr>
              <a:buNone/>
              <a:tabLst>
                <a:tab pos="1257300" algn="l"/>
                <a:tab pos="3429000" algn="l"/>
                <a:tab pos="6343650" algn="l"/>
                <a:tab pos="8001000" algn="l"/>
                <a:tab pos="8058150" algn="l"/>
              </a:tabLst>
            </a:pPr>
            <a:r>
              <a:rPr lang="en-US" sz="2000" dirty="0"/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000" dirty="0"/>
              <a:t>	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 += 2</a:t>
            </a:r>
            <a:r>
              <a:rPr lang="en-US" sz="2000" dirty="0"/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 = x + 2</a:t>
            </a:r>
            <a:r>
              <a:rPr lang="en-US" sz="2000" dirty="0"/>
              <a:t>                 </a:t>
            </a:r>
            <a:r>
              <a:rPr lang="en-US" sz="2000" dirty="0" smtClean="0"/>
              <a:t> </a:t>
            </a:r>
            <a:r>
              <a:rPr lang="en-US" sz="2000" i="1" dirty="0" smtClean="0"/>
              <a:t>Add </a:t>
            </a:r>
            <a:r>
              <a:rPr lang="en-US" sz="2000" i="1" dirty="0"/>
              <a:t>to</a:t>
            </a:r>
          </a:p>
          <a:p>
            <a:pPr>
              <a:buNone/>
              <a:tabLst>
                <a:tab pos="1257300" algn="l"/>
                <a:tab pos="3429000" algn="l"/>
                <a:tab pos="6343650" algn="l"/>
                <a:tab pos="8001000" algn="l"/>
                <a:tab pos="8058150" algn="l"/>
              </a:tabLst>
            </a:pPr>
            <a:r>
              <a:rPr lang="en-US" sz="2000" dirty="0"/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-= </a:t>
            </a:r>
            <a:r>
              <a:rPr lang="en-US" sz="2000" dirty="0"/>
              <a:t>	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 -= 5</a:t>
            </a:r>
            <a:r>
              <a:rPr lang="en-US" sz="2000" dirty="0"/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 = x – 5</a:t>
            </a:r>
            <a:r>
              <a:rPr lang="en-US" sz="2000" dirty="0"/>
              <a:t>                 </a:t>
            </a:r>
            <a:r>
              <a:rPr lang="en-US" sz="2000" dirty="0" smtClean="0"/>
              <a:t> </a:t>
            </a:r>
            <a:r>
              <a:rPr lang="en-US" sz="2000" i="1" dirty="0" smtClean="0"/>
              <a:t>Subtract </a:t>
            </a:r>
            <a:r>
              <a:rPr lang="en-US" sz="2000" i="1" dirty="0"/>
              <a:t>from</a:t>
            </a:r>
          </a:p>
          <a:p>
            <a:pPr>
              <a:buNone/>
              <a:tabLst>
                <a:tab pos="1257300" algn="l"/>
                <a:tab pos="3429000" algn="l"/>
                <a:tab pos="6343650" algn="l"/>
                <a:tab pos="8001000" algn="l"/>
                <a:tab pos="8058150" algn="l"/>
              </a:tabLst>
            </a:pPr>
            <a:r>
              <a:rPr lang="en-US" sz="2000" dirty="0"/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2000" dirty="0"/>
              <a:t> 	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 *= 10</a:t>
            </a:r>
            <a:r>
              <a:rPr lang="en-US" sz="2000" dirty="0"/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 = x * 10</a:t>
            </a:r>
            <a:r>
              <a:rPr lang="en-US" sz="2000" dirty="0"/>
              <a:t>              </a:t>
            </a:r>
            <a:r>
              <a:rPr lang="en-US" sz="2000" dirty="0" smtClean="0"/>
              <a:t>  </a:t>
            </a:r>
            <a:r>
              <a:rPr lang="en-US" sz="2000" i="1" dirty="0" smtClean="0"/>
              <a:t>Multiply </a:t>
            </a:r>
            <a:r>
              <a:rPr lang="en-US" sz="2000" i="1" dirty="0"/>
              <a:t>by</a:t>
            </a:r>
          </a:p>
          <a:p>
            <a:pPr>
              <a:buNone/>
              <a:tabLst>
                <a:tab pos="1257300" algn="l"/>
                <a:tab pos="3429000" algn="l"/>
                <a:tab pos="6343650" algn="l"/>
                <a:tab pos="8001000" algn="l"/>
                <a:tab pos="8058150" algn="l"/>
              </a:tabLst>
            </a:pPr>
            <a:r>
              <a:rPr lang="en-US" sz="2000" dirty="0"/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/=</a:t>
            </a:r>
            <a:r>
              <a:rPr lang="en-US" sz="2000" dirty="0"/>
              <a:t> 	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 /= y</a:t>
            </a:r>
            <a:r>
              <a:rPr lang="en-US" sz="2000" dirty="0"/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 = x / y</a:t>
            </a:r>
            <a:r>
              <a:rPr lang="en-US" sz="2000" dirty="0"/>
              <a:t>                 </a:t>
            </a:r>
            <a:r>
              <a:rPr lang="en-US" sz="2000" dirty="0" smtClean="0"/>
              <a:t> </a:t>
            </a:r>
            <a:r>
              <a:rPr lang="en-US" sz="2000" i="1" dirty="0" smtClean="0"/>
              <a:t>Divide </a:t>
            </a:r>
            <a:r>
              <a:rPr lang="en-US" sz="2000" i="1" dirty="0"/>
              <a:t>by</a:t>
            </a:r>
          </a:p>
          <a:p>
            <a:pPr>
              <a:buNone/>
              <a:tabLst>
                <a:tab pos="1257300" algn="l"/>
                <a:tab pos="3429000" algn="l"/>
                <a:tab pos="6343650" algn="l"/>
                <a:tab pos="8001000" algn="l"/>
                <a:tab pos="8058150" algn="l"/>
              </a:tabLst>
            </a:pPr>
            <a:r>
              <a:rPr lang="en-US" sz="2000" dirty="0"/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\=</a:t>
            </a:r>
            <a:r>
              <a:rPr lang="en-US" sz="2000" dirty="0"/>
              <a:t> 	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 \= y</a:t>
            </a:r>
            <a:r>
              <a:rPr lang="en-US" sz="2000" dirty="0"/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 = x \ y</a:t>
            </a:r>
            <a:r>
              <a:rPr lang="en-US" sz="2000" dirty="0"/>
              <a:t>                 </a:t>
            </a:r>
            <a:r>
              <a:rPr lang="en-US" sz="2000" dirty="0" smtClean="0"/>
              <a:t>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</a:t>
            </a:r>
            <a:r>
              <a:rPr lang="en-US" sz="2000" i="1" dirty="0"/>
              <a:t>Divide by</a:t>
            </a:r>
          </a:p>
          <a:p>
            <a:pPr>
              <a:buNone/>
              <a:tabLst>
                <a:tab pos="1257300" algn="l"/>
                <a:tab pos="3429000" algn="l"/>
                <a:tab pos="6343650" algn="l"/>
                <a:tab pos="8001000" algn="l"/>
                <a:tab pos="8058150" algn="l"/>
              </a:tabLst>
            </a:pPr>
            <a:r>
              <a:rPr lang="en-US" sz="2000" dirty="0"/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&amp;=</a:t>
            </a:r>
            <a:r>
              <a:rPr lang="en-US" sz="2000" dirty="0"/>
              <a:t> 	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 &amp;=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        a = a &amp; b        </a:t>
            </a:r>
            <a:r>
              <a:rPr lang="en-US" sz="2000" i="1" dirty="0" smtClean="0"/>
              <a:t>Concatenate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0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Operator precedence tells us the order in which operations are performed </a:t>
            </a:r>
          </a:p>
          <a:p>
            <a:r>
              <a:rPr lang="en-US" dirty="0"/>
              <a:t>From highest to lowest precedence: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Exponentiation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Multiplicative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Integer Division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Modulus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MOD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Additive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/>
              <a:t>)</a:t>
            </a:r>
          </a:p>
          <a:p>
            <a:r>
              <a:rPr lang="en-US" dirty="0"/>
              <a:t>Where precedence is the same, operations occur from left to 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sz="2400" dirty="0"/>
              <a:t>The result is very different when the divide by 2 operation is moved </a:t>
            </a:r>
            <a:r>
              <a:rPr kumimoji="1" lang="en-US" sz="2400" dirty="0" smtClean="0"/>
              <a:t>to a different location in the expression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81100" y="2819400"/>
            <a:ext cx="3355848" cy="3383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cs typeface="Courier New" pitchFamily="49" charset="0"/>
              </a:rPr>
              <a:t>6  *  </a:t>
            </a:r>
            <a:r>
              <a:rPr lang="en-US" sz="2000" u="sng" dirty="0">
                <a:cs typeface="Courier New" pitchFamily="49" charset="0"/>
              </a:rPr>
              <a:t>2 ^ 3</a:t>
            </a:r>
            <a:r>
              <a:rPr lang="en-US" sz="2000" dirty="0">
                <a:cs typeface="Courier New" pitchFamily="49" charset="0"/>
              </a:rPr>
              <a:t>    +   4 / 2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cs typeface="Courier New" pitchFamily="49" charset="0"/>
              </a:rPr>
              <a:t>	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u="sng" dirty="0">
                <a:cs typeface="Courier New" pitchFamily="49" charset="0"/>
              </a:rPr>
              <a:t>6  *      8</a:t>
            </a:r>
            <a:r>
              <a:rPr lang="en-US" sz="2000" dirty="0">
                <a:cs typeface="Courier New" pitchFamily="49" charset="0"/>
              </a:rPr>
              <a:t>      +   4 / 2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cs typeface="Courier New" pitchFamily="49" charset="0"/>
              </a:rPr>
              <a:t>	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cs typeface="Courier New" pitchFamily="49" charset="0"/>
              </a:rPr>
              <a:t>   48             +   </a:t>
            </a:r>
            <a:r>
              <a:rPr lang="en-US" sz="2000" u="sng" dirty="0">
                <a:cs typeface="Courier New" pitchFamily="49" charset="0"/>
              </a:rPr>
              <a:t>4 / 2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cs typeface="Courier New" pitchFamily="49" charset="0"/>
              </a:rPr>
              <a:t>	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cs typeface="Courier New" pitchFamily="49" charset="0"/>
              </a:rPr>
              <a:t>             </a:t>
            </a:r>
            <a:r>
              <a:rPr lang="en-US" sz="2000" u="sng" dirty="0">
                <a:cs typeface="Courier New" pitchFamily="49" charset="0"/>
              </a:rPr>
              <a:t>48   </a:t>
            </a:r>
            <a:r>
              <a:rPr lang="en-US" sz="2000" u="sng" dirty="0" smtClean="0">
                <a:cs typeface="Courier New" pitchFamily="49" charset="0"/>
              </a:rPr>
              <a:t>+      </a:t>
            </a:r>
            <a:r>
              <a:rPr lang="en-US" sz="2000" u="sng" dirty="0">
                <a:cs typeface="Courier New" pitchFamily="49" charset="0"/>
              </a:rPr>
              <a:t>2</a:t>
            </a:r>
          </a:p>
          <a:p>
            <a:pPr marL="742950" lvl="1" indent="-285750">
              <a:spcBef>
                <a:spcPct val="20000"/>
              </a:spcBef>
              <a:defRPr/>
            </a:pPr>
            <a:endParaRPr lang="en-US" sz="2000" dirty="0">
              <a:cs typeface="Courier New" pitchFamily="49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cs typeface="Courier New" pitchFamily="49" charset="0"/>
              </a:rPr>
              <a:t>                    </a:t>
            </a:r>
            <a:r>
              <a:rPr lang="en-US" sz="2000" u="sng" dirty="0">
                <a:cs typeface="Courier New" pitchFamily="49" charset="0"/>
              </a:rPr>
              <a:t>50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610100" y="2819400"/>
            <a:ext cx="3352800" cy="338328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3399FF"/>
              </a:buClr>
              <a:buSzPct val="55000"/>
              <a:buFont typeface="Wingdings" pitchFamily="2" charset="2"/>
              <a:buNone/>
            </a:pPr>
            <a:r>
              <a:rPr lang="en-US" sz="2000" dirty="0"/>
              <a:t> 6 / 2 * </a:t>
            </a:r>
            <a:r>
              <a:rPr lang="en-US" sz="2000" u="sng" dirty="0"/>
              <a:t>2 ^ 3</a:t>
            </a:r>
            <a:r>
              <a:rPr lang="en-US" sz="2000" dirty="0"/>
              <a:t>   </a:t>
            </a:r>
            <a:r>
              <a:rPr lang="en-US" sz="2000" dirty="0" smtClean="0"/>
              <a:t>   +   </a:t>
            </a:r>
            <a:r>
              <a:rPr lang="en-US" sz="2000" dirty="0"/>
              <a:t>4</a:t>
            </a:r>
          </a:p>
          <a:p>
            <a:pPr marL="742950" lvl="1" indent="-285750">
              <a:spcBef>
                <a:spcPct val="20000"/>
              </a:spcBef>
              <a:buClr>
                <a:srgbClr val="3399FF"/>
              </a:buClr>
              <a:buSzPct val="55000"/>
              <a:buFont typeface="Wingdings" pitchFamily="2" charset="2"/>
              <a:buNone/>
            </a:pPr>
            <a:r>
              <a:rPr lang="en-US" sz="2000" dirty="0"/>
              <a:t>	</a:t>
            </a:r>
          </a:p>
          <a:p>
            <a:pPr marL="742950" lvl="1" indent="-285750">
              <a:spcBef>
                <a:spcPct val="20000"/>
              </a:spcBef>
              <a:buClr>
                <a:srgbClr val="3399FF"/>
              </a:buClr>
              <a:buSzPct val="55000"/>
              <a:buFont typeface="Wingdings" pitchFamily="2" charset="2"/>
              <a:buNone/>
            </a:pPr>
            <a:r>
              <a:rPr lang="en-US" sz="2000" dirty="0"/>
              <a:t>   </a:t>
            </a:r>
            <a:r>
              <a:rPr lang="en-US" sz="2000" u="sng" dirty="0"/>
              <a:t>6 / 2</a:t>
            </a:r>
            <a:r>
              <a:rPr lang="en-US" sz="2000" dirty="0"/>
              <a:t>  *   8       +   4</a:t>
            </a:r>
          </a:p>
          <a:p>
            <a:pPr marL="742950" lvl="1" indent="-285750">
              <a:spcBef>
                <a:spcPct val="20000"/>
              </a:spcBef>
              <a:buClr>
                <a:srgbClr val="3399FF"/>
              </a:buClr>
              <a:buSzPct val="55000"/>
              <a:buFont typeface="Wingdings" pitchFamily="2" charset="2"/>
              <a:buNone/>
            </a:pPr>
            <a:r>
              <a:rPr lang="en-US" sz="2000" dirty="0"/>
              <a:t>	</a:t>
            </a:r>
          </a:p>
          <a:p>
            <a:pPr marL="742950" lvl="1" indent="-285750">
              <a:spcBef>
                <a:spcPct val="20000"/>
              </a:spcBef>
              <a:buClr>
                <a:srgbClr val="3399FF"/>
              </a:buClr>
              <a:buSzPct val="55000"/>
              <a:buFont typeface="Wingdings" pitchFamily="2" charset="2"/>
              <a:buNone/>
            </a:pPr>
            <a:r>
              <a:rPr lang="en-US" sz="2000" dirty="0"/>
              <a:t>      </a:t>
            </a:r>
            <a:r>
              <a:rPr lang="en-US" sz="2000" u="sng" dirty="0"/>
              <a:t>3     *   8</a:t>
            </a:r>
            <a:r>
              <a:rPr lang="en-US" sz="2000" dirty="0"/>
              <a:t>      </a:t>
            </a:r>
            <a:r>
              <a:rPr lang="en-US" sz="2000" dirty="0" smtClean="0"/>
              <a:t>+   </a:t>
            </a:r>
            <a:r>
              <a:rPr lang="en-US" sz="2000" dirty="0"/>
              <a:t>4</a:t>
            </a:r>
          </a:p>
          <a:p>
            <a:pPr marL="742950" lvl="1" indent="-285750">
              <a:spcBef>
                <a:spcPct val="20000"/>
              </a:spcBef>
              <a:buClr>
                <a:srgbClr val="3399FF"/>
              </a:buClr>
              <a:buSzPct val="55000"/>
              <a:buFont typeface="Wingdings" pitchFamily="2" charset="2"/>
              <a:buNone/>
            </a:pPr>
            <a:r>
              <a:rPr lang="en-US" sz="2000" dirty="0"/>
              <a:t>	</a:t>
            </a:r>
          </a:p>
          <a:p>
            <a:pPr marL="742950" lvl="1" indent="-285750">
              <a:spcBef>
                <a:spcPct val="20000"/>
              </a:spcBef>
              <a:buClr>
                <a:srgbClr val="3399FF"/>
              </a:buClr>
              <a:buSzPct val="55000"/>
              <a:buFont typeface="Wingdings" pitchFamily="2" charset="2"/>
              <a:buNone/>
            </a:pPr>
            <a:r>
              <a:rPr lang="en-US" sz="2000" dirty="0"/>
              <a:t>            </a:t>
            </a:r>
            <a:r>
              <a:rPr lang="en-US" sz="2000" dirty="0" smtClean="0"/>
              <a:t>   </a:t>
            </a:r>
            <a:r>
              <a:rPr lang="en-US" sz="2000" u="sng" dirty="0" smtClean="0"/>
              <a:t>24      +   </a:t>
            </a:r>
            <a:r>
              <a:rPr lang="en-US" sz="2000" u="sng" dirty="0"/>
              <a:t>4</a:t>
            </a:r>
          </a:p>
          <a:p>
            <a:pPr marL="742950" lvl="1" indent="-285750">
              <a:spcBef>
                <a:spcPct val="20000"/>
              </a:spcBef>
              <a:buClr>
                <a:srgbClr val="3399FF"/>
              </a:buClr>
              <a:buSzPct val="55000"/>
              <a:buFont typeface="Wingdings" pitchFamily="2" charset="2"/>
              <a:buNone/>
            </a:pPr>
            <a:endParaRPr lang="en-US" sz="2000" dirty="0"/>
          </a:p>
          <a:p>
            <a:pPr marL="742950" lvl="1" indent="-285750">
              <a:spcBef>
                <a:spcPct val="20000"/>
              </a:spcBef>
              <a:buClr>
                <a:srgbClr val="3399FF"/>
              </a:buClr>
              <a:buSzPct val="55000"/>
              <a:buFont typeface="Wingdings" pitchFamily="2" charset="2"/>
              <a:buNone/>
            </a:pPr>
            <a:r>
              <a:rPr lang="en-US" sz="2000" dirty="0"/>
              <a:t>                          </a:t>
            </a:r>
            <a:r>
              <a:rPr lang="en-US" sz="2000" u="sng" dirty="0"/>
              <a:t>28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400800" y="3167496"/>
            <a:ext cx="0" cy="3844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5638800" y="3936423"/>
            <a:ext cx="0" cy="3844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6400800" y="4646758"/>
            <a:ext cx="0" cy="3844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7010400" y="5373832"/>
            <a:ext cx="0" cy="3844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2590800" y="3167496"/>
            <a:ext cx="0" cy="3844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2133600" y="3936423"/>
            <a:ext cx="0" cy="3844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3810000" y="4646758"/>
            <a:ext cx="0" cy="3844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>
            <a:off x="3276600" y="5373832"/>
            <a:ext cx="0" cy="3844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7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with Parentheses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100" dirty="0"/>
              <a:t>Parentheses 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3100" dirty="0"/>
              <a:t> can be used to force selected parts of an expression to be evaluated before others</a:t>
            </a:r>
          </a:p>
          <a:p>
            <a:pPr lvl="1"/>
            <a:r>
              <a:rPr lang="en-US" dirty="0"/>
              <a:t>Assume we’re computing the average of 3 numbers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dblAvg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int1 + int2 + int3 / 3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incorrect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int3 / 3</a:t>
            </a:r>
            <a:r>
              <a:rPr lang="en-US" dirty="0"/>
              <a:t> is evaluated first</a:t>
            </a:r>
          </a:p>
          <a:p>
            <a:pPr lvl="1"/>
            <a:r>
              <a:rPr lang="en-US" dirty="0"/>
              <a:t>That result is added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int1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int2</a:t>
            </a:r>
          </a:p>
          <a:p>
            <a:r>
              <a:rPr lang="en-US" sz="3100" dirty="0"/>
              <a:t>Use parentheses to control order of operations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dblAvg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(int1 + int2 + int3) /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3 '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correct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int1 + int2 + int3</a:t>
            </a:r>
            <a:r>
              <a:rPr lang="en-US" dirty="0"/>
              <a:t> is </a:t>
            </a:r>
            <a:r>
              <a:rPr lang="en-US" dirty="0" smtClean="0"/>
              <a:t>evaluated </a:t>
            </a:r>
            <a:r>
              <a:rPr lang="en-US" dirty="0"/>
              <a:t>first</a:t>
            </a:r>
          </a:p>
          <a:p>
            <a:pPr lvl="1"/>
            <a:r>
              <a:rPr lang="en-US" dirty="0"/>
              <a:t>That result is divided by 3</a:t>
            </a:r>
          </a:p>
          <a:p>
            <a:r>
              <a:rPr lang="en-US" sz="3100" dirty="0"/>
              <a:t>When in doubt, use parentheses!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3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TextBox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text box is a rectangular area on a form that accepts input from a keyboard</a:t>
            </a:r>
          </a:p>
          <a:p>
            <a:r>
              <a:rPr lang="en-US" dirty="0"/>
              <a:t>Tutorial 3-1 provides an example in the use of a text box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greetings a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3733800"/>
            <a:ext cx="2933700" cy="2228850"/>
          </a:xfrm>
          <a:prstGeom prst="rect">
            <a:avLst/>
          </a:prstGeom>
        </p:spPr>
      </p:pic>
      <p:pic>
        <p:nvPicPr>
          <p:cNvPr id="5" name="Picture 4" descr="greetings b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3304471"/>
            <a:ext cx="2933700" cy="2228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94200" y="5689421"/>
            <a:ext cx="459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</a:t>
            </a:r>
          </a:p>
          <a:p>
            <a:r>
              <a:rPr lang="en-US" dirty="0"/>
              <a:t>The student should be able to gather input the user has typed through a GUI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9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Converting Mathematical</a:t>
            </a:r>
            <a:br>
              <a:rPr lang="en-US" sz="3200" dirty="0"/>
            </a:br>
            <a:r>
              <a:rPr lang="en-US" sz="3200" dirty="0"/>
              <a:t>Expressions to Programming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algebra, the mathematical expression 2</a:t>
            </a:r>
            <a:r>
              <a:rPr lang="en-US" sz="2400" i="1" dirty="0"/>
              <a:t>xy</a:t>
            </a:r>
            <a:r>
              <a:rPr lang="en-US" sz="2400" dirty="0"/>
              <a:t> describes the value 2 times </a:t>
            </a:r>
            <a:r>
              <a:rPr lang="en-US" sz="2400" i="1" dirty="0"/>
              <a:t>x</a:t>
            </a:r>
            <a:r>
              <a:rPr lang="en-US" sz="2400" dirty="0"/>
              <a:t> times </a:t>
            </a:r>
            <a:r>
              <a:rPr lang="en-US" sz="2400" i="1" dirty="0"/>
              <a:t>y</a:t>
            </a:r>
            <a:r>
              <a:rPr lang="en-US" sz="2400" dirty="0"/>
              <a:t>. </a:t>
            </a:r>
          </a:p>
          <a:p>
            <a:r>
              <a:rPr lang="en-US" sz="2400" dirty="0"/>
              <a:t>Visual Basic requires an operator for any mathematical operation.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529573"/>
              </p:ext>
            </p:extLst>
          </p:nvPr>
        </p:nvGraphicFramePr>
        <p:xfrm>
          <a:off x="1148080" y="3352800"/>
          <a:ext cx="684784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080"/>
                <a:gridCol w="2011680"/>
                <a:gridCol w="1783080"/>
              </a:tblGrid>
              <a:tr h="5715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Mathematical Expression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VB Equivalent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r>
                        <a:rPr lang="en-US" sz="1800" i="1" dirty="0" smtClean="0"/>
                        <a:t>B</a:t>
                      </a:r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 times </a:t>
                      </a:r>
                      <a:r>
                        <a:rPr lang="en-US" sz="1800" i="1" dirty="0" smtClean="0"/>
                        <a:t>B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6 * B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(3)(12)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 times 12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3 * 12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r>
                        <a:rPr lang="en-US" sz="1800" i="1" dirty="0" smtClean="0"/>
                        <a:t>xy</a:t>
                      </a:r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 times </a:t>
                      </a:r>
                      <a:r>
                        <a:rPr lang="en-US" sz="1800" i="1" dirty="0" smtClean="0"/>
                        <a:t>x</a:t>
                      </a:r>
                      <a:r>
                        <a:rPr lang="en-US" sz="1800" dirty="0" smtClean="0"/>
                        <a:t> times </a:t>
                      </a:r>
                      <a:r>
                        <a:rPr lang="en-US" sz="1800" i="1" dirty="0" smtClean="0"/>
                        <a:t>y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4 * x * y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02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Mixing Different Data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0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 value of one data type can be assigned to a variable of a different type</a:t>
            </a:r>
          </a:p>
          <a:p>
            <a:pPr lvl="1"/>
            <a:r>
              <a:rPr lang="en-US" sz="2600" dirty="0"/>
              <a:t>An implicit type conversion is an attempt to convert to the receiving variable’s data type</a:t>
            </a:r>
          </a:p>
          <a:p>
            <a:r>
              <a:rPr lang="en-US" sz="2600" dirty="0"/>
              <a:t>A widening conversion suffers no loss of data</a:t>
            </a:r>
          </a:p>
          <a:p>
            <a:pPr lvl="1"/>
            <a:r>
              <a:rPr lang="en-US" sz="2600" dirty="0"/>
              <a:t>Converting an integer to a double</a:t>
            </a:r>
          </a:p>
          <a:p>
            <a:pPr lvl="1"/>
            <a:r>
              <a:rPr lang="en-US" sz="26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dblVal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As Double = 5</a:t>
            </a:r>
          </a:p>
          <a:p>
            <a:r>
              <a:rPr lang="en-US" sz="2600" dirty="0"/>
              <a:t>A narrowing conversion may lose data</a:t>
            </a:r>
          </a:p>
          <a:p>
            <a:pPr lvl="1"/>
            <a:r>
              <a:rPr lang="en-US" sz="2600" dirty="0"/>
              <a:t>Converting a decimal to an integer</a:t>
            </a:r>
          </a:p>
          <a:p>
            <a:pPr lvl="1"/>
            <a:r>
              <a:rPr lang="en-US" sz="19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intNum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As Integer =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12.2 '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intNum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becomes 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Strict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Option </a:t>
            </a:r>
            <a:r>
              <a:rPr lang="en-US" dirty="0"/>
              <a:t>Strict is a VB configuration setting</a:t>
            </a:r>
          </a:p>
          <a:p>
            <a:r>
              <a:rPr lang="en-US" dirty="0"/>
              <a:t>Only widening conversions are allowed when Option Strict is set to On</a:t>
            </a:r>
          </a:p>
          <a:p>
            <a:pPr lvl="1"/>
            <a:r>
              <a:rPr lang="en-US" dirty="0"/>
              <a:t>An integer can be assigned to a decimal</a:t>
            </a:r>
          </a:p>
          <a:p>
            <a:pPr lvl="1"/>
            <a:r>
              <a:rPr lang="en-US" dirty="0"/>
              <a:t>A decimal cannot be assigned to an integer</a:t>
            </a:r>
          </a:p>
          <a:p>
            <a:pPr lvl="1"/>
            <a:r>
              <a:rPr lang="en-US" dirty="0"/>
              <a:t>A single can be assigned to a double</a:t>
            </a:r>
          </a:p>
          <a:p>
            <a:pPr lvl="1"/>
            <a:r>
              <a:rPr lang="en-US" dirty="0"/>
              <a:t>A double cannot be assigned to a single</a:t>
            </a:r>
          </a:p>
          <a:p>
            <a:r>
              <a:rPr lang="en-US" dirty="0"/>
              <a:t>Option Strict On is recommended to help catch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6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 Conversion Runtime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/>
              <a:t>Consider the </a:t>
            </a:r>
            <a:r>
              <a:rPr lang="en-US" sz="3000" dirty="0" smtClean="0"/>
              <a:t>statement: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>	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As Integer = "abc123"</a:t>
            </a:r>
          </a:p>
          <a:p>
            <a:r>
              <a:rPr lang="en-US" sz="3000" dirty="0"/>
              <a:t>This is a narrowing conversion</a:t>
            </a:r>
          </a:p>
          <a:p>
            <a:r>
              <a:rPr lang="en-US" sz="3000" dirty="0"/>
              <a:t>With Option Strict </a:t>
            </a:r>
            <a:r>
              <a:rPr lang="en-US" sz="3000" i="1" dirty="0"/>
              <a:t>On</a:t>
            </a:r>
            <a:r>
              <a:rPr lang="en-US" sz="3000" dirty="0"/>
              <a:t>, statement will not compile</a:t>
            </a:r>
          </a:p>
          <a:p>
            <a:r>
              <a:rPr lang="en-US" sz="3000" dirty="0"/>
              <a:t>With Option Strict </a:t>
            </a:r>
            <a:r>
              <a:rPr lang="en-US" sz="3000" i="1" dirty="0"/>
              <a:t>Off</a:t>
            </a:r>
            <a:r>
              <a:rPr lang="en-US" sz="3000" dirty="0"/>
              <a:t>, statement compiles but</a:t>
            </a:r>
          </a:p>
          <a:p>
            <a:pPr lvl="1"/>
            <a:r>
              <a:rPr lang="en-US" sz="3000" dirty="0"/>
              <a:t>String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"abc123"</a:t>
            </a:r>
            <a:r>
              <a:rPr lang="en-US" sz="3000" dirty="0"/>
              <a:t> will not convert to an integer</a:t>
            </a:r>
          </a:p>
          <a:p>
            <a:pPr lvl="1"/>
            <a:r>
              <a:rPr lang="en-US" sz="3000" dirty="0"/>
              <a:t>A runtime error called a type mismatch occurs when this statement is executed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703873"/>
              </p:ext>
            </p:extLst>
          </p:nvPr>
        </p:nvGraphicFramePr>
        <p:xfrm>
          <a:off x="390287" y="1371600"/>
          <a:ext cx="8363427" cy="4800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880"/>
                <a:gridCol w="4865529"/>
                <a:gridCol w="1283018"/>
              </a:tblGrid>
              <a:tr h="432107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Type </a:t>
                      </a:r>
                      <a:endParaRPr lang="en-US" sz="16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Description</a:t>
                      </a:r>
                      <a:endParaRPr lang="en-US" sz="16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>
                          <a:latin typeface="+mn-lt"/>
                          <a:cs typeface="Courier New" pitchFamily="49" charset="0"/>
                        </a:rPr>
                        <a:t>Example</a:t>
                      </a:r>
                      <a:endParaRPr lang="en-US" sz="1600" b="0" i="0" u="none" dirty="0">
                        <a:latin typeface="+mn-lt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46726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Boolean Keywords </a:t>
                      </a:r>
                      <a:endParaRPr lang="en-US" sz="16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1" u="none" dirty="0" smtClean="0"/>
                        <a:t>True</a:t>
                      </a:r>
                      <a:r>
                        <a:rPr lang="en-US" sz="1600" b="0" i="0" u="none" dirty="0" smtClean="0"/>
                        <a:t> and</a:t>
                      </a:r>
                      <a:r>
                        <a:rPr lang="en-US" sz="1600" b="0" i="0" u="none" baseline="0" dirty="0" smtClean="0"/>
                        <a:t> </a:t>
                      </a:r>
                      <a:r>
                        <a:rPr lang="en-US" sz="1600" b="0" i="1" u="none" dirty="0" smtClean="0"/>
                        <a:t>False</a:t>
                      </a:r>
                      <a:r>
                        <a:rPr lang="en-US" sz="1600" b="0" i="0" u="none" dirty="0" smtClean="0"/>
                        <a:t> </a:t>
                      </a:r>
                      <a:endParaRPr lang="en-US" sz="16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sz="1600" b="0" i="0" u="none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46726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Byte 	</a:t>
                      </a:r>
                      <a:endParaRPr lang="en-US" sz="16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Decimal digits between </a:t>
                      </a:r>
                      <a:r>
                        <a:rPr lang="en-US" sz="1600" b="0" i="1" u="none" dirty="0" smtClean="0"/>
                        <a:t>0</a:t>
                      </a:r>
                      <a:r>
                        <a:rPr lang="en-US" sz="1600" b="0" i="0" u="none" dirty="0" smtClean="0"/>
                        <a:t> and </a:t>
                      </a:r>
                      <a:r>
                        <a:rPr lang="en-US" sz="1600" b="0" i="1" u="none" dirty="0" smtClean="0"/>
                        <a:t>255 </a:t>
                      </a:r>
                      <a:endParaRPr lang="en-US" sz="1600" b="0" i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>
                          <a:latin typeface="Courier New" pitchFamily="49" charset="0"/>
                          <a:cs typeface="Courier New" pitchFamily="49" charset="0"/>
                        </a:rPr>
                        <a:t>200</a:t>
                      </a:r>
                      <a:endParaRPr lang="en-US" sz="1600" b="0" i="0" u="none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06770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Char </a:t>
                      </a:r>
                      <a:endParaRPr lang="en-US" sz="16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Character surrounded by double quotes followed by lowercase </a:t>
                      </a:r>
                      <a:r>
                        <a:rPr lang="en-US" sz="1600" b="0" i="1" u="none" dirty="0" smtClean="0"/>
                        <a:t>C</a:t>
                      </a:r>
                      <a:endParaRPr lang="en-US" sz="1600" b="0" i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1600" b="0" i="0" u="none" dirty="0" err="1" smtClean="0">
                          <a:latin typeface="Courier New" pitchFamily="49" charset="0"/>
                          <a:cs typeface="Courier New" pitchFamily="49" charset="0"/>
                        </a:rPr>
                        <a:t>A"c</a:t>
                      </a:r>
                      <a:endParaRPr lang="en-US" sz="1600" b="0" i="0" u="none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81147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Date </a:t>
                      </a:r>
                      <a:endParaRPr lang="en-US" sz="16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Date and/or time representation</a:t>
                      </a:r>
                      <a:r>
                        <a:rPr lang="en-US" sz="1600" b="0" i="0" u="none" baseline="0" dirty="0" smtClean="0"/>
                        <a:t> </a:t>
                      </a:r>
                      <a:r>
                        <a:rPr lang="en-US" sz="1600" b="0" i="0" u="none" dirty="0" smtClean="0"/>
                        <a:t>enclosed in </a:t>
                      </a:r>
                      <a:r>
                        <a:rPr lang="en-US" sz="1600" b="0" i="1" u="none" dirty="0" smtClean="0"/>
                        <a:t>#</a:t>
                      </a:r>
                      <a:endParaRPr lang="en-US" sz="1600" b="0" i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>
                          <a:latin typeface="Courier New" pitchFamily="49" charset="0"/>
                          <a:cs typeface="Courier New" pitchFamily="49" charset="0"/>
                        </a:rPr>
                        <a:t>#1/1/14#</a:t>
                      </a:r>
                      <a:endParaRPr lang="en-US" sz="1600" b="0" i="0" u="none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46726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Decimal </a:t>
                      </a:r>
                      <a:endParaRPr lang="en-US" sz="16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0" i="0" u="none" dirty="0" smtClean="0"/>
                        <a:t>Digits with decimal point followed by </a:t>
                      </a:r>
                      <a:r>
                        <a:rPr lang="en-US" sz="1600" b="0" i="1" u="none" dirty="0" smtClean="0"/>
                        <a:t>D</a:t>
                      </a:r>
                      <a:r>
                        <a:rPr lang="en-US" sz="1600" b="0" i="0" u="none" dirty="0" smtClean="0"/>
                        <a:t> or </a:t>
                      </a:r>
                      <a:r>
                        <a:rPr lang="en-US" sz="1600" b="0" i="1" u="none" dirty="0" smtClean="0"/>
                        <a:t>@</a:t>
                      </a:r>
                      <a:endParaRPr lang="en-US" sz="1600" b="0" i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>
                          <a:latin typeface="Courier New" pitchFamily="49" charset="0"/>
                          <a:cs typeface="Courier New" pitchFamily="49" charset="0"/>
                        </a:rPr>
                        <a:t>+32.0D</a:t>
                      </a:r>
                      <a:endParaRPr lang="en-US" sz="1600" b="0" i="0" u="none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46726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Double</a:t>
                      </a:r>
                      <a:endParaRPr lang="en-US" sz="16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0" i="0" u="none" dirty="0" smtClean="0"/>
                        <a:t>Digits with decimal point followed by</a:t>
                      </a:r>
                      <a:r>
                        <a:rPr lang="en-US" sz="1600" b="0" i="0" u="none" baseline="0" dirty="0" smtClean="0"/>
                        <a:t> optional</a:t>
                      </a:r>
                      <a:r>
                        <a:rPr lang="en-US" sz="1600" b="0" i="0" u="none" dirty="0" smtClean="0"/>
                        <a:t> </a:t>
                      </a:r>
                      <a:r>
                        <a:rPr lang="en-US" sz="1600" b="0" i="1" u="none" dirty="0" smtClean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>
                          <a:latin typeface="Courier New" pitchFamily="49" charset="0"/>
                          <a:cs typeface="Courier New" pitchFamily="49" charset="0"/>
                        </a:rPr>
                        <a:t>3.5R</a:t>
                      </a:r>
                      <a:endParaRPr lang="en-US" sz="1600" b="0" i="0" u="none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46726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Integer </a:t>
                      </a:r>
                      <a:endParaRPr lang="en-US" sz="16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0" i="0" u="none" dirty="0" smtClean="0"/>
                        <a:t>Decimal digits followed by optional</a:t>
                      </a:r>
                      <a:r>
                        <a:rPr lang="en-US" sz="1600" b="0" i="0" u="none" baseline="0" dirty="0" smtClean="0"/>
                        <a:t> letter</a:t>
                      </a:r>
                      <a:r>
                        <a:rPr lang="en-US" sz="1600" b="0" i="0" u="none" dirty="0" smtClean="0"/>
                        <a:t> </a:t>
                      </a:r>
                      <a:r>
                        <a:rPr lang="en-US" sz="1600" b="0" i="1" u="none" dirty="0" smtClean="0"/>
                        <a:t>I</a:t>
                      </a:r>
                      <a:endParaRPr lang="en-US" sz="1600" b="0" i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>
                          <a:latin typeface="Courier New" pitchFamily="49" charset="0"/>
                          <a:cs typeface="Courier New" pitchFamily="49" charset="0"/>
                        </a:rPr>
                        <a:t>-3054I</a:t>
                      </a:r>
                      <a:endParaRPr lang="en-US" sz="1600" b="0" i="0" u="none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46726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Long</a:t>
                      </a:r>
                      <a:endParaRPr lang="en-US" sz="16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0" i="0" u="none" dirty="0" smtClean="0"/>
                        <a:t>Decimal</a:t>
                      </a:r>
                      <a:r>
                        <a:rPr lang="en-US" sz="1600" b="0" i="0" u="none" baseline="0" dirty="0" smtClean="0"/>
                        <a:t> digits </a:t>
                      </a:r>
                      <a:r>
                        <a:rPr lang="en-US" sz="1600" b="0" i="0" u="none" dirty="0" smtClean="0"/>
                        <a:t>followed by the letter </a:t>
                      </a:r>
                      <a:r>
                        <a:rPr lang="en-US" sz="1600" b="0" i="1" u="none" dirty="0" smtClean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>
                          <a:latin typeface="Courier New" pitchFamily="49" charset="0"/>
                          <a:cs typeface="Courier New" pitchFamily="49" charset="0"/>
                        </a:rPr>
                        <a:t>40000L</a:t>
                      </a:r>
                      <a:endParaRPr lang="en-US" sz="1600" b="0" i="0" u="none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46726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Short</a:t>
                      </a:r>
                      <a:endParaRPr lang="en-US" sz="16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0" i="0" u="none" dirty="0" smtClean="0"/>
                        <a:t>Decimal digits followed by the letter </a:t>
                      </a:r>
                      <a:r>
                        <a:rPr lang="en-US" sz="1600" b="0" i="1" u="none" dirty="0" smtClean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>
                          <a:latin typeface="Courier New" pitchFamily="49" charset="0"/>
                          <a:cs typeface="Courier New" pitchFamily="49" charset="0"/>
                        </a:rPr>
                        <a:t>12345S</a:t>
                      </a:r>
                      <a:endParaRPr lang="en-US" sz="1600" b="0" i="0" u="none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46726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Single </a:t>
                      </a:r>
                      <a:endParaRPr lang="en-US" sz="16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0" i="0" u="none" dirty="0" smtClean="0"/>
                        <a:t>Digits with decimal point followed by letter </a:t>
                      </a:r>
                      <a:r>
                        <a:rPr lang="en-US" sz="1600" b="0" i="1" u="none" dirty="0" smtClean="0"/>
                        <a:t>F</a:t>
                      </a:r>
                      <a:r>
                        <a:rPr lang="en-US" sz="1600" b="0" i="0" u="none" dirty="0" smtClean="0"/>
                        <a:t> or </a:t>
                      </a:r>
                      <a:r>
                        <a:rPr lang="en-US" sz="1600" b="0" i="1" u="none" dirty="0" smtClean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>
                          <a:latin typeface="Courier New" pitchFamily="49" charset="0"/>
                          <a:cs typeface="Courier New" pitchFamily="49" charset="0"/>
                        </a:rPr>
                        <a:t>26.4F</a:t>
                      </a:r>
                      <a:endParaRPr lang="en-US" sz="1600" b="0" i="0" u="none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06770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String</a:t>
                      </a:r>
                      <a:endParaRPr lang="en-US" sz="16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 smtClean="0"/>
                        <a:t>Characters</a:t>
                      </a:r>
                      <a:r>
                        <a:rPr lang="en-US" sz="1600" b="0" i="0" u="none" baseline="0" dirty="0" smtClean="0"/>
                        <a:t> </a:t>
                      </a:r>
                      <a:r>
                        <a:rPr lang="en-US" sz="1600" b="0" i="0" u="none" dirty="0" smtClean="0"/>
                        <a:t>surrounded by double quotes</a:t>
                      </a:r>
                      <a:endParaRPr lang="en-US" sz="16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dirty="0" smtClean="0">
                          <a:latin typeface="Courier New" pitchFamily="49" charset="0"/>
                          <a:cs typeface="Courier New" pitchFamily="49" charset="0"/>
                        </a:rPr>
                        <a:t>"ABC123"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38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Programs often need to use given values</a:t>
            </a:r>
          </a:p>
          <a:p>
            <a:pPr lvl="1"/>
            <a:r>
              <a:rPr lang="en-US" sz="3000" dirty="0"/>
              <a:t>For example: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dblTotal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 *= 1.06</a:t>
            </a:r>
          </a:p>
          <a:p>
            <a:pPr lvl="1"/>
            <a:r>
              <a:rPr lang="en-US" sz="3000" dirty="0"/>
              <a:t>Adds </a:t>
            </a:r>
            <a:r>
              <a:rPr lang="en-US" sz="3000" i="1" dirty="0"/>
              <a:t>6%</a:t>
            </a:r>
            <a:r>
              <a:rPr lang="en-US" sz="3000" dirty="0"/>
              <a:t> sales tax to an order total</a:t>
            </a:r>
          </a:p>
          <a:p>
            <a:r>
              <a:rPr lang="en-US" sz="3000" dirty="0"/>
              <a:t>Two problems with this approach</a:t>
            </a:r>
          </a:p>
          <a:p>
            <a:pPr lvl="1"/>
            <a:r>
              <a:rPr lang="en-US" sz="3000" dirty="0"/>
              <a:t>The reason for multiplying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dblTotal</a:t>
            </a:r>
            <a:r>
              <a:rPr lang="en-US" sz="3000" dirty="0"/>
              <a:t> by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1.06</a:t>
            </a:r>
            <a:r>
              <a:rPr lang="en-US" sz="3000" dirty="0"/>
              <a:t>  isn’t always obvious</a:t>
            </a:r>
          </a:p>
          <a:p>
            <a:pPr lvl="1"/>
            <a:r>
              <a:rPr lang="en-US" sz="3000" dirty="0"/>
              <a:t>If sales tax rate changes, must find and change every occurrence of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.06</a:t>
            </a:r>
            <a:r>
              <a:rPr lang="en-US" sz="3000" dirty="0"/>
              <a:t> or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1.06</a:t>
            </a:r>
          </a:p>
          <a:p>
            <a:r>
              <a:rPr lang="en-US" sz="3000" dirty="0"/>
              <a:t>Use of named constants resolves both these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2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Can declare a variable whose value is set at declaration and cannot be changed later: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dblSALES_TAX_RATE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As Double = 1.06</a:t>
            </a:r>
          </a:p>
          <a:p>
            <a:r>
              <a:rPr lang="en-US" dirty="0"/>
              <a:t>Looks like a normal declaration except: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/>
              <a:t> used instead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Dim</a:t>
            </a:r>
          </a:p>
          <a:p>
            <a:pPr lvl="1"/>
            <a:r>
              <a:rPr lang="en-US" dirty="0"/>
              <a:t>An initialization value is required</a:t>
            </a:r>
          </a:p>
          <a:p>
            <a:pPr lvl="1"/>
            <a:r>
              <a:rPr lang="en-US" dirty="0"/>
              <a:t>By convention, entire name capitalized with underscore characters to separate words</a:t>
            </a:r>
          </a:p>
          <a:p>
            <a:r>
              <a:rPr lang="en-US" dirty="0"/>
              <a:t>The objective of our code is now clearer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dblSALES_TAX_RATE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As Double = 1.06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dblTotal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*=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dblSALES_TAX_RATE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b="1" dirty="0"/>
              <a:t>A function performs some predetermined operation and provides a single output</a:t>
            </a:r>
          </a:p>
          <a:p>
            <a:endParaRPr lang="en-US" sz="3000" b="1" dirty="0" smtClean="0"/>
          </a:p>
          <a:p>
            <a:endParaRPr lang="en-US" sz="3000" b="1" dirty="0"/>
          </a:p>
          <a:p>
            <a:r>
              <a:rPr lang="en-US" sz="3000" b="1" dirty="0"/>
              <a:t>VB provides a set of functions that permit narrowing conversions with Option Strict On</a:t>
            </a:r>
          </a:p>
          <a:p>
            <a:r>
              <a:rPr lang="en-US" sz="3000" b="1" dirty="0"/>
              <a:t>These functions will accept a constant, variable name, or arithmetic expression</a:t>
            </a:r>
          </a:p>
          <a:p>
            <a:r>
              <a:rPr lang="en-US" sz="3000" b="1" dirty="0"/>
              <a:t>The function returns the converted value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03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3909" y="2743200"/>
            <a:ext cx="5316183" cy="5581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252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following narrowing conversions require an explicit type conversion</a:t>
            </a:r>
          </a:p>
          <a:p>
            <a:pPr lvl="1"/>
            <a:r>
              <a:rPr lang="en-US" dirty="0"/>
              <a:t>Double to Single</a:t>
            </a:r>
          </a:p>
          <a:p>
            <a:pPr lvl="1"/>
            <a:r>
              <a:rPr lang="en-US" dirty="0"/>
              <a:t>Single to Integer</a:t>
            </a:r>
          </a:p>
          <a:p>
            <a:pPr lvl="1"/>
            <a:r>
              <a:rPr lang="en-US" dirty="0"/>
              <a:t>Long to Integer</a:t>
            </a:r>
          </a:p>
          <a:p>
            <a:r>
              <a:rPr lang="en-US" dirty="0"/>
              <a:t>Boolean, Date, Object, String, and numeric types represent different sorts of values and require conversion functions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3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Text Property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TextBox</a:t>
            </a:r>
            <a:r>
              <a:rPr lang="en-US" dirty="0"/>
              <a:t> control’s Text property can be accessed in code the same way you access other properties</a:t>
            </a:r>
          </a:p>
          <a:p>
            <a:r>
              <a:rPr lang="en-US" dirty="0"/>
              <a:t>For Example:</a:t>
            </a:r>
            <a:endParaRPr lang="en-US" b="1" dirty="0"/>
          </a:p>
          <a:p>
            <a:pPr lvl="1"/>
            <a:r>
              <a:rPr lang="en-US" dirty="0"/>
              <a:t>The contents of the Text property can be assigned into a Label control’s Text property: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lblInfo.Text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txtInput.Text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The contents of the Text property can be displayed in a message box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txtInput.Text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5715000"/>
            <a:ext cx="459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</a:t>
            </a:r>
          </a:p>
          <a:p>
            <a:r>
              <a:rPr lang="en-US" dirty="0"/>
              <a:t>The student should be able to gather input the user has typed through a GUI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4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Explicit Type Conversion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Rounding can be done with the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CInt</a:t>
            </a:r>
            <a:r>
              <a:rPr lang="en-US" sz="2800" dirty="0"/>
              <a:t> function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(12.4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 '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value is 12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(12.5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 '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value is 13</a:t>
            </a:r>
          </a:p>
          <a:p>
            <a:r>
              <a:rPr lang="en-US" sz="2800" dirty="0"/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CStr</a:t>
            </a:r>
            <a:r>
              <a:rPr lang="en-US" sz="2800" dirty="0"/>
              <a:t> converts an integer value to a </a:t>
            </a:r>
            <a:r>
              <a:rPr lang="en-US" sz="2800" dirty="0" smtClean="0"/>
              <a:t>String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strText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As String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CStr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(26)</a:t>
            </a:r>
          </a:p>
          <a:p>
            <a:r>
              <a:rPr lang="en-US" sz="2800" dirty="0"/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CDec</a:t>
            </a:r>
            <a:r>
              <a:rPr lang="en-US" sz="2800" dirty="0"/>
              <a:t> converts a </a:t>
            </a:r>
            <a:r>
              <a:rPr lang="en-US" sz="2800" dirty="0" smtClean="0"/>
              <a:t>String </a:t>
            </a:r>
            <a:r>
              <a:rPr lang="en-US" sz="2800" dirty="0"/>
              <a:t>to a </a:t>
            </a:r>
            <a:r>
              <a:rPr lang="en-US" sz="2800" dirty="0" smtClean="0"/>
              <a:t>Double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dblPay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As Double = CDbl("$1,500")</a:t>
            </a:r>
          </a:p>
          <a:p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CDate</a:t>
            </a:r>
            <a:r>
              <a:rPr lang="en-US" sz="2800" dirty="0"/>
              <a:t> converts a </a:t>
            </a:r>
            <a:r>
              <a:rPr lang="en-US" sz="2800" dirty="0" smtClean="0"/>
              <a:t>String </a:t>
            </a:r>
            <a:r>
              <a:rPr lang="en-US" sz="2800" dirty="0"/>
              <a:t>to a </a:t>
            </a:r>
            <a:r>
              <a:rPr lang="en-US" sz="2800" dirty="0" smtClean="0"/>
              <a:t>Date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datHired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As Date =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CDate(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9/14/2014")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Commonly Used Conversion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</a:t>
            </a:r>
            <a:r>
              <a:rPr lang="en-US" dirty="0"/>
              <a:t>are some commonly used conversion functions</a:t>
            </a:r>
            <a:r>
              <a:rPr lang="en-US" sz="2000" dirty="0"/>
              <a:t>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936755"/>
              </p:ext>
            </p:extLst>
          </p:nvPr>
        </p:nvGraphicFramePr>
        <p:xfrm>
          <a:off x="678339" y="3124200"/>
          <a:ext cx="778732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543"/>
                <a:gridCol w="4843780"/>
              </a:tblGrid>
              <a:tr h="416422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Function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Description</a:t>
                      </a:r>
                      <a:endParaRPr lang="en-US" sz="2400" b="0" dirty="0"/>
                    </a:p>
                  </a:txBody>
                  <a:tcPr/>
                </a:tc>
              </a:tr>
              <a:tr h="38972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latin typeface="Courier New" pitchFamily="49" charset="0"/>
                          <a:cs typeface="Courier New" pitchFamily="49" charset="0"/>
                        </a:rPr>
                        <a:t>Cint</a:t>
                      </a:r>
                      <a:r>
                        <a:rPr lang="en-US" sz="2400" b="0" dirty="0" smtClean="0"/>
                        <a:t>   (</a:t>
                      </a:r>
                      <a:r>
                        <a:rPr lang="en-US" sz="2400" b="0" i="1" dirty="0" smtClean="0"/>
                        <a:t>expression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Converts </a:t>
                      </a:r>
                      <a:r>
                        <a:rPr lang="en-US" sz="2400" b="0" i="1" dirty="0" smtClean="0"/>
                        <a:t>expression </a:t>
                      </a:r>
                      <a:r>
                        <a:rPr lang="en-US" sz="2400" dirty="0" smtClean="0"/>
                        <a:t>to an Integer</a:t>
                      </a:r>
                      <a:endParaRPr lang="en-US" sz="2400" dirty="0"/>
                    </a:p>
                  </a:txBody>
                  <a:tcPr/>
                </a:tc>
              </a:tr>
              <a:tr h="38972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latin typeface="Courier New" pitchFamily="49" charset="0"/>
                          <a:cs typeface="Courier New" pitchFamily="49" charset="0"/>
                        </a:rPr>
                        <a:t>Cdbl</a:t>
                      </a:r>
                      <a:r>
                        <a:rPr lang="en-US" sz="2400" b="0" baseline="0" dirty="0" smtClean="0">
                          <a:latin typeface="+mn-lt"/>
                          <a:cs typeface="Courier New" pitchFamily="49" charset="0"/>
                        </a:rPr>
                        <a:t>   </a:t>
                      </a:r>
                      <a:r>
                        <a:rPr lang="en-US" sz="2400" b="0" dirty="0" smtClean="0"/>
                        <a:t>(</a:t>
                      </a:r>
                      <a:r>
                        <a:rPr lang="en-US" sz="2400" b="0" i="1" dirty="0" smtClean="0"/>
                        <a:t>expression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Converts </a:t>
                      </a:r>
                      <a:r>
                        <a:rPr lang="en-US" sz="2400" b="0" i="1" dirty="0" smtClean="0"/>
                        <a:t>expression </a:t>
                      </a:r>
                      <a:r>
                        <a:rPr lang="en-US" sz="2400" dirty="0" smtClean="0"/>
                        <a:t>to a Double</a:t>
                      </a:r>
                      <a:endParaRPr lang="en-US" sz="2400" dirty="0"/>
                    </a:p>
                  </a:txBody>
                  <a:tcPr/>
                </a:tc>
              </a:tr>
              <a:tr h="38972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latin typeface="Courier New" pitchFamily="49" charset="0"/>
                          <a:cs typeface="Courier New" pitchFamily="49" charset="0"/>
                        </a:rPr>
                        <a:t>Cdate</a:t>
                      </a:r>
                      <a:r>
                        <a:rPr lang="en-US" sz="2400" b="0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2400" b="0" dirty="0" smtClean="0"/>
                        <a:t>(</a:t>
                      </a:r>
                      <a:r>
                        <a:rPr lang="en-US" sz="2400" b="0" i="1" dirty="0" smtClean="0"/>
                        <a:t>expression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Converts </a:t>
                      </a:r>
                      <a:r>
                        <a:rPr lang="en-US" sz="2400" b="0" i="1" dirty="0" smtClean="0"/>
                        <a:t>expression </a:t>
                      </a:r>
                      <a:r>
                        <a:rPr lang="en-US" sz="2400" dirty="0" smtClean="0"/>
                        <a:t>to a Date</a:t>
                      </a:r>
                      <a:endParaRPr lang="en-US" sz="2400" dirty="0"/>
                    </a:p>
                  </a:txBody>
                  <a:tcPr/>
                </a:tc>
              </a:tr>
              <a:tr h="38972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latin typeface="Courier New" pitchFamily="49" charset="0"/>
                          <a:cs typeface="Courier New" pitchFamily="49" charset="0"/>
                        </a:rPr>
                        <a:t>Cdec</a:t>
                      </a:r>
                      <a:r>
                        <a:rPr lang="en-US" sz="2400" b="0" dirty="0" smtClean="0"/>
                        <a:t>   (</a:t>
                      </a:r>
                      <a:r>
                        <a:rPr lang="en-US" sz="2400" b="0" i="1" dirty="0" smtClean="0"/>
                        <a:t>expression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Converts </a:t>
                      </a:r>
                      <a:r>
                        <a:rPr lang="en-US" sz="2400" b="0" i="1" dirty="0" smtClean="0"/>
                        <a:t>expression </a:t>
                      </a:r>
                      <a:r>
                        <a:rPr lang="en-US" sz="2400" dirty="0" smtClean="0"/>
                        <a:t>to a Decimal</a:t>
                      </a:r>
                      <a:endParaRPr lang="en-US" sz="2400" dirty="0"/>
                    </a:p>
                  </a:txBody>
                  <a:tcPr/>
                </a:tc>
              </a:tr>
              <a:tr h="38972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latin typeface="Courier New" pitchFamily="49" charset="0"/>
                          <a:cs typeface="Courier New" pitchFamily="49" charset="0"/>
                        </a:rPr>
                        <a:t>Cstr</a:t>
                      </a:r>
                      <a:r>
                        <a:rPr lang="en-US" sz="2400" b="0" dirty="0" smtClean="0"/>
                        <a:t>   (</a:t>
                      </a:r>
                      <a:r>
                        <a:rPr lang="en-US" sz="2400" b="0" i="1" dirty="0" smtClean="0"/>
                        <a:t>expression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Converts </a:t>
                      </a:r>
                      <a:r>
                        <a:rPr lang="en-US" sz="2400" b="0" i="1" dirty="0" smtClean="0"/>
                        <a:t>expression </a:t>
                      </a:r>
                      <a:r>
                        <a:rPr lang="en-US" sz="2400" dirty="0" smtClean="0"/>
                        <a:t>to a String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27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Full List of Conversion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There are conversion functions for each data type: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CBool</a:t>
            </a:r>
            <a:r>
              <a:rPr lang="en-US" dirty="0"/>
              <a:t> (</a:t>
            </a:r>
            <a:r>
              <a:rPr lang="en-US" i="1" dirty="0"/>
              <a:t> expression</a:t>
            </a:r>
            <a:r>
              <a:rPr lang="en-US" dirty="0"/>
              <a:t> )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CInt</a:t>
            </a:r>
            <a:r>
              <a:rPr lang="en-US" dirty="0"/>
              <a:t>     ( </a:t>
            </a:r>
            <a:r>
              <a:rPr lang="en-US" i="1" dirty="0"/>
              <a:t>expression 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CByte</a:t>
            </a:r>
            <a:r>
              <a:rPr lang="en-US" dirty="0"/>
              <a:t> ( </a:t>
            </a:r>
            <a:r>
              <a:rPr lang="en-US" i="1" dirty="0"/>
              <a:t>expression </a:t>
            </a:r>
            <a:r>
              <a:rPr lang="en-US" dirty="0"/>
              <a:t>)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CLng</a:t>
            </a:r>
            <a:r>
              <a:rPr lang="en-US" dirty="0"/>
              <a:t>    </a:t>
            </a:r>
            <a:r>
              <a:rPr lang="en-US" dirty="0" smtClean="0"/>
              <a:t> ( </a:t>
            </a:r>
            <a:r>
              <a:rPr lang="en-US" i="1" dirty="0"/>
              <a:t>expression 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CChar</a:t>
            </a:r>
            <a:r>
              <a:rPr lang="en-US" dirty="0"/>
              <a:t> ( </a:t>
            </a:r>
            <a:r>
              <a:rPr lang="en-US" i="1" dirty="0"/>
              <a:t>expression </a:t>
            </a:r>
            <a:r>
              <a:rPr lang="en-US" dirty="0"/>
              <a:t>)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CObj</a:t>
            </a:r>
            <a:r>
              <a:rPr lang="en-US" dirty="0"/>
              <a:t>    </a:t>
            </a:r>
            <a:r>
              <a:rPr lang="en-US" dirty="0" smtClean="0"/>
              <a:t> ( </a:t>
            </a:r>
            <a:r>
              <a:rPr lang="en-US" i="1" dirty="0"/>
              <a:t>expression 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CDate</a:t>
            </a:r>
            <a:r>
              <a:rPr lang="en-US" dirty="0"/>
              <a:t> ( </a:t>
            </a:r>
            <a:r>
              <a:rPr lang="en-US" i="1" dirty="0"/>
              <a:t>expression </a:t>
            </a:r>
            <a:r>
              <a:rPr lang="en-US" dirty="0"/>
              <a:t>)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CShort</a:t>
            </a:r>
            <a:r>
              <a:rPr lang="en-US" dirty="0"/>
              <a:t> ( </a:t>
            </a:r>
            <a:r>
              <a:rPr lang="en-US" i="1" dirty="0"/>
              <a:t>expression 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CDbl</a:t>
            </a:r>
            <a:r>
              <a:rPr lang="en-US" dirty="0"/>
              <a:t>   ( </a:t>
            </a:r>
            <a:r>
              <a:rPr lang="en-US" i="1" dirty="0"/>
              <a:t>expression </a:t>
            </a:r>
            <a:r>
              <a:rPr lang="en-US" dirty="0"/>
              <a:t>)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CSng</a:t>
            </a:r>
            <a:r>
              <a:rPr lang="en-US" dirty="0"/>
              <a:t>    </a:t>
            </a:r>
            <a:r>
              <a:rPr lang="en-US" dirty="0" smtClean="0"/>
              <a:t> ( </a:t>
            </a:r>
            <a:r>
              <a:rPr lang="en-US" i="1" dirty="0"/>
              <a:t>expression 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CDec</a:t>
            </a:r>
            <a:r>
              <a:rPr lang="en-US" dirty="0"/>
              <a:t>  </a:t>
            </a:r>
            <a:r>
              <a:rPr lang="en-US" dirty="0" smtClean="0"/>
              <a:t> ( </a:t>
            </a:r>
            <a:r>
              <a:rPr lang="en-US" i="1" dirty="0"/>
              <a:t>expression </a:t>
            </a:r>
            <a:r>
              <a:rPr lang="en-US" dirty="0"/>
              <a:t>)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CStr</a:t>
            </a:r>
            <a:r>
              <a:rPr lang="en-US" dirty="0"/>
              <a:t>     ( </a:t>
            </a:r>
            <a:r>
              <a:rPr lang="en-US" i="1" dirty="0"/>
              <a:t>expression 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8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Invalid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Conversion functions can fail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dblSalary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As Double = CDbl("xyz")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datHired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As Date = CDate("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5/35/2014")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String </a:t>
            </a:r>
            <a:r>
              <a:rPr lang="en-US" i="1" dirty="0"/>
              <a:t>"xyz"</a:t>
            </a:r>
            <a:r>
              <a:rPr lang="en-US" dirty="0"/>
              <a:t> can’t be converted to a number</a:t>
            </a:r>
          </a:p>
          <a:p>
            <a:r>
              <a:rPr lang="en-US" dirty="0"/>
              <a:t>There’s no day </a:t>
            </a:r>
            <a:r>
              <a:rPr lang="en-US" i="1" dirty="0"/>
              <a:t>35</a:t>
            </a:r>
            <a:r>
              <a:rPr lang="en-US" dirty="0"/>
              <a:t> in the month of May</a:t>
            </a:r>
          </a:p>
          <a:p>
            <a:r>
              <a:rPr lang="en-US" dirty="0" smtClean="0"/>
              <a:t>Failed </a:t>
            </a:r>
            <a:r>
              <a:rPr lang="en-US" dirty="0"/>
              <a:t>conversions </a:t>
            </a:r>
            <a:r>
              <a:rPr lang="en-US" dirty="0" smtClean="0"/>
              <a:t>cause </a:t>
            </a:r>
            <a:r>
              <a:rPr lang="en-US" dirty="0"/>
              <a:t>a runtime error called </a:t>
            </a:r>
            <a:r>
              <a:rPr lang="en-US" dirty="0" smtClean="0"/>
              <a:t>an </a:t>
            </a:r>
            <a:r>
              <a:rPr lang="en-US" dirty="0"/>
              <a:t>invalid cast exception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Formatting Numbers and Dates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4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to page 154 </a:t>
            </a:r>
          </a:p>
          <a:p>
            <a:r>
              <a:rPr lang="en-US" dirty="0" smtClean="0"/>
              <a:t>Formatting Numbers and Dates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Objective</a:t>
            </a: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The student should be able to convert and format numbers and dates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77649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Converts the contents of a variable as a </a:t>
            </a:r>
            <a:r>
              <a:rPr lang="en-US" dirty="0" smtClean="0"/>
              <a:t>String</a:t>
            </a:r>
            <a:endParaRPr lang="en-US" dirty="0"/>
          </a:p>
          <a:p>
            <a:r>
              <a:rPr lang="en-US" dirty="0"/>
              <a:t>Every VB data type has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/>
              <a:t> method</a:t>
            </a:r>
          </a:p>
          <a:p>
            <a:r>
              <a:rPr lang="en-US" dirty="0"/>
              <a:t>Uses the form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VariableName.ToString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Value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VariableName</a:t>
            </a:r>
            <a:r>
              <a:rPr lang="en-US" dirty="0"/>
              <a:t> is converted to a </a:t>
            </a:r>
            <a:r>
              <a:rPr lang="en-US" dirty="0" smtClean="0"/>
              <a:t>String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1000" y="5715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Objective</a:t>
            </a:r>
          </a:p>
          <a:p>
            <a:r>
              <a:rPr lang="en-US" dirty="0"/>
              <a:t>The student should be able to convert and format numbers and dates</a:t>
            </a:r>
          </a:p>
        </p:txBody>
      </p:sp>
    </p:spTree>
    <p:extLst>
      <p:ext uri="{BB962C8B-B14F-4D97-AF65-F5344CB8AC3E}">
        <p14:creationId xmlns:p14="http://schemas.microsoft.com/office/powerpoint/2010/main" val="287881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example:</a:t>
            </a:r>
            <a:br>
              <a:rPr lang="en-US" dirty="0"/>
            </a:br>
            <a:r>
              <a:rPr lang="en-US" b="1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Dim number As Integer = 123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lblNumber.Text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number.ToString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Converts integer </a:t>
            </a:r>
            <a:r>
              <a:rPr lang="en-US" i="1" dirty="0"/>
              <a:t>123</a:t>
            </a:r>
            <a:r>
              <a:rPr lang="en-US" dirty="0"/>
              <a:t> to string </a:t>
            </a:r>
            <a:r>
              <a:rPr lang="en-US" i="1" dirty="0"/>
              <a:t>"123" </a:t>
            </a:r>
          </a:p>
          <a:p>
            <a:pPr lvl="1"/>
            <a:r>
              <a:rPr lang="en-US" dirty="0"/>
              <a:t>Then assigns the String to the Text property of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lblNumber</a:t>
            </a:r>
            <a:r>
              <a:rPr lang="en-US" dirty="0"/>
              <a:t> control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9600" y="566449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Objective</a:t>
            </a:r>
          </a:p>
          <a:p>
            <a:r>
              <a:rPr lang="en-US" dirty="0"/>
              <a:t>The student should be able to convert and format numbers and dates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381000" y="4756796"/>
            <a:ext cx="1600200" cy="1066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0801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/>
              <a:t> Method with Format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pass a format string to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/>
              <a:t> method</a:t>
            </a:r>
          </a:p>
          <a:p>
            <a:r>
              <a:rPr lang="en-US" dirty="0"/>
              <a:t>Indicates how you want to format the string</a:t>
            </a:r>
          </a:p>
          <a:p>
            <a:r>
              <a:rPr lang="en-US" dirty="0"/>
              <a:t>For example</a:t>
            </a:r>
            <a:br>
              <a:rPr lang="en-US" dirty="0"/>
            </a:b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dblSample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As Double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strResult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As String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dblSample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1234.5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strResult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dblSample.ToString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("c")</a:t>
            </a:r>
          </a:p>
          <a:p>
            <a:r>
              <a:rPr lang="en-US" dirty="0"/>
              <a:t>The 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"c"</a:t>
            </a:r>
            <a:r>
              <a:rPr lang="en-US" dirty="0"/>
              <a:t> is a </a:t>
            </a:r>
            <a:r>
              <a:rPr lang="en-US" i="1" dirty="0"/>
              <a:t>format string</a:t>
            </a:r>
          </a:p>
          <a:p>
            <a:r>
              <a:rPr lang="en-US" dirty="0"/>
              <a:t>Converts </a:t>
            </a:r>
            <a:r>
              <a:rPr lang="en-US" i="1" dirty="0"/>
              <a:t>1234.5</a:t>
            </a:r>
            <a:r>
              <a:rPr lang="en-US" dirty="0"/>
              <a:t> to currency format </a:t>
            </a:r>
            <a:r>
              <a:rPr lang="en-US" i="1" dirty="0"/>
              <a:t>$1,234.50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Format </a:t>
            </a:r>
            <a:r>
              <a:rPr lang="en-US" dirty="0" smtClean="0"/>
              <a:t>Strings page 155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125965"/>
              </p:ext>
            </p:extLst>
          </p:nvPr>
        </p:nvGraphicFramePr>
        <p:xfrm>
          <a:off x="609600" y="1905000"/>
          <a:ext cx="7924800" cy="413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860"/>
                <a:gridCol w="6296940"/>
              </a:tblGrid>
              <a:tr h="39000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Format String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Description</a:t>
                      </a:r>
                      <a:endParaRPr lang="en-US" sz="1800" b="0" dirty="0"/>
                    </a:p>
                  </a:txBody>
                  <a:tcPr/>
                </a:tc>
              </a:tr>
              <a:tr h="63000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N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i="1" baseline="0" dirty="0" smtClean="0"/>
                        <a:t>or</a:t>
                      </a:r>
                      <a:r>
                        <a:rPr lang="en-US" sz="1800" b="0" baseline="0" dirty="0" smtClean="0"/>
                        <a:t> n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Number format includes commas and displays 2 digits to the right of the decimal</a:t>
                      </a:r>
                      <a:endParaRPr lang="en-US" sz="1800" b="0" dirty="0"/>
                    </a:p>
                  </a:txBody>
                  <a:tcPr/>
                </a:tc>
              </a:tr>
              <a:tr h="63000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F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i="1" baseline="0" dirty="0" smtClean="0"/>
                        <a:t>or</a:t>
                      </a:r>
                      <a:r>
                        <a:rPr lang="en-US" sz="1800" b="0" baseline="0" dirty="0" smtClean="0"/>
                        <a:t> f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Fixed point format 2 digits to the right of the decimal but no commas</a:t>
                      </a:r>
                      <a:endParaRPr lang="en-US" sz="1800" b="0" dirty="0"/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E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i="1" baseline="0" dirty="0" smtClean="0"/>
                        <a:t>or</a:t>
                      </a:r>
                      <a:r>
                        <a:rPr lang="en-US" sz="1800" b="0" baseline="0" dirty="0" smtClean="0"/>
                        <a:t> e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Exponential format displays values in scientific notation with a single digit to the left of the decimal point. The exponent is marked by the letter e, and the exponent has a leading + or - sign.</a:t>
                      </a:r>
                      <a:endParaRPr lang="en-US" sz="1800" b="0" dirty="0"/>
                    </a:p>
                  </a:txBody>
                  <a:tcPr/>
                </a:tc>
              </a:tr>
              <a:tr h="63000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i="1" baseline="0" dirty="0" smtClean="0"/>
                        <a:t>or</a:t>
                      </a:r>
                      <a:r>
                        <a:rPr lang="en-US" sz="1800" b="0" baseline="0" dirty="0" smtClean="0"/>
                        <a:t> c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Currency format includes dollar sign, commas, and 2 digits to the right of the decimal</a:t>
                      </a:r>
                      <a:endParaRPr lang="en-US" sz="1800" b="0" dirty="0"/>
                    </a:p>
                  </a:txBody>
                  <a:tcPr/>
                </a:tc>
              </a:tr>
              <a:tr h="63000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P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i="1" baseline="0" dirty="0" smtClean="0"/>
                        <a:t>or</a:t>
                      </a:r>
                      <a:r>
                        <a:rPr lang="en-US" sz="1800" b="0" baseline="0" dirty="0" smtClean="0"/>
                        <a:t> p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Percent format multiplies number by 100 and displays with a trailing space and percent sign</a:t>
                      </a:r>
                      <a:endParaRPr lang="en-US" sz="1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68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 a Text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Can be done with an assignment statement: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txtInput.Text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String.Empty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Assigning </a:t>
            </a:r>
            <a:r>
              <a:rPr lang="en-US" dirty="0"/>
              <a:t>the predefined constant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String.Empty</a:t>
            </a:r>
            <a:r>
              <a:rPr lang="en-US" dirty="0"/>
              <a:t> replaces whatever text was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txtInput</a:t>
            </a:r>
            <a:r>
              <a:rPr lang="en-US" dirty="0"/>
              <a:t> with an empty string</a:t>
            </a:r>
          </a:p>
          <a:p>
            <a:pPr>
              <a:lnSpc>
                <a:spcPct val="90000"/>
              </a:lnSpc>
            </a:pPr>
            <a:r>
              <a:rPr lang="en-US" dirty="0"/>
              <a:t>Can also be done with a method: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txtInput.Clear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dirty="0"/>
              <a:t> is a </a:t>
            </a:r>
            <a:r>
              <a:rPr lang="en-US" i="1" dirty="0" smtClean="0"/>
              <a:t>method</a:t>
            </a:r>
            <a:r>
              <a:rPr lang="en-US" dirty="0"/>
              <a:t>, not a </a:t>
            </a:r>
            <a:r>
              <a:rPr lang="en-US" i="1" dirty="0" smtClean="0"/>
              <a:t>property</a:t>
            </a:r>
            <a:endParaRPr lang="en-US" i="1" dirty="0"/>
          </a:p>
          <a:p>
            <a:pPr lvl="1">
              <a:lnSpc>
                <a:spcPct val="90000"/>
              </a:lnSpc>
            </a:pPr>
            <a:r>
              <a:rPr lang="en-US" dirty="0"/>
              <a:t>Methods are </a:t>
            </a:r>
            <a:r>
              <a:rPr lang="en-US" i="1" dirty="0"/>
              <a:t>actions</a:t>
            </a:r>
            <a:r>
              <a:rPr lang="en-US" dirty="0"/>
              <a:t> – as in clearing the text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Uses the form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Object.Method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5867400"/>
            <a:ext cx="4597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Objective</a:t>
            </a:r>
          </a:p>
          <a:p>
            <a:r>
              <a:rPr lang="en-US" sz="1600" dirty="0"/>
              <a:t>The student should be able to gather input the user has typed through a GUI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1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Decimal 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Can add an integer to the format string to indicate number of digits to display after the decimal point</a:t>
            </a:r>
          </a:p>
          <a:p>
            <a:r>
              <a:rPr lang="en-US" sz="2000" dirty="0"/>
              <a:t>Rounding occurs when displaying fewer decimal positions than the number contains as in the 2</a:t>
            </a:r>
            <a:r>
              <a:rPr lang="en-US" sz="2000" baseline="30000" dirty="0"/>
              <a:t>nd</a:t>
            </a:r>
            <a:r>
              <a:rPr lang="en-US" sz="2000" dirty="0"/>
              <a:t> line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940198"/>
              </p:ext>
            </p:extLst>
          </p:nvPr>
        </p:nvGraphicFramePr>
        <p:xfrm>
          <a:off x="1981200" y="3200400"/>
          <a:ext cx="5188395" cy="2926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926"/>
                <a:gridCol w="1630680"/>
                <a:gridCol w="1867789"/>
              </a:tblGrid>
              <a:tr h="365967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Number Value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Format String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ToString</a:t>
                      </a:r>
                      <a:r>
                        <a:rPr lang="en-US" sz="1800" b="0" dirty="0" smtClean="0"/>
                        <a:t>() Value</a:t>
                      </a:r>
                      <a:endParaRPr lang="en-US" sz="1800" b="0" dirty="0"/>
                    </a:p>
                  </a:txBody>
                  <a:tcPr/>
                </a:tc>
              </a:tr>
              <a:tr h="342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12.3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n3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12.300</a:t>
                      </a:r>
                      <a:endParaRPr lang="en-US" sz="1800" b="0" dirty="0"/>
                    </a:p>
                  </a:txBody>
                  <a:tcPr/>
                </a:tc>
              </a:tr>
              <a:tr h="342508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12.348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n2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12.35</a:t>
                      </a:r>
                      <a:endParaRPr lang="en-US" sz="1800" b="0" dirty="0"/>
                    </a:p>
                  </a:txBody>
                  <a:tcPr/>
                </a:tc>
              </a:tr>
              <a:tr h="342508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1234567.1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n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1,234,567.10</a:t>
                      </a:r>
                      <a:endParaRPr lang="en-US" sz="1800" b="0" dirty="0"/>
                    </a:p>
                  </a:txBody>
                  <a:tcPr/>
                </a:tc>
              </a:tr>
              <a:tr h="342508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123456.0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f2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123456.00</a:t>
                      </a:r>
                      <a:endParaRPr lang="en-US" sz="1800" b="0" dirty="0"/>
                    </a:p>
                  </a:txBody>
                  <a:tcPr/>
                </a:tc>
              </a:tr>
              <a:tr h="342508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123456.0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e3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1.235e+005</a:t>
                      </a:r>
                      <a:endParaRPr lang="en-US" sz="1800" b="0" dirty="0"/>
                    </a:p>
                  </a:txBody>
                  <a:tcPr/>
                </a:tc>
              </a:tr>
              <a:tr h="342508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.234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p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23.40%</a:t>
                      </a:r>
                      <a:endParaRPr lang="en-US" sz="1800" b="0" dirty="0"/>
                    </a:p>
                  </a:txBody>
                  <a:tcPr/>
                </a:tc>
              </a:tr>
              <a:tr h="342508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–1234567.8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($1,234,567.80)</a:t>
                      </a:r>
                      <a:endParaRPr lang="en-US" sz="1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87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Specifying Integer Leading Zeros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Can specify a minimum width when displaying an integer value</a:t>
            </a:r>
          </a:p>
          <a:p>
            <a:r>
              <a:rPr lang="en-US" sz="2400" dirty="0"/>
              <a:t>Leading zeros are inserted to meet the minimum width if needed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361525"/>
              </p:ext>
            </p:extLst>
          </p:nvPr>
        </p:nvGraphicFramePr>
        <p:xfrm>
          <a:off x="838201" y="3962400"/>
          <a:ext cx="7467599" cy="1463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893"/>
                <a:gridCol w="2287927"/>
                <a:gridCol w="2781779"/>
              </a:tblGrid>
              <a:tr h="365967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Number Value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Format String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ToString</a:t>
                      </a:r>
                      <a:r>
                        <a:rPr lang="en-US" sz="1800" b="0" dirty="0" smtClean="0"/>
                        <a:t>() Value</a:t>
                      </a:r>
                      <a:endParaRPr lang="en-US" sz="1800" b="0" dirty="0"/>
                    </a:p>
                  </a:txBody>
                  <a:tcPr/>
                </a:tc>
              </a:tr>
              <a:tr h="342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800" b="0" dirty="0"/>
                    </a:p>
                  </a:txBody>
                  <a:tcPr/>
                </a:tc>
              </a:tr>
              <a:tr h="342508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D4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0023</a:t>
                      </a:r>
                      <a:endParaRPr lang="en-US" sz="1800" b="0" dirty="0"/>
                    </a:p>
                  </a:txBody>
                  <a:tcPr/>
                </a:tc>
              </a:tr>
              <a:tr h="342508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D2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sz="1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0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Dates and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400" dirty="0"/>
              <a:t> method can format a Date or </a:t>
            </a:r>
            <a:r>
              <a:rPr lang="en-US" sz="2400" dirty="0" err="1"/>
              <a:t>DateTime</a:t>
            </a:r>
            <a:r>
              <a:rPr lang="en-US" sz="2400" dirty="0"/>
              <a:t> value in a variety of ways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If the date is </a:t>
            </a:r>
            <a:r>
              <a:rPr lang="en-US" sz="2400" dirty="0" smtClean="0"/>
              <a:t>8/20/2013 </a:t>
            </a:r>
            <a:r>
              <a:rPr lang="en-US" sz="2400" dirty="0"/>
              <a:t>and the time is 3:22 PM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600" dirty="0"/>
              <a:t>Tutorial 3-8 provides an opportunity to work with number formatting concepts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794908"/>
              </p:ext>
            </p:extLst>
          </p:nvPr>
        </p:nvGraphicFramePr>
        <p:xfrm>
          <a:off x="838200" y="2514600"/>
          <a:ext cx="7513425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866"/>
                <a:gridCol w="1891221"/>
                <a:gridCol w="3843338"/>
              </a:tblGrid>
              <a:tr h="47244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Format String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Description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ToString</a:t>
                      </a:r>
                      <a:r>
                        <a:rPr lang="en-US" sz="1800" b="0" dirty="0" smtClean="0"/>
                        <a:t>() Value</a:t>
                      </a:r>
                      <a:endParaRPr lang="en-US" sz="1800" b="0" dirty="0"/>
                    </a:p>
                  </a:txBody>
                  <a:tcPr/>
                </a:tc>
              </a:tr>
              <a:tr h="342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Short Date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"8/20/2013"</a:t>
                      </a:r>
                      <a:endParaRPr lang="en-US" sz="1800" b="0" dirty="0"/>
                    </a:p>
                  </a:txBody>
                  <a:tcPr/>
                </a:tc>
              </a:tr>
              <a:tr h="342508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 Date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"Tuesday, August 20, 2013"</a:t>
                      </a:r>
                      <a:endParaRPr lang="en-US" sz="1800" b="0" dirty="0"/>
                    </a:p>
                  </a:txBody>
                  <a:tcPr/>
                </a:tc>
              </a:tr>
              <a:tr h="342508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 Time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"3:22 PM"</a:t>
                      </a:r>
                      <a:endParaRPr lang="en-US" sz="1800" b="0" dirty="0"/>
                    </a:p>
                  </a:txBody>
                  <a:tcPr/>
                </a:tc>
              </a:tr>
              <a:tr h="342508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T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Long Time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"3:22:00 PM"</a:t>
                      </a:r>
                      <a:endParaRPr lang="en-US" sz="1800" b="0" dirty="0"/>
                    </a:p>
                  </a:txBody>
                  <a:tcPr/>
                </a:tc>
              </a:tr>
              <a:tr h="342508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F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Long Date &amp;</a:t>
                      </a:r>
                      <a:r>
                        <a:rPr lang="en-US" sz="1800" b="0" baseline="0" dirty="0" smtClean="0"/>
                        <a:t> Time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"Tuesday August 20, 2013 3:22:00 PM"</a:t>
                      </a:r>
                      <a:endParaRPr lang="en-US" sz="1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51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97" y="685800"/>
            <a:ext cx="7302806" cy="585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489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 to page 157 tutorial 3-8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Format</a:t>
            </a:r>
          </a:p>
          <a:p>
            <a:pPr marL="0" indent="0">
              <a:buNone/>
            </a:pPr>
            <a:r>
              <a:rPr lang="en-US" sz="2000" dirty="0" smtClean="0"/>
              <a:t>Dim </a:t>
            </a:r>
            <a:r>
              <a:rPr lang="en-US" sz="2000" dirty="0"/>
              <a:t>dblValue As Double = CDbl(</a:t>
            </a:r>
            <a:r>
              <a:rPr lang="en-US" sz="2000" dirty="0" err="1"/>
              <a:t>txtValue.Text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smtClean="0"/>
              <a:t>lblFormatted.Text </a:t>
            </a:r>
            <a:r>
              <a:rPr lang="en-US" sz="2000" dirty="0"/>
              <a:t>= dblValue.ToString("n</a:t>
            </a:r>
            <a:r>
              <a:rPr lang="en-US" sz="2000" dirty="0" smtClean="0"/>
              <a:t>")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i="1" u="sng" dirty="0" smtClean="0"/>
              <a:t>Short Date</a:t>
            </a:r>
            <a:endParaRPr lang="en-US" sz="2000" i="1" u="sng" dirty="0"/>
          </a:p>
          <a:p>
            <a:pPr marL="0" indent="0">
              <a:buNone/>
            </a:pPr>
            <a:r>
              <a:rPr lang="en-US" sz="2000" dirty="0" smtClean="0"/>
              <a:t>Dim </a:t>
            </a:r>
            <a:r>
              <a:rPr lang="en-US" sz="2000" dirty="0"/>
              <a:t>dtmValue As Date = CDate(</a:t>
            </a:r>
            <a:r>
              <a:rPr lang="en-US" sz="2000" dirty="0" err="1"/>
              <a:t>txtValue.Text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smtClean="0"/>
              <a:t>lblFormatted.Text </a:t>
            </a:r>
            <a:r>
              <a:rPr lang="en-US" sz="2000" dirty="0"/>
              <a:t>= dtmValue.ToString("d")</a:t>
            </a:r>
          </a:p>
        </p:txBody>
      </p:sp>
    </p:spTree>
    <p:extLst>
      <p:ext uri="{BB962C8B-B14F-4D97-AF65-F5344CB8AC3E}">
        <p14:creationId xmlns:p14="http://schemas.microsoft.com/office/powerpoint/2010/main" val="502670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 to page 161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the tutorial</a:t>
            </a:r>
          </a:p>
          <a:p>
            <a:r>
              <a:rPr lang="en-US" dirty="0" smtClean="0"/>
              <a:t>Place assignments in your notebook</a:t>
            </a:r>
          </a:p>
          <a:p>
            <a:r>
              <a:rPr lang="en-US" dirty="0" smtClean="0"/>
              <a:t>Turn in your notebook for a grade.</a:t>
            </a:r>
          </a:p>
          <a:p>
            <a:r>
              <a:rPr lang="en-US" dirty="0" smtClean="0"/>
              <a:t>Looking for </a:t>
            </a:r>
            <a:r>
              <a:rPr lang="en-US" dirty="0" err="1" smtClean="0"/>
              <a:t>pg</a:t>
            </a:r>
            <a:r>
              <a:rPr lang="en-US" dirty="0" smtClean="0"/>
              <a:t> 113, 115, 151, 157, 161</a:t>
            </a:r>
          </a:p>
          <a:p>
            <a:pPr marL="0" indent="0">
              <a:buNone/>
            </a:pPr>
            <a:r>
              <a:rPr lang="en-US" dirty="0" smtClean="0"/>
              <a:t>And I am looking for notes in class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063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Class-Level 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Class-Level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variable declared inside a class but outside any procedure is a class-level variable</a:t>
            </a:r>
          </a:p>
          <a:p>
            <a:pPr lvl="1"/>
            <a:r>
              <a:rPr lang="en-US" dirty="0"/>
              <a:t>Scope is throughout all procedures of the class</a:t>
            </a:r>
          </a:p>
          <a:p>
            <a:r>
              <a:rPr lang="en-US" dirty="0"/>
              <a:t>Take care when using class-level variables:</a:t>
            </a:r>
          </a:p>
          <a:p>
            <a:pPr lvl="1"/>
            <a:r>
              <a:rPr lang="en-US" dirty="0"/>
              <a:t>Tracking down logic errors can be time consuming because many statements can access the variable</a:t>
            </a:r>
          </a:p>
          <a:p>
            <a:pPr lvl="1"/>
            <a:r>
              <a:rPr lang="en-US" dirty="0"/>
              <a:t>Make sure not to upset the accuracy of variables that are used in multiple procedures</a:t>
            </a:r>
          </a:p>
          <a:p>
            <a:pPr lvl="1"/>
            <a:r>
              <a:rPr lang="en-US" dirty="0"/>
              <a:t>Because all statement can access the variables, you must be aware of every statement that has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Class-Level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class-level constant is a named constant declared with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/>
              <a:t> keyword, at the class level</a:t>
            </a:r>
          </a:p>
          <a:p>
            <a:r>
              <a:rPr lang="en-US" dirty="0"/>
              <a:t>Class-level constants cannot be changed during runtime</a:t>
            </a:r>
          </a:p>
          <a:p>
            <a:pPr lvl="1"/>
            <a:r>
              <a:rPr lang="en-US" dirty="0" smtClean="0"/>
              <a:t>Eliminates </a:t>
            </a:r>
            <a:r>
              <a:rPr lang="en-US" dirty="0"/>
              <a:t>many of the potential hazards that are associated with the use of class-level variables</a:t>
            </a:r>
          </a:p>
          <a:p>
            <a:pPr lvl="1"/>
            <a:r>
              <a:rPr lang="en-US" dirty="0" smtClean="0"/>
              <a:t>Generally </a:t>
            </a:r>
            <a:r>
              <a:rPr lang="en-US" dirty="0"/>
              <a:t>more acceptable to use than class-level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Class-Level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2">
              <a:buNone/>
            </a:pPr>
            <a:r>
              <a:rPr lang="en-US" sz="80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8000" dirty="0" smtClean="0">
                <a:latin typeface="Courier New" pitchFamily="49" charset="0"/>
                <a:cs typeface="Courier New" pitchFamily="49" charset="0"/>
              </a:rPr>
              <a:t>Form1</a:t>
            </a:r>
          </a:p>
          <a:p>
            <a:pPr lvl="2">
              <a:buNone/>
            </a:pPr>
            <a:endParaRPr lang="en-US" sz="80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8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8000" dirty="0">
                <a:latin typeface="Courier New" pitchFamily="49" charset="0"/>
                <a:cs typeface="Courier New" pitchFamily="49" charset="0"/>
              </a:rPr>
              <a:t>Begin after class declaration</a:t>
            </a:r>
            <a:r>
              <a:rPr lang="en-US" sz="8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2">
              <a:buNone/>
            </a:pPr>
            <a:endParaRPr lang="en-US" sz="80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8000" dirty="0">
                <a:ln w="18415" cmpd="sng">
                  <a:noFill/>
                  <a:prstDash val="solid"/>
                </a:ln>
                <a:latin typeface="Courier New" pitchFamily="49" charset="0"/>
                <a:cs typeface="Courier New" pitchFamily="49" charset="0"/>
              </a:rPr>
              <a:t>	' Declare a class-level constant.</a:t>
            </a:r>
          </a:p>
          <a:p>
            <a:pPr lvl="2">
              <a:buNone/>
            </a:pPr>
            <a:r>
              <a:rPr lang="en-US" sz="8000" dirty="0">
                <a:ln w="18415" cmpd="sng">
                  <a:noFill/>
                  <a:prstDash val="solid"/>
                </a:ln>
                <a:latin typeface="Courier New" pitchFamily="49" charset="0"/>
                <a:cs typeface="Courier New" pitchFamily="49" charset="0"/>
              </a:rPr>
              <a:t>	Dim </a:t>
            </a:r>
            <a:r>
              <a:rPr lang="en-US" sz="8000" dirty="0" err="1">
                <a:ln w="18415" cmpd="sng">
                  <a:noFill/>
                  <a:prstDash val="solid"/>
                </a:ln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8000" dirty="0">
                <a:ln w="18415" cmpd="sng">
                  <a:noFill/>
                  <a:prstDash val="solid"/>
                </a:ln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0" dirty="0" err="1">
                <a:ln w="18415" cmpd="sng">
                  <a:noFill/>
                  <a:prstDash val="solid"/>
                </a:ln>
                <a:latin typeface="Courier New" pitchFamily="49" charset="0"/>
                <a:cs typeface="Courier New" pitchFamily="49" charset="0"/>
              </a:rPr>
              <a:t>intVALUE</a:t>
            </a:r>
            <a:r>
              <a:rPr lang="en-US" sz="8000" dirty="0">
                <a:ln w="18415" cmpd="sng">
                  <a:noFill/>
                  <a:prstDash val="solid"/>
                </a:ln>
                <a:latin typeface="Courier New" pitchFamily="49" charset="0"/>
                <a:cs typeface="Courier New" pitchFamily="49" charset="0"/>
              </a:rPr>
              <a:t> As Integer = </a:t>
            </a:r>
            <a:r>
              <a:rPr lang="en-US" sz="8000" dirty="0" smtClean="0">
                <a:ln w="18415" cmpd="sng">
                  <a:noFill/>
                  <a:prstDash val="solid"/>
                </a:ln>
                <a:latin typeface="Courier New" pitchFamily="49" charset="0"/>
                <a:cs typeface="Courier New" pitchFamily="49" charset="0"/>
              </a:rPr>
              <a:t>0</a:t>
            </a:r>
          </a:p>
          <a:p>
            <a:pPr lvl="2">
              <a:buNone/>
            </a:pPr>
            <a:endParaRPr lang="en-US" sz="8000" dirty="0">
              <a:ln w="18415" cmpd="sng">
                <a:noFill/>
                <a:prstDash val="solid"/>
              </a:ln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8000" dirty="0">
                <a:ln w="18415" cmpd="sng">
                  <a:noFill/>
                  <a:prstDash val="solid"/>
                </a:ln>
                <a:latin typeface="Courier New" pitchFamily="49" charset="0"/>
                <a:cs typeface="Courier New" pitchFamily="49" charset="0"/>
              </a:rPr>
              <a:t>	' Declare a class-level variable.</a:t>
            </a:r>
          </a:p>
          <a:p>
            <a:pPr lvl="2">
              <a:buNone/>
            </a:pPr>
            <a:r>
              <a:rPr lang="en-US" sz="8000" dirty="0">
                <a:ln w="18415" cmpd="sng">
                  <a:noFill/>
                  <a:prstDash val="solid"/>
                </a:ln>
                <a:latin typeface="Courier New" pitchFamily="49" charset="0"/>
                <a:cs typeface="Courier New" pitchFamily="49" charset="0"/>
              </a:rPr>
              <a:t>	Dim </a:t>
            </a:r>
            <a:r>
              <a:rPr lang="en-US" sz="8000" dirty="0" err="1">
                <a:ln w="18415" cmpd="sng">
                  <a:noFill/>
                  <a:prstDash val="solid"/>
                </a:ln>
                <a:latin typeface="Courier New" pitchFamily="49" charset="0"/>
                <a:cs typeface="Courier New" pitchFamily="49" charset="0"/>
              </a:rPr>
              <a:t>intValue</a:t>
            </a:r>
            <a:r>
              <a:rPr lang="en-US" sz="8000" dirty="0">
                <a:ln w="18415" cmpd="sng">
                  <a:noFill/>
                  <a:prstDash val="solid"/>
                </a:ln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8000" dirty="0" smtClean="0">
                <a:ln w="18415" cmpd="sng">
                  <a:noFill/>
                  <a:prstDash val="solid"/>
                </a:ln>
                <a:latin typeface="Courier New" pitchFamily="49" charset="0"/>
                <a:cs typeface="Courier New" pitchFamily="49" charset="0"/>
              </a:rPr>
              <a:t>Integer</a:t>
            </a:r>
          </a:p>
          <a:p>
            <a:pPr lvl="2">
              <a:buNone/>
            </a:pPr>
            <a:endParaRPr lang="en-US" sz="8000" dirty="0">
              <a:ln w="18415" cmpd="sng">
                <a:noFill/>
                <a:prstDash val="solid"/>
              </a:ln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8000" dirty="0">
                <a:latin typeface="Courier New" pitchFamily="49" charset="0"/>
                <a:cs typeface="Courier New" pitchFamily="49" charset="0"/>
              </a:rPr>
              <a:t>	' End before procedure declarations</a:t>
            </a:r>
            <a:r>
              <a:rPr lang="en-US" sz="8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2">
              <a:buNone/>
            </a:pPr>
            <a:endParaRPr lang="en-US" sz="80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8000" dirty="0">
                <a:latin typeface="Courier New" pitchFamily="49" charset="0"/>
                <a:cs typeface="Courier New" pitchFamily="49" charset="0"/>
              </a:rPr>
              <a:t>	Private Sub Procedure() </a:t>
            </a:r>
          </a:p>
          <a:p>
            <a:pPr lvl="2">
              <a:buNone/>
            </a:pPr>
            <a:r>
              <a:rPr lang="en-US" sz="8000" dirty="0">
                <a:latin typeface="Courier New" pitchFamily="49" charset="0"/>
                <a:cs typeface="Courier New" pitchFamily="49" charset="0"/>
              </a:rPr>
              <a:t>	End Sub</a:t>
            </a:r>
          </a:p>
          <a:p>
            <a:pPr lvl="2">
              <a:buNone/>
            </a:pPr>
            <a:r>
              <a:rPr lang="en-US" sz="8000" dirty="0">
                <a:latin typeface="Courier New" pitchFamily="49" charset="0"/>
                <a:cs typeface="Courier New" pitchFamily="49" charset="0"/>
              </a:rPr>
              <a:t>End Class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2667000"/>
            <a:ext cx="5943600" cy="1828800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Concatentation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Assume the user has entered their name into the </a:t>
            </a:r>
            <a:r>
              <a:rPr lang="en-US" sz="2800" dirty="0" err="1"/>
              <a:t>TextBox</a:t>
            </a:r>
            <a:r>
              <a:rPr lang="en-US" sz="2800" dirty="0"/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txtName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/>
              <a:t>Label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lblGreeting</a:t>
            </a:r>
            <a:r>
              <a:rPr lang="en-US" sz="2800" dirty="0"/>
              <a:t> can say, “Hello” to any name found in the </a:t>
            </a:r>
            <a:r>
              <a:rPr lang="en-US" sz="2800" dirty="0" err="1"/>
              <a:t>TextBox</a:t>
            </a:r>
            <a:endParaRPr lang="en-US" sz="2800" dirty="0"/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lblGreeting.Text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"Hello " &amp;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txtName.Text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/>
              <a:t>Appends user name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txtName.Text</a:t>
            </a:r>
            <a:r>
              <a:rPr lang="en-US" sz="2000" dirty="0"/>
              <a:t> to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"Hello " </a:t>
            </a:r>
            <a:r>
              <a:rPr lang="en-US" sz="2000" dirty="0" smtClean="0"/>
              <a:t>and </a:t>
            </a:r>
            <a:r>
              <a:rPr lang="en-US" sz="2000" dirty="0"/>
              <a:t>stores result in text property of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lblGreeting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5867400"/>
            <a:ext cx="4597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Objective</a:t>
            </a:r>
          </a:p>
          <a:p>
            <a:r>
              <a:rPr lang="en-US" sz="1600" dirty="0"/>
              <a:t>The student should be able to gather input the user has typed through a GUI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We’ve shown two possible runtime errors</a:t>
            </a:r>
          </a:p>
          <a:p>
            <a:pPr lvl="1"/>
            <a:r>
              <a:rPr lang="en-US" i="1" dirty="0" err="1"/>
              <a:t>DivideByZeroException</a:t>
            </a:r>
            <a:endParaRPr lang="en-US" i="1" dirty="0"/>
          </a:p>
          <a:p>
            <a:pPr lvl="1"/>
            <a:r>
              <a:rPr lang="en-US" i="1" dirty="0" err="1"/>
              <a:t>InvalidCastException</a:t>
            </a:r>
            <a:endParaRPr lang="en-US" i="1" dirty="0"/>
          </a:p>
          <a:p>
            <a:pPr lvl="1"/>
            <a:r>
              <a:rPr lang="en-US" dirty="0"/>
              <a:t>There are many others</a:t>
            </a:r>
          </a:p>
          <a:p>
            <a:r>
              <a:rPr lang="en-US" dirty="0"/>
              <a:t>Runtime errors occur for may reasons </a:t>
            </a:r>
          </a:p>
          <a:p>
            <a:r>
              <a:rPr lang="en-US" dirty="0"/>
              <a:t>A runtime error results when:</a:t>
            </a:r>
          </a:p>
          <a:p>
            <a:pPr lvl="1"/>
            <a:r>
              <a:rPr lang="en-US" dirty="0"/>
              <a:t>Visual Basic throws an exception</a:t>
            </a:r>
          </a:p>
          <a:p>
            <a:pPr lvl="1"/>
            <a:r>
              <a:rPr lang="en-US" dirty="0"/>
              <a:t>And it is an unhandled exception</a:t>
            </a:r>
          </a:p>
          <a:p>
            <a:r>
              <a:rPr lang="en-US" dirty="0"/>
              <a:t>Exception handling allows a program to fail gracefully and recover if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9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Visual Basic provides an exception handler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Try-Catch</a:t>
            </a:r>
            <a:r>
              <a:rPr lang="en-US" dirty="0"/>
              <a:t> statement: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Try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  ' Try block statements…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Catch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  ' Catch block statements…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End Try</a:t>
            </a:r>
          </a:p>
          <a:p>
            <a:r>
              <a:rPr lang="en-US" dirty="0"/>
              <a:t>The </a:t>
            </a:r>
            <a:r>
              <a:rPr lang="en-US" i="1" dirty="0"/>
              <a:t>try block</a:t>
            </a:r>
            <a:r>
              <a:rPr lang="en-US" dirty="0"/>
              <a:t> contains program statements that might throw an exception</a:t>
            </a:r>
          </a:p>
          <a:p>
            <a:r>
              <a:rPr lang="en-US" dirty="0"/>
              <a:t>The </a:t>
            </a:r>
            <a:r>
              <a:rPr lang="en-US" i="1" dirty="0"/>
              <a:t>catch block</a:t>
            </a:r>
            <a:r>
              <a:rPr lang="en-US" dirty="0"/>
              <a:t> contains statements to execute if an exception is thrown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2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CDec</a:t>
            </a:r>
            <a:r>
              <a:rPr lang="en-US" sz="2000" dirty="0"/>
              <a:t> throws a cast exception, the </a:t>
            </a:r>
            <a:r>
              <a:rPr lang="en-US" sz="2000" i="1" dirty="0"/>
              <a:t>try block</a:t>
            </a:r>
            <a:r>
              <a:rPr lang="en-US" sz="2000" dirty="0"/>
              <a:t> catches it, jumps to and executes the </a:t>
            </a:r>
            <a:r>
              <a:rPr lang="en-US" sz="2000" i="1" dirty="0"/>
              <a:t>catch block</a:t>
            </a:r>
            <a:r>
              <a:rPr lang="en-US" sz="2000" dirty="0"/>
              <a:t> which displays the error message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743200"/>
            <a:ext cx="792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Try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' Get the user's input and convert it to a Decimal.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decSalary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CDec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txtSalary.Text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' Display the user's salary.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("Your salary is " 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decSalary.ToString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("c"))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Catch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' Display an error message.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("Please try again, and enter a number.")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End Try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730062"/>
            <a:ext cx="7924800" cy="2321462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Boxes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GroupBox</a:t>
            </a:r>
            <a:r>
              <a:rPr lang="en-US" dirty="0"/>
              <a:t>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GroupBox</a:t>
            </a:r>
            <a:r>
              <a:rPr lang="en-US" sz="2400" dirty="0"/>
              <a:t> creates a grouping of controls </a:t>
            </a:r>
          </a:p>
          <a:p>
            <a:endParaRPr lang="en-US" sz="2400" dirty="0"/>
          </a:p>
          <a:p>
            <a:pPr lvl="1"/>
            <a:r>
              <a:rPr lang="en-US" sz="2400" dirty="0"/>
              <a:t>Controls are enclosed in </a:t>
            </a:r>
            <a:br>
              <a:rPr lang="en-US" sz="2400" dirty="0"/>
            </a:br>
            <a:r>
              <a:rPr lang="en-US" sz="2400" dirty="0"/>
              <a:t>a box with a title</a:t>
            </a:r>
          </a:p>
          <a:p>
            <a:pPr lvl="1"/>
            <a:r>
              <a:rPr lang="en-US" sz="2400" dirty="0"/>
              <a:t>It’s apparent the controls </a:t>
            </a:r>
            <a:br>
              <a:rPr lang="en-US" sz="2400" dirty="0"/>
            </a:br>
            <a:r>
              <a:rPr lang="en-US" sz="2400" dirty="0"/>
              <a:t>within the </a:t>
            </a:r>
            <a:r>
              <a:rPr lang="en-US" sz="2400" dirty="0" err="1"/>
              <a:t>GroupBox</a:t>
            </a:r>
            <a:r>
              <a:rPr lang="en-US" sz="2400" dirty="0"/>
              <a:t> are related in some way</a:t>
            </a:r>
          </a:p>
          <a:p>
            <a:pPr lvl="1"/>
            <a:r>
              <a:rPr lang="en-US" sz="2400" dirty="0"/>
              <a:t>Controls in a </a:t>
            </a:r>
            <a:r>
              <a:rPr lang="en-US" sz="2400" dirty="0" err="1"/>
              <a:t>GroupBox</a:t>
            </a:r>
            <a:r>
              <a:rPr lang="en-US" sz="2400" dirty="0"/>
              <a:t> have their own tab order</a:t>
            </a:r>
          </a:p>
          <a:p>
            <a:pPr lvl="1"/>
            <a:r>
              <a:rPr lang="en-US" sz="2400" dirty="0"/>
              <a:t>Moving a </a:t>
            </a:r>
            <a:r>
              <a:rPr lang="en-US" sz="2400" dirty="0" err="1"/>
              <a:t>GroupBox</a:t>
            </a:r>
            <a:r>
              <a:rPr lang="en-US" sz="2400" dirty="0"/>
              <a:t> moves its controls with it</a:t>
            </a:r>
          </a:p>
          <a:p>
            <a:pPr lvl="1"/>
            <a:r>
              <a:rPr lang="en-US" sz="2400" dirty="0"/>
              <a:t>Removing a </a:t>
            </a:r>
            <a:r>
              <a:rPr lang="en-US" sz="2400" dirty="0" err="1"/>
              <a:t>GroupBox</a:t>
            </a:r>
            <a:r>
              <a:rPr lang="en-US" sz="2400" dirty="0"/>
              <a:t> also removes all controls within it</a:t>
            </a:r>
          </a:p>
          <a:p>
            <a:endParaRPr lang="en-US" dirty="0"/>
          </a:p>
        </p:txBody>
      </p:sp>
      <p:pic>
        <p:nvPicPr>
          <p:cNvPr id="4" name="Picture 3" descr="033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057400"/>
            <a:ext cx="2667000" cy="15911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43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Placing Controls Within a Group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Must create the </a:t>
            </a:r>
            <a:r>
              <a:rPr lang="en-US" dirty="0" err="1"/>
              <a:t>GroupBox</a:t>
            </a:r>
            <a:r>
              <a:rPr lang="en-US" dirty="0"/>
              <a:t> first</a:t>
            </a:r>
          </a:p>
          <a:p>
            <a:r>
              <a:rPr lang="en-US" dirty="0"/>
              <a:t>Then select the </a:t>
            </a:r>
            <a:r>
              <a:rPr lang="en-US" dirty="0" err="1"/>
              <a:t>GroupBox</a:t>
            </a:r>
            <a:r>
              <a:rPr lang="en-US" dirty="0"/>
              <a:t> control and</a:t>
            </a:r>
          </a:p>
          <a:p>
            <a:pPr lvl="1"/>
            <a:r>
              <a:rPr lang="en-US" dirty="0"/>
              <a:t>Double-click the tool from the </a:t>
            </a:r>
            <a:r>
              <a:rPr lang="en-US" i="1" dirty="0" err="1"/>
              <a:t>ToolBox</a:t>
            </a:r>
            <a:r>
              <a:rPr lang="en-US" dirty="0"/>
              <a:t> to place the control in the group</a:t>
            </a:r>
          </a:p>
          <a:p>
            <a:pPr lvl="1">
              <a:buNone/>
            </a:pPr>
            <a:r>
              <a:rPr lang="en-US" dirty="0"/>
              <a:t>	or</a:t>
            </a:r>
          </a:p>
          <a:p>
            <a:pPr lvl="1"/>
            <a:r>
              <a:rPr lang="en-US" dirty="0"/>
              <a:t>Click and drag the control from the </a:t>
            </a:r>
            <a:r>
              <a:rPr lang="en-US" i="1" dirty="0" err="1"/>
              <a:t>ToolBox</a:t>
            </a:r>
            <a:r>
              <a:rPr lang="en-US" dirty="0"/>
              <a:t> to the </a:t>
            </a:r>
            <a:r>
              <a:rPr lang="en-US" dirty="0" err="1"/>
              <a:t>GroupBox</a:t>
            </a:r>
            <a:endParaRPr lang="en-US" dirty="0"/>
          </a:p>
          <a:p>
            <a:r>
              <a:rPr lang="en-US" dirty="0"/>
              <a:t>To move an existing control to a </a:t>
            </a:r>
            <a:r>
              <a:rPr lang="en-US" dirty="0" err="1"/>
              <a:t>GroupBox</a:t>
            </a:r>
            <a:endParaRPr lang="en-US" dirty="0"/>
          </a:p>
          <a:p>
            <a:pPr lvl="1"/>
            <a:r>
              <a:rPr lang="en-US" dirty="0"/>
              <a:t>Select the control and cut it from the form</a:t>
            </a:r>
          </a:p>
          <a:p>
            <a:pPr lvl="1"/>
            <a:r>
              <a:rPr lang="en-US" dirty="0"/>
              <a:t>Select the group and paste the control into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4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Box Tab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A </a:t>
            </a:r>
            <a:r>
              <a:rPr lang="en-US" sz="2600" dirty="0" err="1"/>
              <a:t>GroupBox</a:t>
            </a:r>
            <a:r>
              <a:rPr lang="en-US" sz="2600" dirty="0"/>
              <a:t> </a:t>
            </a:r>
            <a:r>
              <a:rPr lang="en-US" sz="2600" dirty="0" smtClean="0"/>
              <a:t> has </a:t>
            </a:r>
            <a:r>
              <a:rPr lang="en-US" sz="2600" dirty="0"/>
              <a:t>it’s own place in form tab order </a:t>
            </a:r>
          </a:p>
          <a:p>
            <a:r>
              <a:rPr lang="en-US" sz="2600" dirty="0"/>
              <a:t>Once the tab order reaches the </a:t>
            </a:r>
            <a:r>
              <a:rPr lang="en-US" sz="2600" dirty="0" err="1"/>
              <a:t>GroupBox</a:t>
            </a:r>
            <a:endParaRPr lang="en-US" sz="2600" dirty="0"/>
          </a:p>
          <a:p>
            <a:pPr lvl="1"/>
            <a:r>
              <a:rPr lang="en-US" sz="2600" dirty="0"/>
              <a:t>Must tab through all controls in the </a:t>
            </a:r>
            <a:r>
              <a:rPr lang="en-US" sz="2600" dirty="0" err="1"/>
              <a:t>GroupBox</a:t>
            </a:r>
            <a:r>
              <a:rPr lang="en-US" sz="2600" dirty="0"/>
              <a:t> </a:t>
            </a:r>
            <a:br>
              <a:rPr lang="en-US" sz="2600" dirty="0"/>
            </a:br>
            <a:r>
              <a:rPr lang="en-US" sz="2600" dirty="0"/>
              <a:t>before tabbing to controls outside </a:t>
            </a:r>
            <a:r>
              <a:rPr lang="en-US" sz="2600" dirty="0" err="1"/>
              <a:t>GroupBox</a:t>
            </a:r>
            <a:endParaRPr lang="en-US" sz="2600" dirty="0"/>
          </a:p>
          <a:p>
            <a:pPr lvl="1"/>
            <a:r>
              <a:rPr lang="en-US" sz="2600" dirty="0"/>
              <a:t>Tab order of controls inside the </a:t>
            </a:r>
            <a:r>
              <a:rPr lang="en-US" sz="2600" dirty="0" err="1"/>
              <a:t>GroupBox</a:t>
            </a:r>
            <a:r>
              <a:rPr lang="en-US" sz="2600" dirty="0"/>
              <a:t> </a:t>
            </a:r>
            <a:br>
              <a:rPr lang="en-US" sz="2600" dirty="0"/>
            </a:br>
            <a:r>
              <a:rPr lang="en-US" sz="2600" dirty="0"/>
              <a:t>can be assigned in any order </a:t>
            </a:r>
            <a:endParaRPr lang="en-US" sz="2600" dirty="0" smtClean="0"/>
          </a:p>
          <a:p>
            <a:pPr lvl="1"/>
            <a:endParaRPr lang="en-US" sz="2600" dirty="0"/>
          </a:p>
          <a:p>
            <a:r>
              <a:rPr lang="en-US" sz="2600" dirty="0"/>
              <a:t>The </a:t>
            </a:r>
            <a:r>
              <a:rPr lang="en-US" sz="2600" dirty="0" err="1"/>
              <a:t>GroupBox</a:t>
            </a:r>
            <a:r>
              <a:rPr lang="en-US" sz="2600" dirty="0"/>
              <a:t> to the right</a:t>
            </a:r>
            <a:br>
              <a:rPr lang="en-US" sz="2600" dirty="0"/>
            </a:br>
            <a:r>
              <a:rPr lang="en-US" sz="2600" dirty="0"/>
              <a:t>is 2</a:t>
            </a:r>
            <a:r>
              <a:rPr lang="en-US" sz="2600" baseline="30000" dirty="0"/>
              <a:t>nd</a:t>
            </a:r>
            <a:r>
              <a:rPr lang="en-US" sz="2600" dirty="0"/>
              <a:t> in the form tab order</a:t>
            </a:r>
          </a:p>
          <a:p>
            <a:r>
              <a:rPr lang="en-US" sz="2600" dirty="0"/>
              <a:t>Tab order of controls in the</a:t>
            </a:r>
            <a:br>
              <a:rPr lang="en-US" sz="2600" dirty="0"/>
            </a:br>
            <a:r>
              <a:rPr lang="en-US" sz="2600" dirty="0" err="1"/>
              <a:t>GroupBox</a:t>
            </a:r>
            <a:r>
              <a:rPr lang="en-US" sz="2600" dirty="0"/>
              <a:t> is 2.1, 2.3, &amp; 2.5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Pink tissue pap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4219904"/>
            <a:ext cx="2590799" cy="18271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71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Selecting and Moving Multiple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Multiple controls can be selected and then acted upon as a group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Click and drag over the desired controls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Any control partially or completely within the selection box will be selected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Or hold the </a:t>
            </a:r>
            <a:r>
              <a:rPr lang="en-US" i="1" dirty="0"/>
              <a:t>Ctrl</a:t>
            </a:r>
            <a:r>
              <a:rPr lang="en-US" dirty="0"/>
              <a:t> key while clicking the controls</a:t>
            </a:r>
          </a:p>
          <a:p>
            <a:pPr>
              <a:lnSpc>
                <a:spcPct val="90000"/>
              </a:lnSpc>
            </a:pPr>
            <a:r>
              <a:rPr lang="en-US" dirty="0"/>
              <a:t>Once selected, a group of controls may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moved together as a group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deleted in a single step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Have their properties set in a single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Load Event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0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Tutorial 3-2 provides another example of how to concatenate strings from text boxes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95400" y="2819400"/>
            <a:ext cx="7391398" cy="3168580"/>
            <a:chOff x="838201" y="2819400"/>
            <a:chExt cx="7735184" cy="3401296"/>
          </a:xfrm>
        </p:grpSpPr>
        <p:pic>
          <p:nvPicPr>
            <p:cNvPr id="5" name="Picture 4" descr="New Bitmap Image (2).bmp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1" y="2819400"/>
              <a:ext cx="3733800" cy="305014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grpSp>
          <p:nvGrpSpPr>
            <p:cNvPr id="6" name="Group 5"/>
            <p:cNvGrpSpPr/>
            <p:nvPr/>
          </p:nvGrpSpPr>
          <p:grpSpPr>
            <a:xfrm>
              <a:off x="1676400" y="3200400"/>
              <a:ext cx="6896985" cy="3020296"/>
              <a:chOff x="1676400" y="3200400"/>
              <a:chExt cx="6896985" cy="3020296"/>
            </a:xfrm>
          </p:grpSpPr>
          <p:sp>
            <p:nvSpPr>
              <p:cNvPr id="7" name="Line 10"/>
              <p:cNvSpPr>
                <a:spLocks noChangeShapeType="1"/>
              </p:cNvSpPr>
              <p:nvPr/>
            </p:nvSpPr>
            <p:spPr bwMode="auto">
              <a:xfrm flipH="1">
                <a:off x="4267200" y="3429000"/>
                <a:ext cx="137160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Line 11"/>
              <p:cNvSpPr>
                <a:spLocks noChangeShapeType="1"/>
              </p:cNvSpPr>
              <p:nvPr/>
            </p:nvSpPr>
            <p:spPr bwMode="auto">
              <a:xfrm flipH="1">
                <a:off x="4267200" y="3810000"/>
                <a:ext cx="137160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12"/>
              <p:cNvSpPr>
                <a:spLocks noChangeShapeType="1"/>
              </p:cNvSpPr>
              <p:nvPr/>
            </p:nvSpPr>
            <p:spPr bwMode="auto">
              <a:xfrm flipH="1">
                <a:off x="4267200" y="4114800"/>
                <a:ext cx="137160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13"/>
              <p:cNvSpPr>
                <a:spLocks noChangeShapeType="1"/>
              </p:cNvSpPr>
              <p:nvPr/>
            </p:nvSpPr>
            <p:spPr bwMode="auto">
              <a:xfrm flipH="1">
                <a:off x="4267200" y="4495800"/>
                <a:ext cx="137160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14"/>
              <p:cNvSpPr>
                <a:spLocks noChangeShapeType="1"/>
              </p:cNvSpPr>
              <p:nvPr/>
            </p:nvSpPr>
            <p:spPr bwMode="auto">
              <a:xfrm flipH="1">
                <a:off x="4267200" y="4876800"/>
                <a:ext cx="137160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8"/>
              <p:cNvSpPr>
                <a:spLocks noChangeShapeType="1"/>
              </p:cNvSpPr>
              <p:nvPr/>
            </p:nvSpPr>
            <p:spPr bwMode="auto">
              <a:xfrm flipV="1">
                <a:off x="2743200" y="5557836"/>
                <a:ext cx="0" cy="16300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20"/>
              <p:cNvSpPr>
                <a:spLocks noChangeShapeType="1"/>
              </p:cNvSpPr>
              <p:nvPr/>
            </p:nvSpPr>
            <p:spPr bwMode="auto">
              <a:xfrm flipV="1">
                <a:off x="1676400" y="5595938"/>
                <a:ext cx="0" cy="42386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1"/>
              <p:cNvSpPr>
                <a:spLocks noChangeShapeType="1"/>
              </p:cNvSpPr>
              <p:nvPr/>
            </p:nvSpPr>
            <p:spPr bwMode="auto">
              <a:xfrm>
                <a:off x="1676400" y="6019800"/>
                <a:ext cx="403860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3"/>
              <p:cNvSpPr>
                <a:spLocks noChangeShapeType="1"/>
              </p:cNvSpPr>
              <p:nvPr/>
            </p:nvSpPr>
            <p:spPr bwMode="auto">
              <a:xfrm>
                <a:off x="2743200" y="5720838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 flipH="1">
                <a:off x="4267200" y="5410200"/>
                <a:ext cx="144780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715000" y="3200400"/>
                <a:ext cx="2539411" cy="42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Courier New" pitchFamily="49" charset="0"/>
                    <a:cs typeface="Courier New" pitchFamily="49" charset="0"/>
                  </a:rPr>
                  <a:t>txtDayOfWeek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715000" y="3562350"/>
                <a:ext cx="1981200" cy="42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Courier New" pitchFamily="49" charset="0"/>
                    <a:cs typeface="Courier New" pitchFamily="49" charset="0"/>
                  </a:rPr>
                  <a:t>txtMonth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715000" y="3924300"/>
                <a:ext cx="2858385" cy="42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Courier New" pitchFamily="49" charset="0"/>
                    <a:cs typeface="Courier New" pitchFamily="49" charset="0"/>
                  </a:rPr>
                  <a:t>txtDayOftheMonth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715000" y="4286250"/>
                <a:ext cx="1981200" cy="42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Courier New" pitchFamily="49" charset="0"/>
                    <a:cs typeface="Courier New" pitchFamily="49" charset="0"/>
                  </a:rPr>
                  <a:t>txtYear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15000" y="4648200"/>
                <a:ext cx="2539411" cy="42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Courier New" pitchFamily="49" charset="0"/>
                    <a:cs typeface="Courier New" pitchFamily="49" charset="0"/>
                  </a:rPr>
                  <a:t>lblDateString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715000" y="5181599"/>
                <a:ext cx="1981200" cy="42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Courier New" pitchFamily="49" charset="0"/>
                    <a:cs typeface="Courier New" pitchFamily="49" charset="0"/>
                  </a:rPr>
                  <a:t>btnExit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715000" y="5486400"/>
                <a:ext cx="1981200" cy="42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Courier New" pitchFamily="49" charset="0"/>
                    <a:cs typeface="Courier New" pitchFamily="49" charset="0"/>
                  </a:rPr>
                  <a:t>btnClear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715000" y="5791200"/>
                <a:ext cx="1981200" cy="42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Courier New" pitchFamily="49" charset="0"/>
                    <a:cs typeface="Courier New" pitchFamily="49" charset="0"/>
                  </a:rPr>
                  <a:t>btnShowDate</a:t>
                </a: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4546600" y="5970588"/>
            <a:ext cx="4597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Objective</a:t>
            </a:r>
          </a:p>
          <a:p>
            <a:r>
              <a:rPr lang="en-US" sz="1600" dirty="0"/>
              <a:t>The student should be able to gather input the user has typed through a GUI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Event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Every form has a Load event</a:t>
            </a:r>
          </a:p>
          <a:p>
            <a:pPr lvl="1"/>
            <a:r>
              <a:rPr lang="en-US" sz="2400" dirty="0"/>
              <a:t>Executes when the form is first displayed</a:t>
            </a:r>
          </a:p>
          <a:p>
            <a:r>
              <a:rPr lang="en-US" sz="2400" dirty="0"/>
              <a:t>Double-click in any empty space on the form</a:t>
            </a:r>
          </a:p>
          <a:p>
            <a:pPr lvl="1"/>
            <a:r>
              <a:rPr lang="en-US" sz="2400" dirty="0"/>
              <a:t>The code window will appear</a:t>
            </a:r>
          </a:p>
          <a:p>
            <a:pPr lvl="1"/>
            <a:r>
              <a:rPr lang="en-US" sz="2400" dirty="0"/>
              <a:t>Place the code to be executed between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sz="2400" dirty="0"/>
              <a:t> lines of the event handler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1100" y="4648200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Sub Form1_Load(...) Handles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MyBase.Load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("Prepare to see the form!")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Sub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4419599"/>
            <a:ext cx="7048500" cy="1295401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4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Focus on Program Design and Problem Solving: Building the </a:t>
            </a:r>
            <a:r>
              <a:rPr lang="en-US" sz="3100" i="1" dirty="0"/>
              <a:t>Room Charge Calculator</a:t>
            </a:r>
            <a:r>
              <a:rPr lang="en-US" sz="3100" dirty="0"/>
              <a:t> Application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Turn to page 177</a:t>
            </a:r>
          </a:p>
          <a:p>
            <a:r>
              <a:rPr lang="en-US" dirty="0" smtClean="0"/>
              <a:t>Flow Charts</a:t>
            </a:r>
          </a:p>
          <a:p>
            <a:r>
              <a:rPr lang="en-US" dirty="0" smtClean="0"/>
              <a:t>Turn to page 201 Algorithm work bench complete 1 and 2</a:t>
            </a:r>
          </a:p>
          <a:p>
            <a:r>
              <a:rPr lang="en-US" dirty="0" smtClean="0"/>
              <a:t>Turn to page 202 complete 1-5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Objective</a:t>
            </a:r>
          </a:p>
          <a:p>
            <a:r>
              <a:rPr lang="en-US" dirty="0" smtClean="0"/>
              <a:t>Students should be able to understand conversion functions, formatting numbers, and formatting dates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5294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The </a:t>
            </a:r>
            <a:r>
              <a:rPr lang="en-US" sz="3200" i="1" dirty="0" smtClean="0"/>
              <a:t>Room Charge Calculator </a:t>
            </a:r>
            <a:r>
              <a:rPr lang="en-US" sz="3200" dirty="0" smtClean="0"/>
              <a:t>Application</a:t>
            </a:r>
            <a:endParaRPr lang="en-US" sz="3200" dirty="0"/>
          </a:p>
        </p:txBody>
      </p:sp>
      <p:pic>
        <p:nvPicPr>
          <p:cNvPr id="3" name="Picture 7" descr="034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371600"/>
            <a:ext cx="8229600" cy="480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02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btnCalculate</a:t>
            </a:r>
            <a:r>
              <a:rPr lang="en-US" sz="3600" dirty="0"/>
              <a:t> Click Event</a:t>
            </a:r>
          </a:p>
        </p:txBody>
      </p:sp>
      <p:pic>
        <p:nvPicPr>
          <p:cNvPr id="4" name="Picture 4" descr="03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819400" y="1143000"/>
            <a:ext cx="3505200" cy="50757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18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btnClear</a:t>
            </a:r>
            <a:r>
              <a:rPr lang="en-US" sz="3200" dirty="0"/>
              <a:t> Click Event</a:t>
            </a:r>
          </a:p>
        </p:txBody>
      </p:sp>
      <p:pic>
        <p:nvPicPr>
          <p:cNvPr id="3" name="Picture 7" descr="03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900" y="1143000"/>
            <a:ext cx="3886200" cy="5036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30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btnExit</a:t>
            </a:r>
            <a:r>
              <a:rPr lang="en-US" sz="3200" dirty="0"/>
              <a:t> Click Event &amp; The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Form1</a:t>
            </a:r>
            <a:r>
              <a:rPr lang="en-US" sz="3200" dirty="0"/>
              <a:t> Load Event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62050" y="1524001"/>
            <a:ext cx="6819900" cy="4495800"/>
            <a:chOff x="609600" y="1295399"/>
            <a:chExt cx="7239000" cy="5134517"/>
          </a:xfrm>
        </p:grpSpPr>
        <p:pic>
          <p:nvPicPr>
            <p:cNvPr id="3" name="Picture 2" descr="kiad even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1295399"/>
              <a:ext cx="2819400" cy="513451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Picture 3" descr="exiteven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1371600"/>
              <a:ext cx="3200400" cy="364336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5699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Completed Form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057" y="1182360"/>
            <a:ext cx="4433886" cy="502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0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Colors with Code (Optional Topic)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You can change color properties with code</a:t>
            </a:r>
          </a:p>
          <a:p>
            <a:pPr lvl="1"/>
            <a:r>
              <a:rPr lang="en-US" sz="2400" dirty="0"/>
              <a:t>The following code sets the label’s background color to black and foreground color to yellow: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r>
              <a:rPr lang="en-US" sz="2400" dirty="0"/>
              <a:t>And the following code returns the background and foreground to the </a:t>
            </a:r>
            <a:r>
              <a:rPr lang="en-US" sz="2400" dirty="0" smtClean="0"/>
              <a:t>default colors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r>
              <a:rPr lang="en-US" sz="2400" dirty="0" smtClean="0"/>
              <a:t>Tutorial 3-12 demonstrates how to change a label’s colors with code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019300" y="29718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lblMessage.BackColor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Color.Black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lblMessage.ForeColor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Color.Yellow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2050" y="4632462"/>
            <a:ext cx="6819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lblMessage.BackColor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SystemColors.Control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lblMessage.ForeColor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SystemColors.ControlText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about Debugging: Locating Logic Errors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6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WVB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SOWVB2012</Template>
  <TotalTime>1089</TotalTime>
  <Words>4460</Words>
  <Application>Microsoft Office PowerPoint</Application>
  <PresentationFormat>On-screen Show (4:3)</PresentationFormat>
  <Paragraphs>896</Paragraphs>
  <Slides>108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2" baseType="lpstr">
      <vt:lpstr>Arial</vt:lpstr>
      <vt:lpstr>Courier New</vt:lpstr>
      <vt:lpstr>Wingdings</vt:lpstr>
      <vt:lpstr>SOWVB2012</vt:lpstr>
      <vt:lpstr>Chapter 3</vt:lpstr>
      <vt:lpstr>Topics</vt:lpstr>
      <vt:lpstr>Gathering Text Input</vt:lpstr>
      <vt:lpstr>Visual Basic </vt:lpstr>
      <vt:lpstr>The TextBox Control</vt:lpstr>
      <vt:lpstr>Using the Text Property in Code</vt:lpstr>
      <vt:lpstr>Clearing a Text Box</vt:lpstr>
      <vt:lpstr>String Concatentation</vt:lpstr>
      <vt:lpstr>String Concatenation</vt:lpstr>
      <vt:lpstr>Aligning Controls in Design Mode</vt:lpstr>
      <vt:lpstr>The Focus Method</vt:lpstr>
      <vt:lpstr>The Focus Method</vt:lpstr>
      <vt:lpstr>Controlling a Form’s Tab Order with the TabIndex Property</vt:lpstr>
      <vt:lpstr>Assigning Keyboard Access Keys to Buttons</vt:lpstr>
      <vt:lpstr>'&amp;' Has Special Meaning in a Button</vt:lpstr>
      <vt:lpstr>Setting the Accept Button</vt:lpstr>
      <vt:lpstr>Setting the Cancel Button</vt:lpstr>
      <vt:lpstr>Variables and Data Types </vt:lpstr>
      <vt:lpstr>Why Have Variables?</vt:lpstr>
      <vt:lpstr>What Can You Do With Variables?</vt:lpstr>
      <vt:lpstr>How to Think About Variables</vt:lpstr>
      <vt:lpstr>Declaring Variables</vt:lpstr>
      <vt:lpstr>Declaring Multiple Variables</vt:lpstr>
      <vt:lpstr>Variable Naming Rules</vt:lpstr>
      <vt:lpstr>Variable Naming Conventions</vt:lpstr>
      <vt:lpstr>Setting the Value of a Variable</vt:lpstr>
      <vt:lpstr>Visual Basic Data Types</vt:lpstr>
      <vt:lpstr>Integer Data Types</vt:lpstr>
      <vt:lpstr>Floating-Point Data Types</vt:lpstr>
      <vt:lpstr>Other Common Data Types</vt:lpstr>
      <vt:lpstr>The String Data Type</vt:lpstr>
      <vt:lpstr>The Date Data Type</vt:lpstr>
      <vt:lpstr>Assigning Text to a Variable</vt:lpstr>
      <vt:lpstr>Declaring Variables with IntelliSense</vt:lpstr>
      <vt:lpstr>Default Values and Initialization</vt:lpstr>
      <vt:lpstr>Initialization of Variables</vt:lpstr>
      <vt:lpstr>Scope and Local Variables</vt:lpstr>
      <vt:lpstr>Performing Calculations </vt:lpstr>
      <vt:lpstr>Properties for Buttons page 152</vt:lpstr>
      <vt:lpstr>Common Arithmetic Operators</vt:lpstr>
      <vt:lpstr>Common Arithmetic Operators</vt:lpstr>
      <vt:lpstr>Special Integer Division Operator</vt:lpstr>
      <vt:lpstr>Modulus (MOD) Operator</vt:lpstr>
      <vt:lpstr>Retrieving the Current Date/Time</vt:lpstr>
      <vt:lpstr>Combined Assignment Operators</vt:lpstr>
      <vt:lpstr>Combined Assignment Operators</vt:lpstr>
      <vt:lpstr>Arithmetic Operator Precedence</vt:lpstr>
      <vt:lpstr>Operator Precedence Examples</vt:lpstr>
      <vt:lpstr>Grouping with Parentheses</vt:lpstr>
      <vt:lpstr>Converting Mathematical Expressions to Programming Statements</vt:lpstr>
      <vt:lpstr>Mixing Different Data Types </vt:lpstr>
      <vt:lpstr>Implicit Type Conversions</vt:lpstr>
      <vt:lpstr>Option Strict</vt:lpstr>
      <vt:lpstr>Type Conversion Runtime Errors</vt:lpstr>
      <vt:lpstr>Literals</vt:lpstr>
      <vt:lpstr>Named Constants</vt:lpstr>
      <vt:lpstr>Named Constants</vt:lpstr>
      <vt:lpstr>Explicit Type Conversions</vt:lpstr>
      <vt:lpstr>Explicit Type Conversions</vt:lpstr>
      <vt:lpstr>Explicit Type Conversion Examples</vt:lpstr>
      <vt:lpstr>Commonly Used Conversion Functions</vt:lpstr>
      <vt:lpstr>A Full List of Conversion Functions</vt:lpstr>
      <vt:lpstr>Invalid Conversions</vt:lpstr>
      <vt:lpstr>Formatting Numbers and Dates </vt:lpstr>
      <vt:lpstr>Formatting</vt:lpstr>
      <vt:lpstr>The ToString Method</vt:lpstr>
      <vt:lpstr>The ToString Method</vt:lpstr>
      <vt:lpstr>ToString Method with Format String</vt:lpstr>
      <vt:lpstr>Types of Format Strings page 155</vt:lpstr>
      <vt:lpstr>Specifying Decimal Precision</vt:lpstr>
      <vt:lpstr>Specifying Integer Leading Zeros</vt:lpstr>
      <vt:lpstr>Formatting Dates and Times</vt:lpstr>
      <vt:lpstr>PowerPoint Presentation</vt:lpstr>
      <vt:lpstr>Turn to page 157 tutorial 3-8</vt:lpstr>
      <vt:lpstr>Turn to page 161</vt:lpstr>
      <vt:lpstr>Class-Level Variables </vt:lpstr>
      <vt:lpstr>Class-Level Variables</vt:lpstr>
      <vt:lpstr>Class-Level Constants</vt:lpstr>
      <vt:lpstr>Class-Level Declarations</vt:lpstr>
      <vt:lpstr>Exception Handling </vt:lpstr>
      <vt:lpstr>Runtime Errors</vt:lpstr>
      <vt:lpstr>Handling Exceptions</vt:lpstr>
      <vt:lpstr>Exception Handling Example</vt:lpstr>
      <vt:lpstr>Group Boxes </vt:lpstr>
      <vt:lpstr>The GroupBox Control</vt:lpstr>
      <vt:lpstr>Placing Controls Within a Group Box</vt:lpstr>
      <vt:lpstr>Group Box Tab Order</vt:lpstr>
      <vt:lpstr>Selecting and Moving Multiple Controls</vt:lpstr>
      <vt:lpstr>The Load Event </vt:lpstr>
      <vt:lpstr>Load Event Handler</vt:lpstr>
      <vt:lpstr>Focus on Program Design and Problem Solving: Building the Room Charge Calculator Application </vt:lpstr>
      <vt:lpstr>Visual Basic</vt:lpstr>
      <vt:lpstr>The Room Charge Calculator Application</vt:lpstr>
      <vt:lpstr>The btnCalculate Click Event</vt:lpstr>
      <vt:lpstr>The btnClear Click Event</vt:lpstr>
      <vt:lpstr>The btnExit Click Event &amp; The Form1 Load Event</vt:lpstr>
      <vt:lpstr>The Completed Form</vt:lpstr>
      <vt:lpstr>Changing Colors with Code (Optional Topic)</vt:lpstr>
      <vt:lpstr>More about Debugging: Locating Logic Errors </vt:lpstr>
      <vt:lpstr>Debugging Problem</vt:lpstr>
      <vt:lpstr>Visual Basic Debugging Aids</vt:lpstr>
      <vt:lpstr>Debugging Commands in the Toolbar</vt:lpstr>
      <vt:lpstr>Project</vt:lpstr>
      <vt:lpstr>Vocab for Monday</vt:lpstr>
      <vt:lpstr>Vocab Chapter 3.2</vt:lpstr>
      <vt:lpstr>Vocab Chapter 3.3</vt:lpstr>
      <vt:lpstr>Vocab Chapter 3.4</vt:lpstr>
      <vt:lpstr>Calculator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subject>Variables and Calculations</dc:subject>
  <dc:creator>Chris</dc:creator>
  <cp:lastModifiedBy>Brosius, John</cp:lastModifiedBy>
  <cp:revision>82</cp:revision>
  <dcterms:created xsi:type="dcterms:W3CDTF">2006-08-16T00:00:00Z</dcterms:created>
  <dcterms:modified xsi:type="dcterms:W3CDTF">2015-11-30T15:40:31Z</dcterms:modified>
</cp:coreProperties>
</file>