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59" r:id="rId5"/>
    <p:sldId id="263" r:id="rId6"/>
    <p:sldId id="260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7" autoAdjust="0"/>
    <p:restoredTop sz="94660"/>
  </p:normalViewPr>
  <p:slideViewPr>
    <p:cSldViewPr snapToGrid="0">
      <p:cViewPr>
        <p:scale>
          <a:sx n="132" d="100"/>
          <a:sy n="132" d="100"/>
        </p:scale>
        <p:origin x="72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9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2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3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44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3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7/24/22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pstone_16582898019610/Capstone-Bike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B967A1D-3A9A-4787-A49F-59E477F46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Capstone</a:t>
            </a:r>
            <a:r>
              <a:rPr lang="en-US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– Cyclistic Bike </a:t>
            </a:r>
            <a:endParaRPr lang="en-us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57D5430-3AAF-4AB3-8595-35C0A4103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7/20/2022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76E97-8700-5508-30D3-FA76206D5323}"/>
              </a:ext>
            </a:extLst>
          </p:cNvPr>
          <p:cNvSpPr txBox="1"/>
          <p:nvPr/>
        </p:nvSpPr>
        <p:spPr>
          <a:xfrm>
            <a:off x="152400" y="165100"/>
            <a:ext cx="636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Ride Data Analysis Between Casual Riders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Members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07CFC3-51A3-6DDA-D03A-63BB8EF4B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4432"/>
            <a:ext cx="11887200" cy="478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4DFDF-D264-383F-AEE0-38FCF2B2513A}"/>
              </a:ext>
            </a:extLst>
          </p:cNvPr>
          <p:cNvSpPr txBox="1"/>
          <p:nvPr/>
        </p:nvSpPr>
        <p:spPr>
          <a:xfrm>
            <a:off x="292100" y="203200"/>
            <a:ext cx="636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Ride Data Analysis Between Casual Riders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6263B-FDD8-D53C-91D3-1725DC4B0605}"/>
              </a:ext>
            </a:extLst>
          </p:cNvPr>
          <p:cNvSpPr txBox="1"/>
          <p:nvPr/>
        </p:nvSpPr>
        <p:spPr>
          <a:xfrm>
            <a:off x="548504" y="928667"/>
            <a:ext cx="11094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ride duration (in seconds), </a:t>
            </a:r>
            <a:r>
              <a:rPr lang="en-US" dirty="0" err="1"/>
              <a:t>Cyclistic</a:t>
            </a:r>
            <a:r>
              <a:rPr lang="en-US" dirty="0"/>
              <a:t> Members are relatively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for Casual Riders, the ridership dipped during the weekdays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said, the graph depicts that Casual Riders spent longer time riding than </a:t>
            </a:r>
            <a:r>
              <a:rPr lang="en-US" dirty="0" err="1"/>
              <a:t>Cyclistic</a:t>
            </a:r>
            <a:r>
              <a:rPr lang="en-US" dirty="0"/>
              <a:t>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derive a hypothesis that </a:t>
            </a:r>
            <a:r>
              <a:rPr lang="en-US" dirty="0" err="1"/>
              <a:t>Cyclistic</a:t>
            </a:r>
            <a:r>
              <a:rPr lang="en-US" dirty="0"/>
              <a:t> Members are using the </a:t>
            </a:r>
            <a:r>
              <a:rPr lang="en-US" dirty="0" err="1"/>
              <a:t>Cyclistic</a:t>
            </a:r>
            <a:r>
              <a:rPr lang="en-US" dirty="0"/>
              <a:t> bikes for their daily commute as duration is shorter.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other hand, Casual Riders tended to travel longer and stop more frequent to rest-up or sightseeing for leisure purpose.</a:t>
            </a:r>
          </a:p>
        </p:txBody>
      </p:sp>
    </p:spTree>
    <p:extLst>
      <p:ext uri="{BB962C8B-B14F-4D97-AF65-F5344CB8AC3E}">
        <p14:creationId xmlns:p14="http://schemas.microsoft.com/office/powerpoint/2010/main" val="267873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76E97-8700-5508-30D3-FA76206D5323}"/>
              </a:ext>
            </a:extLst>
          </p:cNvPr>
          <p:cNvSpPr txBox="1"/>
          <p:nvPr/>
        </p:nvSpPr>
        <p:spPr>
          <a:xfrm>
            <a:off x="152400" y="165100"/>
            <a:ext cx="636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Ride Data Analysis Between Casual Riders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Members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75E72-8CAE-A14E-E4DD-37288BBCA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4432"/>
            <a:ext cx="11887200" cy="49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3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4DFDF-D264-383F-AEE0-38FCF2B2513A}"/>
              </a:ext>
            </a:extLst>
          </p:cNvPr>
          <p:cNvSpPr txBox="1"/>
          <p:nvPr/>
        </p:nvSpPr>
        <p:spPr>
          <a:xfrm>
            <a:off x="292100" y="203200"/>
            <a:ext cx="636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Ride Data Analysis Between Casual Riders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6263B-FDD8-D53C-91D3-1725DC4B0605}"/>
              </a:ext>
            </a:extLst>
          </p:cNvPr>
          <p:cNvSpPr txBox="1"/>
          <p:nvPr/>
        </p:nvSpPr>
        <p:spPr>
          <a:xfrm>
            <a:off x="548504" y="928667"/>
            <a:ext cx="11094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trip distance(in 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 travel, on average, longer distance than </a:t>
            </a:r>
            <a:r>
              <a:rPr lang="en-US" dirty="0" err="1"/>
              <a:t>Cyclistic</a:t>
            </a:r>
            <a:r>
              <a:rPr lang="en-US" dirty="0"/>
              <a:t>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Cyclistic</a:t>
            </a:r>
            <a:r>
              <a:rPr lang="en-US" dirty="0"/>
              <a:t> Members are using the </a:t>
            </a:r>
            <a:r>
              <a:rPr lang="en-US" dirty="0" err="1"/>
              <a:t>Cyclistic</a:t>
            </a:r>
            <a:r>
              <a:rPr lang="en-US" dirty="0"/>
              <a:t> bikes for their daily commute to school or work, which usually in closer proximity.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other hand, for Casual Riders, they traveled longer distance, this might indicates that they tended to travel to further area for leisure purpose</a:t>
            </a:r>
          </a:p>
        </p:txBody>
      </p:sp>
    </p:spTree>
    <p:extLst>
      <p:ext uri="{BB962C8B-B14F-4D97-AF65-F5344CB8AC3E}">
        <p14:creationId xmlns:p14="http://schemas.microsoft.com/office/powerpoint/2010/main" val="84253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76E97-8700-5508-30D3-FA76206D5323}"/>
              </a:ext>
            </a:extLst>
          </p:cNvPr>
          <p:cNvSpPr txBox="1"/>
          <p:nvPr/>
        </p:nvSpPr>
        <p:spPr>
          <a:xfrm>
            <a:off x="152400" y="165100"/>
            <a:ext cx="636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Ride Data Analysis Between Casual Riders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259BA-2E2C-FD3D-D3FE-5113FEB3F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4432"/>
            <a:ext cx="11887200" cy="51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4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4DFDF-D264-383F-AEE0-38FCF2B2513A}"/>
              </a:ext>
            </a:extLst>
          </p:cNvPr>
          <p:cNvSpPr txBox="1"/>
          <p:nvPr/>
        </p:nvSpPr>
        <p:spPr>
          <a:xfrm>
            <a:off x="292100" y="203200"/>
            <a:ext cx="636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Ride Data Analysis Between Casual Riders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6263B-FDD8-D53C-91D3-1725DC4B0605}"/>
              </a:ext>
            </a:extLst>
          </p:cNvPr>
          <p:cNvSpPr txBox="1"/>
          <p:nvPr/>
        </p:nvSpPr>
        <p:spPr>
          <a:xfrm>
            <a:off x="548504" y="928667"/>
            <a:ext cx="11094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weekdays, </a:t>
            </a:r>
            <a:r>
              <a:rPr lang="en-US" dirty="0" err="1"/>
              <a:t>Cyclistic</a:t>
            </a:r>
            <a:r>
              <a:rPr lang="en-US" dirty="0"/>
              <a:t> Members have higher ridership than Casual Riders group.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 ridership of Casual Riders increased significantly during each weekends throughout the 12 months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represents the following: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Cyclistic</a:t>
            </a:r>
            <a:r>
              <a:rPr lang="en-US" dirty="0"/>
              <a:t> Members are using the </a:t>
            </a:r>
            <a:r>
              <a:rPr lang="en-US" dirty="0" err="1"/>
              <a:t>Cyclistic</a:t>
            </a:r>
            <a:r>
              <a:rPr lang="en-US" dirty="0"/>
              <a:t> bikes for their daily commute in close proximity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Casual Riders are using the bikes to travel to further for leisure.</a:t>
            </a:r>
          </a:p>
        </p:txBody>
      </p:sp>
    </p:spTree>
    <p:extLst>
      <p:ext uri="{BB962C8B-B14F-4D97-AF65-F5344CB8AC3E}">
        <p14:creationId xmlns:p14="http://schemas.microsoft.com/office/powerpoint/2010/main" val="20512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4DFDF-D264-383F-AEE0-38FCF2B2513A}"/>
              </a:ext>
            </a:extLst>
          </p:cNvPr>
          <p:cNvSpPr txBox="1"/>
          <p:nvPr/>
        </p:nvSpPr>
        <p:spPr>
          <a:xfrm>
            <a:off x="292100" y="203200"/>
            <a:ext cx="636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6263B-FDD8-D53C-91D3-1725DC4B0605}"/>
              </a:ext>
            </a:extLst>
          </p:cNvPr>
          <p:cNvSpPr txBox="1"/>
          <p:nvPr/>
        </p:nvSpPr>
        <p:spPr>
          <a:xfrm>
            <a:off x="609600" y="902731"/>
            <a:ext cx="10777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Encourage Casual Riders to use bikes for their daily commutes by providing membership discount for the first 3 months of joining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 months discount membership for Casual Riders with electric bike and classic bike to be used with no extra charge/fee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Promote regular bike riding as health improving exercise by giving before and after heart rate and blood pressure checks and a 3 months discount membership trial</a:t>
            </a:r>
          </a:p>
        </p:txBody>
      </p:sp>
    </p:spTree>
    <p:extLst>
      <p:ext uri="{BB962C8B-B14F-4D97-AF65-F5344CB8AC3E}">
        <p14:creationId xmlns:p14="http://schemas.microsoft.com/office/powerpoint/2010/main" val="23238490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{7AA4E081-7027-7E46-BF4D-CB7B665CC10C}tf10001120</Template>
  <TotalTime>30</TotalTime>
  <Words>354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Capstone – Cyclistic Bike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– Cyclistic Bike </dc:title>
  <dc:creator/>
  <cp:lastModifiedBy>James Hung</cp:lastModifiedBy>
  <cp:revision>8</cp:revision>
  <dcterms:created xsi:type="dcterms:W3CDTF">2022-07-20T06:53:10Z</dcterms:created>
  <dcterms:modified xsi:type="dcterms:W3CDTF">2022-07-24T06:19:33Z</dcterms:modified>
</cp:coreProperties>
</file>