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64" r:id="rId3"/>
    <p:sldId id="257" r:id="rId4"/>
    <p:sldId id="259" r:id="rId5"/>
    <p:sldId id="260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220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90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25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51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35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444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7/25/22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35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035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75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6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7/25/22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8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ED1C14C-A143-42F5-B247-D0E800131009}" type="datetimeFigureOut">
              <a:rPr lang="en-US" smtClean="0"/>
              <a:t>7/25/22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83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1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Capstone_16582898019610/Capstone-BikeSharin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BB967A1D-3A9A-4787-A49F-59E477F466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Capstone</a:t>
            </a:r>
            <a:r>
              <a:rPr lang="en-US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– Cyclistic Bike </a:t>
            </a:r>
            <a:endParaRPr lang="en-us" b="1" cap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857D5430-3AAF-4AB3-8595-35C0A41032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7/20/2022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C4DFDF-D264-383F-AEE0-38FCF2B2513A}"/>
              </a:ext>
            </a:extLst>
          </p:cNvPr>
          <p:cNvSpPr txBox="1"/>
          <p:nvPr/>
        </p:nvSpPr>
        <p:spPr>
          <a:xfrm>
            <a:off x="292100" y="203200"/>
            <a:ext cx="6365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Ride Data Analysis Between Casual Riders and Cyclistic Members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26263B-FDD8-D53C-91D3-1725DC4B0605}"/>
              </a:ext>
            </a:extLst>
          </p:cNvPr>
          <p:cNvSpPr txBox="1"/>
          <p:nvPr/>
        </p:nvSpPr>
        <p:spPr>
          <a:xfrm>
            <a:off x="548504" y="928667"/>
            <a:ext cx="110949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Problem: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Lack of incentive for Casual Riders to join Cyclistic Membership program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 not know the differentiation of Cyclistic bikes usage habit between Casual Riders and Cyclistic Members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Solutions: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Identify the differentiation of Cyclistic bikes usage habit between Casual Riders and Cyclistic Members.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allows the business is understand the following: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How Casual Riders and Cyclistic Members are differ,?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What causes the different?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How to close this usage gap between Casual Riders and Cyclistic Members?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Helps the business’s marketing department to design an effective market strategy to promote Cyclistic Membership and convert Casual Riders into annual members.</a:t>
            </a:r>
          </a:p>
        </p:txBody>
      </p:sp>
    </p:spTree>
    <p:extLst>
      <p:ext uri="{BB962C8B-B14F-4D97-AF65-F5344CB8AC3E}">
        <p14:creationId xmlns:p14="http://schemas.microsoft.com/office/powerpoint/2010/main" val="1377127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676E97-8700-5508-30D3-FA76206D5323}"/>
              </a:ext>
            </a:extLst>
          </p:cNvPr>
          <p:cNvSpPr txBox="1"/>
          <p:nvPr/>
        </p:nvSpPr>
        <p:spPr>
          <a:xfrm>
            <a:off x="152400" y="165100"/>
            <a:ext cx="6365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Ride Data Analysis Between Casual Riders and Cyclistic Members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07CFC3-51A3-6DDA-D03A-63BB8EF4B0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57"/>
          <a:stretch/>
        </p:blipFill>
        <p:spPr>
          <a:xfrm>
            <a:off x="256903" y="534432"/>
            <a:ext cx="8930640" cy="41237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6B2768-961C-5366-A9BC-0C9A689DC267}"/>
              </a:ext>
            </a:extLst>
          </p:cNvPr>
          <p:cNvSpPr txBox="1"/>
          <p:nvPr/>
        </p:nvSpPr>
        <p:spPr>
          <a:xfrm>
            <a:off x="152400" y="4720047"/>
            <a:ext cx="119002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average ride duration (in seconds), Cyclistic Members are relatively constant.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However, for Casual Riders, the ridership dipped during the weekdays period.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That said, the graph depicts that Casual Riders spent longer time riding than Cyclistic Members.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derive a hypothesis that Cyclistic Members are using the Cyclistic bikes for their daily commute as duration is shorter.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the other hand, Casual Riders tended to travel longer and stop more frequent to rest-up or sightseeing for leisure purpose.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676E97-8700-5508-30D3-FA76206D5323}"/>
              </a:ext>
            </a:extLst>
          </p:cNvPr>
          <p:cNvSpPr txBox="1"/>
          <p:nvPr/>
        </p:nvSpPr>
        <p:spPr>
          <a:xfrm>
            <a:off x="152400" y="165100"/>
            <a:ext cx="6365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Ride Data Analysis Between Casual Riders and Cyclistic Members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1F75E72-8CAE-A14E-E4DD-37288BBCAE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00"/>
          <a:stretch/>
        </p:blipFill>
        <p:spPr>
          <a:xfrm>
            <a:off x="265611" y="534433"/>
            <a:ext cx="8773886" cy="40474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6C9544-FDCE-C829-C687-96B1302C73F1}"/>
              </a:ext>
            </a:extLst>
          </p:cNvPr>
          <p:cNvSpPr txBox="1"/>
          <p:nvPr/>
        </p:nvSpPr>
        <p:spPr>
          <a:xfrm>
            <a:off x="152401" y="4581843"/>
            <a:ext cx="11887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average trip distance(in meters)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Casual Riders travel, on average, longer distance than Cyclistic 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Cyclistic Members are using the Cyclistic bikes for their daily commute to school or work, which usually in closer proximity.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the other hand, for Casual Riders, they traveled longer distance, this might indicates that they tended to travel to further area for leisure purpose</a:t>
            </a:r>
          </a:p>
        </p:txBody>
      </p:sp>
    </p:spTree>
    <p:extLst>
      <p:ext uri="{BB962C8B-B14F-4D97-AF65-F5344CB8AC3E}">
        <p14:creationId xmlns:p14="http://schemas.microsoft.com/office/powerpoint/2010/main" val="592739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676E97-8700-5508-30D3-FA76206D5323}"/>
              </a:ext>
            </a:extLst>
          </p:cNvPr>
          <p:cNvSpPr txBox="1"/>
          <p:nvPr/>
        </p:nvSpPr>
        <p:spPr>
          <a:xfrm>
            <a:off x="152400" y="165100"/>
            <a:ext cx="6365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Ride Data Analysis Between Casual Riders and Cyclistic Members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E259BA-2E2C-FD3D-D3FE-5113FEB3F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03" y="534432"/>
            <a:ext cx="10062754" cy="43727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85DC84E-5C8E-32E4-E8E7-2EE0610006B5}"/>
              </a:ext>
            </a:extLst>
          </p:cNvPr>
          <p:cNvSpPr txBox="1"/>
          <p:nvPr/>
        </p:nvSpPr>
        <p:spPr>
          <a:xfrm>
            <a:off x="152400" y="4907195"/>
            <a:ext cx="1188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During weekdays, Cyclistic Members have higher ridership than Casual Riders group.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However, the ridership of Casual Riders increased significantly during each weekends throughout the 12 months period.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represents the following: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Cyclistic Members are using the Cyclistic bikes for their daily commute in close proximity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Casual Riders are using the bikes to travel to further for leisure.</a:t>
            </a:r>
          </a:p>
        </p:txBody>
      </p:sp>
    </p:spTree>
    <p:extLst>
      <p:ext uri="{BB962C8B-B14F-4D97-AF65-F5344CB8AC3E}">
        <p14:creationId xmlns:p14="http://schemas.microsoft.com/office/powerpoint/2010/main" val="1073544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C4DFDF-D264-383F-AEE0-38FCF2B2513A}"/>
              </a:ext>
            </a:extLst>
          </p:cNvPr>
          <p:cNvSpPr txBox="1"/>
          <p:nvPr/>
        </p:nvSpPr>
        <p:spPr>
          <a:xfrm>
            <a:off x="292100" y="203200"/>
            <a:ext cx="6365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Recommendations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26263B-FDD8-D53C-91D3-1725DC4B0605}"/>
              </a:ext>
            </a:extLst>
          </p:cNvPr>
          <p:cNvSpPr txBox="1"/>
          <p:nvPr/>
        </p:nvSpPr>
        <p:spPr>
          <a:xfrm>
            <a:off x="609600" y="902731"/>
            <a:ext cx="107774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Encourage Casual Riders to use bikes for their daily commutes by providing membership discount for the first 3 months of joining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 months discount membership for Casual Riders with electric bike and classic bike to be used with no extra charge/fee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Promote regular bike riding as health improving exercise by giving before and after heart rate and blood pressure checks and a 3 months discount membership trial</a:t>
            </a:r>
          </a:p>
        </p:txBody>
      </p:sp>
    </p:spTree>
    <p:extLst>
      <p:ext uri="{BB962C8B-B14F-4D97-AF65-F5344CB8AC3E}">
        <p14:creationId xmlns:p14="http://schemas.microsoft.com/office/powerpoint/2010/main" val="232384908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{7AA4E081-7027-7E46-BF4D-CB7B665CC10C}tf10001120</Template>
  <TotalTime>42</TotalTime>
  <Words>439</Words>
  <Application>Microsoft Macintosh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MT</vt:lpstr>
      <vt:lpstr>Parcel</vt:lpstr>
      <vt:lpstr>Capstone – Cyclistic Bike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– Cyclistic Bike </dc:title>
  <dc:creator/>
  <cp:lastModifiedBy>James Hung</cp:lastModifiedBy>
  <cp:revision>13</cp:revision>
  <dcterms:created xsi:type="dcterms:W3CDTF">2022-07-20T06:53:10Z</dcterms:created>
  <dcterms:modified xsi:type="dcterms:W3CDTF">2022-07-25T06:05:36Z</dcterms:modified>
</cp:coreProperties>
</file>