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70" r:id="rId4"/>
    <p:sldId id="266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1FF"/>
    <a:srgbClr val="FFFFFF"/>
    <a:srgbClr val="FFFF66"/>
    <a:srgbClr val="6C60E0"/>
    <a:srgbClr val="6200EE"/>
    <a:srgbClr val="5A425C"/>
    <a:srgbClr val="FD8C8C"/>
    <a:srgbClr val="F2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1" autoAdjust="0"/>
    <p:restoredTop sz="94660"/>
  </p:normalViewPr>
  <p:slideViewPr>
    <p:cSldViewPr snapToGrid="0">
      <p:cViewPr>
        <p:scale>
          <a:sx n="66" d="100"/>
          <a:sy n="66" d="100"/>
        </p:scale>
        <p:origin x="86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5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2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36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6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4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9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2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4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0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5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8.svg"/><Relationship Id="rId10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AB562D8-7473-4B17-8778-B66A36CB99AD}"/>
              </a:ext>
            </a:extLst>
          </p:cNvPr>
          <p:cNvGrpSpPr/>
          <p:nvPr/>
        </p:nvGrpSpPr>
        <p:grpSpPr>
          <a:xfrm>
            <a:off x="4218787" y="4383949"/>
            <a:ext cx="3840031" cy="722111"/>
            <a:chOff x="4218787" y="4383949"/>
            <a:chExt cx="3840031" cy="722111"/>
          </a:xfrm>
        </p:grpSpPr>
        <p:grpSp>
          <p:nvGrpSpPr>
            <p:cNvPr id="58" name="그룹 57"/>
            <p:cNvGrpSpPr/>
            <p:nvPr/>
          </p:nvGrpSpPr>
          <p:grpSpPr>
            <a:xfrm>
              <a:off x="4218787" y="4477942"/>
              <a:ext cx="628118" cy="628118"/>
              <a:chOff x="8846116" y="4168827"/>
              <a:chExt cx="1083168" cy="1083168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8846116" y="4168827"/>
                <a:ext cx="1083168" cy="10831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6B5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6131" y="4358843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61" name="그룹 60"/>
            <p:cNvGrpSpPr/>
            <p:nvPr/>
          </p:nvGrpSpPr>
          <p:grpSpPr>
            <a:xfrm>
              <a:off x="6335568" y="4462305"/>
              <a:ext cx="628118" cy="628118"/>
              <a:chOff x="8723358" y="1778931"/>
              <a:chExt cx="1083168" cy="1083168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6B5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6567" y="1952140"/>
                <a:ext cx="736749" cy="736749"/>
              </a:xfrm>
              <a:prstGeom prst="rect">
                <a:avLst/>
              </a:prstGeom>
            </p:spPr>
          </p:pic>
        </p:grpSp>
        <p:sp>
          <p:nvSpPr>
            <p:cNvPr id="68" name="직사각형 67"/>
            <p:cNvSpPr/>
            <p:nvPr/>
          </p:nvSpPr>
          <p:spPr>
            <a:xfrm>
              <a:off x="4915948" y="4409222"/>
              <a:ext cx="1035934" cy="61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>
                  <a:solidFill>
                    <a:srgbClr val="4B4541"/>
                  </a:solidFill>
                </a:rPr>
                <a:t>유영규</a:t>
              </a:r>
              <a:endParaRPr lang="en-US" altLang="ko-KR" sz="1200" b="1"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b="1">
                  <a:solidFill>
                    <a:srgbClr val="4B4541"/>
                  </a:solidFill>
                </a:rPr>
                <a:t>20170377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022884" y="4383949"/>
              <a:ext cx="1035934" cy="61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>
                  <a:solidFill>
                    <a:srgbClr val="4B4541"/>
                  </a:solidFill>
                </a:rPr>
                <a:t>윤예지</a:t>
              </a:r>
              <a:endParaRPr lang="en-US" altLang="ko-KR" sz="1200" b="1"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b="1">
                  <a:solidFill>
                    <a:srgbClr val="4B4541"/>
                  </a:solidFill>
                </a:rPr>
                <a:t>20180383</a:t>
              </a: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0" y="-16613"/>
            <a:ext cx="12192000" cy="3276438"/>
          </a:xfrm>
          <a:prstGeom prst="rect">
            <a:avLst/>
          </a:prstGeom>
          <a:solidFill>
            <a:srgbClr val="5A425C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>
                <a:solidFill>
                  <a:srgbClr val="FD8C8C"/>
                </a:solidFill>
              </a:rPr>
              <a:t>“Study with me”</a:t>
            </a:r>
            <a:endParaRPr lang="en-US" altLang="ko-KR" sz="4000" b="1" i="1" kern="0">
              <a:solidFill>
                <a:prstClr val="white">
                  <a:lumMod val="9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err="1">
                <a:solidFill>
                  <a:prstClr val="white">
                    <a:lumMod val="95000"/>
                  </a:prstClr>
                </a:solidFill>
              </a:rPr>
              <a:t>나반</a:t>
            </a:r>
            <a:r>
              <a:rPr lang="en-US" altLang="ko-KR" sz="1050" kern="0">
                <a:solidFill>
                  <a:prstClr val="white">
                    <a:lumMod val="95000"/>
                  </a:prstClr>
                </a:solidFill>
              </a:rPr>
              <a:t>, 14</a:t>
            </a:r>
            <a:r>
              <a:rPr lang="ko-KR" altLang="en-US" sz="1050" kern="0">
                <a:solidFill>
                  <a:prstClr val="white">
                    <a:lumMod val="95000"/>
                  </a:prstClr>
                </a:solidFill>
              </a:rPr>
              <a:t>팀</a:t>
            </a:r>
            <a:endParaRPr lang="ko-KR" altLang="en-US" sz="6000" kern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924550" y="3071057"/>
            <a:ext cx="360218" cy="360218"/>
            <a:chOff x="-907" y="826654"/>
            <a:chExt cx="360218" cy="360218"/>
          </a:xfrm>
        </p:grpSpPr>
        <p:sp>
          <p:nvSpPr>
            <p:cNvPr id="14" name="타원 13"/>
            <p:cNvSpPr/>
            <p:nvPr/>
          </p:nvSpPr>
          <p:spPr>
            <a:xfrm>
              <a:off x="-907" y="826654"/>
              <a:ext cx="360218" cy="360218"/>
            </a:xfrm>
            <a:prstGeom prst="ellipse">
              <a:avLst/>
            </a:prstGeom>
            <a:solidFill>
              <a:srgbClr val="6B51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2700000">
              <a:off x="91096" y="997763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18900000">
              <a:off x="91096" y="997763"/>
              <a:ext cx="176212" cy="1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1EB0AB-FF7F-485D-AC95-3F5D73DF79BB}"/>
              </a:ext>
            </a:extLst>
          </p:cNvPr>
          <p:cNvSpPr txBox="1"/>
          <p:nvPr/>
        </p:nvSpPr>
        <p:spPr>
          <a:xfrm>
            <a:off x="6908092" y="6451600"/>
            <a:ext cx="5173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ko-KR" altLang="en-US" sz="1600" b="1" i="1">
                <a:solidFill>
                  <a:schemeClr val="bg2">
                    <a:lumMod val="50000"/>
                  </a:schemeClr>
                </a:solidFill>
              </a:rPr>
              <a:t>애니메이션이 들어있으니 꼭 슬라이드쇼로</a:t>
            </a:r>
            <a:r>
              <a:rPr lang="en-US" altLang="ko-KR" sz="1600" b="1" i="1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600" b="1" i="1">
                <a:solidFill>
                  <a:schemeClr val="bg2">
                    <a:lumMod val="50000"/>
                  </a:schemeClr>
                </a:solidFill>
              </a:rPr>
              <a:t>봐주세요</a:t>
            </a:r>
            <a:r>
              <a:rPr lang="en-US" altLang="ko-KR" sz="1600" b="1" i="1">
                <a:solidFill>
                  <a:schemeClr val="bg2">
                    <a:lumMod val="50000"/>
                  </a:schemeClr>
                </a:solidFill>
              </a:rPr>
              <a:t>*</a:t>
            </a:r>
            <a:endParaRPr lang="ko-KR" altLang="en-US" sz="1600" b="1" i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8F72D4-D5E7-4626-A448-E5499EFF329A}"/>
              </a:ext>
            </a:extLst>
          </p:cNvPr>
          <p:cNvGrpSpPr/>
          <p:nvPr/>
        </p:nvGrpSpPr>
        <p:grpSpPr>
          <a:xfrm>
            <a:off x="393014" y="329973"/>
            <a:ext cx="11399843" cy="6132497"/>
            <a:chOff x="393014" y="329973"/>
            <a:chExt cx="11399843" cy="6132497"/>
          </a:xfrm>
          <a:effectLst>
            <a:outerShdw blurRad="1778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393014" y="903499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rot="16200000" flipH="1">
              <a:off x="-2097314" y="339248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rgbClr val="F2E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77" y="2845493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054" y="4422826"/>
              <a:ext cx="92872" cy="15620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B0AC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86" y="3908265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B0AC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608656" y="3390814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B0AC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479840" y="1244360"/>
              <a:ext cx="390110" cy="38970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517138" y="2237522"/>
              <a:ext cx="324305" cy="324305"/>
            </a:xfrm>
            <a:prstGeom prst="ellipse">
              <a:avLst/>
            </a:prstGeom>
            <a:solidFill>
              <a:srgbClr val="6C60E0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5379" y="232260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24105" y="1665941"/>
              <a:ext cx="51613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">
                  <a:solidFill>
                    <a:srgbClr val="6C60E0"/>
                  </a:solidFill>
                </a:rPr>
                <a:t>윤예지</a:t>
              </a:r>
              <a:endParaRPr lang="en-US" altLang="ko-KR" sz="400">
                <a:solidFill>
                  <a:srgbClr val="6C60E0"/>
                </a:solidFill>
              </a:endParaRPr>
            </a:p>
            <a:p>
              <a:pPr algn="ctr"/>
              <a:r>
                <a:rPr lang="en-US" altLang="ko-KR" sz="400">
                  <a:solidFill>
                    <a:srgbClr val="6C60E0"/>
                  </a:solidFill>
                </a:rPr>
                <a:t>20180383</a:t>
              </a:r>
              <a:endParaRPr lang="ko-KR" altLang="en-US" sz="400">
                <a:solidFill>
                  <a:srgbClr val="6C60E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703819" y="2763477"/>
              <a:ext cx="145384" cy="145384"/>
            </a:xfrm>
            <a:prstGeom prst="ellipse">
              <a:avLst/>
            </a:prstGeom>
            <a:solidFill>
              <a:srgbClr val="6C6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677442" y="4347220"/>
              <a:ext cx="145384" cy="145384"/>
            </a:xfrm>
            <a:prstGeom prst="ellipse">
              <a:avLst/>
            </a:prstGeom>
            <a:solidFill>
              <a:srgbClr val="6C6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>
                  <a:solidFill>
                    <a:prstClr val="white"/>
                  </a:solidFill>
                </a:rPr>
                <a:t>off</a:t>
              </a:r>
              <a:endParaRPr lang="ko-KR" altLang="en-US" sz="500">
                <a:solidFill>
                  <a:prstClr val="white"/>
                </a:solidFill>
              </a:endParaRPr>
            </a:p>
          </p:txBody>
        </p:sp>
        <p:sp>
          <p:nvSpPr>
            <p:cNvPr id="2" name="양쪽 모서리가 둥근 사각형 1"/>
            <p:cNvSpPr/>
            <p:nvPr/>
          </p:nvSpPr>
          <p:spPr>
            <a:xfrm>
              <a:off x="399143" y="32997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5A4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white"/>
                  </a:solidFill>
                </a:rPr>
                <a:t>Aim &amp; Background</a:t>
              </a: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586685" y="32997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5A4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630307" y="47148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B0ACDF"/>
                  </a:solidFill>
                </a:rPr>
                <a:t>모바일프로그래밍</a:t>
              </a:r>
              <a:r>
                <a:rPr lang="en-US" altLang="ko-KR" sz="1000">
                  <a:solidFill>
                    <a:srgbClr val="B0ACDF"/>
                  </a:solidFill>
                </a:rPr>
                <a:t>_</a:t>
              </a:r>
              <a:r>
                <a:rPr lang="ko-KR" altLang="en-US" sz="1000" err="1">
                  <a:solidFill>
                    <a:srgbClr val="B0ACDF"/>
                  </a:solidFill>
                </a:rPr>
                <a:t>앱제안및개발</a:t>
              </a:r>
              <a:endParaRPr lang="ko-KR" altLang="en-US" sz="100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8936909" y="52977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280731" y="1556515"/>
              <a:ext cx="5823002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>
                  <a:solidFill>
                    <a:srgbClr val="5A425C"/>
                  </a:solidFill>
                  <a:latin typeface="+mj-lt"/>
                </a:rPr>
                <a:t>나와 같이 공부할 사람 어디 있나요</a:t>
              </a:r>
              <a:r>
                <a:rPr lang="en-US" altLang="ko-KR" sz="2400" b="1">
                  <a:solidFill>
                    <a:srgbClr val="5A425C"/>
                  </a:solidFill>
                  <a:latin typeface="+mj-lt"/>
                </a:rPr>
                <a:t>?</a:t>
              </a: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ACBE5EF8-54D8-4E50-A89B-AC2B2D5C14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97" y="1310692"/>
            <a:ext cx="233785" cy="23378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6BF1EDA-A25C-4F36-A8A1-20A8DAD52A9B}"/>
              </a:ext>
            </a:extLst>
          </p:cNvPr>
          <p:cNvGrpSpPr/>
          <p:nvPr/>
        </p:nvGrpSpPr>
        <p:grpSpPr>
          <a:xfrm>
            <a:off x="2149929" y="2503127"/>
            <a:ext cx="8458200" cy="3378200"/>
            <a:chOff x="2149929" y="2763477"/>
            <a:chExt cx="8458200" cy="337820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6C34515-F23A-4902-9C35-95F76AF6FF5B}"/>
                </a:ext>
              </a:extLst>
            </p:cNvPr>
            <p:cNvGrpSpPr/>
            <p:nvPr/>
          </p:nvGrpSpPr>
          <p:grpSpPr>
            <a:xfrm>
              <a:off x="2149929" y="2763477"/>
              <a:ext cx="8458200" cy="3378200"/>
              <a:chOff x="1790700" y="1943894"/>
              <a:chExt cx="8458200" cy="3378200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A5771147-5CA8-4F5C-88A3-404FC3C53CB4}"/>
                  </a:ext>
                </a:extLst>
              </p:cNvPr>
              <p:cNvSpPr/>
              <p:nvPr/>
            </p:nvSpPr>
            <p:spPr>
              <a:xfrm>
                <a:off x="1790700" y="1943894"/>
                <a:ext cx="3378200" cy="3378200"/>
              </a:xfrm>
              <a:prstGeom prst="arc">
                <a:avLst>
                  <a:gd name="adj1" fmla="val 3042636"/>
                  <a:gd name="adj2" fmla="val 18796970"/>
                </a:avLst>
              </a:prstGeom>
              <a:ln w="22225">
                <a:solidFill>
                  <a:srgbClr val="5A42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BA57A659-FA68-4B52-8C1F-2FC1121B96DD}"/>
                  </a:ext>
                </a:extLst>
              </p:cNvPr>
              <p:cNvSpPr/>
              <p:nvPr/>
            </p:nvSpPr>
            <p:spPr>
              <a:xfrm flipH="1">
                <a:off x="6870700" y="1943894"/>
                <a:ext cx="3378200" cy="3378200"/>
              </a:xfrm>
              <a:prstGeom prst="arc">
                <a:avLst>
                  <a:gd name="adj1" fmla="val 3042636"/>
                  <a:gd name="adj2" fmla="val 19203817"/>
                </a:avLst>
              </a:prstGeom>
              <a:ln w="22225">
                <a:solidFill>
                  <a:srgbClr val="5A42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1313498F-A018-4E9D-AE36-FD8204F0791B}"/>
                  </a:ext>
                </a:extLst>
              </p:cNvPr>
              <p:cNvCxnSpPr>
                <a:stCxn id="38" idx="2"/>
                <a:endCxn id="39" idx="0"/>
              </p:cNvCxnSpPr>
              <p:nvPr/>
            </p:nvCxnSpPr>
            <p:spPr>
              <a:xfrm>
                <a:off x="4637847" y="2403366"/>
                <a:ext cx="2852351" cy="2536919"/>
              </a:xfrm>
              <a:prstGeom prst="line">
                <a:avLst/>
              </a:prstGeom>
              <a:ln w="22225">
                <a:solidFill>
                  <a:srgbClr val="5A425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현 49">
              <a:extLst>
                <a:ext uri="{FF2B5EF4-FFF2-40B4-BE49-F238E27FC236}">
                  <a16:creationId xmlns:a16="http://schemas.microsoft.com/office/drawing/2014/main" id="{2B5AE096-9896-41BD-BE17-ACF5CB09C8EE}"/>
                </a:ext>
              </a:extLst>
            </p:cNvPr>
            <p:cNvSpPr/>
            <p:nvPr/>
          </p:nvSpPr>
          <p:spPr>
            <a:xfrm>
              <a:off x="7331163" y="2864709"/>
              <a:ext cx="3175731" cy="3175731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FD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7AACE6-C840-4186-B622-DCFE9BBDFDEE}"/>
                </a:ext>
              </a:extLst>
            </p:cNvPr>
            <p:cNvSpPr txBox="1"/>
            <p:nvPr/>
          </p:nvSpPr>
          <p:spPr>
            <a:xfrm>
              <a:off x="8243388" y="5530230"/>
              <a:ext cx="1351280" cy="373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b="1">
                  <a:solidFill>
                    <a:prstClr val="white"/>
                  </a:solidFill>
                </a:rPr>
                <a:t>My category</a:t>
              </a:r>
            </a:p>
          </p:txBody>
        </p:sp>
        <p:sp>
          <p:nvSpPr>
            <p:cNvPr id="52" name="현 51">
              <a:extLst>
                <a:ext uri="{FF2B5EF4-FFF2-40B4-BE49-F238E27FC236}">
                  <a16:creationId xmlns:a16="http://schemas.microsoft.com/office/drawing/2014/main" id="{380F3B97-AC28-4011-95C7-B612492F7AB6}"/>
                </a:ext>
              </a:extLst>
            </p:cNvPr>
            <p:cNvSpPr/>
            <p:nvPr/>
          </p:nvSpPr>
          <p:spPr>
            <a:xfrm flipV="1">
              <a:off x="2251163" y="2864708"/>
              <a:ext cx="3175731" cy="3175731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6C6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B17C9C-E6CA-4A87-AAC7-B215C74593EE}"/>
                </a:ext>
              </a:extLst>
            </p:cNvPr>
            <p:cNvSpPr txBox="1"/>
            <p:nvPr/>
          </p:nvSpPr>
          <p:spPr>
            <a:xfrm>
              <a:off x="3163388" y="2929324"/>
              <a:ext cx="1351280" cy="373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b="1">
                  <a:solidFill>
                    <a:prstClr val="white"/>
                  </a:solidFill>
                </a:rPr>
                <a:t>My schedule</a:t>
              </a: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A67438D-C5C6-497D-8C6C-BACE03333846}"/>
                </a:ext>
              </a:extLst>
            </p:cNvPr>
            <p:cNvSpPr/>
            <p:nvPr/>
          </p:nvSpPr>
          <p:spPr>
            <a:xfrm>
              <a:off x="4854932" y="5450000"/>
              <a:ext cx="360487" cy="36048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prstClr val="black"/>
                  </a:solidFill>
                </a:rPr>
                <a:t>1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F9B13D7-95BE-40E1-BE84-BD128CAF518C}"/>
                </a:ext>
              </a:extLst>
            </p:cNvPr>
            <p:cNvSpPr/>
            <p:nvPr/>
          </p:nvSpPr>
          <p:spPr>
            <a:xfrm>
              <a:off x="7331163" y="3316264"/>
              <a:ext cx="360487" cy="36048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8963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prstClr val="black"/>
                  </a:solidFill>
                </a:rPr>
                <a:t>2</a:t>
              </a: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69F34DE-0925-4EB8-BD8D-7C01148BD2A5}"/>
                </a:ext>
              </a:extLst>
            </p:cNvPr>
            <p:cNvSpPr/>
            <p:nvPr/>
          </p:nvSpPr>
          <p:spPr>
            <a:xfrm>
              <a:off x="2413303" y="3883036"/>
              <a:ext cx="2851449" cy="1568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>
                  <a:solidFill>
                    <a:prstClr val="white">
                      <a:lumMod val="50000"/>
                    </a:prstClr>
                  </a:solidFill>
                </a:rPr>
                <a:t>내가 원하는 시간</a:t>
              </a:r>
              <a:r>
                <a:rPr lang="en-US" altLang="ko-KR" b="1">
                  <a:solidFill>
                    <a:prstClr val="white">
                      <a:lumMod val="50000"/>
                    </a:prstClr>
                  </a:solidFill>
                </a:rPr>
                <a:t>!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b="1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>
                  <a:solidFill>
                    <a:prstClr val="white">
                      <a:lumMod val="50000"/>
                    </a:prstClr>
                  </a:solidFill>
                </a:rPr>
                <a:t>딱 이 시간에 같이 모여 공부할 사람 없을까</a:t>
              </a:r>
              <a:r>
                <a:rPr lang="en-US" altLang="ko-KR" sz="1600" b="1">
                  <a:solidFill>
                    <a:prstClr val="white">
                      <a:lumMod val="50000"/>
                    </a:prstClr>
                  </a:solidFill>
                </a:rPr>
                <a:t>?</a:t>
              </a:r>
              <a:r>
                <a:rPr lang="ko-KR" altLang="en-US" sz="1600" b="1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endParaRPr lang="ko-KR" altLang="en-US" sz="100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96A6D9B-BF21-4F3F-BA5A-E63B324D13D7}"/>
                </a:ext>
              </a:extLst>
            </p:cNvPr>
            <p:cNvSpPr/>
            <p:nvPr/>
          </p:nvSpPr>
          <p:spPr>
            <a:xfrm>
              <a:off x="7493303" y="3757003"/>
              <a:ext cx="2851449" cy="1568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>
                  <a:solidFill>
                    <a:prstClr val="white">
                      <a:lumMod val="50000"/>
                    </a:prstClr>
                  </a:solidFill>
                </a:rPr>
                <a:t>내가 공부하고 있는 분야</a:t>
              </a:r>
              <a:r>
                <a:rPr lang="en-US" altLang="ko-KR" b="1">
                  <a:solidFill>
                    <a:prstClr val="white">
                      <a:lumMod val="50000"/>
                    </a:prstClr>
                  </a:solidFill>
                </a:rPr>
                <a:t>!</a:t>
              </a:r>
            </a:p>
            <a:p>
              <a:pPr algn="ctr">
                <a:lnSpc>
                  <a:spcPct val="150000"/>
                </a:lnSpc>
              </a:pPr>
              <a:endParaRPr lang="en-US" altLang="ko-KR" sz="1600" b="1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>
                  <a:solidFill>
                    <a:prstClr val="white">
                      <a:lumMod val="50000"/>
                    </a:prstClr>
                  </a:solidFill>
                </a:rPr>
                <a:t>내가 공부하고 있는 분야의 사람이면 좋겠는데</a:t>
              </a:r>
              <a:endParaRPr lang="en-US" altLang="ko-KR" sz="1000" b="1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D2F3A3D-CFAC-43A6-8F3F-66F839F75FE8}"/>
                </a:ext>
              </a:extLst>
            </p:cNvPr>
            <p:cNvGrpSpPr/>
            <p:nvPr/>
          </p:nvGrpSpPr>
          <p:grpSpPr>
            <a:xfrm>
              <a:off x="4779525" y="5336375"/>
              <a:ext cx="562900" cy="562900"/>
              <a:chOff x="1528305" y="1818517"/>
              <a:chExt cx="1019465" cy="1019465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6F41AEE7-6105-448E-B442-1496CAE2CD2B}"/>
                  </a:ext>
                </a:extLst>
              </p:cNvPr>
              <p:cNvSpPr/>
              <p:nvPr/>
            </p:nvSpPr>
            <p:spPr>
              <a:xfrm>
                <a:off x="1528305" y="1818517"/>
                <a:ext cx="1019465" cy="10194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96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A4A2A33C-F783-4176-8633-5B357DC81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8293" y="2071523"/>
                <a:ext cx="566550" cy="566550"/>
              </a:xfrm>
              <a:prstGeom prst="rect">
                <a:avLst/>
              </a:prstGeom>
            </p:spPr>
          </p:pic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D91E3AF-E2EF-4E04-A5BB-2260D104353B}"/>
                </a:ext>
              </a:extLst>
            </p:cNvPr>
            <p:cNvGrpSpPr/>
            <p:nvPr/>
          </p:nvGrpSpPr>
          <p:grpSpPr>
            <a:xfrm>
              <a:off x="7222878" y="3257693"/>
              <a:ext cx="562900" cy="562900"/>
              <a:chOff x="8850900" y="1849450"/>
              <a:chExt cx="1019465" cy="1019465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9F3E5D1-80F6-4ABB-9AE7-518F199C441B}"/>
                  </a:ext>
                </a:extLst>
              </p:cNvPr>
              <p:cNvSpPr/>
              <p:nvPr/>
            </p:nvSpPr>
            <p:spPr>
              <a:xfrm>
                <a:off x="8850900" y="1849450"/>
                <a:ext cx="1019465" cy="10194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8963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610AF1CF-89F4-4A8C-A052-E6791BA3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0119" y="2098668"/>
                <a:ext cx="521026" cy="521026"/>
              </a:xfrm>
              <a:prstGeom prst="rect">
                <a:avLst/>
              </a:prstGeom>
            </p:spPr>
          </p:pic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F20004B-A039-46E0-B2CB-B4C2A3BE0E30}"/>
              </a:ext>
            </a:extLst>
          </p:cNvPr>
          <p:cNvGrpSpPr/>
          <p:nvPr/>
        </p:nvGrpSpPr>
        <p:grpSpPr>
          <a:xfrm>
            <a:off x="5482303" y="3055914"/>
            <a:ext cx="1584817" cy="1786249"/>
            <a:chOff x="0" y="0"/>
            <a:chExt cx="2056765" cy="2393949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CF40CC2-C3C8-49F9-8798-133ACB35A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545"/>
            <a:stretch/>
          </p:blipFill>
          <p:spPr bwMode="auto">
            <a:xfrm>
              <a:off x="0" y="0"/>
              <a:ext cx="2056765" cy="14033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E0FA260-A539-478B-970D-73928CCE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787400"/>
              <a:ext cx="1606550" cy="16065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801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E566D59C-2B7B-4C23-AA35-5A02A973233C}"/>
              </a:ext>
            </a:extLst>
          </p:cNvPr>
          <p:cNvSpPr txBox="1"/>
          <p:nvPr/>
        </p:nvSpPr>
        <p:spPr>
          <a:xfrm>
            <a:off x="3495442" y="2065900"/>
            <a:ext cx="62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Ex) 12</a:t>
            </a:r>
            <a:r>
              <a:rPr lang="ko-KR" altLang="en-US" b="1"/>
              <a:t>월 </a:t>
            </a:r>
            <a:r>
              <a:rPr lang="en-US" altLang="ko-KR" b="1"/>
              <a:t>6</a:t>
            </a:r>
            <a:r>
              <a:rPr lang="ko-KR" altLang="en-US" b="1"/>
              <a:t>일에 </a:t>
            </a:r>
            <a:r>
              <a:rPr lang="en-US" altLang="ko-KR" b="1"/>
              <a:t>9~12AM </a:t>
            </a:r>
            <a:r>
              <a:rPr lang="ko-KR" altLang="en-US" b="1"/>
              <a:t>또는 </a:t>
            </a:r>
            <a:r>
              <a:rPr lang="en-US" altLang="ko-KR" b="1"/>
              <a:t>7~11PM</a:t>
            </a:r>
            <a:r>
              <a:rPr lang="ko-KR" altLang="en-US" b="1"/>
              <a:t>의 시간대 중에 </a:t>
            </a:r>
            <a:endParaRPr lang="en-US" altLang="ko-KR" b="1"/>
          </a:p>
          <a:p>
            <a:pPr algn="ctr"/>
            <a:r>
              <a:rPr lang="ko-KR" altLang="en-US" b="1"/>
              <a:t>맞는 사람과 같이 하고 싶어요</a:t>
            </a:r>
            <a:r>
              <a:rPr lang="en-US" altLang="ko-KR" b="1"/>
              <a:t>!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12EF4-50E7-433B-BF9D-1058C4A6A52D}"/>
              </a:ext>
            </a:extLst>
          </p:cNvPr>
          <p:cNvSpPr txBox="1"/>
          <p:nvPr/>
        </p:nvSpPr>
        <p:spPr>
          <a:xfrm>
            <a:off x="2755734" y="4734652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하지만 기존의 앱들을 보면 카톡</a:t>
            </a:r>
            <a:r>
              <a:rPr lang="en-US" altLang="ko-KR" b="1"/>
              <a:t>, </a:t>
            </a:r>
            <a:r>
              <a:rPr lang="ko-KR" altLang="en-US" b="1"/>
              <a:t>구글</a:t>
            </a:r>
            <a:r>
              <a:rPr lang="en-US" altLang="ko-KR" b="1"/>
              <a:t>,</a:t>
            </a:r>
            <a:r>
              <a:rPr lang="ko-KR" altLang="en-US" b="1"/>
              <a:t>네이버에서 제공하는 기능들 모두 </a:t>
            </a:r>
            <a:endParaRPr lang="en-US" altLang="ko-KR" b="1"/>
          </a:p>
          <a:p>
            <a:pPr algn="ctr"/>
            <a:r>
              <a:rPr lang="ko-KR" altLang="en-US" b="1"/>
              <a:t>약속 작성자가 </a:t>
            </a:r>
            <a:r>
              <a:rPr lang="ko-KR" altLang="en-US" b="1" u="sng">
                <a:solidFill>
                  <a:srgbClr val="0070C0"/>
                </a:solidFill>
              </a:rPr>
              <a:t>일정의 시간을 고정한다는 전제하에 </a:t>
            </a:r>
            <a:r>
              <a:rPr lang="ko-KR" altLang="en-US" b="1"/>
              <a:t>서비스하고 있습니다</a:t>
            </a:r>
            <a:r>
              <a:rPr lang="en-US" altLang="ko-KR" b="1"/>
              <a:t>.</a:t>
            </a:r>
            <a:endParaRPr lang="ko-KR" altLang="en-US" b="1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A350107-62B0-4099-BD95-56CE4774D761}"/>
              </a:ext>
            </a:extLst>
          </p:cNvPr>
          <p:cNvGrpSpPr/>
          <p:nvPr/>
        </p:nvGrpSpPr>
        <p:grpSpPr>
          <a:xfrm>
            <a:off x="7951769" y="3077424"/>
            <a:ext cx="2521142" cy="1139277"/>
            <a:chOff x="6577335" y="2109016"/>
            <a:chExt cx="2521142" cy="1139277"/>
          </a:xfrm>
        </p:grpSpPr>
        <p:sp>
          <p:nvSpPr>
            <p:cNvPr id="48" name="직사각형 47"/>
            <p:cNvSpPr/>
            <p:nvPr/>
          </p:nvSpPr>
          <p:spPr>
            <a:xfrm>
              <a:off x="6577335" y="2874408"/>
              <a:ext cx="2521142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Naver</a:t>
              </a:r>
              <a:endPara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1026" name="Picture 2" descr="네이버 검색기록 보기와 삭제 방법 : 네이버 블로그">
              <a:extLst>
                <a:ext uri="{FF2B5EF4-FFF2-40B4-BE49-F238E27FC236}">
                  <a16:creationId xmlns:a16="http://schemas.microsoft.com/office/drawing/2014/main" id="{8DDBBD53-0092-4BD5-8551-404DC1751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4911" y="2109016"/>
              <a:ext cx="725989" cy="725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D9C60DA-6D05-4888-9C98-F2DD3344B333}"/>
              </a:ext>
            </a:extLst>
          </p:cNvPr>
          <p:cNvGrpSpPr/>
          <p:nvPr/>
        </p:nvGrpSpPr>
        <p:grpSpPr>
          <a:xfrm>
            <a:off x="5500030" y="2998873"/>
            <a:ext cx="2521142" cy="1223425"/>
            <a:chOff x="3880479" y="2042190"/>
            <a:chExt cx="2521142" cy="1223425"/>
          </a:xfrm>
        </p:grpSpPr>
        <p:sp>
          <p:nvSpPr>
            <p:cNvPr id="44" name="직사각형 43"/>
            <p:cNvSpPr/>
            <p:nvPr/>
          </p:nvSpPr>
          <p:spPr>
            <a:xfrm>
              <a:off x="3880479" y="2891730"/>
              <a:ext cx="2521142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Goggle</a:t>
              </a: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316BA1A7-7E59-4692-9185-D30C4005F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183" y="2042190"/>
              <a:ext cx="950460" cy="1003264"/>
            </a:xfrm>
            <a:prstGeom prst="rect">
              <a:avLst/>
            </a:prstGeom>
          </p:spPr>
        </p:pic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829EC4B-4625-4AF3-AC34-BFEF274B13B1}"/>
              </a:ext>
            </a:extLst>
          </p:cNvPr>
          <p:cNvGrpSpPr/>
          <p:nvPr/>
        </p:nvGrpSpPr>
        <p:grpSpPr>
          <a:xfrm>
            <a:off x="2883704" y="3149130"/>
            <a:ext cx="2521142" cy="1071889"/>
            <a:chOff x="1164380" y="2211048"/>
            <a:chExt cx="2521142" cy="1071889"/>
          </a:xfrm>
        </p:grpSpPr>
        <p:sp>
          <p:nvSpPr>
            <p:cNvPr id="31" name="직사각형 30"/>
            <p:cNvSpPr/>
            <p:nvPr/>
          </p:nvSpPr>
          <p:spPr>
            <a:xfrm>
              <a:off x="1164380" y="2909052"/>
              <a:ext cx="2521142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KakaoTalk</a:t>
              </a:r>
              <a:endPara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6A6C794-7582-4BB3-AC30-4E3941FA11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582" r="6840" b="9754"/>
            <a:stretch/>
          </p:blipFill>
          <p:spPr>
            <a:xfrm>
              <a:off x="2081558" y="2211048"/>
              <a:ext cx="693803" cy="665548"/>
            </a:xfrm>
            <a:prstGeom prst="rect">
              <a:avLst/>
            </a:prstGeom>
          </p:spPr>
        </p:pic>
      </p:grpSp>
      <p:sp>
        <p:nvSpPr>
          <p:cNvPr id="7" name="한쪽 모서리가 둥근 사각형 6"/>
          <p:cNvSpPr/>
          <p:nvPr/>
        </p:nvSpPr>
        <p:spPr>
          <a:xfrm rot="16200000" flipH="1">
            <a:off x="-2097314" y="3392487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F2E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621277" y="2845493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B0ACD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574254" y="1438989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B0AC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609386" y="3908265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B0AC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08656" y="3390814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B0AC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A7D0EE5-09F8-4A5D-9D20-26D494089502}"/>
              </a:ext>
            </a:extLst>
          </p:cNvPr>
          <p:cNvSpPr/>
          <p:nvPr/>
        </p:nvSpPr>
        <p:spPr>
          <a:xfrm>
            <a:off x="501907" y="1359580"/>
            <a:ext cx="313151" cy="3326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517138" y="2237522"/>
            <a:ext cx="324305" cy="324305"/>
          </a:xfrm>
          <a:prstGeom prst="ellipse">
            <a:avLst/>
          </a:prstGeom>
          <a:solidFill>
            <a:srgbClr val="6C60E0"/>
          </a:solidFill>
          <a:ln>
            <a:noFill/>
          </a:ln>
          <a:effectLst>
            <a:outerShdw blurRad="50800" dist="38100" dir="5400000" algn="t" rotWithShape="0">
              <a:srgbClr val="6C60E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>
              <a:solidFill>
                <a:prstClr val="white"/>
              </a:solidFill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379" y="2322603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424105" y="1665941"/>
            <a:ext cx="6095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">
                <a:solidFill>
                  <a:srgbClr val="6C60E0"/>
                </a:solidFill>
              </a:rPr>
              <a:t>윤예지</a:t>
            </a:r>
            <a:endParaRPr lang="en-US" altLang="ko-KR" sz="400">
              <a:solidFill>
                <a:srgbClr val="6C60E0"/>
              </a:solidFill>
            </a:endParaRPr>
          </a:p>
          <a:p>
            <a:pPr algn="ctr"/>
            <a:r>
              <a:rPr lang="en-US" altLang="ko-KR" sz="400">
                <a:solidFill>
                  <a:srgbClr val="6C60E0"/>
                </a:solidFill>
              </a:rPr>
              <a:t>20180383</a:t>
            </a:r>
            <a:endParaRPr lang="ko-KR" altLang="en-US" sz="400">
              <a:solidFill>
                <a:srgbClr val="6C60E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703819" y="2763477"/>
            <a:ext cx="145384" cy="145384"/>
          </a:xfrm>
          <a:prstGeom prst="ellipse">
            <a:avLst/>
          </a:prstGeom>
          <a:solidFill>
            <a:srgbClr val="6C6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900">
                <a:solidFill>
                  <a:prstClr val="white"/>
                </a:solidFill>
              </a:rPr>
              <a:t>5</a:t>
            </a:r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626642" y="1363383"/>
            <a:ext cx="145384" cy="145384"/>
          </a:xfrm>
          <a:prstGeom prst="ellipse">
            <a:avLst/>
          </a:prstGeom>
          <a:solidFill>
            <a:srgbClr val="6C6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500">
                <a:solidFill>
                  <a:prstClr val="white"/>
                </a:solidFill>
              </a:rPr>
              <a:t>off</a:t>
            </a:r>
            <a:endParaRPr lang="ko-KR" altLang="en-US" sz="500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399143" y="329973"/>
            <a:ext cx="11393714" cy="566057"/>
          </a:xfrm>
          <a:prstGeom prst="round2SameRect">
            <a:avLst>
              <a:gd name="adj1" fmla="val 34856"/>
              <a:gd name="adj2" fmla="val 0"/>
            </a:avLst>
          </a:prstGeom>
          <a:solidFill>
            <a:srgbClr val="5A4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Aim &amp; Background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9586685" y="329973"/>
            <a:ext cx="2206172" cy="566057"/>
          </a:xfrm>
          <a:prstGeom prst="round1Rect">
            <a:avLst>
              <a:gd name="adj" fmla="val 29287"/>
            </a:avLst>
          </a:prstGeom>
          <a:solidFill>
            <a:srgbClr val="5A4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30307" y="471486"/>
            <a:ext cx="2603500" cy="2830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B0ACDF"/>
                </a:solidFill>
              </a:rPr>
              <a:t>모바일프로그래밍</a:t>
            </a:r>
            <a:r>
              <a:rPr lang="en-US" altLang="ko-KR" sz="1000">
                <a:solidFill>
                  <a:srgbClr val="B0ACDF"/>
                </a:solidFill>
              </a:rPr>
              <a:t>_</a:t>
            </a:r>
            <a:r>
              <a:rPr lang="ko-KR" altLang="en-US" sz="1000" err="1">
                <a:solidFill>
                  <a:srgbClr val="B0ACDF"/>
                </a:solidFill>
              </a:rPr>
              <a:t>앱제안및개발</a:t>
            </a:r>
            <a:endParaRPr lang="ko-KR" altLang="en-US" sz="1000">
              <a:solidFill>
                <a:srgbClr val="B0ACDF"/>
              </a:solidFill>
            </a:endParaRPr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19813B03-EA50-4633-810C-A260E09EEFB2}"/>
              </a:ext>
            </a:extLst>
          </p:cNvPr>
          <p:cNvSpPr/>
          <p:nvPr/>
        </p:nvSpPr>
        <p:spPr>
          <a:xfrm>
            <a:off x="8936909" y="529770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01124" y="4086700"/>
            <a:ext cx="392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prstClr val="white"/>
                </a:solidFill>
              </a:rPr>
              <a:t>A</a:t>
            </a:r>
            <a:r>
              <a:rPr lang="ko-KR" altLang="en-US" sz="1200" b="1">
                <a:solidFill>
                  <a:prstClr val="white"/>
                </a:solidFill>
              </a:rPr>
              <a:t> </a:t>
            </a:r>
            <a:endParaRPr lang="ko-KR" altLang="en-US" sz="1200" b="1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18764" y="1024945"/>
            <a:ext cx="267537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>
                <a:solidFill>
                  <a:prstClr val="black">
                    <a:lumMod val="75000"/>
                    <a:lumOff val="25000"/>
                  </a:prstClr>
                </a:solidFill>
              </a:rPr>
              <a:t>Others?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CBE5EF8-54D8-4E50-A89B-AC2B2D5C14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6" y="1397061"/>
            <a:ext cx="210841" cy="210841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5A39258-6483-4820-9EC0-500D6E1E488E}"/>
              </a:ext>
            </a:extLst>
          </p:cNvPr>
          <p:cNvGrpSpPr/>
          <p:nvPr/>
        </p:nvGrpSpPr>
        <p:grpSpPr>
          <a:xfrm>
            <a:off x="1193632" y="244581"/>
            <a:ext cx="9864561" cy="6506279"/>
            <a:chOff x="3486454" y="1300824"/>
            <a:chExt cx="10056291" cy="685177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CA5DFFFC-0D69-494B-87E6-940823D458A5}"/>
                </a:ext>
              </a:extLst>
            </p:cNvPr>
            <p:cNvGrpSpPr/>
            <p:nvPr/>
          </p:nvGrpSpPr>
          <p:grpSpPr>
            <a:xfrm>
              <a:off x="3486454" y="1300824"/>
              <a:ext cx="10056291" cy="6851774"/>
              <a:chOff x="-2980628" y="3499533"/>
              <a:chExt cx="7878689" cy="6092792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B1FFA85D-B0DC-4109-BF04-2449DB42C4D8}"/>
                  </a:ext>
                </a:extLst>
              </p:cNvPr>
              <p:cNvSpPr/>
              <p:nvPr/>
            </p:nvSpPr>
            <p:spPr>
              <a:xfrm>
                <a:off x="-2980628" y="3499533"/>
                <a:ext cx="7878689" cy="609279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6C60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BDF9CDB-2154-4D1C-83A2-6BCBB5E4BFE7}"/>
                  </a:ext>
                </a:extLst>
              </p:cNvPr>
              <p:cNvSpPr txBox="1"/>
              <p:nvPr/>
            </p:nvSpPr>
            <p:spPr>
              <a:xfrm>
                <a:off x="-1193697" y="8795513"/>
                <a:ext cx="4966552" cy="311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/>
                  <a:t>약속을 만드는 사용자가 지정한 날짜와 시간으로 고정된다</a:t>
                </a:r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4DE9611-F974-4EB5-B63C-4A77FE6BC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3157" y="1732794"/>
              <a:ext cx="9120508" cy="4978277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E781604-9015-4EEE-AB47-73698DF004A2}"/>
              </a:ext>
            </a:extLst>
          </p:cNvPr>
          <p:cNvGrpSpPr/>
          <p:nvPr/>
        </p:nvGrpSpPr>
        <p:grpSpPr>
          <a:xfrm>
            <a:off x="1182214" y="184391"/>
            <a:ext cx="9899990" cy="6489217"/>
            <a:chOff x="639635" y="457200"/>
            <a:chExt cx="10056291" cy="6851774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B3E1E54E-0922-445A-A7B4-0967DBB232E2}"/>
                </a:ext>
              </a:extLst>
            </p:cNvPr>
            <p:cNvGrpSpPr/>
            <p:nvPr/>
          </p:nvGrpSpPr>
          <p:grpSpPr>
            <a:xfrm>
              <a:off x="639635" y="457200"/>
              <a:ext cx="10056291" cy="6851774"/>
              <a:chOff x="-2980628" y="3499533"/>
              <a:chExt cx="7878689" cy="6092792"/>
            </a:xfrm>
          </p:grpSpPr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F9975A71-1CB1-4817-B8D7-5D7646127FC8}"/>
                  </a:ext>
                </a:extLst>
              </p:cNvPr>
              <p:cNvSpPr/>
              <p:nvPr/>
            </p:nvSpPr>
            <p:spPr>
              <a:xfrm>
                <a:off x="-2980628" y="3499533"/>
                <a:ext cx="7878689" cy="609279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6C60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59CFA9C-12D2-4B1D-B165-D997277B09AD}"/>
                  </a:ext>
                </a:extLst>
              </p:cNvPr>
              <p:cNvSpPr txBox="1"/>
              <p:nvPr/>
            </p:nvSpPr>
            <p:spPr>
              <a:xfrm>
                <a:off x="-1193697" y="8795513"/>
                <a:ext cx="4966552" cy="311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/>
                  <a:t>약속을 만드는 사용자가 지정한 날짜와 시간으로 고정된다</a:t>
                </a:r>
              </a:p>
            </p:txBody>
          </p:sp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AE08AE3-DCEC-4090-B0BE-7FB8F76F5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10943" y="771809"/>
              <a:ext cx="6435082" cy="5590477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B91712-FC98-4154-AE0B-1860644A279C}"/>
              </a:ext>
            </a:extLst>
          </p:cNvPr>
          <p:cNvGrpSpPr/>
          <p:nvPr/>
        </p:nvGrpSpPr>
        <p:grpSpPr>
          <a:xfrm>
            <a:off x="1255809" y="208829"/>
            <a:ext cx="9895269" cy="6489217"/>
            <a:chOff x="-10480423" y="6534130"/>
            <a:chExt cx="9895269" cy="6489217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21EC119C-E5A4-470C-A60A-496561C757D5}"/>
                </a:ext>
              </a:extLst>
            </p:cNvPr>
            <p:cNvSpPr/>
            <p:nvPr/>
          </p:nvSpPr>
          <p:spPr>
            <a:xfrm>
              <a:off x="-10480423" y="6534130"/>
              <a:ext cx="9895269" cy="648921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C6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35AB70DC-1A8B-47FB-99BB-06BEF1BCAE46}"/>
                </a:ext>
              </a:extLst>
            </p:cNvPr>
            <p:cNvGrpSpPr/>
            <p:nvPr/>
          </p:nvGrpSpPr>
          <p:grpSpPr>
            <a:xfrm>
              <a:off x="-9621880" y="7112856"/>
              <a:ext cx="8178182" cy="5331764"/>
              <a:chOff x="1828800" y="644892"/>
              <a:chExt cx="8642350" cy="5635257"/>
            </a:xfrm>
          </p:grpSpPr>
          <p:pic>
            <p:nvPicPr>
              <p:cNvPr id="120" name="그림 11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3EA46DFD-E1B4-4919-8E7E-9BB4861211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4" t="1176"/>
              <a:stretch/>
            </p:blipFill>
            <p:spPr>
              <a:xfrm>
                <a:off x="1828800" y="644892"/>
                <a:ext cx="8642350" cy="5635257"/>
              </a:xfrm>
              <a:prstGeom prst="rect">
                <a:avLst/>
              </a:prstGeom>
            </p:spPr>
          </p:pic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F7587E29-CC57-49B9-8458-1437BC2E1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13971" y="2320591"/>
                <a:ext cx="926282" cy="434309"/>
              </a:xfrm>
              <a:prstGeom prst="rect">
                <a:avLst/>
              </a:prstGeom>
            </p:spPr>
          </p:pic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EA6ACEFA-951D-4FEA-BA18-26B1A9D5B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13971" y="2754900"/>
                <a:ext cx="926282" cy="434309"/>
              </a:xfrm>
              <a:prstGeom prst="rect">
                <a:avLst/>
              </a:prstGeom>
            </p:spPr>
          </p:pic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979974B5-9794-49D7-8CBA-D2B237D3A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13971" y="3623518"/>
                <a:ext cx="926282" cy="434309"/>
              </a:xfrm>
              <a:prstGeom prst="rect">
                <a:avLst/>
              </a:prstGeom>
            </p:spPr>
          </p:pic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992CDDFC-4D5A-4CBE-B264-2090D9737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13971" y="4057827"/>
                <a:ext cx="926282" cy="434309"/>
              </a:xfrm>
              <a:prstGeom prst="rect">
                <a:avLst/>
              </a:prstGeom>
            </p:spPr>
          </p:pic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74742C4D-6E20-48E1-92F1-8E04AE35D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13971" y="3189209"/>
                <a:ext cx="926282" cy="434309"/>
              </a:xfrm>
              <a:prstGeom prst="rect">
                <a:avLst/>
              </a:prstGeom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9485B65-DF77-4383-A2B6-C50970390552}"/>
                  </a:ext>
                </a:extLst>
              </p:cNvPr>
              <p:cNvSpPr txBox="1"/>
              <p:nvPr/>
            </p:nvSpPr>
            <p:spPr>
              <a:xfrm>
                <a:off x="8700043" y="2320591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A</a:t>
                </a:r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4299B53-1D16-49C2-B232-04B8042D106B}"/>
                  </a:ext>
                </a:extLst>
              </p:cNvPr>
              <p:cNvSpPr txBox="1"/>
              <p:nvPr/>
            </p:nvSpPr>
            <p:spPr>
              <a:xfrm>
                <a:off x="8700043" y="275870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B</a:t>
                </a:r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2C5E218-420E-4D53-A39E-9529240AB0B2}"/>
                  </a:ext>
                </a:extLst>
              </p:cNvPr>
              <p:cNvSpPr txBox="1"/>
              <p:nvPr/>
            </p:nvSpPr>
            <p:spPr>
              <a:xfrm>
                <a:off x="8700043" y="3206117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C</a:t>
                </a:r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5D1C1D5-A12C-454E-80C8-2BA8D9F4D1B3}"/>
                  </a:ext>
                </a:extLst>
              </p:cNvPr>
              <p:cNvSpPr txBox="1"/>
              <p:nvPr/>
            </p:nvSpPr>
            <p:spPr>
              <a:xfrm>
                <a:off x="8700043" y="3604479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D</a:t>
                </a:r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F2E7D23-33B7-4089-8186-BB40C483A7C5}"/>
                  </a:ext>
                </a:extLst>
              </p:cNvPr>
              <p:cNvSpPr txBox="1"/>
              <p:nvPr/>
            </p:nvSpPr>
            <p:spPr>
              <a:xfrm>
                <a:off x="8700043" y="4063332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E</a:t>
                </a:r>
                <a:endParaRPr lang="ko-KR" altLang="en-US"/>
              </a:p>
            </p:txBody>
          </p:sp>
        </p:grp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C1DAA75-6DD3-4841-9D71-D5061DA81B15}"/>
              </a:ext>
            </a:extLst>
          </p:cNvPr>
          <p:cNvGrpSpPr/>
          <p:nvPr/>
        </p:nvGrpSpPr>
        <p:grpSpPr>
          <a:xfrm>
            <a:off x="399143" y="323047"/>
            <a:ext cx="11393714" cy="6125030"/>
            <a:chOff x="399143" y="329973"/>
            <a:chExt cx="11393714" cy="6125030"/>
          </a:xfrm>
          <a:effectLst>
            <a:outerShdw blurRad="1778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양쪽 모서리가 둥근 사각형 4">
              <a:extLst>
                <a:ext uri="{FF2B5EF4-FFF2-40B4-BE49-F238E27FC236}">
                  <a16:creationId xmlns:a16="http://schemas.microsoft.com/office/drawing/2014/main" id="{C784FB9B-BE63-473D-9C9C-8E8379C5E5ED}"/>
                </a:ext>
              </a:extLst>
            </p:cNvPr>
            <p:cNvSpPr/>
            <p:nvPr/>
          </p:nvSpPr>
          <p:spPr>
            <a:xfrm>
              <a:off x="399143" y="89603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한쪽 모서리가 둥근 사각형 6">
              <a:extLst>
                <a:ext uri="{FF2B5EF4-FFF2-40B4-BE49-F238E27FC236}">
                  <a16:creationId xmlns:a16="http://schemas.microsoft.com/office/drawing/2014/main" id="{FEF10EAC-E99F-4C6B-98E4-354FFE0A7603}"/>
                </a:ext>
              </a:extLst>
            </p:cNvPr>
            <p:cNvSpPr/>
            <p:nvPr/>
          </p:nvSpPr>
          <p:spPr>
            <a:xfrm rot="16200000" flipH="1">
              <a:off x="-2097314" y="339248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rgbClr val="F2E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E370D819-9219-4E21-A557-D41FD965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77" y="2845493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id="{6C309C73-F4A7-4F00-AE45-83E17A7ED8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054" y="4422826"/>
              <a:ext cx="92872" cy="15620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B0AC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자유형 23">
              <a:extLst>
                <a:ext uri="{FF2B5EF4-FFF2-40B4-BE49-F238E27FC236}">
                  <a16:creationId xmlns:a16="http://schemas.microsoft.com/office/drawing/2014/main" id="{9B26EEA3-2CE0-42B6-A73A-B1AC98B5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86" y="3908265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B0AC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6">
              <a:extLst>
                <a:ext uri="{FF2B5EF4-FFF2-40B4-BE49-F238E27FC236}">
                  <a16:creationId xmlns:a16="http://schemas.microsoft.com/office/drawing/2014/main" id="{5DECECEF-47A9-44BA-90DF-042EF2D924CD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608656" y="3390814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B0AC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2B04F063-4B8F-4A5D-98BB-1F822372DD38}"/>
                </a:ext>
              </a:extLst>
            </p:cNvPr>
            <p:cNvSpPr/>
            <p:nvPr/>
          </p:nvSpPr>
          <p:spPr>
            <a:xfrm>
              <a:off x="501906" y="1269252"/>
              <a:ext cx="368365" cy="3775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52" name="모서리가 둥근 직사각형 31">
              <a:extLst>
                <a:ext uri="{FF2B5EF4-FFF2-40B4-BE49-F238E27FC236}">
                  <a16:creationId xmlns:a16="http://schemas.microsoft.com/office/drawing/2014/main" id="{F6DCF5E5-04F0-4FD4-9CE3-4120514178B4}"/>
                </a:ext>
              </a:extLst>
            </p:cNvPr>
            <p:cNvSpPr/>
            <p:nvPr/>
          </p:nvSpPr>
          <p:spPr>
            <a:xfrm>
              <a:off x="517138" y="2237522"/>
              <a:ext cx="324305" cy="324305"/>
            </a:xfrm>
            <a:prstGeom prst="ellipse">
              <a:avLst/>
            </a:prstGeom>
            <a:solidFill>
              <a:srgbClr val="6C60E0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>
                <a:solidFill>
                  <a:prstClr val="white"/>
                </a:solidFill>
              </a:endParaRPr>
            </a:p>
          </p:txBody>
        </p:sp>
        <p:grpSp>
          <p:nvGrpSpPr>
            <p:cNvPr id="153" name="Group 12">
              <a:extLst>
                <a:ext uri="{FF2B5EF4-FFF2-40B4-BE49-F238E27FC236}">
                  <a16:creationId xmlns:a16="http://schemas.microsoft.com/office/drawing/2014/main" id="{675D8BFF-2FD9-4FF7-B1E6-9A5B12AEA1F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5379" y="232260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1" name="Freeform 13">
                <a:extLst>
                  <a:ext uri="{FF2B5EF4-FFF2-40B4-BE49-F238E27FC236}">
                    <a16:creationId xmlns:a16="http://schemas.microsoft.com/office/drawing/2014/main" id="{3034BD76-283F-49F5-8EFA-2B2C39BC7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14">
                <a:extLst>
                  <a:ext uri="{FF2B5EF4-FFF2-40B4-BE49-F238E27FC236}">
                    <a16:creationId xmlns:a16="http://schemas.microsoft.com/office/drawing/2014/main" id="{1BF3FE8F-DD31-4E93-8F86-8676C0B3F9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1278E05-6AA9-40C9-AA4E-3A6DF01D465D}"/>
                </a:ext>
              </a:extLst>
            </p:cNvPr>
            <p:cNvSpPr/>
            <p:nvPr/>
          </p:nvSpPr>
          <p:spPr>
            <a:xfrm>
              <a:off x="424105" y="1665941"/>
              <a:ext cx="51613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">
                  <a:solidFill>
                    <a:srgbClr val="6C60E0"/>
                  </a:solidFill>
                </a:rPr>
                <a:t>윤예지</a:t>
              </a:r>
              <a:endParaRPr lang="en-US" altLang="ko-KR" sz="400">
                <a:solidFill>
                  <a:srgbClr val="6C60E0"/>
                </a:solidFill>
              </a:endParaRPr>
            </a:p>
            <a:p>
              <a:pPr algn="ctr"/>
              <a:r>
                <a:rPr lang="en-US" altLang="ko-KR" sz="400">
                  <a:solidFill>
                    <a:srgbClr val="6C60E0"/>
                  </a:solidFill>
                </a:rPr>
                <a:t>20180383</a:t>
              </a:r>
              <a:endParaRPr lang="ko-KR" altLang="en-US" sz="400">
                <a:solidFill>
                  <a:srgbClr val="6C60E0"/>
                </a:solidFill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3D1AB4B4-FAAC-4EA1-8526-57B2B0DAFED9}"/>
                </a:ext>
              </a:extLst>
            </p:cNvPr>
            <p:cNvSpPr/>
            <p:nvPr/>
          </p:nvSpPr>
          <p:spPr>
            <a:xfrm>
              <a:off x="703819" y="2763477"/>
              <a:ext cx="145384" cy="145384"/>
            </a:xfrm>
            <a:prstGeom prst="ellipse">
              <a:avLst/>
            </a:prstGeom>
            <a:solidFill>
              <a:srgbClr val="6C6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30AECFA7-6064-4ED6-AAB4-F53F74CA745F}"/>
                </a:ext>
              </a:extLst>
            </p:cNvPr>
            <p:cNvSpPr/>
            <p:nvPr/>
          </p:nvSpPr>
          <p:spPr>
            <a:xfrm>
              <a:off x="677442" y="4347220"/>
              <a:ext cx="145384" cy="145384"/>
            </a:xfrm>
            <a:prstGeom prst="ellipse">
              <a:avLst/>
            </a:prstGeom>
            <a:solidFill>
              <a:srgbClr val="6C6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>
                  <a:solidFill>
                    <a:prstClr val="white"/>
                  </a:solidFill>
                </a:rPr>
                <a:t>off</a:t>
              </a:r>
              <a:endParaRPr lang="ko-KR" altLang="en-US" sz="500">
                <a:solidFill>
                  <a:prstClr val="white"/>
                </a:solidFill>
              </a:endParaRPr>
            </a:p>
          </p:txBody>
        </p:sp>
        <p:sp>
          <p:nvSpPr>
            <p:cNvPr id="157" name="양쪽 모서리가 둥근 사각형 1">
              <a:extLst>
                <a:ext uri="{FF2B5EF4-FFF2-40B4-BE49-F238E27FC236}">
                  <a16:creationId xmlns:a16="http://schemas.microsoft.com/office/drawing/2014/main" id="{B280B001-D9C8-411A-BB5E-66BCE3A97083}"/>
                </a:ext>
              </a:extLst>
            </p:cNvPr>
            <p:cNvSpPr/>
            <p:nvPr/>
          </p:nvSpPr>
          <p:spPr>
            <a:xfrm>
              <a:off x="399143" y="32997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5A4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en-US" altLang="ko-KR" sz="2400" b="1" i="1">
                  <a:solidFill>
                    <a:schemeClr val="bg1"/>
                  </a:solidFill>
                  <a:effectLst/>
                  <a:latin typeface="Helvetica" panose="020B0604020202020204" pitchFamily="34" charset="0"/>
                </a:rPr>
                <a:t>Competitiveness</a:t>
              </a:r>
              <a:endParaRPr lang="en-US" altLang="ko-KR" sz="2400" b="1" i="1" kern="0">
                <a:solidFill>
                  <a:schemeClr val="bg1"/>
                </a:solidFill>
              </a:endParaRPr>
            </a:p>
          </p:txBody>
        </p:sp>
        <p:sp>
          <p:nvSpPr>
            <p:cNvPr id="158" name="한쪽 모서리가 둥근 사각형 5">
              <a:extLst>
                <a:ext uri="{FF2B5EF4-FFF2-40B4-BE49-F238E27FC236}">
                  <a16:creationId xmlns:a16="http://schemas.microsoft.com/office/drawing/2014/main" id="{D305EBDA-1C7A-482C-8D02-8EDCBD5D179D}"/>
                </a:ext>
              </a:extLst>
            </p:cNvPr>
            <p:cNvSpPr/>
            <p:nvPr/>
          </p:nvSpPr>
          <p:spPr>
            <a:xfrm>
              <a:off x="9586685" y="32997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5A42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모서리가 둥근 직사각형 25">
              <a:extLst>
                <a:ext uri="{FF2B5EF4-FFF2-40B4-BE49-F238E27FC236}">
                  <a16:creationId xmlns:a16="http://schemas.microsoft.com/office/drawing/2014/main" id="{4F12A3D9-65B4-45EB-8B97-A8F46A32A357}"/>
                </a:ext>
              </a:extLst>
            </p:cNvPr>
            <p:cNvSpPr/>
            <p:nvPr/>
          </p:nvSpPr>
          <p:spPr>
            <a:xfrm>
              <a:off x="6630307" y="47148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B0ACDF"/>
                  </a:solidFill>
                </a:rPr>
                <a:t>모바일프로그래밍</a:t>
              </a:r>
              <a:r>
                <a:rPr lang="en-US" altLang="ko-KR" sz="1000">
                  <a:solidFill>
                    <a:srgbClr val="B0ACDF"/>
                  </a:solidFill>
                </a:rPr>
                <a:t>_</a:t>
              </a:r>
              <a:r>
                <a:rPr lang="ko-KR" altLang="en-US" sz="1000" err="1">
                  <a:solidFill>
                    <a:srgbClr val="B0ACDF"/>
                  </a:solidFill>
                </a:rPr>
                <a:t>앱제안및개발</a:t>
              </a:r>
              <a:endParaRPr lang="ko-KR" altLang="en-US" sz="1000">
                <a:solidFill>
                  <a:srgbClr val="B0ACDF"/>
                </a:solidFill>
              </a:endParaRPr>
            </a:p>
          </p:txBody>
        </p:sp>
        <p:sp>
          <p:nvSpPr>
            <p:cNvPr id="160" name="자유형 24">
              <a:extLst>
                <a:ext uri="{FF2B5EF4-FFF2-40B4-BE49-F238E27FC236}">
                  <a16:creationId xmlns:a16="http://schemas.microsoft.com/office/drawing/2014/main" id="{41A616F4-C27E-4252-8883-16E6A2E07D68}"/>
                </a:ext>
              </a:extLst>
            </p:cNvPr>
            <p:cNvSpPr/>
            <p:nvPr/>
          </p:nvSpPr>
          <p:spPr>
            <a:xfrm>
              <a:off x="8936909" y="52977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2C99E3D2-CE39-47A4-B064-9BC9F0D30C59}"/>
                </a:ext>
              </a:extLst>
            </p:cNvPr>
            <p:cNvSpPr/>
            <p:nvPr/>
          </p:nvSpPr>
          <p:spPr>
            <a:xfrm>
              <a:off x="1527064" y="3035152"/>
              <a:ext cx="3928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DAAF6B1A-EB67-4829-8060-7F68E923A28F}"/>
                </a:ext>
              </a:extLst>
            </p:cNvPr>
            <p:cNvSpPr/>
            <p:nvPr/>
          </p:nvSpPr>
          <p:spPr>
            <a:xfrm>
              <a:off x="3467528" y="1462087"/>
              <a:ext cx="5823002" cy="1423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그래서</a:t>
              </a:r>
              <a:r>
                <a:rPr lang="en-US" altLang="ko-KR" sz="2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참여자 참가자들에게 </a:t>
              </a:r>
              <a:r>
                <a:rPr lang="ko-KR" altLang="en-US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가능한 시간</a:t>
              </a:r>
              <a:r>
                <a: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을 묻고</a:t>
              </a:r>
              <a:r>
                <a:rPr lang="en-US" altLang="ko-KR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가장 합리적인 시간대를 선택합니다</a:t>
              </a:r>
              <a:r>
                <a:rPr lang="en-US" altLang="ko-KR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9E469089-5BE5-4869-8E85-228C2472F90A}"/>
                </a:ext>
              </a:extLst>
            </p:cNvPr>
            <p:cNvSpPr/>
            <p:nvPr/>
          </p:nvSpPr>
          <p:spPr>
            <a:xfrm>
              <a:off x="4916934" y="3017830"/>
              <a:ext cx="3928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r>
                <a:rPr lang="ko-KR" altLang="en-US" sz="1200" b="1">
                  <a:solidFill>
                    <a:prstClr val="white"/>
                  </a:solidFill>
                </a:rPr>
                <a:t> 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5BB00313-D066-4775-8A82-3EF97B66CFEA}"/>
                </a:ext>
              </a:extLst>
            </p:cNvPr>
            <p:cNvSpPr/>
            <p:nvPr/>
          </p:nvSpPr>
          <p:spPr>
            <a:xfrm>
              <a:off x="8306804" y="3000508"/>
              <a:ext cx="3928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r>
                <a:rPr lang="ko-KR" altLang="en-US" sz="1200" b="1">
                  <a:solidFill>
                    <a:prstClr val="white"/>
                  </a:solidFill>
                </a:rPr>
                <a:t> 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00A7CDD7-1DB5-4A1E-9CEB-BE0A53657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59" y="1333531"/>
              <a:ext cx="239155" cy="239155"/>
            </a:xfrm>
            <a:prstGeom prst="rect">
              <a:avLst/>
            </a:prstGeom>
          </p:spPr>
        </p:pic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0ADB6866-2114-42F9-AC54-30D8D3371985}"/>
                </a:ext>
              </a:extLst>
            </p:cNvPr>
            <p:cNvGrpSpPr/>
            <p:nvPr/>
          </p:nvGrpSpPr>
          <p:grpSpPr>
            <a:xfrm>
              <a:off x="3467528" y="3036319"/>
              <a:ext cx="5823002" cy="3085421"/>
              <a:chOff x="3467528" y="4210606"/>
              <a:chExt cx="5823002" cy="3085421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D6B3B7BA-D679-49BF-9057-CDCA18B8FC27}"/>
                  </a:ext>
                </a:extLst>
              </p:cNvPr>
              <p:cNvGrpSpPr/>
              <p:nvPr/>
            </p:nvGrpSpPr>
            <p:grpSpPr>
              <a:xfrm>
                <a:off x="5787668" y="6019085"/>
                <a:ext cx="1182722" cy="1276942"/>
                <a:chOff x="8298443" y="1971350"/>
                <a:chExt cx="1182722" cy="1276942"/>
              </a:xfrm>
            </p:grpSpPr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E92EB2AC-FC23-4525-AAC8-4C5FBBD29C28}"/>
                    </a:ext>
                  </a:extLst>
                </p:cNvPr>
                <p:cNvSpPr/>
                <p:nvPr/>
              </p:nvSpPr>
              <p:spPr>
                <a:xfrm>
                  <a:off x="8298443" y="2874407"/>
                  <a:ext cx="1182722" cy="3738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400" b="1" err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Everytime</a:t>
                  </a:r>
                  <a:endParaRPr lang="en-US" altLang="ko-KR" sz="1400" b="1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pic>
              <p:nvPicPr>
                <p:cNvPr id="170" name="Picture 4" descr="에브리타임 - 950 Photos - Product/Service -">
                  <a:extLst>
                    <a:ext uri="{FF2B5EF4-FFF2-40B4-BE49-F238E27FC236}">
                      <a16:creationId xmlns:a16="http://schemas.microsoft.com/office/drawing/2014/main" id="{3B4A50D3-9871-417D-B0DD-579AADEE22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7111" y="1971350"/>
                  <a:ext cx="1005386" cy="10053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546D04C8-E470-45C6-AC46-F1E435F50114}"/>
                  </a:ext>
                </a:extLst>
              </p:cNvPr>
              <p:cNvSpPr/>
              <p:nvPr/>
            </p:nvSpPr>
            <p:spPr>
              <a:xfrm>
                <a:off x="3467528" y="4210606"/>
                <a:ext cx="5823002" cy="18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그리고</a:t>
                </a:r>
                <a:endParaRPr lang="en-US" altLang="ko-KR" sz="2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함께하려는 </a:t>
                </a:r>
                <a:r>
                  <a:rPr lang="ko-KR" altLang="en-US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스터디메이트들이</a:t>
                </a:r>
                <a:r>
                  <a:rPr lang="ko-KR" altLang="en-US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endParaRPr lang="en-US" altLang="ko-KR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나와 </a:t>
                </a:r>
                <a:r>
                  <a:rPr lang="ko-KR" altLang="en-US" b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같은 그룹</a:t>
                </a:r>
                <a:r>
                  <a:rPr lang="ko-KR" altLang="en-US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이도록</a:t>
                </a:r>
                <a:endParaRPr lang="en-US" altLang="ko-KR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회원가입 과정에서 이용자들을 분류합니다</a:t>
                </a:r>
                <a:r>
                  <a:rPr lang="en-US" altLang="ko-KR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.</a:t>
                </a:r>
                <a:endParaRPr lang="en-US" altLang="ko-KR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49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896030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한쪽 모서리가 둥근 사각형 6"/>
          <p:cNvSpPr/>
          <p:nvPr/>
        </p:nvSpPr>
        <p:spPr>
          <a:xfrm rot="16200000" flipH="1">
            <a:off x="-2097314" y="3392487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F2E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621277" y="2845493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B0ACD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625054" y="4422826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B0AC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609386" y="3908265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B0AC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08656" y="3390814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B0AC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517138" y="2237522"/>
            <a:ext cx="324305" cy="324305"/>
          </a:xfrm>
          <a:prstGeom prst="ellipse">
            <a:avLst/>
          </a:prstGeom>
          <a:solidFill>
            <a:srgbClr val="6C60E0"/>
          </a:solidFill>
          <a:ln>
            <a:noFill/>
          </a:ln>
          <a:effectLst>
            <a:outerShdw blurRad="50800" dist="38100" dir="5400000" algn="t" rotWithShape="0">
              <a:srgbClr val="6C60E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>
              <a:solidFill>
                <a:prstClr val="white"/>
              </a:solidFill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379" y="2322603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703819" y="2763477"/>
            <a:ext cx="145384" cy="145384"/>
          </a:xfrm>
          <a:prstGeom prst="ellipse">
            <a:avLst/>
          </a:prstGeom>
          <a:solidFill>
            <a:srgbClr val="6C6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900">
                <a:solidFill>
                  <a:prstClr val="white"/>
                </a:solidFill>
              </a:rPr>
              <a:t>5</a:t>
            </a:r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677442" y="4347220"/>
            <a:ext cx="145384" cy="145384"/>
          </a:xfrm>
          <a:prstGeom prst="ellipse">
            <a:avLst/>
          </a:prstGeom>
          <a:solidFill>
            <a:srgbClr val="6C6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500">
                <a:solidFill>
                  <a:prstClr val="white"/>
                </a:solidFill>
              </a:rPr>
              <a:t>off</a:t>
            </a:r>
            <a:endParaRPr lang="ko-KR" altLang="en-US" sz="500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399143" y="329973"/>
            <a:ext cx="11393714" cy="566057"/>
          </a:xfrm>
          <a:prstGeom prst="round2SameRect">
            <a:avLst>
              <a:gd name="adj1" fmla="val 34856"/>
              <a:gd name="adj2" fmla="val 0"/>
            </a:avLst>
          </a:prstGeom>
          <a:solidFill>
            <a:srgbClr val="5A4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Overall Structure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9755D02-3ADD-4CA5-8C93-145761834019}"/>
              </a:ext>
            </a:extLst>
          </p:cNvPr>
          <p:cNvGrpSpPr/>
          <p:nvPr/>
        </p:nvGrpSpPr>
        <p:grpSpPr>
          <a:xfrm>
            <a:off x="7211821" y="2815291"/>
            <a:ext cx="2425664" cy="3696097"/>
            <a:chOff x="7084587" y="1659231"/>
            <a:chExt cx="2425664" cy="369609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9308CE4-AB83-4F29-96BA-580A65F1C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9063" y="1659231"/>
              <a:ext cx="1576713" cy="29401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9917B3-6D74-46F1-9637-904B6FD2A55B}"/>
                </a:ext>
              </a:extLst>
            </p:cNvPr>
            <p:cNvSpPr txBox="1"/>
            <p:nvPr/>
          </p:nvSpPr>
          <p:spPr>
            <a:xfrm>
              <a:off x="7084587" y="4708997"/>
              <a:ext cx="2425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err="1"/>
                <a:t>스터디메이트</a:t>
              </a:r>
              <a:r>
                <a:rPr lang="ko-KR" altLang="en-US"/>
                <a:t> 구하는 </a:t>
              </a:r>
              <a:endParaRPr lang="en-US" altLang="ko-KR"/>
            </a:p>
            <a:p>
              <a:pPr algn="ctr"/>
              <a:r>
                <a:rPr lang="ko-KR" altLang="en-US"/>
                <a:t>글쓰기 화면</a:t>
              </a:r>
            </a:p>
          </p:txBody>
        </p:sp>
      </p:grpSp>
      <p:sp>
        <p:nvSpPr>
          <p:cNvPr id="6" name="한쪽 모서리가 둥근 사각형 5"/>
          <p:cNvSpPr/>
          <p:nvPr/>
        </p:nvSpPr>
        <p:spPr>
          <a:xfrm>
            <a:off x="9586685" y="336323"/>
            <a:ext cx="2206172" cy="566057"/>
          </a:xfrm>
          <a:prstGeom prst="round1Rect">
            <a:avLst>
              <a:gd name="adj" fmla="val 29287"/>
            </a:avLst>
          </a:prstGeom>
          <a:solidFill>
            <a:srgbClr val="5A4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30307" y="477836"/>
            <a:ext cx="2603500" cy="2830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B0ACDF"/>
                </a:solidFill>
              </a:rPr>
              <a:t>모바일프로그래밍</a:t>
            </a:r>
            <a:r>
              <a:rPr lang="en-US" altLang="ko-KR" sz="1000" dirty="0">
                <a:solidFill>
                  <a:srgbClr val="B0ACDF"/>
                </a:solidFill>
              </a:rPr>
              <a:t>_</a:t>
            </a:r>
            <a:r>
              <a:rPr lang="ko-KR" altLang="en-US" sz="1000" dirty="0" err="1">
                <a:solidFill>
                  <a:srgbClr val="B0ACDF"/>
                </a:solidFill>
              </a:rPr>
              <a:t>앱제안및개발</a:t>
            </a:r>
            <a:endParaRPr lang="ko-KR" altLang="en-US" sz="1000" dirty="0">
              <a:solidFill>
                <a:srgbClr val="B0ACDF"/>
              </a:solidFill>
            </a:endParaRPr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19813B03-EA50-4633-810C-A260E09EEFB2}"/>
              </a:ext>
            </a:extLst>
          </p:cNvPr>
          <p:cNvSpPr/>
          <p:nvPr/>
        </p:nvSpPr>
        <p:spPr>
          <a:xfrm>
            <a:off x="8936909" y="536120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9755A4F-5D6C-4EEE-A7C9-1E4274185701}"/>
              </a:ext>
            </a:extLst>
          </p:cNvPr>
          <p:cNvGrpSpPr/>
          <p:nvPr/>
        </p:nvGrpSpPr>
        <p:grpSpPr>
          <a:xfrm>
            <a:off x="1166769" y="2829958"/>
            <a:ext cx="1963999" cy="3504261"/>
            <a:chOff x="1358305" y="1994674"/>
            <a:chExt cx="1963999" cy="35042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4B9BEDA-2F16-47C2-AB83-CA7B7665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4674" y="1994674"/>
              <a:ext cx="1660186" cy="29401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6CC765-032E-4FC5-9531-E4AE4AA0E9B6}"/>
                </a:ext>
              </a:extLst>
            </p:cNvPr>
            <p:cNvSpPr txBox="1"/>
            <p:nvPr/>
          </p:nvSpPr>
          <p:spPr>
            <a:xfrm>
              <a:off x="1358305" y="5129603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메인 로그인 화면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E02BFF-728B-4A5F-B410-E1651C7AB315}"/>
              </a:ext>
            </a:extLst>
          </p:cNvPr>
          <p:cNvGrpSpPr/>
          <p:nvPr/>
        </p:nvGrpSpPr>
        <p:grpSpPr>
          <a:xfrm>
            <a:off x="3359325" y="2840462"/>
            <a:ext cx="1660186" cy="3504260"/>
            <a:chOff x="3905708" y="1994674"/>
            <a:chExt cx="1660186" cy="350426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E95F213-C89E-4668-A1DD-7A96F776F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5708" y="1994674"/>
              <a:ext cx="1660186" cy="29401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993F2C-39D0-4419-B58C-B6E697DB94D5}"/>
                </a:ext>
              </a:extLst>
            </p:cNvPr>
            <p:cNvSpPr txBox="1"/>
            <p:nvPr/>
          </p:nvSpPr>
          <p:spPr>
            <a:xfrm>
              <a:off x="3905708" y="5129602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회원가입 화면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EFC5899-C364-4A8F-95C9-E824EEEF25B0}"/>
              </a:ext>
            </a:extLst>
          </p:cNvPr>
          <p:cNvGrpSpPr/>
          <p:nvPr/>
        </p:nvGrpSpPr>
        <p:grpSpPr>
          <a:xfrm>
            <a:off x="5404544" y="2829958"/>
            <a:ext cx="1714884" cy="3536220"/>
            <a:chOff x="5293216" y="1680608"/>
            <a:chExt cx="1714884" cy="353622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3CE95C-AEC9-49D9-8ABB-DA2975F51D0C}"/>
                </a:ext>
              </a:extLst>
            </p:cNvPr>
            <p:cNvSpPr txBox="1"/>
            <p:nvPr/>
          </p:nvSpPr>
          <p:spPr>
            <a:xfrm>
              <a:off x="5479375" y="484749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메인 </a:t>
              </a:r>
              <a:r>
                <a:rPr lang="ko-KR" altLang="en-US" err="1"/>
                <a:t>홈화면</a:t>
              </a:r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C67E0F45-A5F9-457B-8332-599E38BDB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961"/>
            <a:stretch/>
          </p:blipFill>
          <p:spPr>
            <a:xfrm>
              <a:off x="5293216" y="1680608"/>
              <a:ext cx="1714884" cy="30253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20B7A6B-6FFE-42C8-B405-72279E6DDE41}"/>
              </a:ext>
            </a:extLst>
          </p:cNvPr>
          <p:cNvGrpSpPr/>
          <p:nvPr/>
        </p:nvGrpSpPr>
        <p:grpSpPr>
          <a:xfrm>
            <a:off x="9764129" y="2838294"/>
            <a:ext cx="1733167" cy="3495925"/>
            <a:chOff x="9459257" y="1688944"/>
            <a:chExt cx="1733167" cy="3495925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0F256E9-F119-4553-A944-82444E7BF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4322"/>
            <a:stretch/>
          </p:blipFill>
          <p:spPr>
            <a:xfrm>
              <a:off x="9466623" y="2036960"/>
              <a:ext cx="1651768" cy="22222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CCBEB98-A871-4A07-A361-C7A80F3D35A7}"/>
                </a:ext>
              </a:extLst>
            </p:cNvPr>
            <p:cNvSpPr/>
            <p:nvPr/>
          </p:nvSpPr>
          <p:spPr>
            <a:xfrm>
              <a:off x="9461805" y="1688944"/>
              <a:ext cx="1659467" cy="332504"/>
            </a:xfrm>
            <a:prstGeom prst="rect">
              <a:avLst/>
            </a:prstGeom>
            <a:solidFill>
              <a:srgbClr val="6200EE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Picture 2" descr="컴퓨터 아이콘 버튼 홈, 버튼, 각도, 텍스트, 애완 동물 png | PNGWing">
              <a:extLst>
                <a:ext uri="{FF2B5EF4-FFF2-40B4-BE49-F238E27FC236}">
                  <a16:creationId xmlns:a16="http://schemas.microsoft.com/office/drawing/2014/main" id="{0939246F-8A60-43B7-A66F-29002ABC93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789" b="89844" l="10000" r="90000">
                          <a14:foregroundMark x1="49674" y1="8789" x2="48587" y2="9961"/>
                          <a14:foregroundMark x1="38043" y1="89453" x2="50652" y2="89453"/>
                          <a14:foregroundMark x1="50652" y1="89453" x2="56304" y2="88086"/>
                          <a14:foregroundMark x1="56304" y1="88086" x2="65000" y2="886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21" t="5976" r="19950" b="1433"/>
            <a:stretch/>
          </p:blipFill>
          <p:spPr bwMode="auto">
            <a:xfrm>
              <a:off x="9535040" y="1736462"/>
              <a:ext cx="281113" cy="2429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4" descr="컴퓨터 아이콘 사용자 프로필 고객 햄버거 버튼, 13, 기타, 각도, 텍스트 png | PNGWing">
              <a:extLst>
                <a:ext uri="{FF2B5EF4-FFF2-40B4-BE49-F238E27FC236}">
                  <a16:creationId xmlns:a16="http://schemas.microsoft.com/office/drawing/2014/main" id="{127BEF3A-119E-4421-8713-FD1BAB372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9783" r="90217">
                          <a14:foregroundMark x1="39783" y1="30761" x2="39022" y2="23261"/>
                          <a14:foregroundMark x1="39022" y1="23261" x2="47283" y2="28043"/>
                          <a14:foregroundMark x1="47283" y1="28043" x2="47065" y2="36522"/>
                          <a14:foregroundMark x1="47065" y1="36522" x2="38696" y2="40109"/>
                          <a14:foregroundMark x1="38696" y1="40109" x2="37174" y2="39674"/>
                          <a14:foregroundMark x1="70543" y1="27717" x2="90326" y2="31304"/>
                          <a14:foregroundMark x1="66957" y1="45870" x2="75978" y2="45870"/>
                          <a14:foregroundMark x1="75978" y1="45870" x2="83478" y2="44674"/>
                          <a14:foregroundMark x1="77174" y1="63043" x2="88587" y2="60870"/>
                          <a14:foregroundMark x1="9891" y1="74783" x2="9783" y2="817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4" t="6598" r="7755" b="16151"/>
            <a:stretch/>
          </p:blipFill>
          <p:spPr bwMode="auto">
            <a:xfrm>
              <a:off x="10779814" y="1717075"/>
              <a:ext cx="264971" cy="2429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5B644A5-51BD-4AE5-9FEC-7AFA1EF6B473}"/>
                </a:ext>
              </a:extLst>
            </p:cNvPr>
            <p:cNvSpPr/>
            <p:nvPr/>
          </p:nvSpPr>
          <p:spPr>
            <a:xfrm>
              <a:off x="9461805" y="4259254"/>
              <a:ext cx="1659467" cy="332504"/>
            </a:xfrm>
            <a:prstGeom prst="rect">
              <a:avLst/>
            </a:prstGeom>
            <a:solidFill>
              <a:srgbClr val="6200EE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Picture 6" descr="유레카!! 나만 몰랐던걸까 고민했지만 그건 아닌거같은?? 전기면도기 사용법. ^ㅂ^*">
              <a:extLst>
                <a:ext uri="{FF2B5EF4-FFF2-40B4-BE49-F238E27FC236}">
                  <a16:creationId xmlns:a16="http://schemas.microsoft.com/office/drawing/2014/main" id="{D551B525-7A08-4052-9347-3F7605EA2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2323" y="4276192"/>
              <a:ext cx="260316" cy="2603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8" descr="컴퓨터 아이콘 검색 상자 버튼, 검색 버튼, 텍스트, 캡슐화 된 PostScript, 인터넷 png | PNGWing">
              <a:extLst>
                <a:ext uri="{FF2B5EF4-FFF2-40B4-BE49-F238E27FC236}">
                  <a16:creationId xmlns:a16="http://schemas.microsoft.com/office/drawing/2014/main" id="{35FF7C7D-AE54-4110-99D8-74AB1D387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696" b="98696" l="2609" r="98696">
                          <a14:foregroundMark x1="34783" y1="5978" x2="17500" y2="7935"/>
                          <a14:foregroundMark x1="17500" y1="7935" x2="9022" y2="20326"/>
                          <a14:foregroundMark x1="9022" y1="20326" x2="4674" y2="35435"/>
                          <a14:foregroundMark x1="4674" y1="35435" x2="7065" y2="58261"/>
                          <a14:foregroundMark x1="7065" y1="58261" x2="15652" y2="72717"/>
                          <a14:foregroundMark x1="15652" y1="72717" x2="23261" y2="77500"/>
                          <a14:foregroundMark x1="23261" y1="77500" x2="47174" y2="80543"/>
                          <a14:foregroundMark x1="47174" y1="80543" x2="64891" y2="67935"/>
                          <a14:foregroundMark x1="64891" y1="67935" x2="76304" y2="51957"/>
                          <a14:foregroundMark x1="76304" y1="51957" x2="76522" y2="32391"/>
                          <a14:foregroundMark x1="76522" y1="32391" x2="70109" y2="15109"/>
                          <a14:foregroundMark x1="70109" y1="15109" x2="63261" y2="9239"/>
                          <a14:foregroundMark x1="63261" y1="9239" x2="47826" y2="4022"/>
                          <a14:foregroundMark x1="47826" y1="4022" x2="39565" y2="3696"/>
                          <a14:foregroundMark x1="39565" y1="3696" x2="36848" y2="4457"/>
                          <a14:foregroundMark x1="11087" y1="24457" x2="7500" y2="31630"/>
                          <a14:foregroundMark x1="7500" y1="31630" x2="7826" y2="55543"/>
                          <a14:foregroundMark x1="7826" y1="55543" x2="8913" y2="59239"/>
                          <a14:foregroundMark x1="5543" y1="27065" x2="2826" y2="41522"/>
                          <a14:foregroundMark x1="2826" y1="41522" x2="5978" y2="56087"/>
                          <a14:foregroundMark x1="90000" y1="86848" x2="94565" y2="92609"/>
                          <a14:foregroundMark x1="94565" y1="92609" x2="87500" y2="89783"/>
                          <a14:foregroundMark x1="87500" y1="89783" x2="87391" y2="89239"/>
                          <a14:foregroundMark x1="88913" y1="96087" x2="90761" y2="98696"/>
                          <a14:foregroundMark x1="96848" y1="89457" x2="98696" y2="90761"/>
                          <a14:foregroundMark x1="60978" y1="44674" x2="58370" y2="52717"/>
                          <a14:foregroundMark x1="58370" y1="52717" x2="53804" y2="58370"/>
                          <a14:foregroundMark x1="53804" y1="58370" x2="44022" y2="61522"/>
                          <a14:foregroundMark x1="30761" y1="23696" x2="24783" y2="28696"/>
                          <a14:foregroundMark x1="24783" y1="28696" x2="22935" y2="315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7543" y="4301591"/>
              <a:ext cx="219747" cy="21974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그래픽 73" descr="서적 단색으로 채워진">
              <a:extLst>
                <a:ext uri="{FF2B5EF4-FFF2-40B4-BE49-F238E27FC236}">
                  <a16:creationId xmlns:a16="http://schemas.microsoft.com/office/drawing/2014/main" id="{98B95629-98B0-4F1C-ACF6-F166BD152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544727" y="4276192"/>
              <a:ext cx="260316" cy="260316"/>
            </a:xfrm>
            <a:prstGeom prst="rect">
              <a:avLst/>
            </a:prstGeom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9DBE729-E7C7-49AB-A0CC-997905EA1085}"/>
                </a:ext>
              </a:extLst>
            </p:cNvPr>
            <p:cNvSpPr txBox="1"/>
            <p:nvPr/>
          </p:nvSpPr>
          <p:spPr>
            <a:xfrm>
              <a:off x="9459257" y="4815537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내 캘린더 화면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A9514C9-6C69-4BD6-BB2A-A55125C2E952}"/>
                </a:ext>
              </a:extLst>
            </p:cNvPr>
            <p:cNvSpPr/>
            <p:nvPr/>
          </p:nvSpPr>
          <p:spPr>
            <a:xfrm>
              <a:off x="9466623" y="2038387"/>
              <a:ext cx="1651768" cy="89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Freeform 36">
            <a:extLst>
              <a:ext uri="{FF2B5EF4-FFF2-40B4-BE49-F238E27FC236}">
                <a16:creationId xmlns:a16="http://schemas.microsoft.com/office/drawing/2014/main" id="{3101E3E2-10E2-4C99-8DD8-1AE1F44BE039}"/>
              </a:ext>
            </a:extLst>
          </p:cNvPr>
          <p:cNvSpPr>
            <a:spLocks noEditPoints="1"/>
          </p:cNvSpPr>
          <p:nvPr/>
        </p:nvSpPr>
        <p:spPr bwMode="auto">
          <a:xfrm>
            <a:off x="625054" y="1438989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B0AC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C399C074-E91E-457B-9C82-ECBBF17AC6CA}"/>
              </a:ext>
            </a:extLst>
          </p:cNvPr>
          <p:cNvSpPr/>
          <p:nvPr/>
        </p:nvSpPr>
        <p:spPr>
          <a:xfrm>
            <a:off x="495269" y="1301170"/>
            <a:ext cx="368042" cy="3654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58FCCF0-6F93-41D4-A0FF-F04C69139D2F}"/>
              </a:ext>
            </a:extLst>
          </p:cNvPr>
          <p:cNvSpPr/>
          <p:nvPr/>
        </p:nvSpPr>
        <p:spPr>
          <a:xfrm>
            <a:off x="377540" y="1674407"/>
            <a:ext cx="6095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">
                <a:solidFill>
                  <a:srgbClr val="6C60E0"/>
                </a:solidFill>
              </a:rPr>
              <a:t>윤예지</a:t>
            </a:r>
            <a:endParaRPr lang="en-US" altLang="ko-KR" sz="400">
              <a:solidFill>
                <a:srgbClr val="6C60E0"/>
              </a:solidFill>
            </a:endParaRPr>
          </a:p>
          <a:p>
            <a:pPr algn="ctr"/>
            <a:r>
              <a:rPr lang="en-US" altLang="ko-KR" sz="400">
                <a:solidFill>
                  <a:srgbClr val="6C60E0"/>
                </a:solidFill>
              </a:rPr>
              <a:t>20180383</a:t>
            </a:r>
            <a:endParaRPr lang="ko-KR" altLang="en-US" sz="400">
              <a:solidFill>
                <a:srgbClr val="6C60E0"/>
              </a:solidFill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0A60614C-929A-41D6-B535-7852085A0BD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9" y="1367400"/>
            <a:ext cx="221443" cy="221443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46E0A353-5BE4-45A6-8C4B-EE98792F16C8}"/>
              </a:ext>
            </a:extLst>
          </p:cNvPr>
          <p:cNvSpPr/>
          <p:nvPr/>
        </p:nvSpPr>
        <p:spPr>
          <a:xfrm>
            <a:off x="1670050" y="4298864"/>
            <a:ext cx="857250" cy="22233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B5B378-D76C-4FC2-BD51-110415222E33}"/>
              </a:ext>
            </a:extLst>
          </p:cNvPr>
          <p:cNvCxnSpPr>
            <a:stCxn id="4" idx="6"/>
            <a:endCxn id="14" idx="1"/>
          </p:cNvCxnSpPr>
          <p:nvPr/>
        </p:nvCxnSpPr>
        <p:spPr>
          <a:xfrm flipV="1">
            <a:off x="2527300" y="4310515"/>
            <a:ext cx="832025" cy="995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F5351805-7DB3-4B96-9ADF-4C225950A599}"/>
              </a:ext>
            </a:extLst>
          </p:cNvPr>
          <p:cNvSpPr/>
          <p:nvPr/>
        </p:nvSpPr>
        <p:spPr>
          <a:xfrm>
            <a:off x="2339716" y="3830102"/>
            <a:ext cx="563438" cy="5055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로 구부러짐 35">
            <a:extLst>
              <a:ext uri="{FF2B5EF4-FFF2-40B4-BE49-F238E27FC236}">
                <a16:creationId xmlns:a16="http://schemas.microsoft.com/office/drawing/2014/main" id="{AB734FAC-043C-4CDD-987A-DC02B7CBBBAD}"/>
              </a:ext>
            </a:extLst>
          </p:cNvPr>
          <p:cNvSpPr/>
          <p:nvPr/>
        </p:nvSpPr>
        <p:spPr>
          <a:xfrm rot="20778453">
            <a:off x="2260600" y="1596346"/>
            <a:ext cx="4025900" cy="1884503"/>
          </a:xfrm>
          <a:prstGeom prst="curvedDownArrow">
            <a:avLst>
              <a:gd name="adj1" fmla="val 25000"/>
              <a:gd name="adj2" fmla="val 52522"/>
              <a:gd name="adj3" fmla="val 67209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F3ECEF7-7BEC-4C27-AD94-82DF4ACFBDD1}"/>
              </a:ext>
            </a:extLst>
          </p:cNvPr>
          <p:cNvSpPr/>
          <p:nvPr/>
        </p:nvSpPr>
        <p:spPr>
          <a:xfrm>
            <a:off x="6674664" y="5487080"/>
            <a:ext cx="439600" cy="43970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79A85B-D11B-40DE-A44E-FBBA12BEE668}"/>
              </a:ext>
            </a:extLst>
          </p:cNvPr>
          <p:cNvCxnSpPr>
            <a:cxnSpLocks/>
            <a:stCxn id="37" idx="6"/>
            <a:endCxn id="23" idx="2"/>
          </p:cNvCxnSpPr>
          <p:nvPr/>
        </p:nvCxnSpPr>
        <p:spPr>
          <a:xfrm>
            <a:off x="7114264" y="5706934"/>
            <a:ext cx="1310390" cy="4846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6BE4E31E-6FEE-4BD2-BA73-70E82AEF48B7}"/>
              </a:ext>
            </a:extLst>
          </p:cNvPr>
          <p:cNvSpPr/>
          <p:nvPr/>
        </p:nvSpPr>
        <p:spPr>
          <a:xfrm>
            <a:off x="6647236" y="2775889"/>
            <a:ext cx="563438" cy="50556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아래로 구부러짐 75">
            <a:extLst>
              <a:ext uri="{FF2B5EF4-FFF2-40B4-BE49-F238E27FC236}">
                <a16:creationId xmlns:a16="http://schemas.microsoft.com/office/drawing/2014/main" id="{618A84F8-66EE-4B97-BAB7-93F0B39AAED5}"/>
              </a:ext>
            </a:extLst>
          </p:cNvPr>
          <p:cNvSpPr/>
          <p:nvPr/>
        </p:nvSpPr>
        <p:spPr>
          <a:xfrm rot="282643">
            <a:off x="6923958" y="1061786"/>
            <a:ext cx="4025900" cy="1884503"/>
          </a:xfrm>
          <a:prstGeom prst="curvedDownArrow">
            <a:avLst>
              <a:gd name="adj1" fmla="val 14416"/>
              <a:gd name="adj2" fmla="val 43132"/>
              <a:gd name="adj3" fmla="val 37752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6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양쪽 모서리가 둥근 사각형 49"/>
          <p:cNvSpPr/>
          <p:nvPr/>
        </p:nvSpPr>
        <p:spPr>
          <a:xfrm>
            <a:off x="399143" y="326734"/>
            <a:ext cx="11393714" cy="566057"/>
          </a:xfrm>
          <a:prstGeom prst="round2SameRect">
            <a:avLst>
              <a:gd name="adj1" fmla="val 34856"/>
              <a:gd name="adj2" fmla="val 0"/>
            </a:avLst>
          </a:prstGeom>
          <a:solidFill>
            <a:srgbClr val="5A4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Implementation Method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FDF220-6FA9-4D73-93E2-CA0C1CA2735C}"/>
              </a:ext>
            </a:extLst>
          </p:cNvPr>
          <p:cNvGrpSpPr/>
          <p:nvPr/>
        </p:nvGrpSpPr>
        <p:grpSpPr>
          <a:xfrm>
            <a:off x="399143" y="471486"/>
            <a:ext cx="11393714" cy="5983517"/>
            <a:chOff x="399143" y="471486"/>
            <a:chExt cx="11393714" cy="5983517"/>
          </a:xfrm>
          <a:effectLst>
            <a:outerShdw blurRad="165100" dist="508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양쪽 모서리가 둥근 사각형 4"/>
            <p:cNvSpPr/>
            <p:nvPr/>
          </p:nvSpPr>
          <p:spPr>
            <a:xfrm>
              <a:off x="399143" y="896030"/>
              <a:ext cx="11393714" cy="5558971"/>
            </a:xfrm>
            <a:prstGeom prst="round2SameRect">
              <a:avLst>
                <a:gd name="adj1" fmla="val 0"/>
                <a:gd name="adj2" fmla="val 33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둥근 사각형 6"/>
            <p:cNvSpPr/>
            <p:nvPr/>
          </p:nvSpPr>
          <p:spPr>
            <a:xfrm rot="16200000" flipH="1">
              <a:off x="-2097314" y="3392487"/>
              <a:ext cx="5558974" cy="566057"/>
            </a:xfrm>
            <a:prstGeom prst="round1Rect">
              <a:avLst>
                <a:gd name="adj" fmla="val 32989"/>
              </a:avLst>
            </a:prstGeom>
            <a:solidFill>
              <a:srgbClr val="F2E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F6AB17A-3FA7-474D-BBEF-83CB2760D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77" y="2845493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054" y="4422826"/>
              <a:ext cx="92872" cy="15620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B0AC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자유형 23">
              <a:extLst>
                <a:ext uri="{FF2B5EF4-FFF2-40B4-BE49-F238E27FC236}">
                  <a16:creationId xmlns:a16="http://schemas.microsoft.com/office/drawing/2014/main" id="{9DE6512C-BDB3-4376-9AC7-31424A53F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86" y="3908265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B0AC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68D00C6-D84C-4803-B1EB-FECD6520453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608656" y="3390814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B0AC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527833" y="1359580"/>
              <a:ext cx="317240" cy="3231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31">
              <a:extLst>
                <a:ext uri="{FF2B5EF4-FFF2-40B4-BE49-F238E27FC236}">
                  <a16:creationId xmlns:a16="http://schemas.microsoft.com/office/drawing/2014/main" id="{0D70DB20-3D1F-43F8-A839-231CD4EFCF5E}"/>
                </a:ext>
              </a:extLst>
            </p:cNvPr>
            <p:cNvSpPr/>
            <p:nvPr/>
          </p:nvSpPr>
          <p:spPr>
            <a:xfrm>
              <a:off x="517138" y="2237522"/>
              <a:ext cx="324305" cy="324305"/>
            </a:xfrm>
            <a:prstGeom prst="ellipse">
              <a:avLst/>
            </a:prstGeom>
            <a:solidFill>
              <a:srgbClr val="6C60E0"/>
            </a:solidFill>
            <a:ln>
              <a:noFill/>
            </a:ln>
            <a:effectLst>
              <a:outerShdw blurRad="50800" dist="38100" dir="5400000" algn="t" rotWithShape="0">
                <a:srgbClr val="6C60E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endParaRPr lang="en-US" altLang="ko-KR" sz="1050">
                <a:solidFill>
                  <a:prstClr val="white"/>
                </a:solidFill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252077E4-87D8-48E7-B880-FDAAA95124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5379" y="232260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A59A9F0-ECA0-4E49-9271-27F0084E3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13AA14F-D8D4-46A8-8F13-204E95910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24105" y="1665941"/>
              <a:ext cx="51613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">
                  <a:solidFill>
                    <a:srgbClr val="6C60E0"/>
                  </a:solidFill>
                </a:rPr>
                <a:t>유영규</a:t>
              </a:r>
              <a:endParaRPr lang="en-US" altLang="ko-KR" sz="400">
                <a:solidFill>
                  <a:srgbClr val="6C60E0"/>
                </a:solidFill>
              </a:endParaRPr>
            </a:p>
            <a:p>
              <a:pPr algn="ctr"/>
              <a:r>
                <a:rPr lang="en-US" altLang="ko-KR" sz="400">
                  <a:solidFill>
                    <a:srgbClr val="6C60E0"/>
                  </a:solidFill>
                </a:rPr>
                <a:t>20170377</a:t>
              </a:r>
              <a:endParaRPr lang="ko-KR" altLang="en-US" sz="400">
                <a:solidFill>
                  <a:srgbClr val="6C60E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7F552E-2F2C-476B-BDF9-0C3593816EC0}"/>
                </a:ext>
              </a:extLst>
            </p:cNvPr>
            <p:cNvSpPr/>
            <p:nvPr/>
          </p:nvSpPr>
          <p:spPr>
            <a:xfrm>
              <a:off x="703819" y="2763477"/>
              <a:ext cx="145384" cy="145384"/>
            </a:xfrm>
            <a:prstGeom prst="ellipse">
              <a:avLst/>
            </a:prstGeom>
            <a:solidFill>
              <a:srgbClr val="6C6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77FE53B-CD33-43C1-8B9D-5F70E8EB8C19}"/>
                </a:ext>
              </a:extLst>
            </p:cNvPr>
            <p:cNvSpPr/>
            <p:nvPr/>
          </p:nvSpPr>
          <p:spPr>
            <a:xfrm>
              <a:off x="677442" y="4347220"/>
              <a:ext cx="145384" cy="145384"/>
            </a:xfrm>
            <a:prstGeom prst="ellipse">
              <a:avLst/>
            </a:prstGeom>
            <a:solidFill>
              <a:srgbClr val="6C6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500">
                  <a:solidFill>
                    <a:prstClr val="white"/>
                  </a:solidFill>
                </a:rPr>
                <a:t>off</a:t>
              </a:r>
              <a:endParaRPr lang="ko-KR" altLang="en-US" sz="500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630307" y="47148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rgbClr val="B0ACDF"/>
                  </a:solidFill>
                </a:rPr>
                <a:t>모바일프로그래밍</a:t>
              </a:r>
              <a:r>
                <a:rPr lang="en-US" altLang="ko-KR" sz="1000">
                  <a:solidFill>
                    <a:srgbClr val="B0ACDF"/>
                  </a:solidFill>
                </a:rPr>
                <a:t>_</a:t>
              </a:r>
              <a:r>
                <a:rPr lang="ko-KR" altLang="en-US" sz="1000" err="1">
                  <a:solidFill>
                    <a:srgbClr val="B0ACDF"/>
                  </a:solidFill>
                </a:rPr>
                <a:t>앱제안및개발</a:t>
              </a:r>
              <a:endParaRPr lang="ko-KR" altLang="en-US" sz="1000">
                <a:solidFill>
                  <a:srgbClr val="B0ACDF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8936909" y="52977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67528" y="1359580"/>
              <a:ext cx="5823002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스터디 </a:t>
              </a:r>
              <a:r>
                <a:rPr lang="ko-KR" altLang="en-US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메이트가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모집되는 과정</a:t>
              </a: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16934" y="3017830"/>
              <a:ext cx="3928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r>
                <a:rPr lang="ko-KR" altLang="en-US" sz="1200" b="1">
                  <a:solidFill>
                    <a:prstClr val="white"/>
                  </a:solidFill>
                </a:rPr>
                <a:t> 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005454" y="2626837"/>
              <a:ext cx="2521142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306804" y="3000508"/>
              <a:ext cx="3928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r>
                <a:rPr lang="ko-KR" altLang="en-US" sz="1200" b="1">
                  <a:solidFill>
                    <a:prstClr val="white"/>
                  </a:solidFill>
                </a:rPr>
                <a:t> </a:t>
              </a:r>
              <a:endParaRPr lang="ko-KR" altLang="en-US" sz="1200" b="1">
                <a:solidFill>
                  <a:prstClr val="black"/>
                </a:solidFill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E3CFCA7-55D8-40B9-9CD7-F58BAFD55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2" y="1411312"/>
            <a:ext cx="209254" cy="2092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41" y="1978538"/>
            <a:ext cx="7611537" cy="36771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838379" y="2236868"/>
            <a:ext cx="3606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설명</a:t>
            </a:r>
            <a:endParaRPr lang="en-US" altLang="ko-KR" sz="1500" b="1" dirty="0"/>
          </a:p>
          <a:p>
            <a:r>
              <a:rPr lang="en-US" altLang="ko-KR" sz="1500" dirty="0"/>
              <a:t>1. </a:t>
            </a:r>
            <a:r>
              <a:rPr lang="ko-KR" altLang="en-US" sz="1500" dirty="0"/>
              <a:t>불가능한 시간대를 체크하여 글 작성</a:t>
            </a:r>
            <a:endParaRPr lang="en-US" altLang="ko-KR" sz="1500" dirty="0"/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참여 순서대로 체크한 내용을 바탕을  참여 가능</a:t>
            </a:r>
            <a:r>
              <a:rPr lang="en-US" altLang="ko-KR" sz="1500" dirty="0"/>
              <a:t>/</a:t>
            </a:r>
            <a:r>
              <a:rPr lang="ko-KR" altLang="en-US" sz="1500" dirty="0"/>
              <a:t>불가능을 판별</a:t>
            </a:r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모집 인원이 가득 차면 모집 종료</a:t>
            </a:r>
            <a:endParaRPr lang="en-US" altLang="ko-KR" sz="1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0AC500-E6B7-49B3-94E0-37F250D86DB0}"/>
              </a:ext>
            </a:extLst>
          </p:cNvPr>
          <p:cNvSpPr/>
          <p:nvPr/>
        </p:nvSpPr>
        <p:spPr>
          <a:xfrm>
            <a:off x="1817226" y="4036412"/>
            <a:ext cx="248856" cy="136261"/>
          </a:xfrm>
          <a:prstGeom prst="rect">
            <a:avLst/>
          </a:prstGeom>
          <a:solidFill>
            <a:srgbClr val="FFFF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5EA422-7297-4BA4-90AA-D13306ED4BB7}"/>
              </a:ext>
            </a:extLst>
          </p:cNvPr>
          <p:cNvSpPr/>
          <p:nvPr/>
        </p:nvSpPr>
        <p:spPr>
          <a:xfrm>
            <a:off x="3223550" y="4513793"/>
            <a:ext cx="248856" cy="136261"/>
          </a:xfrm>
          <a:prstGeom prst="rect">
            <a:avLst/>
          </a:prstGeom>
          <a:solidFill>
            <a:srgbClr val="FFFF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3F4492-A511-486D-8F79-312163AEACE4}"/>
              </a:ext>
            </a:extLst>
          </p:cNvPr>
          <p:cNvSpPr/>
          <p:nvPr/>
        </p:nvSpPr>
        <p:spPr>
          <a:xfrm>
            <a:off x="4882210" y="4982568"/>
            <a:ext cx="248856" cy="136261"/>
          </a:xfrm>
          <a:prstGeom prst="rect">
            <a:avLst/>
          </a:prstGeom>
          <a:solidFill>
            <a:srgbClr val="FFFF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1F9D6F-EE6C-414F-BF7D-5743B2667536}"/>
              </a:ext>
            </a:extLst>
          </p:cNvPr>
          <p:cNvSpPr/>
          <p:nvPr/>
        </p:nvSpPr>
        <p:spPr>
          <a:xfrm>
            <a:off x="6284125" y="5433183"/>
            <a:ext cx="248856" cy="136261"/>
          </a:xfrm>
          <a:prstGeom prst="rect">
            <a:avLst/>
          </a:prstGeom>
          <a:solidFill>
            <a:srgbClr val="FFFF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18C339-38F8-4C60-AFA4-E70CCC5819AF}"/>
              </a:ext>
            </a:extLst>
          </p:cNvPr>
          <p:cNvSpPr/>
          <p:nvPr/>
        </p:nvSpPr>
        <p:spPr>
          <a:xfrm>
            <a:off x="3093155" y="4037654"/>
            <a:ext cx="248856" cy="135019"/>
          </a:xfrm>
          <a:prstGeom prst="rect">
            <a:avLst/>
          </a:prstGeom>
          <a:solidFill>
            <a:srgbClr val="FFFF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4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896030"/>
            <a:ext cx="11393714" cy="5558973"/>
          </a:xfrm>
          <a:prstGeom prst="round2SameRect">
            <a:avLst>
              <a:gd name="adj1" fmla="val 0"/>
              <a:gd name="adj2" fmla="val 33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한쪽 모서리가 둥근 사각형 6"/>
          <p:cNvSpPr/>
          <p:nvPr/>
        </p:nvSpPr>
        <p:spPr>
          <a:xfrm rot="16200000" flipH="1">
            <a:off x="-2097314" y="3392487"/>
            <a:ext cx="5558974" cy="566057"/>
          </a:xfrm>
          <a:prstGeom prst="round1Rect">
            <a:avLst>
              <a:gd name="adj" fmla="val 32989"/>
            </a:avLst>
          </a:prstGeom>
          <a:solidFill>
            <a:srgbClr val="F2E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621277" y="2845493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B0ACD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625054" y="4422826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B0AC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609386" y="3908265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B0AC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08656" y="3390814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B0AC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A7D0EE5-09F8-4A5D-9D20-26D494089502}"/>
              </a:ext>
            </a:extLst>
          </p:cNvPr>
          <p:cNvSpPr/>
          <p:nvPr/>
        </p:nvSpPr>
        <p:spPr>
          <a:xfrm>
            <a:off x="543182" y="1353896"/>
            <a:ext cx="306021" cy="3120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517138" y="2237522"/>
            <a:ext cx="324305" cy="324305"/>
          </a:xfrm>
          <a:prstGeom prst="ellipse">
            <a:avLst/>
          </a:prstGeom>
          <a:solidFill>
            <a:srgbClr val="6C60E0"/>
          </a:solidFill>
          <a:ln>
            <a:noFill/>
          </a:ln>
          <a:effectLst>
            <a:outerShdw blurRad="50800" dist="38100" dir="5400000" algn="t" rotWithShape="0">
              <a:srgbClr val="6C60E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>
              <a:solidFill>
                <a:prstClr val="white"/>
              </a:solidFill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379" y="2322603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424105" y="1665941"/>
            <a:ext cx="5161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">
                <a:solidFill>
                  <a:srgbClr val="6C60E0"/>
                </a:solidFill>
              </a:rPr>
              <a:t>유영규</a:t>
            </a:r>
            <a:endParaRPr lang="en-US" altLang="ko-KR" sz="400">
              <a:solidFill>
                <a:srgbClr val="6C60E0"/>
              </a:solidFill>
            </a:endParaRPr>
          </a:p>
          <a:p>
            <a:pPr algn="ctr"/>
            <a:r>
              <a:rPr lang="en-US" altLang="ko-KR" sz="400">
                <a:solidFill>
                  <a:srgbClr val="6C60E0"/>
                </a:solidFill>
              </a:rPr>
              <a:t>20170377</a:t>
            </a:r>
            <a:endParaRPr lang="ko-KR" altLang="en-US" sz="400">
              <a:solidFill>
                <a:srgbClr val="6C60E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703819" y="2763477"/>
            <a:ext cx="145384" cy="145384"/>
          </a:xfrm>
          <a:prstGeom prst="ellipse">
            <a:avLst/>
          </a:prstGeom>
          <a:solidFill>
            <a:srgbClr val="6C6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900">
                <a:solidFill>
                  <a:prstClr val="white"/>
                </a:solidFill>
              </a:rPr>
              <a:t>5</a:t>
            </a:r>
            <a:endParaRPr lang="ko-KR" altLang="en-US" sz="900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677442" y="4347220"/>
            <a:ext cx="145384" cy="145384"/>
          </a:xfrm>
          <a:prstGeom prst="ellipse">
            <a:avLst/>
          </a:prstGeom>
          <a:solidFill>
            <a:srgbClr val="6C6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500">
                <a:solidFill>
                  <a:prstClr val="white"/>
                </a:solidFill>
              </a:rPr>
              <a:t>off</a:t>
            </a:r>
            <a:endParaRPr lang="ko-KR" altLang="en-US" sz="500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399143" y="329973"/>
            <a:ext cx="11393714" cy="566057"/>
          </a:xfrm>
          <a:prstGeom prst="round2SameRect">
            <a:avLst>
              <a:gd name="adj1" fmla="val 34856"/>
              <a:gd name="adj2" fmla="val 0"/>
            </a:avLst>
          </a:prstGeom>
          <a:solidFill>
            <a:srgbClr val="5A4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9586685" y="329973"/>
            <a:ext cx="2206172" cy="566057"/>
          </a:xfrm>
          <a:prstGeom prst="round1Rect">
            <a:avLst>
              <a:gd name="adj" fmla="val 29287"/>
            </a:avLst>
          </a:prstGeom>
          <a:solidFill>
            <a:srgbClr val="5A4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036957" y="471488"/>
            <a:ext cx="2603500" cy="2830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1000" b="1" i="1" kern="0">
                <a:solidFill>
                  <a:schemeClr val="tx1"/>
                </a:solidFill>
              </a:rPr>
              <a:t>Core Component</a:t>
            </a:r>
            <a:endParaRPr lang="en-US" altLang="ko-KR" sz="1000" b="1" i="1" kern="0" dirty="0">
              <a:solidFill>
                <a:schemeClr val="tx1"/>
              </a:solidFill>
            </a:endParaRPr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19813B03-EA50-4633-810C-A260E09EEFB2}"/>
              </a:ext>
            </a:extLst>
          </p:cNvPr>
          <p:cNvSpPr/>
          <p:nvPr/>
        </p:nvSpPr>
        <p:spPr>
          <a:xfrm>
            <a:off x="11343559" y="529772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E3CFCA7-55D8-40B9-9CD7-F58BAFD55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4" y="1405628"/>
            <a:ext cx="197796" cy="197796"/>
          </a:xfrm>
          <a:prstGeom prst="rect">
            <a:avLst/>
          </a:prstGeom>
        </p:spPr>
      </p:pic>
      <p:sp>
        <p:nvSpPr>
          <p:cNvPr id="36" name="자유형: 도형 29">
            <a:extLst>
              <a:ext uri="{FF2B5EF4-FFF2-40B4-BE49-F238E27FC236}">
                <a16:creationId xmlns:a16="http://schemas.microsoft.com/office/drawing/2014/main" id="{1DF7802D-9242-41C5-9FB1-7A906EA607B5}"/>
              </a:ext>
            </a:extLst>
          </p:cNvPr>
          <p:cNvSpPr/>
          <p:nvPr/>
        </p:nvSpPr>
        <p:spPr>
          <a:xfrm flipV="1">
            <a:off x="1106815" y="1642626"/>
            <a:ext cx="4941406" cy="2033692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B481FF">
              <a:alpha val="89020"/>
            </a:srgbClr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자유형: 도형 27">
            <a:extLst>
              <a:ext uri="{FF2B5EF4-FFF2-40B4-BE49-F238E27FC236}">
                <a16:creationId xmlns:a16="http://schemas.microsoft.com/office/drawing/2014/main" id="{53703A5A-521B-44A0-81C5-BE5D9D269934}"/>
              </a:ext>
            </a:extLst>
          </p:cNvPr>
          <p:cNvSpPr/>
          <p:nvPr/>
        </p:nvSpPr>
        <p:spPr>
          <a:xfrm>
            <a:off x="1218540" y="1116041"/>
            <a:ext cx="4941406" cy="2033692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회원 가입시 사용된 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아이디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비밀번호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이름 등이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저장된다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자유형: 도형 28">
            <a:extLst>
              <a:ext uri="{FF2B5EF4-FFF2-40B4-BE49-F238E27FC236}">
                <a16:creationId xmlns:a16="http://schemas.microsoft.com/office/drawing/2014/main" id="{B0E82179-E36C-4856-BD86-3155089821E0}"/>
              </a:ext>
            </a:extLst>
          </p:cNvPr>
          <p:cNvSpPr/>
          <p:nvPr/>
        </p:nvSpPr>
        <p:spPr>
          <a:xfrm>
            <a:off x="1326451" y="1206836"/>
            <a:ext cx="4666734" cy="1818642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자유형: 도형 33">
            <a:extLst>
              <a:ext uri="{FF2B5EF4-FFF2-40B4-BE49-F238E27FC236}">
                <a16:creationId xmlns:a16="http://schemas.microsoft.com/office/drawing/2014/main" id="{36894D8D-8D50-4AC0-88DD-1F8BB32FE87A}"/>
              </a:ext>
            </a:extLst>
          </p:cNvPr>
          <p:cNvSpPr/>
          <p:nvPr/>
        </p:nvSpPr>
        <p:spPr>
          <a:xfrm>
            <a:off x="2819138" y="978368"/>
            <a:ext cx="1516760" cy="388094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B481FF">
              <a:alpha val="89020"/>
            </a:srgbClr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chemeClr val="bg1"/>
                </a:solidFill>
              </a:rPr>
              <a:t>User Table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40" name="사각형: 둥근 모서리 35">
            <a:extLst>
              <a:ext uri="{FF2B5EF4-FFF2-40B4-BE49-F238E27FC236}">
                <a16:creationId xmlns:a16="http://schemas.microsoft.com/office/drawing/2014/main" id="{EA0D6A12-1355-4592-B790-38702E12FBCA}"/>
              </a:ext>
            </a:extLst>
          </p:cNvPr>
          <p:cNvSpPr/>
          <p:nvPr/>
        </p:nvSpPr>
        <p:spPr>
          <a:xfrm>
            <a:off x="1605649" y="2895936"/>
            <a:ext cx="3943739" cy="3643347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sz="1800"/>
              <a:t>활용</a:t>
            </a:r>
            <a:endParaRPr lang="en-US" altLang="ko-KR" sz="1800"/>
          </a:p>
          <a:p>
            <a:r>
              <a:rPr lang="en-US" altLang="ko-KR" sz="1800"/>
              <a:t>1. </a:t>
            </a:r>
            <a:r>
              <a:rPr lang="ko-KR" altLang="en-US" sz="1800"/>
              <a:t>로그인 기능</a:t>
            </a:r>
            <a:endParaRPr lang="en-US" altLang="ko-KR" sz="1800"/>
          </a:p>
          <a:p>
            <a:r>
              <a:rPr lang="ko-KR" altLang="en-US" sz="1800"/>
              <a:t>  입력한 아이디를 기반으로 </a:t>
            </a:r>
            <a:r>
              <a:rPr lang="en-US" altLang="ko-KR" sz="1800"/>
              <a:t>data</a:t>
            </a:r>
            <a:r>
              <a:rPr lang="ko-KR" altLang="en-US" sz="1800"/>
              <a:t>를 조회 후 비밀번호와 대조하여 맞으면 로그인 성공</a:t>
            </a:r>
            <a:r>
              <a:rPr lang="en-US" altLang="ko-KR" sz="1800"/>
              <a:t>!</a:t>
            </a:r>
          </a:p>
          <a:p>
            <a:endParaRPr lang="en-US" altLang="ko-KR" sz="1800"/>
          </a:p>
          <a:p>
            <a:r>
              <a:rPr lang="en-US" altLang="ko-KR" sz="1800"/>
              <a:t>2. </a:t>
            </a:r>
            <a:r>
              <a:rPr lang="ko-KR" altLang="en-US" sz="1800"/>
              <a:t>내 정보 조회</a:t>
            </a:r>
            <a:endParaRPr lang="en-US" altLang="ko-KR" sz="1800"/>
          </a:p>
          <a:p>
            <a:r>
              <a:rPr lang="en-US" altLang="ko-KR" sz="1800"/>
              <a:t>  Post Table</a:t>
            </a:r>
            <a:r>
              <a:rPr lang="ko-KR" altLang="en-US" sz="1800"/>
              <a:t>에서 참여한 스터디의 </a:t>
            </a:r>
            <a:r>
              <a:rPr lang="en-US" altLang="ko-KR" sz="1800"/>
              <a:t>Prime Key</a:t>
            </a:r>
            <a:r>
              <a:rPr lang="ko-KR" altLang="en-US" sz="1800"/>
              <a:t>값을 받아 저장해 놓으면 회원가입 때 작성한 기본 정보 뿐만 아니라 참여한 스터디 정보도 조회할 수 있다</a:t>
            </a:r>
            <a:r>
              <a:rPr lang="en-US" altLang="ko-KR" sz="1800"/>
              <a:t>.</a:t>
            </a:r>
            <a:endParaRPr lang="ko-KR" altLang="en-US" sz="1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FD8F55-E533-4581-A317-8884D73F3511}"/>
              </a:ext>
            </a:extLst>
          </p:cNvPr>
          <p:cNvSpPr txBox="1"/>
          <p:nvPr/>
        </p:nvSpPr>
        <p:spPr>
          <a:xfrm>
            <a:off x="1659336" y="3049628"/>
            <a:ext cx="3880530" cy="2673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활용</a:t>
            </a:r>
            <a:endParaRPr lang="en-US" altLang="ko-KR" sz="1500" dirty="0"/>
          </a:p>
          <a:p>
            <a:r>
              <a:rPr lang="en-US" altLang="ko-KR" sz="1500" dirty="0"/>
              <a:t>1. </a:t>
            </a:r>
            <a:r>
              <a:rPr lang="ko-KR" altLang="en-US" sz="1500" dirty="0"/>
              <a:t>로그인 기능</a:t>
            </a:r>
            <a:endParaRPr lang="en-US" altLang="ko-KR" sz="1500" dirty="0"/>
          </a:p>
          <a:p>
            <a:r>
              <a:rPr lang="ko-KR" altLang="en-US" sz="1500" dirty="0"/>
              <a:t>  입력한 아이디를 기반으로 </a:t>
            </a:r>
            <a:r>
              <a:rPr lang="en-US" altLang="ko-KR" sz="1500" dirty="0"/>
              <a:t>data</a:t>
            </a:r>
            <a:r>
              <a:rPr lang="ko-KR" altLang="en-US" sz="1500" dirty="0"/>
              <a:t>를 조회 후 비밀번호와 대조하여 맞으면 로그인 성공</a:t>
            </a:r>
            <a:r>
              <a:rPr lang="en-US" altLang="ko-KR" sz="1500" dirty="0"/>
              <a:t>!</a:t>
            </a:r>
          </a:p>
          <a:p>
            <a:endParaRPr lang="en-US" altLang="ko-KR" sz="1500" dirty="0"/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내 정보 조회</a:t>
            </a:r>
            <a:endParaRPr lang="en-US" altLang="ko-KR" sz="1500" dirty="0"/>
          </a:p>
          <a:p>
            <a:r>
              <a:rPr lang="en-US" altLang="ko-KR" sz="1500" dirty="0"/>
              <a:t>  Post Table</a:t>
            </a:r>
            <a:r>
              <a:rPr lang="ko-KR" altLang="en-US" sz="1500" dirty="0"/>
              <a:t>에서 참여한 스터디의 </a:t>
            </a:r>
            <a:r>
              <a:rPr lang="en-US" altLang="ko-KR" sz="1500" dirty="0"/>
              <a:t>Prime Key</a:t>
            </a:r>
            <a:r>
              <a:rPr lang="ko-KR" altLang="en-US" sz="1500" dirty="0"/>
              <a:t>값을 받아 저장해 놓으면 회원가입 때 작성한 기본 정보 뿐만 아니라 참여한 스터디 정보도 조회할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43" name="자유형: 도형 29">
            <a:extLst>
              <a:ext uri="{FF2B5EF4-FFF2-40B4-BE49-F238E27FC236}">
                <a16:creationId xmlns:a16="http://schemas.microsoft.com/office/drawing/2014/main" id="{C69BC9D6-0F94-458A-9B73-6C1E48699327}"/>
              </a:ext>
            </a:extLst>
          </p:cNvPr>
          <p:cNvSpPr/>
          <p:nvPr/>
        </p:nvSpPr>
        <p:spPr>
          <a:xfrm flipV="1">
            <a:off x="6461427" y="1623638"/>
            <a:ext cx="4941406" cy="2033692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B481FF">
              <a:alpha val="89020"/>
            </a:srgbClr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자유형: 도형 27">
            <a:extLst>
              <a:ext uri="{FF2B5EF4-FFF2-40B4-BE49-F238E27FC236}">
                <a16:creationId xmlns:a16="http://schemas.microsoft.com/office/drawing/2014/main" id="{3801361E-1FEE-471E-9258-F2AE8A9F47B4}"/>
              </a:ext>
            </a:extLst>
          </p:cNvPr>
          <p:cNvSpPr/>
          <p:nvPr/>
        </p:nvSpPr>
        <p:spPr>
          <a:xfrm>
            <a:off x="6573152" y="1116040"/>
            <a:ext cx="4941406" cy="2033692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사용자들이 게시물을 올릴 때 작성한 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게시물 제목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내용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작성자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날짜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및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체크된 시간을 저장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자유형: 도형 28">
            <a:extLst>
              <a:ext uri="{FF2B5EF4-FFF2-40B4-BE49-F238E27FC236}">
                <a16:creationId xmlns:a16="http://schemas.microsoft.com/office/drawing/2014/main" id="{9136C630-7FAE-4659-85AB-DDF716B00023}"/>
              </a:ext>
            </a:extLst>
          </p:cNvPr>
          <p:cNvSpPr/>
          <p:nvPr/>
        </p:nvSpPr>
        <p:spPr>
          <a:xfrm>
            <a:off x="6681063" y="1206835"/>
            <a:ext cx="4666734" cy="1818642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자유형: 도형 33">
            <a:extLst>
              <a:ext uri="{FF2B5EF4-FFF2-40B4-BE49-F238E27FC236}">
                <a16:creationId xmlns:a16="http://schemas.microsoft.com/office/drawing/2014/main" id="{5C612246-EEFF-4A05-BDFD-457CC314844E}"/>
              </a:ext>
            </a:extLst>
          </p:cNvPr>
          <p:cNvSpPr/>
          <p:nvPr/>
        </p:nvSpPr>
        <p:spPr>
          <a:xfrm>
            <a:off x="8345353" y="922944"/>
            <a:ext cx="1516760" cy="388094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B481FF">
              <a:alpha val="89020"/>
            </a:srgbClr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chemeClr val="bg1"/>
                </a:solidFill>
              </a:rPr>
              <a:t>Post Table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35">
            <a:extLst>
              <a:ext uri="{FF2B5EF4-FFF2-40B4-BE49-F238E27FC236}">
                <a16:creationId xmlns:a16="http://schemas.microsoft.com/office/drawing/2014/main" id="{56A0A3BC-CE79-4990-B090-7B54CDC81E2F}"/>
              </a:ext>
            </a:extLst>
          </p:cNvPr>
          <p:cNvSpPr/>
          <p:nvPr/>
        </p:nvSpPr>
        <p:spPr>
          <a:xfrm>
            <a:off x="6960261" y="2895935"/>
            <a:ext cx="3943739" cy="3643347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sz="1800"/>
              <a:t>활용</a:t>
            </a:r>
            <a:endParaRPr lang="en-US" altLang="ko-KR" sz="1800"/>
          </a:p>
          <a:p>
            <a:r>
              <a:rPr lang="en-US" altLang="ko-KR" sz="1800"/>
              <a:t>1. </a:t>
            </a:r>
            <a:r>
              <a:rPr lang="ko-KR" altLang="en-US" sz="1800"/>
              <a:t>로그인 기능</a:t>
            </a:r>
            <a:endParaRPr lang="en-US" altLang="ko-KR" sz="1800"/>
          </a:p>
          <a:p>
            <a:r>
              <a:rPr lang="ko-KR" altLang="en-US" sz="1800"/>
              <a:t>  입력한 아이디를 기반으로 </a:t>
            </a:r>
            <a:r>
              <a:rPr lang="en-US" altLang="ko-KR" sz="1800"/>
              <a:t>data</a:t>
            </a:r>
            <a:r>
              <a:rPr lang="ko-KR" altLang="en-US" sz="1800"/>
              <a:t>를 조회 후 비밀번호와 대조하여 맞으면 로그인 성공</a:t>
            </a:r>
            <a:r>
              <a:rPr lang="en-US" altLang="ko-KR" sz="1800"/>
              <a:t>!</a:t>
            </a:r>
          </a:p>
          <a:p>
            <a:endParaRPr lang="en-US" altLang="ko-KR" sz="1800"/>
          </a:p>
          <a:p>
            <a:r>
              <a:rPr lang="en-US" altLang="ko-KR" sz="1800"/>
              <a:t>2. </a:t>
            </a:r>
            <a:r>
              <a:rPr lang="ko-KR" altLang="en-US" sz="1800"/>
              <a:t>내 정보 조회</a:t>
            </a:r>
            <a:endParaRPr lang="en-US" altLang="ko-KR" sz="1800"/>
          </a:p>
          <a:p>
            <a:r>
              <a:rPr lang="en-US" altLang="ko-KR" sz="1800"/>
              <a:t>  Post Table</a:t>
            </a:r>
            <a:r>
              <a:rPr lang="ko-KR" altLang="en-US" sz="1800"/>
              <a:t>에서 참여한 스터디의 </a:t>
            </a:r>
            <a:r>
              <a:rPr lang="en-US" altLang="ko-KR" sz="1800"/>
              <a:t>Prime Key</a:t>
            </a:r>
            <a:r>
              <a:rPr lang="ko-KR" altLang="en-US" sz="1800"/>
              <a:t>값을 받아 저장해 놓으면 회원가입 때 작성한 기본 정보 뿐만 아니라 참여한 스터디 정보도 조회할 수 있다</a:t>
            </a:r>
            <a:r>
              <a:rPr lang="en-US" altLang="ko-KR" sz="1800"/>
              <a:t>.</a:t>
            </a:r>
            <a:endParaRPr lang="ko-KR" alt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0DFD68-2A9E-40BA-8441-8CA850B6E69E}"/>
              </a:ext>
            </a:extLst>
          </p:cNvPr>
          <p:cNvSpPr txBox="1"/>
          <p:nvPr/>
        </p:nvSpPr>
        <p:spPr>
          <a:xfrm>
            <a:off x="7180499" y="2907155"/>
            <a:ext cx="342852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활용</a:t>
            </a:r>
            <a:endParaRPr lang="en-US" altLang="ko-KR" sz="1500"/>
          </a:p>
          <a:p>
            <a:r>
              <a:rPr lang="en-US" altLang="ko-KR" sz="1500"/>
              <a:t>1. </a:t>
            </a:r>
            <a:r>
              <a:rPr lang="ko-KR" altLang="en-US" sz="1500"/>
              <a:t>게시글 표시</a:t>
            </a:r>
            <a:endParaRPr lang="en-US" altLang="ko-KR" sz="1500"/>
          </a:p>
          <a:p>
            <a:r>
              <a:rPr lang="en-US" altLang="ko-KR" sz="1500"/>
              <a:t>  Post Table</a:t>
            </a:r>
            <a:r>
              <a:rPr lang="ko-KR" altLang="en-US" sz="1500"/>
              <a:t>에서 제목과 작성자를 가져와 메인 화면에 게시글들을</a:t>
            </a:r>
            <a:r>
              <a:rPr lang="en-US" altLang="ko-KR" sz="1500"/>
              <a:t>(clickable)</a:t>
            </a:r>
            <a:r>
              <a:rPr lang="ko-KR" altLang="en-US" sz="1500"/>
              <a:t>하게 나타내어준다</a:t>
            </a:r>
            <a:r>
              <a:rPr lang="en-US" altLang="ko-KR" sz="1500"/>
              <a:t>.</a:t>
            </a:r>
          </a:p>
          <a:p>
            <a:r>
              <a:rPr lang="en-US" altLang="ko-KR" sz="1500"/>
              <a:t>2. </a:t>
            </a:r>
            <a:r>
              <a:rPr lang="ko-KR" altLang="en-US" sz="1500"/>
              <a:t>게시글 내용</a:t>
            </a:r>
            <a:endParaRPr lang="en-US" altLang="ko-KR" sz="1500"/>
          </a:p>
          <a:p>
            <a:r>
              <a:rPr lang="en-US" altLang="ko-KR" sz="1500"/>
              <a:t>  </a:t>
            </a:r>
            <a:r>
              <a:rPr lang="ko-KR" altLang="en-US" sz="1500"/>
              <a:t>게시글을 클릭하면 제목과 내용을 가져와 </a:t>
            </a:r>
            <a:r>
              <a:rPr lang="en-US" altLang="ko-KR" sz="1500"/>
              <a:t>TextView</a:t>
            </a:r>
            <a:r>
              <a:rPr lang="ko-KR" altLang="en-US" sz="1500"/>
              <a:t>를 통해 게시글 내용을 보여준다</a:t>
            </a:r>
            <a:r>
              <a:rPr lang="en-US" altLang="ko-KR" sz="1500"/>
              <a:t>.</a:t>
            </a:r>
          </a:p>
          <a:p>
            <a:r>
              <a:rPr lang="en-US" altLang="ko-KR" sz="1500"/>
              <a:t>3. </a:t>
            </a:r>
            <a:r>
              <a:rPr lang="ko-KR" altLang="en-US" sz="1500"/>
              <a:t>모임 가능한 시간 알려주기</a:t>
            </a:r>
            <a:endParaRPr lang="en-US" altLang="ko-KR" sz="1500"/>
          </a:p>
          <a:p>
            <a:r>
              <a:rPr lang="en-US" altLang="ko-KR" sz="1500"/>
              <a:t>  </a:t>
            </a:r>
            <a:r>
              <a:rPr lang="ko-KR" altLang="en-US" sz="1500"/>
              <a:t>시간 단위로 </a:t>
            </a:r>
            <a:r>
              <a:rPr lang="en-US" altLang="ko-KR" sz="1500"/>
              <a:t>column</a:t>
            </a:r>
            <a:r>
              <a:rPr lang="ko-KR" altLang="en-US" sz="1500"/>
              <a:t>을 만들어 체크</a:t>
            </a:r>
            <a:r>
              <a:rPr lang="en-US" altLang="ko-KR" sz="1500"/>
              <a:t>(true)/</a:t>
            </a:r>
            <a:r>
              <a:rPr lang="ko-KR" altLang="en-US" sz="1500"/>
              <a:t>미체크</a:t>
            </a:r>
            <a:r>
              <a:rPr lang="en-US" altLang="ko-KR" sz="1500"/>
              <a:t>(false)</a:t>
            </a:r>
            <a:r>
              <a:rPr lang="ko-KR" altLang="en-US" sz="1500"/>
              <a:t> 로</a:t>
            </a:r>
            <a:r>
              <a:rPr lang="en-US" altLang="ko-KR" sz="1500"/>
              <a:t> </a:t>
            </a:r>
            <a:r>
              <a:rPr lang="ko-KR" altLang="en-US" sz="1500"/>
              <a:t>구분하여 관리하고 참여자가 발생할 때마다 업데이트 해준다</a:t>
            </a:r>
            <a:r>
              <a:rPr lang="en-US" altLang="ko-KR" sz="1500"/>
              <a:t>. </a:t>
            </a:r>
            <a:r>
              <a:rPr lang="ko-KR" altLang="en-US" sz="1500"/>
              <a:t>모집 인원이 다 모이면 가능한 시간대</a:t>
            </a:r>
            <a:r>
              <a:rPr lang="en-US" altLang="ko-KR" sz="1500"/>
              <a:t>(false)</a:t>
            </a:r>
            <a:r>
              <a:rPr lang="ko-KR" altLang="en-US" sz="1500"/>
              <a:t>를 알려준다</a:t>
            </a:r>
            <a:r>
              <a:rPr lang="en-US" altLang="ko-KR" sz="1500"/>
              <a:t>.</a:t>
            </a:r>
            <a:endParaRPr lang="ko-KR" altLang="en-US" sz="1500" dirty="0"/>
          </a:p>
        </p:txBody>
      </p:sp>
      <p:sp>
        <p:nvSpPr>
          <p:cNvPr id="41" name="직사각형 40"/>
          <p:cNvSpPr/>
          <p:nvPr/>
        </p:nvSpPr>
        <p:spPr>
          <a:xfrm>
            <a:off x="785997" y="286252"/>
            <a:ext cx="677550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>
                <a:solidFill>
                  <a:schemeClr val="bg1"/>
                </a:solidFill>
              </a:rPr>
              <a:t>SQLite</a:t>
            </a:r>
            <a:r>
              <a:rPr lang="ko-KR" altLang="en-US" sz="2400" b="1" i="1">
                <a:solidFill>
                  <a:schemeClr val="bg1"/>
                </a:solidFill>
              </a:rPr>
              <a:t>를 이용한 </a:t>
            </a:r>
            <a:r>
              <a:rPr lang="en-US" altLang="ko-KR" sz="2400" b="1" i="1">
                <a:solidFill>
                  <a:schemeClr val="bg1"/>
                </a:solidFill>
              </a:rPr>
              <a:t>DataBase</a:t>
            </a:r>
            <a:r>
              <a:rPr lang="ko-KR" altLang="en-US" sz="2400" b="1" i="1">
                <a:solidFill>
                  <a:schemeClr val="bg1"/>
                </a:solidFill>
              </a:rPr>
              <a:t>관리</a:t>
            </a:r>
            <a:r>
              <a:rPr lang="en-US" altLang="ko-KR" sz="2400" b="1" i="1">
                <a:solidFill>
                  <a:schemeClr val="bg1"/>
                </a:solidFill>
              </a:rPr>
              <a:t>(</a:t>
            </a:r>
            <a:r>
              <a:rPr lang="ko-KR" altLang="en-US" sz="2400" b="1" i="1">
                <a:solidFill>
                  <a:schemeClr val="bg1"/>
                </a:solidFill>
              </a:rPr>
              <a:t>사용자</a:t>
            </a:r>
            <a:r>
              <a:rPr lang="en-US" altLang="ko-KR" sz="2400" b="1" i="1">
                <a:solidFill>
                  <a:schemeClr val="bg1"/>
                </a:solidFill>
              </a:rPr>
              <a:t>, </a:t>
            </a:r>
            <a:r>
              <a:rPr lang="ko-KR" altLang="en-US" sz="2400" b="1" i="1">
                <a:solidFill>
                  <a:schemeClr val="bg1"/>
                </a:solidFill>
              </a:rPr>
              <a:t>게시판</a:t>
            </a:r>
            <a:r>
              <a:rPr lang="en-US" altLang="ko-KR" sz="2400" b="1" i="1">
                <a:solidFill>
                  <a:schemeClr val="bg1"/>
                </a:solidFill>
              </a:rPr>
              <a:t>)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8805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522</Words>
  <Application>Microsoft Office PowerPoint</Application>
  <PresentationFormat>와이드스크린</PresentationFormat>
  <Paragraphs>127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Helvetica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윤예지</cp:lastModifiedBy>
  <cp:revision>59</cp:revision>
  <dcterms:created xsi:type="dcterms:W3CDTF">2020-06-11T13:53:37Z</dcterms:created>
  <dcterms:modified xsi:type="dcterms:W3CDTF">2020-12-10T14:51:23Z</dcterms:modified>
</cp:coreProperties>
</file>