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56" r:id="rId4"/>
    <p:sldId id="271" r:id="rId5"/>
    <p:sldId id="272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6" r:id="rId19"/>
    <p:sldId id="257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0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5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62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64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054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950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03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262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91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78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80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20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65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12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1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16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9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9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97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4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39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651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009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3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3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7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CDC7-F420-48AB-8E5B-F118A4980D0E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AD80-73BE-4883-BC74-37A23A57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22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2020/5/18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5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3506" y="1214438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180706" y="1030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j-cs"/>
              </a:rPr>
              <a:t>实验五 组合电路中的竞争与冒险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  <a:ea typeface="隶书" panose="020105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54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619625" y="2749551"/>
            <a:ext cx="2020888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943475" y="4076700"/>
            <a:ext cx="1588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V="1">
            <a:off x="5384800" y="4076700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6291263" y="4089401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5837239" y="4076700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060950" y="3187700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转换电路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802188" y="4979989"/>
            <a:ext cx="309562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267326" y="5021264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734051" y="5006976"/>
            <a:ext cx="385763" cy="3222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213475" y="5062538"/>
            <a:ext cx="338138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4956175" y="2228851"/>
            <a:ext cx="1588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5397500" y="2228851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6303964" y="2270125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5849939" y="2243139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20" name="AutoShape 20"/>
          <p:cNvSpPr/>
          <p:nvPr/>
        </p:nvSpPr>
        <p:spPr bwMode="auto">
          <a:xfrm rot="5400000" flipH="1">
            <a:off x="5434806" y="4810919"/>
            <a:ext cx="369888" cy="1638300"/>
          </a:xfrm>
          <a:prstGeom prst="leftBrace">
            <a:avLst>
              <a:gd name="adj1" fmla="val 3691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4872038" y="5876925"/>
            <a:ext cx="219075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接模拟开关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1522" name="AutoShape 22"/>
          <p:cNvSpPr/>
          <p:nvPr/>
        </p:nvSpPr>
        <p:spPr bwMode="auto">
          <a:xfrm rot="5400000">
            <a:off x="5499894" y="945357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23" name="Text Box 23"/>
          <p:cNvSpPr txBox="1">
            <a:spLocks noChangeArrowheads="1"/>
          </p:cNvSpPr>
          <p:nvPr/>
        </p:nvSpPr>
        <p:spPr bwMode="auto">
          <a:xfrm>
            <a:off x="4800601" y="1052513"/>
            <a:ext cx="1584325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0-1</a:t>
            </a:r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显示器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1524" name="Text Box 24"/>
          <p:cNvSpPr txBox="1">
            <a:spLocks noChangeArrowheads="1"/>
          </p:cNvSpPr>
          <p:nvPr/>
        </p:nvSpPr>
        <p:spPr bwMode="auto">
          <a:xfrm>
            <a:off x="1919288" y="333376"/>
            <a:ext cx="2952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</a:rPr>
              <a:t>、电路测试</a:t>
            </a:r>
          </a:p>
        </p:txBody>
      </p:sp>
      <p:sp>
        <p:nvSpPr>
          <p:cNvPr id="21525" name="Text Box 25"/>
          <p:cNvSpPr txBox="1">
            <a:spLocks noChangeArrowheads="1"/>
          </p:cNvSpPr>
          <p:nvPr/>
        </p:nvSpPr>
        <p:spPr bwMode="auto">
          <a:xfrm>
            <a:off x="4754564" y="1874838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26" name="Text Box 26"/>
          <p:cNvSpPr txBox="1">
            <a:spLocks noChangeArrowheads="1"/>
          </p:cNvSpPr>
          <p:nvPr/>
        </p:nvSpPr>
        <p:spPr bwMode="auto">
          <a:xfrm>
            <a:off x="5245100" y="1858963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27" name="Text Box 27"/>
          <p:cNvSpPr txBox="1">
            <a:spLocks noChangeArrowheads="1"/>
          </p:cNvSpPr>
          <p:nvPr/>
        </p:nvSpPr>
        <p:spPr bwMode="auto">
          <a:xfrm>
            <a:off x="5735639" y="1844675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28" name="Text Box 28"/>
          <p:cNvSpPr txBox="1">
            <a:spLocks noChangeArrowheads="1"/>
          </p:cNvSpPr>
          <p:nvPr/>
        </p:nvSpPr>
        <p:spPr bwMode="auto">
          <a:xfrm>
            <a:off x="6200775" y="1847850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244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792539" y="1412454"/>
            <a:ext cx="1512887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0-1</a:t>
            </a:r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显示器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703388" y="260350"/>
            <a:ext cx="5905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</a:rPr>
              <a:t>74LS197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</a:rPr>
              <a:t>构成</a:t>
            </a: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</a:rPr>
              <a:t>进制计数器作为代码转换电路的输入信号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286126" y="3427413"/>
            <a:ext cx="2663825" cy="1312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3979864" y="3906838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</a:rPr>
              <a:t>74LS197</a:t>
            </a:r>
          </a:p>
        </p:txBody>
      </p:sp>
      <p:sp>
        <p:nvSpPr>
          <p:cNvPr id="22534" name="Text Box 11"/>
          <p:cNvSpPr txBox="1">
            <a:spLocks noChangeArrowheads="1"/>
          </p:cNvSpPr>
          <p:nvPr/>
        </p:nvSpPr>
        <p:spPr bwMode="auto">
          <a:xfrm>
            <a:off x="3575051" y="2203451"/>
            <a:ext cx="360363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35" name="Text Box 12"/>
          <p:cNvSpPr txBox="1">
            <a:spLocks noChangeArrowheads="1"/>
          </p:cNvSpPr>
          <p:nvPr/>
        </p:nvSpPr>
        <p:spPr bwMode="auto">
          <a:xfrm>
            <a:off x="4078289" y="218757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36" name="Text Box 13"/>
          <p:cNvSpPr txBox="1">
            <a:spLocks noChangeArrowheads="1"/>
          </p:cNvSpPr>
          <p:nvPr/>
        </p:nvSpPr>
        <p:spPr bwMode="auto">
          <a:xfrm>
            <a:off x="4678363" y="2173289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5119688" y="2176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538" name="AutoShape 15"/>
          <p:cNvSpPr/>
          <p:nvPr/>
        </p:nvSpPr>
        <p:spPr bwMode="auto">
          <a:xfrm rot="5400000">
            <a:off x="4391819" y="1172369"/>
            <a:ext cx="273050" cy="1617662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9" name="Line 16"/>
          <p:cNvSpPr>
            <a:spLocks noChangeShapeType="1"/>
          </p:cNvSpPr>
          <p:nvPr/>
        </p:nvSpPr>
        <p:spPr bwMode="auto">
          <a:xfrm>
            <a:off x="4078288" y="4724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0" name="Text Box 17"/>
          <p:cNvSpPr txBox="1">
            <a:spLocks noChangeArrowheads="1"/>
          </p:cNvSpPr>
          <p:nvPr/>
        </p:nvSpPr>
        <p:spPr bwMode="auto">
          <a:xfrm>
            <a:off x="3790951" y="43640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CP</a:t>
            </a:r>
            <a:r>
              <a:rPr lang="en-US" altLang="zh-CN" sz="1800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2541" name="Line 18"/>
          <p:cNvSpPr>
            <a:spLocks noChangeShapeType="1"/>
          </p:cNvSpPr>
          <p:nvPr/>
        </p:nvSpPr>
        <p:spPr bwMode="auto">
          <a:xfrm>
            <a:off x="3933826" y="5299075"/>
            <a:ext cx="3603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3933825" y="5297489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H="1">
            <a:off x="3646489" y="5586414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4294189" y="5297489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>
            <a:off x="4294189" y="5586414"/>
            <a:ext cx="287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3286126" y="5588001"/>
            <a:ext cx="158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prstClr val="black"/>
                </a:solidFill>
              </a:rPr>
              <a:t>手动单步脉冲</a:t>
            </a:r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>
            <a:off x="2493963" y="4508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8" name="Oval 25"/>
          <p:cNvSpPr>
            <a:spLocks noChangeArrowheads="1"/>
          </p:cNvSpPr>
          <p:nvPr/>
        </p:nvSpPr>
        <p:spPr bwMode="auto">
          <a:xfrm>
            <a:off x="3143251" y="4435476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49" name="Text Box 26"/>
          <p:cNvSpPr txBox="1">
            <a:spLocks noChangeArrowheads="1"/>
          </p:cNvSpPr>
          <p:nvPr/>
        </p:nvSpPr>
        <p:spPr bwMode="auto">
          <a:xfrm>
            <a:off x="3286125" y="4292600"/>
            <a:ext cx="5492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prstClr val="black"/>
                </a:solidFill>
              </a:rPr>
              <a:t>MR</a:t>
            </a: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359150" y="42926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1" name="Oval 28"/>
          <p:cNvSpPr>
            <a:spLocks noChangeArrowheads="1"/>
          </p:cNvSpPr>
          <p:nvPr/>
        </p:nvSpPr>
        <p:spPr bwMode="auto">
          <a:xfrm>
            <a:off x="5951539" y="414813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2" name="Line 29"/>
          <p:cNvSpPr>
            <a:spLocks noChangeShapeType="1"/>
          </p:cNvSpPr>
          <p:nvPr/>
        </p:nvSpPr>
        <p:spPr bwMode="auto">
          <a:xfrm>
            <a:off x="6096000" y="42211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5375276" y="40052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PL</a:t>
            </a:r>
          </a:p>
        </p:txBody>
      </p:sp>
      <p:sp>
        <p:nvSpPr>
          <p:cNvPr id="22554" name="Line 31"/>
          <p:cNvSpPr>
            <a:spLocks noChangeShapeType="1"/>
          </p:cNvSpPr>
          <p:nvPr/>
        </p:nvSpPr>
        <p:spPr bwMode="auto">
          <a:xfrm>
            <a:off x="5375276" y="4076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55" name="Text Box 32"/>
          <p:cNvSpPr txBox="1">
            <a:spLocks noChangeArrowheads="1"/>
          </p:cNvSpPr>
          <p:nvPr/>
        </p:nvSpPr>
        <p:spPr bwMode="auto">
          <a:xfrm>
            <a:off x="2063751" y="4365626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2556" name="Text Box 33"/>
          <p:cNvSpPr txBox="1">
            <a:spLocks noChangeArrowheads="1"/>
          </p:cNvSpPr>
          <p:nvPr/>
        </p:nvSpPr>
        <p:spPr bwMode="auto">
          <a:xfrm>
            <a:off x="6815138" y="41481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graphicFrame>
        <p:nvGraphicFramePr>
          <p:cNvPr id="127149" name="Group 173"/>
          <p:cNvGraphicFramePr>
            <a:graphicFrameLocks noGrp="1"/>
          </p:cNvGraphicFramePr>
          <p:nvPr>
            <p:ph/>
          </p:nvPr>
        </p:nvGraphicFramePr>
        <p:xfrm>
          <a:off x="8543925" y="260350"/>
          <a:ext cx="1944688" cy="6217920"/>
        </p:xfrm>
        <a:graphic>
          <a:graphicData uri="http://schemas.openxmlformats.org/drawingml/2006/table">
            <a:tbl>
              <a:tblPr/>
              <a:tblGrid>
                <a:gridCol w="473075"/>
                <a:gridCol w="533400"/>
                <a:gridCol w="465138"/>
                <a:gridCol w="473075"/>
              </a:tblGrid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49" name="Line 96"/>
          <p:cNvSpPr>
            <a:spLocks noChangeShapeType="1"/>
          </p:cNvSpPr>
          <p:nvPr/>
        </p:nvSpPr>
        <p:spPr bwMode="auto">
          <a:xfrm flipV="1">
            <a:off x="5664200" y="292417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50" name="Text Box 102"/>
          <p:cNvSpPr txBox="1">
            <a:spLocks noChangeArrowheads="1"/>
          </p:cNvSpPr>
          <p:nvPr/>
        </p:nvSpPr>
        <p:spPr bwMode="auto">
          <a:xfrm>
            <a:off x="5303838" y="35004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CP</a:t>
            </a:r>
            <a:r>
              <a:rPr lang="en-US" altLang="zh-CN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2651" name="Line 103"/>
          <p:cNvSpPr>
            <a:spLocks noChangeShapeType="1"/>
          </p:cNvSpPr>
          <p:nvPr/>
        </p:nvSpPr>
        <p:spPr bwMode="auto">
          <a:xfrm flipV="1">
            <a:off x="3646488" y="25638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52" name="Line 104"/>
          <p:cNvSpPr>
            <a:spLocks noChangeShapeType="1"/>
          </p:cNvSpPr>
          <p:nvPr/>
        </p:nvSpPr>
        <p:spPr bwMode="auto">
          <a:xfrm flipV="1">
            <a:off x="4222750" y="25638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53" name="Line 105"/>
          <p:cNvSpPr>
            <a:spLocks noChangeShapeType="1"/>
          </p:cNvSpPr>
          <p:nvPr/>
        </p:nvSpPr>
        <p:spPr bwMode="auto">
          <a:xfrm flipV="1">
            <a:off x="4799013" y="25638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54" name="Line 106"/>
          <p:cNvSpPr>
            <a:spLocks noChangeShapeType="1"/>
          </p:cNvSpPr>
          <p:nvPr/>
        </p:nvSpPr>
        <p:spPr bwMode="auto">
          <a:xfrm flipV="1">
            <a:off x="5303838" y="25638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655" name="Line 107"/>
          <p:cNvSpPr>
            <a:spLocks noChangeShapeType="1"/>
          </p:cNvSpPr>
          <p:nvPr/>
        </p:nvSpPr>
        <p:spPr bwMode="auto">
          <a:xfrm>
            <a:off x="5303839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548189" y="1768476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72039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5313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6240463" y="3068639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5735639" y="3068639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989514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转换电路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511676" y="3500439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943476" y="3573464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375276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808664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4884739" y="1247776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5326063" y="1247776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6232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5778500" y="1262064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8" name="AutoShape 20"/>
          <p:cNvSpPr/>
          <p:nvPr/>
        </p:nvSpPr>
        <p:spPr bwMode="auto">
          <a:xfrm rot="5400000">
            <a:off x="5428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4727576" y="260351"/>
            <a:ext cx="15843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0-1</a:t>
            </a:r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显示器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3570" name="Rectangle 22"/>
          <p:cNvSpPr>
            <a:spLocks noChangeArrowheads="1"/>
          </p:cNvSpPr>
          <p:nvPr/>
        </p:nvSpPr>
        <p:spPr bwMode="auto">
          <a:xfrm>
            <a:off x="4224339" y="4292601"/>
            <a:ext cx="2663825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71" name="Text Box 23"/>
          <p:cNvSpPr txBox="1">
            <a:spLocks noChangeArrowheads="1"/>
          </p:cNvSpPr>
          <p:nvPr/>
        </p:nvSpPr>
        <p:spPr bwMode="auto">
          <a:xfrm>
            <a:off x="4943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</a:rPr>
              <a:t>74LS197</a:t>
            </a:r>
          </a:p>
        </p:txBody>
      </p:sp>
      <p:sp>
        <p:nvSpPr>
          <p:cNvPr id="23572" name="Line 24"/>
          <p:cNvSpPr>
            <a:spLocks noChangeShapeType="1"/>
          </p:cNvSpPr>
          <p:nvPr/>
        </p:nvSpPr>
        <p:spPr bwMode="auto">
          <a:xfrm flipV="1">
            <a:off x="4872039" y="3860801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73" name="Line 25"/>
          <p:cNvSpPr>
            <a:spLocks noChangeShapeType="1"/>
          </p:cNvSpPr>
          <p:nvPr/>
        </p:nvSpPr>
        <p:spPr bwMode="auto">
          <a:xfrm flipV="1">
            <a:off x="5303838" y="3860801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V="1">
            <a:off x="6240464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5735639" y="3860801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76" name="Text Box 28"/>
          <p:cNvSpPr txBox="1">
            <a:spLocks noChangeArrowheads="1"/>
          </p:cNvSpPr>
          <p:nvPr/>
        </p:nvSpPr>
        <p:spPr bwMode="auto">
          <a:xfrm>
            <a:off x="4681538" y="4391026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77" name="Text Box 29"/>
          <p:cNvSpPr txBox="1">
            <a:spLocks noChangeArrowheads="1"/>
          </p:cNvSpPr>
          <p:nvPr/>
        </p:nvSpPr>
        <p:spPr bwMode="auto">
          <a:xfrm>
            <a:off x="5114926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78" name="Text Box 30"/>
          <p:cNvSpPr txBox="1">
            <a:spLocks noChangeArrowheads="1"/>
          </p:cNvSpPr>
          <p:nvPr/>
        </p:nvSpPr>
        <p:spPr bwMode="auto">
          <a:xfrm>
            <a:off x="5591175" y="4365625"/>
            <a:ext cx="336550" cy="3190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79" name="Text Box 31"/>
          <p:cNvSpPr txBox="1">
            <a:spLocks noChangeArrowheads="1"/>
          </p:cNvSpPr>
          <p:nvPr/>
        </p:nvSpPr>
        <p:spPr bwMode="auto">
          <a:xfrm>
            <a:off x="6096000" y="44370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80" name="Line 32"/>
          <p:cNvSpPr>
            <a:spLocks noChangeShapeType="1"/>
          </p:cNvSpPr>
          <p:nvPr/>
        </p:nvSpPr>
        <p:spPr bwMode="auto">
          <a:xfrm>
            <a:off x="5041900" y="56149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1" name="Text Box 33"/>
          <p:cNvSpPr txBox="1">
            <a:spLocks noChangeArrowheads="1"/>
          </p:cNvSpPr>
          <p:nvPr/>
        </p:nvSpPr>
        <p:spPr bwMode="auto">
          <a:xfrm>
            <a:off x="4754563" y="5254626"/>
            <a:ext cx="836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CP</a:t>
            </a:r>
            <a:r>
              <a:rPr lang="en-US" altLang="zh-CN" sz="1800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582" name="Line 34"/>
          <p:cNvSpPr>
            <a:spLocks noChangeShapeType="1"/>
          </p:cNvSpPr>
          <p:nvPr/>
        </p:nvSpPr>
        <p:spPr bwMode="auto">
          <a:xfrm>
            <a:off x="4897438" y="6045200"/>
            <a:ext cx="3603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3" name="Line 35"/>
          <p:cNvSpPr>
            <a:spLocks noChangeShapeType="1"/>
          </p:cNvSpPr>
          <p:nvPr/>
        </p:nvSpPr>
        <p:spPr bwMode="auto">
          <a:xfrm>
            <a:off x="4897439" y="6045201"/>
            <a:ext cx="15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4" name="Line 36"/>
          <p:cNvSpPr>
            <a:spLocks noChangeShapeType="1"/>
          </p:cNvSpPr>
          <p:nvPr/>
        </p:nvSpPr>
        <p:spPr bwMode="auto">
          <a:xfrm flipH="1">
            <a:off x="46101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5" name="Line 37"/>
          <p:cNvSpPr>
            <a:spLocks noChangeShapeType="1"/>
          </p:cNvSpPr>
          <p:nvPr/>
        </p:nvSpPr>
        <p:spPr bwMode="auto">
          <a:xfrm>
            <a:off x="5257800" y="6045201"/>
            <a:ext cx="15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6" name="Line 38"/>
          <p:cNvSpPr>
            <a:spLocks noChangeShapeType="1"/>
          </p:cNvSpPr>
          <p:nvPr/>
        </p:nvSpPr>
        <p:spPr bwMode="auto">
          <a:xfrm>
            <a:off x="5257800" y="6334125"/>
            <a:ext cx="28733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7" name="Text Box 39"/>
          <p:cNvSpPr txBox="1">
            <a:spLocks noChangeArrowheads="1"/>
          </p:cNvSpPr>
          <p:nvPr/>
        </p:nvSpPr>
        <p:spPr bwMode="auto">
          <a:xfrm>
            <a:off x="4440239" y="6491288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prstClr val="black"/>
                </a:solidFill>
              </a:rPr>
              <a:t>手动单步脉冲</a:t>
            </a:r>
          </a:p>
        </p:txBody>
      </p:sp>
      <p:sp>
        <p:nvSpPr>
          <p:cNvPr id="23588" name="Line 40"/>
          <p:cNvSpPr>
            <a:spLocks noChangeShapeType="1"/>
          </p:cNvSpPr>
          <p:nvPr/>
        </p:nvSpPr>
        <p:spPr bwMode="auto">
          <a:xfrm>
            <a:off x="3457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89" name="Oval 41"/>
          <p:cNvSpPr>
            <a:spLocks noChangeArrowheads="1"/>
          </p:cNvSpPr>
          <p:nvPr/>
        </p:nvSpPr>
        <p:spPr bwMode="auto">
          <a:xfrm>
            <a:off x="4106864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90" name="Text Box 42"/>
          <p:cNvSpPr txBox="1">
            <a:spLocks noChangeArrowheads="1"/>
          </p:cNvSpPr>
          <p:nvPr/>
        </p:nvSpPr>
        <p:spPr bwMode="auto">
          <a:xfrm>
            <a:off x="4249737" y="5183188"/>
            <a:ext cx="71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MR</a:t>
            </a:r>
          </a:p>
        </p:txBody>
      </p:sp>
      <p:sp>
        <p:nvSpPr>
          <p:cNvPr id="23591" name="Line 43"/>
          <p:cNvSpPr>
            <a:spLocks noChangeShapeType="1"/>
          </p:cNvSpPr>
          <p:nvPr/>
        </p:nvSpPr>
        <p:spPr bwMode="auto">
          <a:xfrm>
            <a:off x="4322763" y="51831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92" name="Oval 44"/>
          <p:cNvSpPr>
            <a:spLocks noChangeArrowheads="1"/>
          </p:cNvSpPr>
          <p:nvPr/>
        </p:nvSpPr>
        <p:spPr bwMode="auto">
          <a:xfrm>
            <a:off x="6888164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93" name="Line 45"/>
          <p:cNvSpPr>
            <a:spLocks noChangeShapeType="1"/>
          </p:cNvSpPr>
          <p:nvPr/>
        </p:nvSpPr>
        <p:spPr bwMode="auto">
          <a:xfrm>
            <a:off x="7032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94" name="Text Box 46"/>
          <p:cNvSpPr txBox="1">
            <a:spLocks noChangeArrowheads="1"/>
          </p:cNvSpPr>
          <p:nvPr/>
        </p:nvSpPr>
        <p:spPr bwMode="auto">
          <a:xfrm>
            <a:off x="6313489" y="493395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PL</a:t>
            </a:r>
          </a:p>
        </p:txBody>
      </p:sp>
      <p:sp>
        <p:nvSpPr>
          <p:cNvPr id="23595" name="Line 47"/>
          <p:cNvSpPr>
            <a:spLocks noChangeShapeType="1"/>
          </p:cNvSpPr>
          <p:nvPr/>
        </p:nvSpPr>
        <p:spPr bwMode="auto">
          <a:xfrm>
            <a:off x="6383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96" name="Text Box 48"/>
          <p:cNvSpPr txBox="1">
            <a:spLocks noChangeArrowheads="1"/>
          </p:cNvSpPr>
          <p:nvPr/>
        </p:nvSpPr>
        <p:spPr bwMode="auto">
          <a:xfrm>
            <a:off x="3025776" y="5254626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597" name="Text Box 49"/>
          <p:cNvSpPr txBox="1">
            <a:spLocks noChangeArrowheads="1"/>
          </p:cNvSpPr>
          <p:nvPr/>
        </p:nvSpPr>
        <p:spPr bwMode="auto">
          <a:xfrm>
            <a:off x="7751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598" name="Line 50"/>
          <p:cNvSpPr>
            <a:spLocks noChangeShapeType="1"/>
          </p:cNvSpPr>
          <p:nvPr/>
        </p:nvSpPr>
        <p:spPr bwMode="auto">
          <a:xfrm flipV="1">
            <a:off x="6672263" y="3789364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99" name="Text Box 54"/>
          <p:cNvSpPr txBox="1">
            <a:spLocks noChangeArrowheads="1"/>
          </p:cNvSpPr>
          <p:nvPr/>
        </p:nvSpPr>
        <p:spPr bwMode="auto">
          <a:xfrm>
            <a:off x="6311901" y="4365626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CP</a:t>
            </a:r>
            <a:r>
              <a:rPr lang="en-US" altLang="zh-CN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600" name="Line 56"/>
          <p:cNvSpPr>
            <a:spLocks noChangeShapeType="1"/>
          </p:cNvSpPr>
          <p:nvPr/>
        </p:nvSpPr>
        <p:spPr bwMode="auto">
          <a:xfrm flipH="1">
            <a:off x="6240463" y="3789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601" name="Text Box 57"/>
          <p:cNvSpPr txBox="1">
            <a:spLocks noChangeArrowheads="1"/>
          </p:cNvSpPr>
          <p:nvPr/>
        </p:nvSpPr>
        <p:spPr bwMode="auto">
          <a:xfrm>
            <a:off x="4656139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602" name="Text Box 58"/>
          <p:cNvSpPr txBox="1">
            <a:spLocks noChangeArrowheads="1"/>
          </p:cNvSpPr>
          <p:nvPr/>
        </p:nvSpPr>
        <p:spPr bwMode="auto">
          <a:xfrm>
            <a:off x="5146675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603" name="Text Box 59"/>
          <p:cNvSpPr txBox="1">
            <a:spLocks noChangeArrowheads="1"/>
          </p:cNvSpPr>
          <p:nvPr/>
        </p:nvSpPr>
        <p:spPr bwMode="auto">
          <a:xfrm>
            <a:off x="5637214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604" name="Text Box 60"/>
          <p:cNvSpPr txBox="1">
            <a:spLocks noChangeArrowheads="1"/>
          </p:cNvSpPr>
          <p:nvPr/>
        </p:nvSpPr>
        <p:spPr bwMode="auto">
          <a:xfrm>
            <a:off x="6102350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18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548189" y="1768476"/>
            <a:ext cx="2020887" cy="1312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V="1">
            <a:off x="4872039" y="3095625"/>
            <a:ext cx="1587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5313363" y="3095625"/>
            <a:ext cx="0" cy="820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6240463" y="3068639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5735639" y="3068639"/>
            <a:ext cx="1587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989514" y="2206625"/>
            <a:ext cx="1150937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转换电路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511676" y="3500439"/>
            <a:ext cx="309563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943476" y="3573464"/>
            <a:ext cx="347663" cy="307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375276" y="3573463"/>
            <a:ext cx="28892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808664" y="3573463"/>
            <a:ext cx="338137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4884739" y="1247776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5326063" y="1247776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6232525" y="1289050"/>
            <a:ext cx="14288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V="1">
            <a:off x="5778500" y="1262064"/>
            <a:ext cx="1588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2" name="AutoShape 20"/>
          <p:cNvSpPr/>
          <p:nvPr/>
        </p:nvSpPr>
        <p:spPr bwMode="auto">
          <a:xfrm rot="5400000">
            <a:off x="5428457" y="-35719"/>
            <a:ext cx="273050" cy="1617663"/>
          </a:xfrm>
          <a:prstGeom prst="leftBrace">
            <a:avLst>
              <a:gd name="adj1" fmla="val 49370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087938" y="260351"/>
            <a:ext cx="1223962" cy="3333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prstClr val="black"/>
                </a:solidFill>
                <a:latin typeface="Times New Roman" panose="02020603050405020304" pitchFamily="18" charset="0"/>
              </a:rPr>
              <a:t>接示波器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24594" name="Rectangle 22"/>
          <p:cNvSpPr>
            <a:spLocks noChangeArrowheads="1"/>
          </p:cNvSpPr>
          <p:nvPr/>
        </p:nvSpPr>
        <p:spPr bwMode="auto">
          <a:xfrm>
            <a:off x="4249739" y="4365626"/>
            <a:ext cx="2663825" cy="1223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4943475" y="4797425"/>
            <a:ext cx="1150938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</a:rPr>
              <a:t>74LS197</a:t>
            </a:r>
          </a:p>
        </p:txBody>
      </p:sp>
      <p:sp>
        <p:nvSpPr>
          <p:cNvPr id="24596" name="Line 24"/>
          <p:cNvSpPr>
            <a:spLocks noChangeShapeType="1"/>
          </p:cNvSpPr>
          <p:nvPr/>
        </p:nvSpPr>
        <p:spPr bwMode="auto">
          <a:xfrm flipV="1">
            <a:off x="4872039" y="3860801"/>
            <a:ext cx="1587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7" name="Line 25"/>
          <p:cNvSpPr>
            <a:spLocks noChangeShapeType="1"/>
          </p:cNvSpPr>
          <p:nvPr/>
        </p:nvSpPr>
        <p:spPr bwMode="auto">
          <a:xfrm flipV="1">
            <a:off x="5303838" y="3860801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8" name="Line 26"/>
          <p:cNvSpPr>
            <a:spLocks noChangeShapeType="1"/>
          </p:cNvSpPr>
          <p:nvPr/>
        </p:nvSpPr>
        <p:spPr bwMode="auto">
          <a:xfrm flipV="1">
            <a:off x="6240464" y="3860800"/>
            <a:ext cx="14287" cy="465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599" name="Line 27"/>
          <p:cNvSpPr>
            <a:spLocks noChangeShapeType="1"/>
          </p:cNvSpPr>
          <p:nvPr/>
        </p:nvSpPr>
        <p:spPr bwMode="auto">
          <a:xfrm flipV="1">
            <a:off x="5735639" y="3860801"/>
            <a:ext cx="1587" cy="479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81538" y="4391026"/>
            <a:ext cx="360362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114926" y="4391025"/>
            <a:ext cx="327025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5546725" y="4462464"/>
            <a:ext cx="336550" cy="3190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03" name="Text Box 31"/>
          <p:cNvSpPr txBox="1">
            <a:spLocks noChangeArrowheads="1"/>
          </p:cNvSpPr>
          <p:nvPr/>
        </p:nvSpPr>
        <p:spPr bwMode="auto">
          <a:xfrm>
            <a:off x="5978525" y="4462463"/>
            <a:ext cx="400050" cy="3159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604" name="Text Box 32"/>
          <p:cNvSpPr txBox="1">
            <a:spLocks noChangeArrowheads="1"/>
          </p:cNvSpPr>
          <p:nvPr/>
        </p:nvSpPr>
        <p:spPr bwMode="auto">
          <a:xfrm>
            <a:off x="4754564" y="5254626"/>
            <a:ext cx="693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CP</a:t>
            </a:r>
            <a:r>
              <a:rPr lang="en-US" altLang="zh-CN" sz="1800" baseline="-250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4605" name="Text Box 33"/>
          <p:cNvSpPr txBox="1">
            <a:spLocks noChangeArrowheads="1"/>
          </p:cNvSpPr>
          <p:nvPr/>
        </p:nvSpPr>
        <p:spPr bwMode="auto">
          <a:xfrm>
            <a:off x="4008438" y="6491288"/>
            <a:ext cx="424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solidFill>
                  <a:prstClr val="black"/>
                </a:solidFill>
              </a:rPr>
              <a:t>连续脉冲（</a:t>
            </a:r>
            <a:r>
              <a:rPr lang="en-US" altLang="zh-CN" sz="1800" dirty="0">
                <a:solidFill>
                  <a:prstClr val="black"/>
                </a:solidFill>
              </a:rPr>
              <a:t>10KHz</a:t>
            </a:r>
            <a:r>
              <a:rPr lang="zh-CN" altLang="en-US" sz="1800" dirty="0">
                <a:solidFill>
                  <a:prstClr val="black"/>
                </a:solidFill>
              </a:rPr>
              <a:t>）</a:t>
            </a:r>
          </a:p>
        </p:txBody>
      </p:sp>
      <p:sp>
        <p:nvSpPr>
          <p:cNvPr id="24606" name="Line 34"/>
          <p:cNvSpPr>
            <a:spLocks noChangeShapeType="1"/>
          </p:cNvSpPr>
          <p:nvPr/>
        </p:nvSpPr>
        <p:spPr bwMode="auto">
          <a:xfrm>
            <a:off x="3457575" y="53990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07" name="Oval 35"/>
          <p:cNvSpPr>
            <a:spLocks noChangeArrowheads="1"/>
          </p:cNvSpPr>
          <p:nvPr/>
        </p:nvSpPr>
        <p:spPr bwMode="auto">
          <a:xfrm>
            <a:off x="4106864" y="5326063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08" name="Text Box 36"/>
          <p:cNvSpPr txBox="1">
            <a:spLocks noChangeArrowheads="1"/>
          </p:cNvSpPr>
          <p:nvPr/>
        </p:nvSpPr>
        <p:spPr bwMode="auto">
          <a:xfrm>
            <a:off x="4249738" y="5183188"/>
            <a:ext cx="595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MR</a:t>
            </a:r>
          </a:p>
        </p:txBody>
      </p:sp>
      <p:sp>
        <p:nvSpPr>
          <p:cNvPr id="24609" name="Line 37"/>
          <p:cNvSpPr>
            <a:spLocks noChangeShapeType="1"/>
          </p:cNvSpPr>
          <p:nvPr/>
        </p:nvSpPr>
        <p:spPr bwMode="auto">
          <a:xfrm flipV="1">
            <a:off x="4322763" y="5181602"/>
            <a:ext cx="331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0" name="Oval 38"/>
          <p:cNvSpPr>
            <a:spLocks noChangeArrowheads="1"/>
          </p:cNvSpPr>
          <p:nvPr/>
        </p:nvSpPr>
        <p:spPr bwMode="auto">
          <a:xfrm>
            <a:off x="6888164" y="4941888"/>
            <a:ext cx="142875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1" name="Line 39"/>
          <p:cNvSpPr>
            <a:spLocks noChangeShapeType="1"/>
          </p:cNvSpPr>
          <p:nvPr/>
        </p:nvSpPr>
        <p:spPr bwMode="auto">
          <a:xfrm>
            <a:off x="7032625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2" name="Text Box 40"/>
          <p:cNvSpPr txBox="1">
            <a:spLocks noChangeArrowheads="1"/>
          </p:cNvSpPr>
          <p:nvPr/>
        </p:nvSpPr>
        <p:spPr bwMode="auto">
          <a:xfrm>
            <a:off x="6311900" y="4868863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PL</a:t>
            </a:r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>
            <a:off x="6383338" y="49418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4" name="Text Box 42"/>
          <p:cNvSpPr txBox="1">
            <a:spLocks noChangeArrowheads="1"/>
          </p:cNvSpPr>
          <p:nvPr/>
        </p:nvSpPr>
        <p:spPr bwMode="auto">
          <a:xfrm>
            <a:off x="3025776" y="5254626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615" name="Text Box 43"/>
          <p:cNvSpPr txBox="1">
            <a:spLocks noChangeArrowheads="1"/>
          </p:cNvSpPr>
          <p:nvPr/>
        </p:nvSpPr>
        <p:spPr bwMode="auto">
          <a:xfrm>
            <a:off x="7751763" y="48688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616" name="Line 44"/>
          <p:cNvSpPr>
            <a:spLocks noChangeShapeType="1"/>
          </p:cNvSpPr>
          <p:nvPr/>
        </p:nvSpPr>
        <p:spPr bwMode="auto">
          <a:xfrm>
            <a:off x="4800600" y="60928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7" name="Line 45"/>
          <p:cNvSpPr>
            <a:spLocks noChangeShapeType="1"/>
          </p:cNvSpPr>
          <p:nvPr/>
        </p:nvSpPr>
        <p:spPr bwMode="auto">
          <a:xfrm>
            <a:off x="4943475" y="60928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>
            <a:off x="4800601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4943475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0" name="Line 48"/>
          <p:cNvSpPr>
            <a:spLocks noChangeShapeType="1"/>
          </p:cNvSpPr>
          <p:nvPr/>
        </p:nvSpPr>
        <p:spPr bwMode="auto">
          <a:xfrm>
            <a:off x="45831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1" name="Line 49"/>
          <p:cNvSpPr>
            <a:spLocks noChangeShapeType="1"/>
          </p:cNvSpPr>
          <p:nvPr/>
        </p:nvSpPr>
        <p:spPr bwMode="auto">
          <a:xfrm>
            <a:off x="5159375" y="60928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2" name="Line 50"/>
          <p:cNvSpPr>
            <a:spLocks noChangeShapeType="1"/>
          </p:cNvSpPr>
          <p:nvPr/>
        </p:nvSpPr>
        <p:spPr bwMode="auto">
          <a:xfrm>
            <a:off x="5302250" y="60928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3" name="Line 51"/>
          <p:cNvSpPr>
            <a:spLocks noChangeShapeType="1"/>
          </p:cNvSpPr>
          <p:nvPr/>
        </p:nvSpPr>
        <p:spPr bwMode="auto">
          <a:xfrm>
            <a:off x="5159376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4" name="Line 52"/>
          <p:cNvSpPr>
            <a:spLocks noChangeShapeType="1"/>
          </p:cNvSpPr>
          <p:nvPr/>
        </p:nvSpPr>
        <p:spPr bwMode="auto">
          <a:xfrm>
            <a:off x="5302250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5" name="Line 53"/>
          <p:cNvSpPr>
            <a:spLocks noChangeShapeType="1"/>
          </p:cNvSpPr>
          <p:nvPr/>
        </p:nvSpPr>
        <p:spPr bwMode="auto">
          <a:xfrm>
            <a:off x="5519738" y="60928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6" name="Line 54"/>
          <p:cNvSpPr>
            <a:spLocks noChangeShapeType="1"/>
          </p:cNvSpPr>
          <p:nvPr/>
        </p:nvSpPr>
        <p:spPr bwMode="auto">
          <a:xfrm>
            <a:off x="5662613" y="609282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7" name="Line 55"/>
          <p:cNvSpPr>
            <a:spLocks noChangeShapeType="1"/>
          </p:cNvSpPr>
          <p:nvPr/>
        </p:nvSpPr>
        <p:spPr bwMode="auto">
          <a:xfrm>
            <a:off x="5519739" y="6092825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8" name="Line 56"/>
          <p:cNvSpPr>
            <a:spLocks noChangeShapeType="1"/>
          </p:cNvSpPr>
          <p:nvPr/>
        </p:nvSpPr>
        <p:spPr bwMode="auto">
          <a:xfrm>
            <a:off x="5662613" y="6381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29" name="Line 57"/>
          <p:cNvSpPr>
            <a:spLocks noChangeShapeType="1"/>
          </p:cNvSpPr>
          <p:nvPr/>
        </p:nvSpPr>
        <p:spPr bwMode="auto">
          <a:xfrm>
            <a:off x="4943475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30" name="Text Box 58"/>
          <p:cNvSpPr txBox="1">
            <a:spLocks noChangeArrowheads="1"/>
          </p:cNvSpPr>
          <p:nvPr/>
        </p:nvSpPr>
        <p:spPr bwMode="auto">
          <a:xfrm>
            <a:off x="1524001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800">
              <a:solidFill>
                <a:prstClr val="black"/>
              </a:solidFill>
            </a:endParaRPr>
          </a:p>
        </p:txBody>
      </p:sp>
      <p:sp>
        <p:nvSpPr>
          <p:cNvPr id="24631" name="Text Box 59"/>
          <p:cNvSpPr txBox="1">
            <a:spLocks noChangeArrowheads="1"/>
          </p:cNvSpPr>
          <p:nvPr/>
        </p:nvSpPr>
        <p:spPr bwMode="auto">
          <a:xfrm>
            <a:off x="1774825" y="188914"/>
            <a:ext cx="25479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prstClr val="black"/>
                </a:solidFill>
                <a:latin typeface="宋体" panose="02010600030101010101" pitchFamily="2" charset="-122"/>
              </a:rPr>
              <a:t>、动态测试</a:t>
            </a:r>
          </a:p>
        </p:txBody>
      </p:sp>
      <p:sp>
        <p:nvSpPr>
          <p:cNvPr id="24632" name="Line 60"/>
          <p:cNvSpPr>
            <a:spLocks noChangeShapeType="1"/>
          </p:cNvSpPr>
          <p:nvPr/>
        </p:nvSpPr>
        <p:spPr bwMode="auto">
          <a:xfrm flipV="1">
            <a:off x="6672263" y="38608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33" name="Line 61"/>
          <p:cNvSpPr>
            <a:spLocks noChangeShapeType="1"/>
          </p:cNvSpPr>
          <p:nvPr/>
        </p:nvSpPr>
        <p:spPr bwMode="auto">
          <a:xfrm>
            <a:off x="6672263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34" name="Text Box 63"/>
          <p:cNvSpPr txBox="1">
            <a:spLocks noChangeArrowheads="1"/>
          </p:cNvSpPr>
          <p:nvPr/>
        </p:nvSpPr>
        <p:spPr bwMode="auto">
          <a:xfrm>
            <a:off x="6600826" y="6021388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635" name="Text Box 65"/>
          <p:cNvSpPr txBox="1">
            <a:spLocks noChangeArrowheads="1"/>
          </p:cNvSpPr>
          <p:nvPr/>
        </p:nvSpPr>
        <p:spPr bwMode="auto">
          <a:xfrm>
            <a:off x="6383339" y="515778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</a:rPr>
              <a:t>S</a:t>
            </a:r>
            <a:r>
              <a:rPr lang="en-US" altLang="zh-CN" sz="1800" baseline="-2500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636" name="Text Box 66"/>
          <p:cNvSpPr txBox="1">
            <a:spLocks noChangeArrowheads="1"/>
          </p:cNvSpPr>
          <p:nvPr/>
        </p:nvSpPr>
        <p:spPr bwMode="auto">
          <a:xfrm>
            <a:off x="6311900" y="4437063"/>
            <a:ext cx="69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prstClr val="black"/>
                </a:solidFill>
              </a:rPr>
              <a:t>CP</a:t>
            </a:r>
            <a:r>
              <a:rPr lang="en-US" altLang="zh-CN" sz="18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4637" name="Line 67"/>
          <p:cNvSpPr>
            <a:spLocks noChangeShapeType="1"/>
          </p:cNvSpPr>
          <p:nvPr/>
        </p:nvSpPr>
        <p:spPr bwMode="auto">
          <a:xfrm>
            <a:off x="6240463" y="3860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638" name="Text Box 69"/>
          <p:cNvSpPr txBox="1">
            <a:spLocks noChangeArrowheads="1"/>
          </p:cNvSpPr>
          <p:nvPr/>
        </p:nvSpPr>
        <p:spPr bwMode="auto">
          <a:xfrm>
            <a:off x="4697414" y="938213"/>
            <a:ext cx="319087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39" name="Text Box 70"/>
          <p:cNvSpPr txBox="1">
            <a:spLocks noChangeArrowheads="1"/>
          </p:cNvSpPr>
          <p:nvPr/>
        </p:nvSpPr>
        <p:spPr bwMode="auto">
          <a:xfrm>
            <a:off x="5187950" y="922338"/>
            <a:ext cx="331788" cy="3032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40" name="Text Box 71"/>
          <p:cNvSpPr txBox="1">
            <a:spLocks noChangeArrowheads="1"/>
          </p:cNvSpPr>
          <p:nvPr/>
        </p:nvSpPr>
        <p:spPr bwMode="auto">
          <a:xfrm>
            <a:off x="5678489" y="908050"/>
            <a:ext cx="346075" cy="317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641" name="Text Box 72"/>
          <p:cNvSpPr txBox="1">
            <a:spLocks noChangeArrowheads="1"/>
          </p:cNvSpPr>
          <p:nvPr/>
        </p:nvSpPr>
        <p:spPr bwMode="auto">
          <a:xfrm>
            <a:off x="6143625" y="911225"/>
            <a:ext cx="312738" cy="2428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38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8"/>
          <p:cNvGrpSpPr/>
          <p:nvPr/>
        </p:nvGrpSpPr>
        <p:grpSpPr bwMode="auto">
          <a:xfrm>
            <a:off x="2784475" y="188913"/>
            <a:ext cx="7488238" cy="360362"/>
            <a:chOff x="794" y="119"/>
            <a:chExt cx="4717" cy="227"/>
          </a:xfrm>
        </p:grpSpPr>
        <p:sp>
          <p:nvSpPr>
            <p:cNvPr id="26686" name="Line 448"/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87" name="Line 449"/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88" name="Line 450"/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89" name="Line 451"/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0" name="Line 452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1" name="Line 453"/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2" name="Line 454"/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3" name="Line 455"/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4" name="Line 456"/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5" name="Line 457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6" name="Line 458"/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7" name="Line 459"/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8" name="Line 460"/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99" name="Line 461"/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0" name="Line 462"/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1" name="Line 463"/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2" name="Line 464"/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3" name="Line 465"/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4" name="Line 466"/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5" name="Line 467"/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6" name="Line 468"/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7" name="Line 469"/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8" name="Line 470"/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09" name="Line 471"/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0" name="Line 472"/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1" name="Line 473"/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2" name="Line 474"/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3" name="Line 475"/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4" name="Line 476"/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5" name="Line 477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6" name="Line 478"/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7" name="Line 479"/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8" name="Line 480"/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19" name="Line 481"/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0" name="Line 482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1" name="Line 483"/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2" name="Line 484"/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3" name="Line 485"/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4" name="Line 486"/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5" name="Line 487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6" name="Line 488"/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7" name="Line 489"/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8" name="Line 490"/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29" name="Line 491"/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0" name="Line 492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1" name="Line 493"/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2" name="Line 494"/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3" name="Line 495"/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4" name="Line 496"/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5" name="Line 497"/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6" name="Line 498"/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7" name="Line 499"/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8" name="Line 500"/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39" name="Line 501"/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0" name="Line 502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1" name="Line 503"/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2" name="Line 504"/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3" name="Line 505"/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4" name="Line 506"/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5" name="Line 507"/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6" name="Line 508"/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7" name="Line 509"/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8" name="Line 510"/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49" name="Line 511"/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0" name="Line 512"/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1" name="Line 513"/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2" name="Line 514"/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3" name="Line 515"/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4" name="Line 516"/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5" name="Line 517"/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6" name="Line 518"/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7" name="Line 519"/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8" name="Line 520"/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59" name="Line 521"/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60" name="Line 522"/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61" name="Line 523"/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62" name="Line 524"/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63" name="Line 525"/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64" name="Line 526"/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65" name="Line 527"/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627" name="Line 529"/>
          <p:cNvSpPr>
            <a:spLocks noChangeShapeType="1"/>
          </p:cNvSpPr>
          <p:nvPr/>
        </p:nvSpPr>
        <p:spPr bwMode="auto">
          <a:xfrm>
            <a:off x="32162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28" name="Line 531"/>
          <p:cNvSpPr>
            <a:spLocks noChangeShapeType="1"/>
          </p:cNvSpPr>
          <p:nvPr/>
        </p:nvSpPr>
        <p:spPr bwMode="auto">
          <a:xfrm>
            <a:off x="36480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29" name="Line 532"/>
          <p:cNvSpPr>
            <a:spLocks noChangeShapeType="1"/>
          </p:cNvSpPr>
          <p:nvPr/>
        </p:nvSpPr>
        <p:spPr bwMode="auto">
          <a:xfrm>
            <a:off x="40798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0" name="Line 533"/>
          <p:cNvSpPr>
            <a:spLocks noChangeShapeType="1"/>
          </p:cNvSpPr>
          <p:nvPr/>
        </p:nvSpPr>
        <p:spPr bwMode="auto">
          <a:xfrm>
            <a:off x="4511675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1" name="Line 534"/>
          <p:cNvSpPr>
            <a:spLocks noChangeShapeType="1"/>
          </p:cNvSpPr>
          <p:nvPr/>
        </p:nvSpPr>
        <p:spPr bwMode="auto">
          <a:xfrm>
            <a:off x="4945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2" name="Line 535"/>
          <p:cNvSpPr>
            <a:spLocks noChangeShapeType="1"/>
          </p:cNvSpPr>
          <p:nvPr/>
        </p:nvSpPr>
        <p:spPr bwMode="auto">
          <a:xfrm>
            <a:off x="53768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3" name="Line 536"/>
          <p:cNvSpPr>
            <a:spLocks noChangeShapeType="1"/>
          </p:cNvSpPr>
          <p:nvPr/>
        </p:nvSpPr>
        <p:spPr bwMode="auto">
          <a:xfrm>
            <a:off x="58086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4" name="Line 537"/>
          <p:cNvSpPr>
            <a:spLocks noChangeShapeType="1"/>
          </p:cNvSpPr>
          <p:nvPr/>
        </p:nvSpPr>
        <p:spPr bwMode="auto">
          <a:xfrm>
            <a:off x="6240463" y="62071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5" name="Line 538"/>
          <p:cNvSpPr>
            <a:spLocks noChangeShapeType="1"/>
          </p:cNvSpPr>
          <p:nvPr/>
        </p:nvSpPr>
        <p:spPr bwMode="auto">
          <a:xfrm>
            <a:off x="66722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6" name="Line 539"/>
          <p:cNvSpPr>
            <a:spLocks noChangeShapeType="1"/>
          </p:cNvSpPr>
          <p:nvPr/>
        </p:nvSpPr>
        <p:spPr bwMode="auto">
          <a:xfrm>
            <a:off x="710406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7" name="Line 540"/>
          <p:cNvSpPr>
            <a:spLocks noChangeShapeType="1"/>
          </p:cNvSpPr>
          <p:nvPr/>
        </p:nvSpPr>
        <p:spPr bwMode="auto">
          <a:xfrm>
            <a:off x="76088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8" name="Line 541"/>
          <p:cNvSpPr>
            <a:spLocks noChangeShapeType="1"/>
          </p:cNvSpPr>
          <p:nvPr/>
        </p:nvSpPr>
        <p:spPr bwMode="auto">
          <a:xfrm>
            <a:off x="80406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39" name="Line 542"/>
          <p:cNvSpPr>
            <a:spLocks noChangeShapeType="1"/>
          </p:cNvSpPr>
          <p:nvPr/>
        </p:nvSpPr>
        <p:spPr bwMode="auto">
          <a:xfrm>
            <a:off x="8543925" y="476250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0" name="Line 543"/>
          <p:cNvSpPr>
            <a:spLocks noChangeShapeType="1"/>
          </p:cNvSpPr>
          <p:nvPr/>
        </p:nvSpPr>
        <p:spPr bwMode="auto">
          <a:xfrm>
            <a:off x="9048750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1" name="Line 544"/>
          <p:cNvSpPr>
            <a:spLocks noChangeShapeType="1"/>
          </p:cNvSpPr>
          <p:nvPr/>
        </p:nvSpPr>
        <p:spPr bwMode="auto">
          <a:xfrm>
            <a:off x="9551988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2" name="Line 545"/>
          <p:cNvSpPr>
            <a:spLocks noChangeShapeType="1"/>
          </p:cNvSpPr>
          <p:nvPr/>
        </p:nvSpPr>
        <p:spPr bwMode="auto">
          <a:xfrm>
            <a:off x="10056813" y="549275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3" name="Line 546"/>
          <p:cNvSpPr>
            <a:spLocks noChangeShapeType="1"/>
          </p:cNvSpPr>
          <p:nvPr/>
        </p:nvSpPr>
        <p:spPr bwMode="auto">
          <a:xfrm>
            <a:off x="2711451" y="9810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4" name="Line 547"/>
          <p:cNvSpPr>
            <a:spLocks noChangeShapeType="1"/>
          </p:cNvSpPr>
          <p:nvPr/>
        </p:nvSpPr>
        <p:spPr bwMode="auto">
          <a:xfrm flipH="1">
            <a:off x="3216275" y="6921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5" name="Line 548"/>
          <p:cNvSpPr>
            <a:spLocks noChangeShapeType="1"/>
          </p:cNvSpPr>
          <p:nvPr/>
        </p:nvSpPr>
        <p:spPr bwMode="auto">
          <a:xfrm>
            <a:off x="3216275" y="6921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6" name="Line 549"/>
          <p:cNvSpPr>
            <a:spLocks noChangeShapeType="1"/>
          </p:cNvSpPr>
          <p:nvPr/>
        </p:nvSpPr>
        <p:spPr bwMode="auto">
          <a:xfrm>
            <a:off x="4079875" y="6921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7" name="Line 550"/>
          <p:cNvSpPr>
            <a:spLocks noChangeShapeType="1"/>
          </p:cNvSpPr>
          <p:nvPr/>
        </p:nvSpPr>
        <p:spPr bwMode="auto">
          <a:xfrm>
            <a:off x="4079875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8" name="Line 551"/>
          <p:cNvSpPr>
            <a:spLocks noChangeShapeType="1"/>
          </p:cNvSpPr>
          <p:nvPr/>
        </p:nvSpPr>
        <p:spPr bwMode="auto">
          <a:xfrm>
            <a:off x="4943475" y="692150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49" name="Line 552"/>
          <p:cNvSpPr>
            <a:spLocks noChangeShapeType="1"/>
          </p:cNvSpPr>
          <p:nvPr/>
        </p:nvSpPr>
        <p:spPr bwMode="auto">
          <a:xfrm>
            <a:off x="4943475" y="6921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0" name="Line 553"/>
          <p:cNvSpPr>
            <a:spLocks noChangeShapeType="1"/>
          </p:cNvSpPr>
          <p:nvPr/>
        </p:nvSpPr>
        <p:spPr bwMode="auto">
          <a:xfrm>
            <a:off x="5808663" y="69215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1" name="Line 554"/>
          <p:cNvSpPr>
            <a:spLocks noChangeShapeType="1"/>
          </p:cNvSpPr>
          <p:nvPr/>
        </p:nvSpPr>
        <p:spPr bwMode="auto">
          <a:xfrm>
            <a:off x="5808663" y="9810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2" name="Line 555"/>
          <p:cNvSpPr>
            <a:spLocks noChangeShapeType="1"/>
          </p:cNvSpPr>
          <p:nvPr/>
        </p:nvSpPr>
        <p:spPr bwMode="auto">
          <a:xfrm>
            <a:off x="6672264" y="6921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3" name="Line 556"/>
          <p:cNvSpPr>
            <a:spLocks noChangeShapeType="1"/>
          </p:cNvSpPr>
          <p:nvPr/>
        </p:nvSpPr>
        <p:spPr bwMode="auto">
          <a:xfrm>
            <a:off x="7608889" y="9810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4" name="Line 557"/>
          <p:cNvSpPr>
            <a:spLocks noChangeShapeType="1"/>
          </p:cNvSpPr>
          <p:nvPr/>
        </p:nvSpPr>
        <p:spPr bwMode="auto">
          <a:xfrm>
            <a:off x="8543926" y="69215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5" name="Line 558"/>
          <p:cNvSpPr>
            <a:spLocks noChangeShapeType="1"/>
          </p:cNvSpPr>
          <p:nvPr/>
        </p:nvSpPr>
        <p:spPr bwMode="auto">
          <a:xfrm>
            <a:off x="9551989" y="9810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6" name="Line 559"/>
          <p:cNvSpPr>
            <a:spLocks noChangeShapeType="1"/>
          </p:cNvSpPr>
          <p:nvPr/>
        </p:nvSpPr>
        <p:spPr bwMode="auto">
          <a:xfrm>
            <a:off x="2711451" y="15573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7" name="Line 560"/>
          <p:cNvSpPr>
            <a:spLocks noChangeShapeType="1"/>
          </p:cNvSpPr>
          <p:nvPr/>
        </p:nvSpPr>
        <p:spPr bwMode="auto">
          <a:xfrm>
            <a:off x="3648075" y="1268413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8" name="Line 561"/>
          <p:cNvSpPr>
            <a:spLocks noChangeShapeType="1"/>
          </p:cNvSpPr>
          <p:nvPr/>
        </p:nvSpPr>
        <p:spPr bwMode="auto">
          <a:xfrm>
            <a:off x="3648075" y="126841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59" name="Line 562"/>
          <p:cNvSpPr>
            <a:spLocks noChangeShapeType="1"/>
          </p:cNvSpPr>
          <p:nvPr/>
        </p:nvSpPr>
        <p:spPr bwMode="auto">
          <a:xfrm>
            <a:off x="6672263" y="6921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0" name="Line 563"/>
          <p:cNvSpPr>
            <a:spLocks noChangeShapeType="1"/>
          </p:cNvSpPr>
          <p:nvPr/>
        </p:nvSpPr>
        <p:spPr bwMode="auto">
          <a:xfrm>
            <a:off x="7608888" y="6921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1" name="Line 564"/>
          <p:cNvSpPr>
            <a:spLocks noChangeShapeType="1"/>
          </p:cNvSpPr>
          <p:nvPr/>
        </p:nvSpPr>
        <p:spPr bwMode="auto">
          <a:xfrm>
            <a:off x="8543925" y="6921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2" name="Line 565"/>
          <p:cNvSpPr>
            <a:spLocks noChangeShapeType="1"/>
          </p:cNvSpPr>
          <p:nvPr/>
        </p:nvSpPr>
        <p:spPr bwMode="auto">
          <a:xfrm>
            <a:off x="9551988" y="6921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3" name="Line 566"/>
          <p:cNvSpPr>
            <a:spLocks noChangeShapeType="1"/>
          </p:cNvSpPr>
          <p:nvPr/>
        </p:nvSpPr>
        <p:spPr bwMode="auto">
          <a:xfrm>
            <a:off x="5375275" y="15573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4" name="Line 567"/>
          <p:cNvSpPr>
            <a:spLocks noChangeShapeType="1"/>
          </p:cNvSpPr>
          <p:nvPr/>
        </p:nvSpPr>
        <p:spPr bwMode="auto">
          <a:xfrm>
            <a:off x="5375275" y="126841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5" name="Line 568"/>
          <p:cNvSpPr>
            <a:spLocks noChangeShapeType="1"/>
          </p:cNvSpPr>
          <p:nvPr/>
        </p:nvSpPr>
        <p:spPr bwMode="auto">
          <a:xfrm>
            <a:off x="7104064" y="1268413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6" name="Line 569"/>
          <p:cNvSpPr>
            <a:spLocks noChangeShapeType="1"/>
          </p:cNvSpPr>
          <p:nvPr/>
        </p:nvSpPr>
        <p:spPr bwMode="auto">
          <a:xfrm>
            <a:off x="7104063" y="126841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7" name="Line 570"/>
          <p:cNvSpPr>
            <a:spLocks noChangeShapeType="1"/>
          </p:cNvSpPr>
          <p:nvPr/>
        </p:nvSpPr>
        <p:spPr bwMode="auto">
          <a:xfrm>
            <a:off x="9048751" y="1557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8" name="Line 571"/>
          <p:cNvSpPr>
            <a:spLocks noChangeShapeType="1"/>
          </p:cNvSpPr>
          <p:nvPr/>
        </p:nvSpPr>
        <p:spPr bwMode="auto">
          <a:xfrm>
            <a:off x="9048750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69" name="Line 572"/>
          <p:cNvSpPr>
            <a:spLocks noChangeShapeType="1"/>
          </p:cNvSpPr>
          <p:nvPr/>
        </p:nvSpPr>
        <p:spPr bwMode="auto">
          <a:xfrm>
            <a:off x="2782889" y="227647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0" name="Line 573"/>
          <p:cNvSpPr>
            <a:spLocks noChangeShapeType="1"/>
          </p:cNvSpPr>
          <p:nvPr/>
        </p:nvSpPr>
        <p:spPr bwMode="auto">
          <a:xfrm>
            <a:off x="4511675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1" name="Line 574"/>
          <p:cNvSpPr>
            <a:spLocks noChangeShapeType="1"/>
          </p:cNvSpPr>
          <p:nvPr/>
        </p:nvSpPr>
        <p:spPr bwMode="auto">
          <a:xfrm>
            <a:off x="4511676" y="1916113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2" name="Line 575"/>
          <p:cNvSpPr>
            <a:spLocks noChangeShapeType="1"/>
          </p:cNvSpPr>
          <p:nvPr/>
        </p:nvSpPr>
        <p:spPr bwMode="auto">
          <a:xfrm>
            <a:off x="8040688" y="19161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3" name="Line 576"/>
          <p:cNvSpPr>
            <a:spLocks noChangeShapeType="1"/>
          </p:cNvSpPr>
          <p:nvPr/>
        </p:nvSpPr>
        <p:spPr bwMode="auto">
          <a:xfrm>
            <a:off x="8040689" y="22050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4" name="Line 577"/>
          <p:cNvSpPr>
            <a:spLocks noChangeShapeType="1"/>
          </p:cNvSpPr>
          <p:nvPr/>
        </p:nvSpPr>
        <p:spPr bwMode="auto">
          <a:xfrm>
            <a:off x="2782889" y="2852738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5" name="Line 578"/>
          <p:cNvSpPr>
            <a:spLocks noChangeShapeType="1"/>
          </p:cNvSpPr>
          <p:nvPr/>
        </p:nvSpPr>
        <p:spPr bwMode="auto">
          <a:xfrm>
            <a:off x="6240463" y="24923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6" name="Line 581"/>
          <p:cNvSpPr>
            <a:spLocks noChangeShapeType="1"/>
          </p:cNvSpPr>
          <p:nvPr/>
        </p:nvSpPr>
        <p:spPr bwMode="auto">
          <a:xfrm>
            <a:off x="6238875" y="2492375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677" name="Text Box 584"/>
          <p:cNvSpPr txBox="1">
            <a:spLocks noChangeArrowheads="1"/>
          </p:cNvSpPr>
          <p:nvPr/>
        </p:nvSpPr>
        <p:spPr bwMode="auto">
          <a:xfrm>
            <a:off x="1919288" y="333375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prstClr val="black"/>
                </a:solidFill>
              </a:rPr>
              <a:t>CP</a:t>
            </a:r>
            <a:r>
              <a:rPr lang="en-US" altLang="zh-CN" sz="1400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6678" name="Text Box 585"/>
          <p:cNvSpPr txBox="1">
            <a:spLocks noChangeArrowheads="1"/>
          </p:cNvSpPr>
          <p:nvPr/>
        </p:nvSpPr>
        <p:spPr bwMode="auto">
          <a:xfrm>
            <a:off x="1847850" y="14128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G1</a:t>
            </a:r>
          </a:p>
        </p:txBody>
      </p:sp>
      <p:sp>
        <p:nvSpPr>
          <p:cNvPr id="26679" name="Text Box 586"/>
          <p:cNvSpPr txBox="1">
            <a:spLocks noChangeArrowheads="1"/>
          </p:cNvSpPr>
          <p:nvPr/>
        </p:nvSpPr>
        <p:spPr bwMode="auto">
          <a:xfrm>
            <a:off x="1774825" y="1916113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G2</a:t>
            </a:r>
          </a:p>
        </p:txBody>
      </p:sp>
      <p:sp>
        <p:nvSpPr>
          <p:cNvPr id="26680" name="Text Box 587"/>
          <p:cNvSpPr txBox="1">
            <a:spLocks noChangeArrowheads="1"/>
          </p:cNvSpPr>
          <p:nvPr/>
        </p:nvSpPr>
        <p:spPr bwMode="auto">
          <a:xfrm>
            <a:off x="1847851" y="25654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G3</a:t>
            </a:r>
          </a:p>
        </p:txBody>
      </p:sp>
      <p:sp>
        <p:nvSpPr>
          <p:cNvPr id="26681" name="Text Box 588"/>
          <p:cNvSpPr txBox="1">
            <a:spLocks noChangeArrowheads="1"/>
          </p:cNvSpPr>
          <p:nvPr/>
        </p:nvSpPr>
        <p:spPr bwMode="auto">
          <a:xfrm>
            <a:off x="1774826" y="836613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G0</a:t>
            </a:r>
          </a:p>
        </p:txBody>
      </p:sp>
      <p:sp>
        <p:nvSpPr>
          <p:cNvPr id="26682" name="Text Box 593"/>
          <p:cNvSpPr txBox="1">
            <a:spLocks noChangeArrowheads="1"/>
          </p:cNvSpPr>
          <p:nvPr/>
        </p:nvSpPr>
        <p:spPr bwMode="auto">
          <a:xfrm>
            <a:off x="2640014" y="620713"/>
            <a:ext cx="2873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6683" name="Text Box 594"/>
          <p:cNvSpPr txBox="1">
            <a:spLocks noChangeArrowheads="1"/>
          </p:cNvSpPr>
          <p:nvPr/>
        </p:nvSpPr>
        <p:spPr bwMode="auto">
          <a:xfrm>
            <a:off x="3216275" y="620713"/>
            <a:ext cx="28733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6684" name="Text Box 595"/>
          <p:cNvSpPr txBox="1">
            <a:spLocks noChangeArrowheads="1"/>
          </p:cNvSpPr>
          <p:nvPr/>
        </p:nvSpPr>
        <p:spPr bwMode="auto">
          <a:xfrm>
            <a:off x="3719514" y="620713"/>
            <a:ext cx="287337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6685" name="Text Box 596"/>
          <p:cNvSpPr txBox="1">
            <a:spLocks noChangeArrowheads="1"/>
          </p:cNvSpPr>
          <p:nvPr/>
        </p:nvSpPr>
        <p:spPr bwMode="auto">
          <a:xfrm>
            <a:off x="4081464" y="620713"/>
            <a:ext cx="3587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325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/>
          </p:nvPr>
        </p:nvSpPr>
        <p:spPr>
          <a:xfrm>
            <a:off x="609600" y="274639"/>
            <a:ext cx="10972800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思考题：设计</a:t>
            </a:r>
            <a:r>
              <a:rPr lang="zh-CN" altLang="en-US" dirty="0" smtClean="0"/>
              <a:t>将输入的</a:t>
            </a:r>
            <a:r>
              <a:rPr lang="zh-CN" altLang="en-US" dirty="0"/>
              <a:t>四位格雷</a:t>
            </a:r>
            <a:r>
              <a:rPr lang="zh-CN" altLang="en-US" dirty="0" smtClean="0"/>
              <a:t>码转换</a:t>
            </a:r>
            <a:r>
              <a:rPr lang="zh-CN" altLang="en-US" dirty="0"/>
              <a:t>为二进制码的</a:t>
            </a:r>
            <a:r>
              <a:rPr lang="zh-CN" altLang="en-US" dirty="0" smtClean="0"/>
              <a:t>电路。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86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 rot="10800000" flipV="1">
            <a:off x="324076" y="1186484"/>
            <a:ext cx="2786082" cy="47941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zh-CN" altLang="en-US" dirty="0" smtClean="0">
                <a:solidFill>
                  <a:srgbClr val="0070C0"/>
                </a:solidFill>
              </a:rPr>
              <a:t>实验七、</a:t>
            </a:r>
            <a:r>
              <a:rPr lang="zh-CN" altLang="en-US" dirty="0">
                <a:solidFill>
                  <a:srgbClr val="0070C0"/>
                </a:solidFill>
              </a:rPr>
              <a:t>七段数码管上显示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Clr>
                <a:srgbClr val="0BD0D9"/>
              </a:buClr>
            </a:pPr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zh-CN" altLang="en-US" dirty="0">
                <a:solidFill>
                  <a:srgbClr val="0070C0"/>
                </a:solidFill>
              </a:rPr>
              <a:t>四</a:t>
            </a:r>
            <a:r>
              <a:rPr lang="zh-CN" altLang="en-US" dirty="0" smtClean="0">
                <a:solidFill>
                  <a:srgbClr val="0070C0"/>
                </a:solidFill>
              </a:rPr>
              <a:t>位二进制数对应的十六进制数在七段</a:t>
            </a:r>
            <a:r>
              <a:rPr lang="zh-CN" altLang="en-US" dirty="0">
                <a:solidFill>
                  <a:srgbClr val="0070C0"/>
                </a:solidFill>
              </a:rPr>
              <a:t>数码</a:t>
            </a:r>
            <a:r>
              <a:rPr lang="zh-CN" altLang="en-US" dirty="0" smtClean="0">
                <a:solidFill>
                  <a:srgbClr val="0070C0"/>
                </a:solidFill>
              </a:rPr>
              <a:t>管上显示出来</a:t>
            </a:r>
            <a:r>
              <a:rPr lang="en-US" altLang="zh-CN" dirty="0">
                <a:solidFill>
                  <a:srgbClr val="0070C0"/>
                </a:solidFill>
              </a:rPr>
              <a:t/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/>
            </a:r>
            <a:br>
              <a:rPr lang="en-US" altLang="zh-CN" dirty="0">
                <a:solidFill>
                  <a:prstClr val="black"/>
                </a:solidFill>
              </a:rPr>
            </a:br>
            <a:endParaRPr lang="zh-CN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" name="内容占位符 3"/>
          <p:cNvGraphicFramePr/>
          <p:nvPr/>
        </p:nvGraphicFramePr>
        <p:xfrm>
          <a:off x="4452926" y="142853"/>
          <a:ext cx="5357850" cy="6408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70"/>
                <a:gridCol w="1071570"/>
                <a:gridCol w="1071570"/>
                <a:gridCol w="1071570"/>
                <a:gridCol w="1071570"/>
              </a:tblGrid>
              <a:tr h="55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B3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B2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显示内容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5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7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”</a:t>
                      </a:r>
                      <a:endParaRPr lang="zh-CN" altLang="en-US" dirty="0"/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E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  <a:tr h="31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“</a:t>
                      </a:r>
                      <a:r>
                        <a:rPr lang="en-US" altLang="zh-CN" dirty="0" smtClean="0"/>
                        <a:t>F</a:t>
                      </a:r>
                      <a:r>
                        <a:rPr lang="zh-CN" altLang="en-US" dirty="0" smtClean="0"/>
                        <a:t>”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367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七段数码管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182"/>
            <a:ext cx="4876800" cy="199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80" y="1901182"/>
            <a:ext cx="4162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38" y="381601"/>
            <a:ext cx="7198711" cy="54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2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smtClean="0"/>
              <a:t>8421BCD</a:t>
            </a:r>
            <a:r>
              <a:rPr lang="zh-CN" altLang="en-US" dirty="0" smtClean="0"/>
              <a:t>码到七段码的转换电路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376" y="2114900"/>
            <a:ext cx="7301630" cy="41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9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677" y="1282729"/>
            <a:ext cx="10515600" cy="411847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画图举例</a:t>
            </a:r>
            <a:r>
              <a:rPr lang="en-US" altLang="zh-CN" sz="1800" dirty="0"/>
              <a:t> A+A’</a:t>
            </a:r>
            <a:r>
              <a:rPr lang="zh-CN" altLang="zh-CN" sz="1800" dirty="0"/>
              <a:t>， 因为延迟导致的竞争冒险情况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endParaRPr lang="zh-CN" altLang="en-US" sz="1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隶书" panose="02010509060101010101" pitchFamily="49" charset="-122"/>
                <a:cs typeface="+mj-cs"/>
              </a:rPr>
              <a:t>实验五 组合电路中的竞争与冒险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100051" y="24605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11" y="1748609"/>
            <a:ext cx="3390900" cy="1704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19451" y="1488652"/>
            <a:ext cx="82967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  </a:t>
            </a:r>
            <a:endParaRPr lang="zh-CN" altLang="zh-CN" sz="1400" dirty="0"/>
          </a:p>
          <a:p>
            <a:r>
              <a:rPr lang="zh-CN" altLang="zh-CN" sz="1400" dirty="0"/>
              <a:t>只要输出端的逻辑函数在一定条件下化简成</a:t>
            </a:r>
            <a:r>
              <a:rPr lang="en-US" altLang="zh-CN" sz="1400" dirty="0"/>
              <a:t>(A+A’)</a:t>
            </a:r>
            <a:r>
              <a:rPr lang="zh-CN" altLang="zh-CN" sz="1400" dirty="0"/>
              <a:t>或（</a:t>
            </a:r>
            <a:r>
              <a:rPr lang="en-US" altLang="zh-CN" sz="1400" dirty="0"/>
              <a:t>A</a:t>
            </a:r>
            <a:r>
              <a:rPr lang="zh-CN" altLang="zh-CN" sz="1400" dirty="0"/>
              <a:t>•</a:t>
            </a:r>
            <a:r>
              <a:rPr lang="en-US" altLang="zh-CN" sz="1400" dirty="0"/>
              <a:t>A’</a:t>
            </a:r>
            <a:r>
              <a:rPr lang="zh-CN" altLang="zh-CN" sz="1400" dirty="0"/>
              <a:t>），则会有竞争冒险存在。</a:t>
            </a: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pPr lvl="0"/>
            <a:r>
              <a:rPr lang="zh-CN" altLang="zh-CN" sz="1400" dirty="0"/>
              <a:t>设计电路，观察上面的两种竞争冒险现象。（</a:t>
            </a:r>
            <a:r>
              <a:rPr lang="en-US" altLang="zh-CN" sz="1400" dirty="0"/>
              <a:t>A</a:t>
            </a:r>
            <a:r>
              <a:rPr lang="zh-CN" altLang="zh-CN" sz="1400" dirty="0"/>
              <a:t>•</a:t>
            </a:r>
            <a:r>
              <a:rPr lang="en-US" altLang="zh-CN" sz="1400" dirty="0"/>
              <a:t>A’=0</a:t>
            </a:r>
            <a:r>
              <a:rPr lang="zh-CN" altLang="zh-CN" sz="1400" dirty="0"/>
              <a:t>已经做过了，这次可以不做）</a:t>
            </a:r>
          </a:p>
          <a:p>
            <a:pPr lvl="0"/>
            <a:r>
              <a:rPr lang="zh-CN" altLang="zh-CN" sz="1400" dirty="0"/>
              <a:t>设计电路，消除（</a:t>
            </a:r>
            <a:r>
              <a:rPr lang="en-US" altLang="zh-CN" sz="1400" dirty="0"/>
              <a:t>A+A’</a:t>
            </a:r>
            <a:r>
              <a:rPr lang="zh-CN" altLang="zh-CN" sz="1400" dirty="0"/>
              <a:t>）中的竞争冒险。</a:t>
            </a: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234886" y="3507617"/>
            <a:ext cx="2323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A+A’=1</a:t>
            </a:r>
            <a:r>
              <a:rPr lang="zh-CN" altLang="zh-CN" dirty="0" smtClean="0"/>
              <a:t>， 但由于延迟的出现，有时</a:t>
            </a:r>
            <a:r>
              <a:rPr lang="en-US" altLang="zh-CN" dirty="0" smtClean="0"/>
              <a:t>A+A’=0</a:t>
            </a:r>
            <a:r>
              <a:rPr lang="zh-CN" altLang="zh-CN" dirty="0" smtClean="0"/>
              <a:t>， 如上图所示。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A</a:t>
            </a:r>
            <a:r>
              <a:rPr lang="zh-CN" altLang="zh-CN" dirty="0" smtClean="0"/>
              <a:t>•</a:t>
            </a:r>
            <a:r>
              <a:rPr lang="en-US" altLang="zh-CN" dirty="0" smtClean="0"/>
              <a:t>A’=0</a:t>
            </a:r>
            <a:r>
              <a:rPr lang="zh-CN" altLang="zh-CN" dirty="0" smtClean="0"/>
              <a:t>， 但由于延迟的出现，有时</a:t>
            </a:r>
            <a:r>
              <a:rPr lang="en-US" altLang="zh-CN" dirty="0" smtClean="0"/>
              <a:t>A</a:t>
            </a:r>
            <a:r>
              <a:rPr lang="zh-CN" altLang="zh-CN" dirty="0" smtClean="0"/>
              <a:t>•</a:t>
            </a:r>
            <a:r>
              <a:rPr lang="en-US" altLang="zh-CN" dirty="0" smtClean="0"/>
              <a:t>A’=1</a:t>
            </a:r>
            <a:r>
              <a:rPr lang="zh-CN" altLang="zh-CN" dirty="0" smtClean="0"/>
              <a:t>， 如上图所示。</a:t>
            </a:r>
          </a:p>
        </p:txBody>
      </p:sp>
      <p:pic>
        <p:nvPicPr>
          <p:cNvPr id="26" name="图片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77" y="2859044"/>
            <a:ext cx="4193094" cy="3631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18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917"/>
          <a:stretch/>
        </p:blipFill>
        <p:spPr>
          <a:xfrm>
            <a:off x="3188043" y="1281112"/>
            <a:ext cx="587023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59" y="1005016"/>
            <a:ext cx="7428603" cy="397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621" y="1087395"/>
            <a:ext cx="7179441" cy="47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6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类似的画出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的电路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思考题：设计</a:t>
            </a:r>
            <a:r>
              <a:rPr lang="zh-CN" altLang="en-US" dirty="0"/>
              <a:t>将四位二进制数对应的十六进制数在七段数码管上显示出来的转换</a:t>
            </a:r>
            <a:r>
              <a:rPr lang="zh-CN" altLang="en-US" dirty="0" smtClean="0"/>
              <a:t>电路。</a:t>
            </a:r>
            <a:r>
              <a:rPr lang="en-US" altLang="zh-CN" dirty="0" smtClean="0">
                <a:solidFill>
                  <a:srgbClr val="0070C0"/>
                </a:solidFill>
              </a:rPr>
              <a:t/>
            </a:r>
            <a:br>
              <a:rPr lang="en-US" altLang="zh-CN" dirty="0" smtClean="0">
                <a:solidFill>
                  <a:srgbClr val="0070C0"/>
                </a:solidFill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28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040"/>
            <a:ext cx="10515600" cy="75522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AB+A’C</a:t>
            </a:r>
            <a:r>
              <a:rPr lang="zh-CN" altLang="en-US" sz="2400" dirty="0" smtClean="0"/>
              <a:t>，是否存在竞争冒险？</a:t>
            </a:r>
            <a:r>
              <a:rPr lang="zh-CN" altLang="zh-CN" sz="2400" dirty="0"/>
              <a:t>为什么？如何解决</a:t>
            </a:r>
            <a:r>
              <a:rPr lang="zh-CN" altLang="zh-CN" sz="2400" dirty="0" smtClean="0"/>
              <a:t>？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1225"/>
            <a:ext cx="10515600" cy="1288278"/>
          </a:xfrm>
        </p:spPr>
        <p:txBody>
          <a:bodyPr>
            <a:normAutofit/>
          </a:bodyPr>
          <a:lstStyle/>
          <a:p>
            <a:r>
              <a:rPr lang="zh-CN" altLang="zh-CN" sz="2000" dirty="0"/>
              <a:t>参考答案：</a:t>
            </a:r>
          </a:p>
          <a:p>
            <a:r>
              <a:rPr lang="en-US" altLang="zh-CN" sz="2000" dirty="0"/>
              <a:t>AB+A’C=AB+A’C+BC, </a:t>
            </a:r>
            <a:r>
              <a:rPr lang="zh-CN" altLang="zh-CN" sz="2000" dirty="0"/>
              <a:t>让</a:t>
            </a:r>
            <a:r>
              <a:rPr lang="en-US" altLang="zh-CN" sz="2000" dirty="0"/>
              <a:t>B=1</a:t>
            </a:r>
            <a:r>
              <a:rPr lang="zh-CN" altLang="zh-CN" sz="2000" dirty="0"/>
              <a:t>，</a:t>
            </a:r>
            <a:r>
              <a:rPr lang="en-US" altLang="zh-CN" sz="2000" dirty="0"/>
              <a:t>C=1 </a:t>
            </a:r>
            <a:r>
              <a:rPr lang="zh-CN" altLang="zh-CN" sz="2000" dirty="0"/>
              <a:t>。左式</a:t>
            </a:r>
            <a:r>
              <a:rPr lang="en-US" altLang="zh-CN" sz="2000" dirty="0"/>
              <a:t>=A+A’, </a:t>
            </a:r>
            <a:r>
              <a:rPr lang="zh-CN" altLang="zh-CN" sz="2000" dirty="0"/>
              <a:t>右式</a:t>
            </a:r>
            <a:r>
              <a:rPr lang="en-US" altLang="zh-CN" sz="2000" dirty="0"/>
              <a:t>= A+A’+1=1</a:t>
            </a:r>
            <a:r>
              <a:rPr lang="zh-CN" altLang="zh-CN" sz="2000" dirty="0"/>
              <a:t>，消除竞争冒险。增加冗余项；</a:t>
            </a:r>
          </a:p>
          <a:p>
            <a:r>
              <a:rPr lang="zh-CN" altLang="zh-CN" sz="2000" dirty="0"/>
              <a:t>设计电路观察上述方法是否消除了竞争冒险。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12340" y="2270468"/>
            <a:ext cx="97062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消除竞争冒险现象的方法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(1) </a:t>
            </a:r>
            <a:r>
              <a:rPr lang="zh-CN" altLang="zh-CN" dirty="0"/>
              <a:t>接入滤波电路；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zh-CN" altLang="zh-CN" dirty="0"/>
              <a:t>在输出端并接入一个很小的滤波电容</a:t>
            </a:r>
            <a:r>
              <a:rPr lang="en-US" altLang="zh-CN" dirty="0" err="1"/>
              <a:t>Cf</a:t>
            </a:r>
            <a:r>
              <a:rPr lang="zh-CN" altLang="zh-CN" dirty="0"/>
              <a:t>，足可把尖峰脉冲的幅度削弱至门电路的阈值电压以下。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(2) </a:t>
            </a:r>
            <a:r>
              <a:rPr lang="zh-CN" altLang="zh-CN" dirty="0"/>
              <a:t>引入选通脉冲；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对输出引进选通脉冲，避开险象。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(3) </a:t>
            </a:r>
            <a:r>
              <a:rPr lang="zh-CN" altLang="zh-CN" dirty="0"/>
              <a:t>修改逻辑设计；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在逻辑函数化简选择乘积项时，按照判断组合电路是否存在竞争冒险的方法，选择使逻辑函数不会使逻辑函数产生竞争冒险的乘积项。也可采用增加冗余项方法。</a:t>
            </a:r>
          </a:p>
        </p:txBody>
      </p:sp>
    </p:spTree>
    <p:extLst>
      <p:ext uri="{BB962C8B-B14F-4D97-AF65-F5344CB8AC3E}">
        <p14:creationId xmlns:p14="http://schemas.microsoft.com/office/powerpoint/2010/main" val="211259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4000" b="1" dirty="0" smtClean="0"/>
              <a:t>实验</a:t>
            </a:r>
            <a:r>
              <a:rPr lang="zh-CN" altLang="en-US" sz="4000" b="1" dirty="0"/>
              <a:t>五</a:t>
            </a:r>
            <a:r>
              <a:rPr lang="zh-CN" altLang="en-US" sz="4000" b="1" dirty="0" smtClean="0"/>
              <a:t> </a:t>
            </a:r>
            <a:r>
              <a:rPr lang="zh-CN" altLang="en-US" sz="4000" b="1" dirty="0"/>
              <a:t>组合电路中的竞争与</a:t>
            </a:r>
            <a:r>
              <a:rPr lang="zh-CN" altLang="en-US" sz="4000" b="1" dirty="0"/>
              <a:t>冒险</a:t>
            </a:r>
            <a:endParaRPr lang="zh-CN" altLang="en-US" sz="4000" b="1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1981200" y="1600200"/>
            <a:ext cx="8229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F=AB+BCD+ACD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要求只有原变量输入即实现时不能用模拟开关的反变量，要实现反变量，用非门。没有非门，可用</a:t>
            </a:r>
            <a:r>
              <a:rPr lang="zh-CN" altLang="en-US" sz="2400" dirty="0"/>
              <a:t>与非门（与</a:t>
            </a:r>
            <a:r>
              <a:rPr lang="en-US" altLang="zh-CN" sz="2400" dirty="0"/>
              <a:t>1</a:t>
            </a:r>
            <a:r>
              <a:rPr lang="zh-CN" altLang="en-US" sz="2400" dirty="0"/>
              <a:t>与非）或异或门（与</a:t>
            </a:r>
            <a:r>
              <a:rPr lang="en-US" altLang="zh-CN" sz="2400" dirty="0"/>
              <a:t>1</a:t>
            </a:r>
            <a:r>
              <a:rPr lang="zh-CN" altLang="en-US" sz="2400" dirty="0"/>
              <a:t>异或）。</a:t>
            </a:r>
            <a:r>
              <a:rPr lang="zh-CN" altLang="en-US" sz="2400" dirty="0"/>
              <a:t>要能观察到竞争冒险现象，实现时应尽可能使同一变量的经过两条路径到达同一点时，两条路径相差的门数尽可能多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/>
          </a:p>
        </p:txBody>
      </p:sp>
      <p:grpSp>
        <p:nvGrpSpPr>
          <p:cNvPr id="3" name="Group 6"/>
          <p:cNvGrpSpPr/>
          <p:nvPr/>
        </p:nvGrpSpPr>
        <p:grpSpPr bwMode="auto">
          <a:xfrm>
            <a:off x="6887990" y="3836592"/>
            <a:ext cx="2592387" cy="744537"/>
            <a:chOff x="2517" y="3249"/>
            <a:chExt cx="1633" cy="46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17" y="3430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F=AB.C BD .AD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880" y="3430"/>
              <a:ext cx="2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380" y="3431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560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379" y="33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787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41" y="338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379" y="3339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98" y="329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80" y="324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95054" y="4588965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按上式画</a:t>
            </a:r>
            <a:r>
              <a:rPr lang="zh-CN" altLang="en-US" sz="2400" dirty="0" smtClean="0">
                <a:solidFill>
                  <a:prstClr val="black"/>
                </a:solidFill>
              </a:rPr>
              <a:t>逻辑图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135560" y="5157192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、写出真值表</a:t>
            </a: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7257925" y="4813277"/>
            <a:ext cx="2230438" cy="1963737"/>
            <a:chOff x="2926" y="2838"/>
            <a:chExt cx="1405" cy="1237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59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32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606" y="384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379" y="384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59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32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606" y="361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379" y="361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059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32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606" y="338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379" y="338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4059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32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06" y="3155"/>
              <a:ext cx="22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379" y="3155"/>
              <a:ext cx="22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1800">
                <a:solidFill>
                  <a:prstClr val="black"/>
                </a:solidFill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379" y="3155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379" y="338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379" y="361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379" y="3845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379" y="4075"/>
              <a:ext cx="9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379" y="3155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06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3832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059" y="3155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286" y="3155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3061" y="2928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152" y="3200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00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152" y="3427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prstClr val="black"/>
                  </a:solidFill>
                </a:rPr>
                <a:t>01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152" y="3881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10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3152" y="365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 flipH="1">
              <a:off x="3379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00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 flipH="1">
              <a:off x="3651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01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 flipH="1">
              <a:off x="4105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10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 flipH="1">
              <a:off x="3878" y="2974"/>
              <a:ext cx="22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11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926" y="3020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AB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3152" y="2838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CD</a:t>
              </a:r>
              <a:endParaRPr lang="en-US" altLang="zh-CN" sz="1800" baseline="-25000">
                <a:solidFill>
                  <a:prstClr val="black"/>
                </a:solidFill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575720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079776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4439816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19289" y="476251"/>
            <a:ext cx="84978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3</a:t>
            </a:r>
            <a:r>
              <a:rPr lang="zh-CN" altLang="en-US" sz="2400" dirty="0">
                <a:solidFill>
                  <a:prstClr val="black"/>
                </a:solidFill>
              </a:rPr>
              <a:t>、静态测试验证真值表。（模拟开关设置输入，</a:t>
            </a:r>
            <a:r>
              <a:rPr lang="en-US" altLang="zh-CN" sz="2400" dirty="0">
                <a:solidFill>
                  <a:prstClr val="black"/>
                </a:solidFill>
              </a:rPr>
              <a:t>0-1</a:t>
            </a:r>
            <a:r>
              <a:rPr lang="zh-CN" altLang="en-US" sz="2400" dirty="0">
                <a:solidFill>
                  <a:prstClr val="black"/>
                </a:solidFill>
              </a:rPr>
              <a:t>显示器检查输出是否符合真值表）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4</a:t>
            </a:r>
            <a:r>
              <a:rPr lang="zh-CN" altLang="en-US" sz="2400" dirty="0">
                <a:solidFill>
                  <a:prstClr val="black"/>
                </a:solidFill>
              </a:rPr>
              <a:t>、设置</a:t>
            </a:r>
            <a:r>
              <a:rPr lang="en-US" altLang="zh-CN" sz="2400" dirty="0">
                <a:solidFill>
                  <a:prstClr val="black"/>
                </a:solidFill>
              </a:rPr>
              <a:t>B=C=D=1</a:t>
            </a:r>
            <a:r>
              <a:rPr lang="zh-CN" altLang="en-US" sz="2400" dirty="0" smtClean="0">
                <a:solidFill>
                  <a:prstClr val="black"/>
                </a:solidFill>
              </a:rPr>
              <a:t>观测</a:t>
            </a:r>
            <a:r>
              <a:rPr lang="en-US" altLang="zh-CN" sz="2400" dirty="0" smtClean="0">
                <a:solidFill>
                  <a:prstClr val="black"/>
                </a:solidFill>
              </a:rPr>
              <a:t>A</a:t>
            </a:r>
            <a:r>
              <a:rPr lang="zh-CN" altLang="en-US" sz="2400" dirty="0" smtClean="0">
                <a:solidFill>
                  <a:prstClr val="black"/>
                </a:solidFill>
              </a:rPr>
              <a:t>的</a:t>
            </a:r>
            <a:r>
              <a:rPr lang="zh-CN" altLang="en-US" sz="2400" dirty="0">
                <a:solidFill>
                  <a:prstClr val="black"/>
                </a:solidFill>
              </a:rPr>
              <a:t>险象。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2855913" y="19161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935413" y="19161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5375275" y="191611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6672263" y="191611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3719514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3792539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159376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5232401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6456364" y="1916113"/>
            <a:ext cx="73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6529389" y="1916113"/>
            <a:ext cx="14287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855913" y="22764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3719513" y="22764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3863976" y="22764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00" name="AutoShape 16"/>
          <p:cNvSpPr/>
          <p:nvPr/>
        </p:nvSpPr>
        <p:spPr bwMode="auto">
          <a:xfrm>
            <a:off x="1524001" y="2997200"/>
            <a:ext cx="1547813" cy="609600"/>
          </a:xfrm>
          <a:prstGeom prst="borderCallout1">
            <a:avLst>
              <a:gd name="adj1" fmla="val 18750"/>
              <a:gd name="adj2" fmla="val 104921"/>
              <a:gd name="adj3" fmla="val -116667"/>
              <a:gd name="adj4" fmla="val 147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stealth" w="med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</a:rPr>
              <a:t>中值宽度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4727575" y="22764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5159376" y="2276475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H="1">
            <a:off x="5303838" y="22764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6527801" y="27082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7248525" y="19161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006" name="AutoShape 22"/>
          <p:cNvSpPr/>
          <p:nvPr/>
        </p:nvSpPr>
        <p:spPr bwMode="auto">
          <a:xfrm>
            <a:off x="8472489" y="3068638"/>
            <a:ext cx="1743075" cy="609600"/>
          </a:xfrm>
          <a:prstGeom prst="borderCallout1">
            <a:avLst>
              <a:gd name="adj1" fmla="val 18750"/>
              <a:gd name="adj2" fmla="val -4370"/>
              <a:gd name="adj3" fmla="val -122134"/>
              <a:gd name="adj4" fmla="val -683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tailEnd type="stealth" w="med" len="lg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</a:rPr>
              <a:t>毛刺幅度</a:t>
            </a:r>
          </a:p>
        </p:txBody>
      </p:sp>
    </p:spTree>
    <p:extLst>
      <p:ext uri="{BB962C8B-B14F-4D97-AF65-F5344CB8AC3E}">
        <p14:creationId xmlns:p14="http://schemas.microsoft.com/office/powerpoint/2010/main" val="490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774826" y="188914"/>
            <a:ext cx="8208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prstClr val="black"/>
                </a:solidFill>
              </a:rPr>
              <a:t>5</a:t>
            </a:r>
            <a:r>
              <a:rPr lang="zh-CN" altLang="en-US" sz="2400">
                <a:solidFill>
                  <a:prstClr val="black"/>
                </a:solidFill>
              </a:rPr>
              <a:t>、</a:t>
            </a:r>
            <a:r>
              <a:rPr lang="en-US" altLang="zh-CN" sz="2400">
                <a:solidFill>
                  <a:prstClr val="black"/>
                </a:solidFill>
              </a:rPr>
              <a:t>6</a:t>
            </a:r>
            <a:r>
              <a:rPr lang="zh-CN" altLang="en-US" sz="2400">
                <a:solidFill>
                  <a:prstClr val="black"/>
                </a:solidFill>
              </a:rPr>
              <a:t>、判断险象是否影响下一级电路的正常工作，应看毛刺的幅度大小。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208214" y="1484314"/>
            <a:ext cx="6048375" cy="1590675"/>
            <a:chOff x="431" y="1254"/>
            <a:chExt cx="3810" cy="1002"/>
          </a:xfrm>
        </p:grpSpPr>
        <p:grpSp>
          <p:nvGrpSpPr>
            <p:cNvPr id="3" name="Group 4"/>
            <p:cNvGrpSpPr/>
            <p:nvPr/>
          </p:nvGrpSpPr>
          <p:grpSpPr bwMode="auto">
            <a:xfrm>
              <a:off x="431" y="1254"/>
              <a:ext cx="1134" cy="237"/>
              <a:chOff x="431" y="845"/>
              <a:chExt cx="1134" cy="237"/>
            </a:xfrm>
          </p:grpSpPr>
          <p:sp>
            <p:nvSpPr>
              <p:cNvPr id="43040" name="Text Box 5"/>
              <p:cNvSpPr txBox="1">
                <a:spLocks noChangeArrowheads="1"/>
              </p:cNvSpPr>
              <p:nvPr/>
            </p:nvSpPr>
            <p:spPr bwMode="auto">
              <a:xfrm>
                <a:off x="1020" y="845"/>
                <a:ext cx="227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43041" name="Line 6"/>
              <p:cNvSpPr>
                <a:spLocks noChangeShapeType="1"/>
              </p:cNvSpPr>
              <p:nvPr/>
            </p:nvSpPr>
            <p:spPr bwMode="auto">
              <a:xfrm>
                <a:off x="703" y="935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42" name="Line 7"/>
              <p:cNvSpPr>
                <a:spLocks noChangeShapeType="1"/>
              </p:cNvSpPr>
              <p:nvPr/>
            </p:nvSpPr>
            <p:spPr bwMode="auto">
              <a:xfrm>
                <a:off x="1293" y="935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43" name="Oval 8"/>
              <p:cNvSpPr>
                <a:spLocks noChangeArrowheads="1"/>
              </p:cNvSpPr>
              <p:nvPr/>
            </p:nvSpPr>
            <p:spPr bwMode="auto">
              <a:xfrm>
                <a:off x="1247" y="890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43044" name="Text Box 9"/>
              <p:cNvSpPr txBox="1">
                <a:spLocks noChangeArrowheads="1"/>
              </p:cNvSpPr>
              <p:nvPr/>
            </p:nvSpPr>
            <p:spPr bwMode="auto">
              <a:xfrm>
                <a:off x="431" y="845"/>
                <a:ext cx="227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prstClr val="black"/>
                    </a:solidFill>
                  </a:rPr>
                  <a:t>F</a:t>
                </a:r>
              </a:p>
            </p:txBody>
          </p:sp>
        </p:grpSp>
        <p:sp>
          <p:nvSpPr>
            <p:cNvPr id="43025" name="Line 10"/>
            <p:cNvSpPr>
              <a:spLocks noChangeShapeType="1"/>
            </p:cNvSpPr>
            <p:nvPr/>
          </p:nvSpPr>
          <p:spPr bwMode="auto">
            <a:xfrm>
              <a:off x="2744" y="129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26" name="Line 11"/>
            <p:cNvSpPr>
              <a:spLocks noChangeShapeType="1"/>
            </p:cNvSpPr>
            <p:nvPr/>
          </p:nvSpPr>
          <p:spPr bwMode="auto">
            <a:xfrm>
              <a:off x="3288" y="129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27" name="Line 12"/>
            <p:cNvSpPr>
              <a:spLocks noChangeShapeType="1"/>
            </p:cNvSpPr>
            <p:nvPr/>
          </p:nvSpPr>
          <p:spPr bwMode="auto">
            <a:xfrm>
              <a:off x="3198" y="148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28" name="Line 13"/>
            <p:cNvSpPr>
              <a:spLocks noChangeShapeType="1"/>
            </p:cNvSpPr>
            <p:nvPr/>
          </p:nvSpPr>
          <p:spPr bwMode="auto">
            <a:xfrm>
              <a:off x="3198" y="157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29" name="Line 14"/>
            <p:cNvSpPr>
              <a:spLocks noChangeShapeType="1"/>
            </p:cNvSpPr>
            <p:nvPr/>
          </p:nvSpPr>
          <p:spPr bwMode="auto">
            <a:xfrm>
              <a:off x="3288" y="157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30" name="Line 15"/>
            <p:cNvSpPr>
              <a:spLocks noChangeShapeType="1"/>
            </p:cNvSpPr>
            <p:nvPr/>
          </p:nvSpPr>
          <p:spPr bwMode="auto">
            <a:xfrm>
              <a:off x="3152" y="179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31" name="Line 16"/>
            <p:cNvSpPr>
              <a:spLocks noChangeShapeType="1"/>
            </p:cNvSpPr>
            <p:nvPr/>
          </p:nvSpPr>
          <p:spPr bwMode="auto">
            <a:xfrm>
              <a:off x="3288" y="1798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32" name="Line 17"/>
            <p:cNvSpPr>
              <a:spLocks noChangeShapeType="1"/>
            </p:cNvSpPr>
            <p:nvPr/>
          </p:nvSpPr>
          <p:spPr bwMode="auto">
            <a:xfrm>
              <a:off x="3197" y="18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33" name="Line 18"/>
            <p:cNvSpPr>
              <a:spLocks noChangeShapeType="1"/>
            </p:cNvSpPr>
            <p:nvPr/>
          </p:nvSpPr>
          <p:spPr bwMode="auto">
            <a:xfrm>
              <a:off x="3243" y="18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034" name="Text Box 19"/>
            <p:cNvSpPr txBox="1">
              <a:spLocks noChangeArrowheads="1"/>
            </p:cNvSpPr>
            <p:nvPr/>
          </p:nvSpPr>
          <p:spPr bwMode="auto">
            <a:xfrm>
              <a:off x="3425" y="1435"/>
              <a:ext cx="22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43035" name="Text Box 20"/>
            <p:cNvSpPr txBox="1">
              <a:spLocks noChangeArrowheads="1"/>
            </p:cNvSpPr>
            <p:nvPr/>
          </p:nvSpPr>
          <p:spPr bwMode="auto">
            <a:xfrm>
              <a:off x="2426" y="125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F</a:t>
              </a:r>
            </a:p>
          </p:txBody>
        </p:sp>
        <p:sp>
          <p:nvSpPr>
            <p:cNvPr id="43036" name="Text Box 21"/>
            <p:cNvSpPr txBox="1">
              <a:spLocks noChangeArrowheads="1"/>
            </p:cNvSpPr>
            <p:nvPr/>
          </p:nvSpPr>
          <p:spPr bwMode="auto">
            <a:xfrm>
              <a:off x="3923" y="1299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F’</a:t>
              </a:r>
            </a:p>
          </p:txBody>
        </p:sp>
        <p:sp>
          <p:nvSpPr>
            <p:cNvPr id="43037" name="Text Box 22"/>
            <p:cNvSpPr txBox="1">
              <a:spLocks noChangeArrowheads="1"/>
            </p:cNvSpPr>
            <p:nvPr/>
          </p:nvSpPr>
          <p:spPr bwMode="auto">
            <a:xfrm>
              <a:off x="1610" y="1344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prstClr val="black"/>
                  </a:solidFill>
                </a:rPr>
                <a:t>F’</a:t>
              </a:r>
            </a:p>
          </p:txBody>
        </p:sp>
        <p:sp>
          <p:nvSpPr>
            <p:cNvPr id="43038" name="Text Box 23"/>
            <p:cNvSpPr txBox="1">
              <a:spLocks noChangeArrowheads="1"/>
            </p:cNvSpPr>
            <p:nvPr/>
          </p:nvSpPr>
          <p:spPr bwMode="auto">
            <a:xfrm>
              <a:off x="793" y="1798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prstClr val="black"/>
                  </a:solidFill>
                </a:rPr>
                <a:t>（</a:t>
              </a:r>
              <a:r>
                <a:rPr lang="en-US" altLang="zh-CN" sz="1800">
                  <a:solidFill>
                    <a:prstClr val="black"/>
                  </a:solidFill>
                </a:rPr>
                <a:t>5</a:t>
              </a:r>
              <a:r>
                <a:rPr lang="zh-CN" altLang="en-US" sz="1800">
                  <a:solidFill>
                    <a:prstClr val="black"/>
                  </a:solidFill>
                </a:rPr>
                <a:t>）</a:t>
              </a:r>
            </a:p>
          </p:txBody>
        </p:sp>
        <p:sp>
          <p:nvSpPr>
            <p:cNvPr id="43039" name="Text Box 24"/>
            <p:cNvSpPr txBox="1">
              <a:spLocks noChangeArrowheads="1"/>
            </p:cNvSpPr>
            <p:nvPr/>
          </p:nvSpPr>
          <p:spPr bwMode="auto">
            <a:xfrm>
              <a:off x="3016" y="2025"/>
              <a:ext cx="5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prstClr val="black"/>
                  </a:solidFill>
                </a:rPr>
                <a:t>（</a:t>
              </a:r>
              <a:r>
                <a:rPr lang="en-US" altLang="zh-CN" sz="1800">
                  <a:solidFill>
                    <a:prstClr val="black"/>
                  </a:solidFill>
                </a:rPr>
                <a:t>6</a:t>
              </a:r>
              <a:r>
                <a:rPr lang="zh-CN" altLang="en-US" sz="1800">
                  <a:solidFill>
                    <a:prstClr val="black"/>
                  </a:solidFill>
                </a:rPr>
                <a:t>）</a:t>
              </a:r>
            </a:p>
          </p:txBody>
        </p:sp>
      </p:grpSp>
      <p:sp>
        <p:nvSpPr>
          <p:cNvPr id="43012" name="Text Box 25"/>
          <p:cNvSpPr txBox="1">
            <a:spLocks noChangeArrowheads="1"/>
          </p:cNvSpPr>
          <p:nvPr/>
        </p:nvSpPr>
        <p:spPr bwMode="auto">
          <a:xfrm>
            <a:off x="1774826" y="3068639"/>
            <a:ext cx="104171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7</a:t>
            </a:r>
            <a:r>
              <a:rPr lang="zh-CN" altLang="en-US" sz="2400" dirty="0" smtClean="0">
                <a:solidFill>
                  <a:prstClr val="black"/>
                </a:solidFill>
              </a:rPr>
              <a:t>、在输出端加一个电容（几百微法），</a:t>
            </a:r>
            <a:r>
              <a:rPr lang="zh-CN" altLang="en-US" sz="2400" dirty="0">
                <a:solidFill>
                  <a:prstClr val="black"/>
                </a:solidFill>
              </a:rPr>
              <a:t>设置</a:t>
            </a:r>
            <a:r>
              <a:rPr lang="en-US" altLang="zh-CN" sz="2400" dirty="0" smtClean="0">
                <a:solidFill>
                  <a:prstClr val="black"/>
                </a:solidFill>
              </a:rPr>
              <a:t>B=C=D=1, </a:t>
            </a:r>
            <a:r>
              <a:rPr lang="zh-CN" altLang="en-US" sz="2400" dirty="0" smtClean="0">
                <a:solidFill>
                  <a:prstClr val="black"/>
                </a:solidFill>
              </a:rPr>
              <a:t>观测险象是否消除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8</a:t>
            </a:r>
            <a:r>
              <a:rPr lang="zh-CN" altLang="en-US" sz="2400" dirty="0">
                <a:solidFill>
                  <a:prstClr val="black"/>
                </a:solidFill>
              </a:rPr>
              <a:t>、使用公式 </a:t>
            </a:r>
            <a:r>
              <a:rPr lang="en-US" altLang="zh-CN" sz="2400" dirty="0">
                <a:solidFill>
                  <a:prstClr val="black"/>
                </a:solidFill>
              </a:rPr>
              <a:t>AB+AC+BC=AB+AC   </a:t>
            </a:r>
            <a:r>
              <a:rPr lang="zh-CN" altLang="en-US" sz="2400" dirty="0">
                <a:solidFill>
                  <a:prstClr val="black"/>
                </a:solidFill>
              </a:rPr>
              <a:t>添加冗余项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43013" name="Line 26"/>
          <p:cNvSpPr>
            <a:spLocks noChangeShapeType="1"/>
          </p:cNvSpPr>
          <p:nvPr/>
        </p:nvSpPr>
        <p:spPr bwMode="auto">
          <a:xfrm>
            <a:off x="422433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14" name="Line 27"/>
          <p:cNvSpPr>
            <a:spLocks noChangeShapeType="1"/>
          </p:cNvSpPr>
          <p:nvPr/>
        </p:nvSpPr>
        <p:spPr bwMode="auto">
          <a:xfrm>
            <a:off x="6024563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15" name="Text Box 28"/>
          <p:cNvSpPr txBox="1">
            <a:spLocks noChangeArrowheads="1"/>
          </p:cNvSpPr>
          <p:nvPr/>
        </p:nvSpPr>
        <p:spPr bwMode="auto">
          <a:xfrm>
            <a:off x="2063750" y="4149725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</a:rPr>
              <a:t>本实验中</a:t>
            </a:r>
          </a:p>
        </p:txBody>
      </p:sp>
      <p:sp>
        <p:nvSpPr>
          <p:cNvPr id="43016" name="Text Box 29"/>
          <p:cNvSpPr txBox="1">
            <a:spLocks noChangeArrowheads="1"/>
          </p:cNvSpPr>
          <p:nvPr/>
        </p:nvSpPr>
        <p:spPr bwMode="auto">
          <a:xfrm>
            <a:off x="2135188" y="4941889"/>
            <a:ext cx="69135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F=AB+BCD+ACD=AB+BCD+ACD+BCD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  </a:t>
            </a:r>
          </a:p>
        </p:txBody>
      </p:sp>
      <p:sp>
        <p:nvSpPr>
          <p:cNvPr id="43017" name="Line 30"/>
          <p:cNvSpPr>
            <a:spLocks noChangeShapeType="1"/>
          </p:cNvSpPr>
          <p:nvPr/>
        </p:nvSpPr>
        <p:spPr bwMode="auto">
          <a:xfrm>
            <a:off x="31432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18" name="Line 31"/>
          <p:cNvSpPr>
            <a:spLocks noChangeShapeType="1"/>
          </p:cNvSpPr>
          <p:nvPr/>
        </p:nvSpPr>
        <p:spPr bwMode="auto">
          <a:xfrm>
            <a:off x="35750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19" name="Line 32"/>
          <p:cNvSpPr>
            <a:spLocks noChangeShapeType="1"/>
          </p:cNvSpPr>
          <p:nvPr/>
        </p:nvSpPr>
        <p:spPr bwMode="auto">
          <a:xfrm>
            <a:off x="4008438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0" name="Line 33"/>
          <p:cNvSpPr>
            <a:spLocks noChangeShapeType="1"/>
          </p:cNvSpPr>
          <p:nvPr/>
        </p:nvSpPr>
        <p:spPr bwMode="auto">
          <a:xfrm>
            <a:off x="5376863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1" name="Line 34"/>
          <p:cNvSpPr>
            <a:spLocks noChangeShapeType="1"/>
          </p:cNvSpPr>
          <p:nvPr/>
        </p:nvSpPr>
        <p:spPr bwMode="auto">
          <a:xfrm>
            <a:off x="5808663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2" name="Line 35"/>
          <p:cNvSpPr>
            <a:spLocks noChangeShapeType="1"/>
          </p:cNvSpPr>
          <p:nvPr/>
        </p:nvSpPr>
        <p:spPr bwMode="auto">
          <a:xfrm>
            <a:off x="624205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023" name="AutoShape 36"/>
          <p:cNvSpPr>
            <a:spLocks noChangeArrowheads="1"/>
          </p:cNvSpPr>
          <p:nvPr/>
        </p:nvSpPr>
        <p:spPr bwMode="auto">
          <a:xfrm>
            <a:off x="8328025" y="3860800"/>
            <a:ext cx="1296988" cy="647700"/>
          </a:xfrm>
          <a:prstGeom prst="wedgeRectCallout">
            <a:avLst>
              <a:gd name="adj1" fmla="val -101162"/>
              <a:gd name="adj2" fmla="val 132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</a:rPr>
              <a:t>冗余项</a:t>
            </a:r>
          </a:p>
        </p:txBody>
      </p:sp>
      <p:grpSp>
        <p:nvGrpSpPr>
          <p:cNvPr id="4" name="Group 6"/>
          <p:cNvGrpSpPr/>
          <p:nvPr/>
        </p:nvGrpSpPr>
        <p:grpSpPr bwMode="auto">
          <a:xfrm>
            <a:off x="2809853" y="5502285"/>
            <a:ext cx="2592387" cy="676274"/>
            <a:chOff x="2517" y="3295"/>
            <a:chExt cx="1633" cy="426"/>
          </a:xfrm>
        </p:grpSpPr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2517" y="3430"/>
              <a:ext cx="16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solidFill>
                    <a:prstClr val="black"/>
                  </a:solidFill>
                </a:rPr>
                <a:t> F=AB.C BD .AD</a:t>
              </a:r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2880" y="3439"/>
              <a:ext cx="22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3380" y="3431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3560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3379" y="3385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3787" y="343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3741" y="338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14"/>
            <p:cNvSpPr>
              <a:spLocks noChangeShapeType="1"/>
            </p:cNvSpPr>
            <p:nvPr/>
          </p:nvSpPr>
          <p:spPr bwMode="auto">
            <a:xfrm flipV="1">
              <a:off x="3379" y="3339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>
              <a:off x="3198" y="3295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238744" y="564357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.BCD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5453058" y="564357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3309918" y="5357826"/>
            <a:ext cx="25003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6908" y="6096000"/>
            <a:ext cx="76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观察险象是否消除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0432" y="-99392"/>
            <a:ext cx="9860692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实验六  二进制码与格雷码间的转换电路设计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一、实验内容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62984" y="3413076"/>
            <a:ext cx="2127250" cy="890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6404298" y="4740225"/>
            <a:ext cx="1587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6869434" y="4740225"/>
            <a:ext cx="0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7823522" y="4752922"/>
            <a:ext cx="0" cy="55808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7345684" y="4740225"/>
            <a:ext cx="1588" cy="557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8856984" y="3135264"/>
            <a:ext cx="1271464" cy="365744"/>
          </a:xfrm>
          <a:prstGeom prst="wedgeRoundRectCallout">
            <a:avLst>
              <a:gd name="adj1" fmla="val -94384"/>
              <a:gd name="adj2" fmla="val 158000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自行设计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74123" y="5761993"/>
            <a:ext cx="327025" cy="18746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6739260" y="5650188"/>
            <a:ext cx="365125" cy="2090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7239009" y="5743754"/>
            <a:ext cx="406400" cy="218709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740972" y="5726063"/>
            <a:ext cx="355600" cy="27781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6416998" y="2892374"/>
            <a:ext cx="1587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6882134" y="2892374"/>
            <a:ext cx="0" cy="3350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7836223" y="2933648"/>
            <a:ext cx="15875" cy="3156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7358384" y="2906663"/>
            <a:ext cx="1588" cy="325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282059" y="2579638"/>
            <a:ext cx="319088" cy="146524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772598" y="2563764"/>
            <a:ext cx="331787" cy="20578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7263135" y="2549475"/>
            <a:ext cx="346075" cy="21547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7728273" y="2552651"/>
            <a:ext cx="312737" cy="164841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prstClr val="black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1800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2" name="AutoShape 24"/>
          <p:cNvSpPr/>
          <p:nvPr/>
        </p:nvSpPr>
        <p:spPr bwMode="auto">
          <a:xfrm rot="5400000" flipH="1">
            <a:off x="6953469" y="5267377"/>
            <a:ext cx="251030" cy="1724025"/>
          </a:xfrm>
          <a:prstGeom prst="leftBrace">
            <a:avLst>
              <a:gd name="adj1" fmla="val 38841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296347" y="6309320"/>
            <a:ext cx="2305050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输入二进制码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24" name="AutoShape 26"/>
          <p:cNvSpPr/>
          <p:nvPr/>
        </p:nvSpPr>
        <p:spPr bwMode="auto">
          <a:xfrm rot="5400000">
            <a:off x="7041095" y="1522154"/>
            <a:ext cx="185316" cy="1703388"/>
          </a:xfrm>
          <a:prstGeom prst="leftBrace">
            <a:avLst>
              <a:gd name="adj1" fmla="val 51986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6456040" y="1842864"/>
            <a:ext cx="2306638" cy="3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solidFill>
                  <a:prstClr val="black"/>
                </a:solidFill>
                <a:latin typeface="Times New Roman" panose="02020603050405020304" pitchFamily="18" charset="0"/>
              </a:rPr>
              <a:t>输出</a:t>
            </a:r>
            <a:r>
              <a:rPr lang="zh-CN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循环码（格雷码）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00471" y="1626145"/>
            <a:ext cx="290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将输入的四位二进制码转换为格雷码的电路。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6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6633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）列真值表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）逻辑表达式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G0=Q3Q2Q1Q0+Q3Q2Q1Q0+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/>
              <a:t>      Q3Q2Q1Q0+Q3Q2Q1Q0+</a:t>
            </a:r>
          </a:p>
          <a:p>
            <a:pPr marL="0" indent="0">
              <a:buNone/>
            </a:pPr>
            <a:r>
              <a:rPr lang="en-US" altLang="zh-CN" sz="2000" dirty="0"/>
              <a:t>       Q3Q2Q1Q0+Q3Q2Q1Q0+</a:t>
            </a:r>
          </a:p>
          <a:p>
            <a:pPr marL="0" indent="0">
              <a:buNone/>
            </a:pPr>
            <a:r>
              <a:rPr lang="en-US" altLang="zh-CN" sz="2000" dirty="0"/>
              <a:t>       Q3Q2Q1Q0+Q3Q2Q1Q0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化</a:t>
            </a:r>
            <a:r>
              <a:rPr lang="zh-CN" altLang="en-US" sz="2000" dirty="0"/>
              <a:t>简逻辑表达式可得到</a:t>
            </a:r>
            <a:r>
              <a:rPr lang="en-US" altLang="zh-CN" sz="2000" dirty="0"/>
              <a:t>G0</a:t>
            </a:r>
            <a:r>
              <a:rPr lang="zh-CN" altLang="en-US" sz="2000" dirty="0"/>
              <a:t>关于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Q3,Q2,Q1,Q0</a:t>
            </a:r>
            <a:r>
              <a:rPr lang="zh-CN" altLang="en-US" sz="2000" dirty="0"/>
              <a:t>的输出表达式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同理可得到</a:t>
            </a:r>
            <a:r>
              <a:rPr lang="en-US" altLang="zh-CN" sz="2000" dirty="0"/>
              <a:t>G3,G2,G1</a:t>
            </a:r>
            <a:r>
              <a:rPr lang="zh-CN" altLang="en-US" sz="2000" dirty="0"/>
              <a:t>的输出表达式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Group 173"/>
          <p:cNvGraphicFramePr/>
          <p:nvPr/>
        </p:nvGraphicFramePr>
        <p:xfrm>
          <a:off x="7895728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输出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73"/>
          <p:cNvGraphicFramePr/>
          <p:nvPr/>
        </p:nvGraphicFramePr>
        <p:xfrm>
          <a:off x="6023520" y="116632"/>
          <a:ext cx="1872680" cy="6593840"/>
        </p:xfrm>
        <a:graphic>
          <a:graphicData uri="http://schemas.openxmlformats.org/drawingml/2006/table">
            <a:tbl>
              <a:tblPr/>
              <a:tblGrid>
                <a:gridCol w="455558"/>
                <a:gridCol w="513649"/>
                <a:gridCol w="447915"/>
                <a:gridCol w="455558"/>
              </a:tblGrid>
              <a:tr h="35822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2567608" y="191683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27648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15680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007768" y="1915304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295800" y="19137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943872" y="1913776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567608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15680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7768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43872" y="227687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55640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215680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95800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43872" y="263691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15680" y="29969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943872" y="2996952"/>
            <a:ext cx="14401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7968208" y="2132856"/>
            <a:ext cx="288032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19936" y="2132856"/>
            <a:ext cx="360040" cy="129614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85795"/>
            <a:ext cx="8229600" cy="53403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en-US" dirty="0"/>
              <a:t>采用</a:t>
            </a:r>
            <a:r>
              <a:rPr lang="zh-CN" altLang="en-US" dirty="0" smtClean="0"/>
              <a:t>卡诺图化简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/>
              <a:t>G</a:t>
            </a:r>
            <a:r>
              <a:rPr lang="en-US" altLang="zh-CN" dirty="0" smtClean="0"/>
              <a:t>0</a:t>
            </a:r>
            <a:r>
              <a:rPr lang="zh-CN" altLang="en-US" dirty="0" smtClean="0"/>
              <a:t>为例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G0=Q1Q0+Q1Q0 =Q1</a:t>
            </a:r>
            <a:r>
              <a:rPr lang="zh-CN" altLang="en-US" dirty="0" smtClean="0"/>
              <a:t>异或</a:t>
            </a:r>
            <a:r>
              <a:rPr lang="en-US" altLang="zh-CN" dirty="0" smtClean="0"/>
              <a:t>Q0</a:t>
            </a:r>
          </a:p>
          <a:p>
            <a:pPr marL="0" indent="0">
              <a:buNone/>
            </a:pPr>
            <a:r>
              <a:rPr lang="zh-CN" altLang="en-US" dirty="0" smtClean="0"/>
              <a:t>同理可得</a:t>
            </a:r>
            <a:r>
              <a:rPr lang="en-US" altLang="zh-CN" dirty="0" smtClean="0"/>
              <a:t>G3,G2,G1</a:t>
            </a:r>
            <a:r>
              <a:rPr lang="zh-CN" altLang="en-US" dirty="0" smtClean="0"/>
              <a:t>化简后的输出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67042" y="1357298"/>
          <a:ext cx="607223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46"/>
                <a:gridCol w="1214446"/>
                <a:gridCol w="1214446"/>
                <a:gridCol w="1214446"/>
                <a:gridCol w="1214446"/>
              </a:tblGrid>
              <a:tr h="6087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Q1Q0</a:t>
                      </a:r>
                    </a:p>
                    <a:p>
                      <a:r>
                        <a:rPr lang="en-US" altLang="zh-CN" dirty="0" smtClean="0"/>
                        <a:t>Q3Q2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478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524100" y="51435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63752" y="5143512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1046</Words>
  <Application>Microsoft Office PowerPoint</Application>
  <PresentationFormat>宽屏</PresentationFormat>
  <Paragraphs>533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隶书</vt:lpstr>
      <vt:lpstr>宋体</vt:lpstr>
      <vt:lpstr>Arial</vt:lpstr>
      <vt:lpstr>Calibri</vt:lpstr>
      <vt:lpstr>Calibri Light</vt:lpstr>
      <vt:lpstr>Constantia</vt:lpstr>
      <vt:lpstr>Times New Roman</vt:lpstr>
      <vt:lpstr>Wingdings 2</vt:lpstr>
      <vt:lpstr>Office 主题</vt:lpstr>
      <vt:lpstr>流畅</vt:lpstr>
      <vt:lpstr>1_流畅</vt:lpstr>
      <vt:lpstr>PowerPoint 演示文稿</vt:lpstr>
      <vt:lpstr>PowerPoint 演示文稿</vt:lpstr>
      <vt:lpstr>AB+A’C，是否存在竞争冒险？为什么？如何解决？</vt:lpstr>
      <vt:lpstr>实验五 组合电路中的竞争与冒险</vt:lpstr>
      <vt:lpstr>PowerPoint 演示文稿</vt:lpstr>
      <vt:lpstr>PowerPoint 演示文稿</vt:lpstr>
      <vt:lpstr>实验六  二进制码与格雷码间的转换电路设计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七段数码管</vt:lpstr>
      <vt:lpstr>PowerPoint 演示文稿</vt:lpstr>
      <vt:lpstr>设计8421BCD码到七段码的转换电路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zjy</dc:creator>
  <cp:lastModifiedBy>zjy</cp:lastModifiedBy>
  <cp:revision>14</cp:revision>
  <dcterms:created xsi:type="dcterms:W3CDTF">2020-05-18T08:45:21Z</dcterms:created>
  <dcterms:modified xsi:type="dcterms:W3CDTF">2020-05-18T10:48:02Z</dcterms:modified>
</cp:coreProperties>
</file>