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65" r:id="rId1"/>
  </p:sldMasterIdLst>
  <p:notesMasterIdLst>
    <p:notesMasterId r:id="rId24"/>
  </p:notesMasterIdLst>
  <p:sldIdLst>
    <p:sldId id="269" r:id="rId2"/>
    <p:sldId id="270" r:id="rId3"/>
    <p:sldId id="288" r:id="rId4"/>
    <p:sldId id="257" r:id="rId5"/>
    <p:sldId id="272" r:id="rId6"/>
    <p:sldId id="273" r:id="rId7"/>
    <p:sldId id="289" r:id="rId8"/>
    <p:sldId id="277" r:id="rId9"/>
    <p:sldId id="298" r:id="rId10"/>
    <p:sldId id="279" r:id="rId11"/>
    <p:sldId id="278" r:id="rId12"/>
    <p:sldId id="292" r:id="rId13"/>
    <p:sldId id="299" r:id="rId14"/>
    <p:sldId id="281" r:id="rId15"/>
    <p:sldId id="294" r:id="rId16"/>
    <p:sldId id="282" r:id="rId17"/>
    <p:sldId id="293" r:id="rId18"/>
    <p:sldId id="283" r:id="rId19"/>
    <p:sldId id="286" r:id="rId20"/>
    <p:sldId id="295" r:id="rId21"/>
    <p:sldId id="296" r:id="rId22"/>
    <p:sldId id="297" r:id="rId23"/>
  </p:sldIdLst>
  <p:sldSz cx="9144000" cy="5143500" type="screen16x9"/>
  <p:notesSz cx="6858000" cy="9144000"/>
  <p:embeddedFontLst>
    <p:embeddedFont>
      <p:font typeface="Average" pitchFamily="2" charset="77"/>
      <p:regular r:id="rId25"/>
    </p:embeddedFont>
    <p:embeddedFont>
      <p:font typeface="Oswald" pitchFamily="2" charset="77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D38CC4-6406-432E-A7F1-F77D92293D63}">
  <a:tblStyle styleId="{00D38CC4-6406-432E-A7F1-F77D92293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6226"/>
  </p:normalViewPr>
  <p:slideViewPr>
    <p:cSldViewPr snapToGrid="0">
      <p:cViewPr varScale="1">
        <p:scale>
          <a:sx n="82" d="100"/>
          <a:sy n="82" d="100"/>
        </p:scale>
        <p:origin x="3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c/common-equity-tier-1-cet1.as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investopedia.com/terms/t/tier-1-capital-ratio.asp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422C0F9C-A92A-C277-2A58-4BA5253B9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4C7FB80B-EDA7-C8B7-436D-AAB66F78E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F6D6C129-E0D3-9525-CEB7-D012BC093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076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4FE63A34-E70A-2414-0973-E8B51D759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7712AFB2-0B5A-522E-A201-3CB8851B6A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8E6FA8B5-9ED6-5B32-7F3A-1D31ADCB0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b="1" dirty="0"/>
              <a:t>Fixed Effects (</a:t>
            </a:r>
            <a:r>
              <a:rPr lang="el-GR" b="1" dirty="0"/>
              <a:t>α</a:t>
            </a:r>
            <a:r>
              <a:rPr lang="en-US" b="1" dirty="0"/>
              <a:t>_</a:t>
            </a:r>
            <a:r>
              <a:rPr lang="en-CA" b="1" dirty="0" err="1"/>
              <a:t>i</a:t>
            </a:r>
            <a:r>
              <a:rPr lang="en-CA" b="1" dirty="0"/>
              <a:t>)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Controls for time-invariant factors at the </a:t>
            </a:r>
            <a:r>
              <a:rPr lang="en-CA" b="1" dirty="0"/>
              <a:t>Group level</a:t>
            </a:r>
            <a:r>
              <a:rPr lang="en-CA" dirty="0"/>
              <a:t> (e.g., industry-wide trends).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Removes </a:t>
            </a:r>
            <a:r>
              <a:rPr lang="en-CA" b="1" dirty="0"/>
              <a:t>unobserved heterogeneity</a:t>
            </a:r>
            <a:r>
              <a:rPr lang="en-CA" dirty="0"/>
              <a:t> among different banks.</a:t>
            </a:r>
          </a:p>
          <a:p>
            <a:r>
              <a:rPr lang="en-CA" b="1" dirty="0"/>
              <a:t>Clustered Standard Errors (</a:t>
            </a:r>
            <a:r>
              <a:rPr lang="en-CA" b="1" dirty="0" err="1"/>
              <a:t>vce</a:t>
            </a:r>
            <a:r>
              <a:rPr lang="en-CA" b="1" dirty="0"/>
              <a:t>(cluster bank))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Accounts for correlation within </a:t>
            </a:r>
            <a:r>
              <a:rPr lang="en-CA" b="1" dirty="0"/>
              <a:t>each bank’s observations over time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Helps address </a:t>
            </a:r>
            <a:r>
              <a:rPr lang="en-CA" b="1" dirty="0"/>
              <a:t>heteroskedasticity and autocorrelation</a:t>
            </a:r>
            <a:r>
              <a:rPr lang="en-CA" dirty="0"/>
              <a:t> issues.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503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24B6E30C-C0C7-994B-7AA5-C22C45AE3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649F4A00-7E6D-2976-55D2-8AE849B877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ADC38448-3E69-87F2-91D6-FCC674F68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l-GR" dirty="0"/>
              <a:t>β1​ </a:t>
            </a:r>
            <a:r>
              <a:rPr lang="en-CA" dirty="0"/>
              <a:t>on TP measures the </a:t>
            </a:r>
            <a:r>
              <a:rPr lang="en-CA" b="1" dirty="0"/>
              <a:t>causal impact of the policy change on ROE</a:t>
            </a:r>
            <a:r>
              <a:rPr lang="en-CA" dirty="0"/>
              <a:t> for the treated group compared to the control group, after accounting for covariates and time fixed effects</a:t>
            </a:r>
            <a:br>
              <a:rPr lang="en-CA" dirty="0"/>
            </a:br>
            <a:endParaRPr lang="en-CA" b="1" dirty="0"/>
          </a:p>
          <a:p>
            <a:r>
              <a:rPr lang="en-CA" b="1" dirty="0"/>
              <a:t>Fixed Effects</a:t>
            </a:r>
            <a:r>
              <a:rPr lang="en-CA" dirty="0"/>
              <a:t>: </a:t>
            </a:r>
            <a:r>
              <a:rPr lang="en-CA" b="1" dirty="0"/>
              <a:t>absorb(</a:t>
            </a:r>
            <a:r>
              <a:rPr lang="en-CA" b="1" dirty="0" err="1"/>
              <a:t>yr_qtr</a:t>
            </a:r>
            <a:r>
              <a:rPr lang="en-CA" b="1" dirty="0"/>
              <a:t>)</a:t>
            </a:r>
            <a:br>
              <a:rPr lang="en-CA" dirty="0"/>
            </a:br>
            <a:r>
              <a:rPr lang="en-CA" dirty="0"/>
              <a:t>Absorbs fixed effects for </a:t>
            </a:r>
            <a:r>
              <a:rPr lang="en-CA" b="1" dirty="0"/>
              <a:t>year-quarter</a:t>
            </a:r>
            <a:r>
              <a:rPr lang="en-CA" dirty="0"/>
              <a:t>, controlling for time-varying unobserved heterogeneity.</a:t>
            </a:r>
          </a:p>
          <a:p>
            <a:endParaRPr lang="en-CA" b="1" dirty="0"/>
          </a:p>
          <a:p>
            <a:r>
              <a:rPr lang="en-CA" b="1" dirty="0"/>
              <a:t>Robust Standard Errors</a:t>
            </a:r>
            <a:br>
              <a:rPr lang="en-CA" b="1" dirty="0"/>
            </a:br>
            <a:r>
              <a:rPr lang="en-CA" b="1" dirty="0" err="1"/>
              <a:t>vce</a:t>
            </a:r>
            <a:r>
              <a:rPr lang="en-CA" b="1" dirty="0"/>
              <a:t>(cluster bank)</a:t>
            </a:r>
            <a:r>
              <a:rPr lang="en-CA" dirty="0"/>
              <a:t>: Clusters the standard errors at the </a:t>
            </a:r>
            <a:r>
              <a:rPr lang="en-CA" b="1" dirty="0"/>
              <a:t>bank level</a:t>
            </a:r>
            <a:r>
              <a:rPr lang="en-CA" dirty="0"/>
              <a:t> to account for correlation within each bank over time.</a:t>
            </a:r>
          </a:p>
          <a:p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628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B8CBD1D8-139F-9859-0AF2-E57662595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8BE2DC14-9BAC-8941-9FD7-D6699AC65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DB964203-8538-7618-BC54-458D1A6B47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420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E63F7BC8-6D65-7781-7550-318D7AA1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2CC29CA8-954F-FA05-4C7C-317FF81B5E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BB623A47-667B-2DBE-6222-87B565D998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CA" sz="1100" dirty="0"/>
              <a:t>If alpha&gt;0, large banks (</a:t>
            </a:r>
            <a:r>
              <a:rPr lang="en-CA" sz="1100" b="1" dirty="0"/>
              <a:t>Group = 1</a:t>
            </a:r>
            <a:r>
              <a:rPr lang="en-CA" sz="1100" dirty="0"/>
              <a:t>) </a:t>
            </a:r>
            <a:r>
              <a:rPr lang="en-CA" sz="1100" b="1" dirty="0"/>
              <a:t>tend to have higher ROE</a:t>
            </a:r>
            <a:r>
              <a:rPr lang="en-CA" sz="1100" dirty="0"/>
              <a:t> than smaller banks, after controlling for capital requirements, macroeconomic conditions, and other factors.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5810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70137916-0F20-FAD8-A6AF-BD0E94AA8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BFDF1FCE-30DB-9016-9642-8262753DD5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CDC9DA7D-1358-3A18-ABE7-05FEB920E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3639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46D8F3E7-5D01-5C42-24B3-A096D28E4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BF6B9BEC-A23E-A3EE-2CDC-E6355CEAF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9BC44155-FE96-3AB6-B1EC-277BC3F82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447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2084E398-83CA-AA6B-13C7-8B707985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419B017C-D2BE-59C2-18EE-27DD5415ED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E2F2F2FC-E03B-3B97-2390-88D72D9C0D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CA" b="0" i="0" dirty="0">
                <a:solidFill>
                  <a:srgbClr val="404040"/>
                </a:solidFill>
                <a:effectLst/>
                <a:latin typeface="DeepSeek-CJK-patch"/>
              </a:rPr>
              <a:t>Harder to detect </a:t>
            </a:r>
            <a:r>
              <a:rPr lang="en-CA" b="1" i="0" dirty="0">
                <a:solidFill>
                  <a:srgbClr val="404040"/>
                </a:solidFill>
                <a:effectLst/>
                <a:latin typeface="DeepSeek-CJK-patch"/>
              </a:rPr>
              <a:t>small but meaningful effects</a:t>
            </a:r>
            <a:r>
              <a:rPr lang="en-CA" b="0" i="0" dirty="0">
                <a:solidFill>
                  <a:srgbClr val="404040"/>
                </a:solidFill>
                <a:effectLst/>
                <a:latin typeface="DeepSeek-CJK-patch"/>
              </a:rPr>
              <a:t> in Canada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07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9EB9D4A6-5FED-5158-5F1D-796808ED8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0E4B43DB-0940-683C-13DB-223FCE03DC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51918D17-00F4-158F-764D-15A6CE518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797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7999E1BE-1B50-6092-61B4-628016E1B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E338D73C-D969-B14C-6795-E2B7FFA86C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323EE917-E79C-5F2A-8C33-24E99B8C96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7045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7CD429DE-4F1E-6210-D0D0-0E93C095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41514AC7-3818-8E90-B632-4FD10FE26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EC83F031-1D58-8AE2-A571-8F19CFD21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290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8FA3322F-F893-7AD1-7D35-991D52D56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5F767842-B51C-8BA1-48D6-875817279F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EDBC323C-64A4-BB66-FB31-31514F48A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71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Tier 1 capital represents the core equity assets of a bank or financial institution. It has two components: </a:t>
            </a:r>
            <a:r>
              <a:rPr lang="en-CA" b="0" i="0" u="sng" dirty="0">
                <a:solidFill>
                  <a:srgbClr val="2C40D0"/>
                </a:solidFill>
                <a:effectLst/>
                <a:latin typeface="SourceSansPro"/>
                <a:hlinkClick r:id="rId3"/>
              </a:rPr>
              <a:t>Common Equity Tier 1 </a:t>
            </a: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(CET1) and Additional Tier 1 capital (AT1).</a:t>
            </a:r>
            <a:r>
              <a:rPr lang="en-CA" b="0" i="0" dirty="0">
                <a:solidFill>
                  <a:srgbClr val="001D35"/>
                </a:solidFill>
                <a:effectLst/>
                <a:latin typeface="Google Sans"/>
              </a:rPr>
              <a:t> -- perpetual contingent convertible capital instruments</a:t>
            </a:r>
            <a:endParaRPr lang="en-CA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0" i="0" dirty="0">
              <a:solidFill>
                <a:srgbClr val="111111"/>
              </a:solidFill>
              <a:effectLst/>
              <a:latin typeface="SourceSans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The </a:t>
            </a:r>
            <a:r>
              <a:rPr lang="en-CA" b="0" i="0" u="sng" dirty="0">
                <a:solidFill>
                  <a:srgbClr val="2C40D0"/>
                </a:solidFill>
                <a:effectLst/>
                <a:latin typeface="SourceSansPro"/>
                <a:hlinkClick r:id="rId4"/>
              </a:rPr>
              <a:t>Tier 1 capital ratio</a:t>
            </a:r>
            <a:r>
              <a:rPr lang="en-CA" b="0" i="0" dirty="0">
                <a:solidFill>
                  <a:srgbClr val="111111"/>
                </a:solidFill>
                <a:effectLst/>
                <a:latin typeface="SourceSansPro"/>
              </a:rPr>
              <a:t> compares a bank’s equity capital with its total risk-weighted assets (RWAs), the higher this value is, the more resonant a bank can be when facing some risks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1B907109-8AE9-76EC-0E24-61475916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DB05E48F-D13A-CFCE-13CD-1726D577E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1C41529E-8841-C9CA-C4DC-02DFD4B990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dirty="0">
                <a:solidFill>
                  <a:srgbClr val="404040"/>
                </a:solidFill>
                <a:effectLst/>
                <a:latin typeface="DeepSeek-CJK-patch"/>
              </a:rPr>
              <a:t>The policy change in this study was announced in 2010, but a reformed version was out in 2023 on top of that. So understanding what has been happening helps to find what is happening.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Canadian banks acted resilient during the financial crisis, and it has been a </a:t>
            </a:r>
            <a:r>
              <a:rPr lang="en-US" dirty="0" err="1"/>
              <a:t>pionner</a:t>
            </a:r>
            <a:r>
              <a:rPr lang="en-US" dirty="0"/>
              <a:t> to the new policy change. </a:t>
            </a:r>
            <a:r>
              <a:rPr lang="en-US" dirty="0" err="1"/>
              <a:t>Understding</a:t>
            </a:r>
            <a:r>
              <a:rPr lang="en-US" dirty="0"/>
              <a:t> this effect of </a:t>
            </a:r>
            <a:r>
              <a:rPr lang="en-US" dirty="0" err="1"/>
              <a:t>canidna</a:t>
            </a:r>
            <a:r>
              <a:rPr lang="en-US" dirty="0"/>
              <a:t> banks performance can give some reference to the rest of the world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economic theory has been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44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B0E85C16-A7F0-716B-329B-B83654130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CD5A5806-4169-A854-54D5-6F92F849C7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4CAC6372-4E02-1513-CE2B-5CA98B1009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50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C846875-8B6D-DBED-D05B-AE21A54C6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95A9FED9-FBCD-92B3-7E61-A64672767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025A7338-4083-8ED2-AFFE-3A5632237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49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B8980356-61ED-BB0D-6263-C99D272D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D080BBDE-02EC-4E4B-5C7E-BACCE70F03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F0E65F83-9DB2-69F1-E29D-6C4B5D3AE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Basel III was created in response to the weaknesses revealed during the global financial crisis, aiming to prevent future crises and ensure a more resilient banking system. 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2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13964FF0-E4CA-784A-4EED-879608A4E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ED13D559-B444-B3B3-CEF0-E9023F039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0E7EA21D-ADD3-7501-0807-5C3382C2FF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Global systemically Important Banks (G-SIBs): </a:t>
            </a:r>
            <a:r>
              <a:rPr lang="en-US" dirty="0"/>
              <a:t>top 40 banks (overall score &gt; 86) according to the Basel Committee on Banking Supervision (BCBS). 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significant disruption globally if failed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Domestic systemically Important Banks (D-SIBs): 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Disruption on a nation scale if failed</a:t>
            </a:r>
          </a:p>
        </p:txBody>
      </p:sp>
    </p:spTree>
    <p:extLst>
      <p:ext uri="{BB962C8B-B14F-4D97-AF65-F5344CB8AC3E}">
        <p14:creationId xmlns:p14="http://schemas.microsoft.com/office/powerpoint/2010/main" val="267183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02CC6D9A-D693-46C1-2FC6-E0E86B8C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>
            <a:extLst>
              <a:ext uri="{FF2B5EF4-FFF2-40B4-BE49-F238E27FC236}">
                <a16:creationId xmlns:a16="http://schemas.microsoft.com/office/drawing/2014/main" id="{487035EF-36C1-7CFA-0C66-796F01566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>
            <a:extLst>
              <a:ext uri="{FF2B5EF4-FFF2-40B4-BE49-F238E27FC236}">
                <a16:creationId xmlns:a16="http://schemas.microsoft.com/office/drawing/2014/main" id="{BFA47E54-92BB-5C59-FA6B-C3BB7D2B7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data in our study comes form 2 sources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72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765510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1848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729575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0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91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12305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41281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63618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22167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5293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831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88210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4998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725D-170C-3840-9445-08E49968B86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209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A307-3798-EF3D-7985-7D60DE7E8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6549-0946-E73A-BBF5-2EC511E9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12" y="1103312"/>
            <a:ext cx="8262573" cy="1504806"/>
          </a:xfrm>
        </p:spPr>
        <p:txBody>
          <a:bodyPr/>
          <a:lstStyle/>
          <a:p>
            <a:r>
              <a:rPr lang="en-US" b="1" dirty="0"/>
              <a:t>Impact of Higher Tier 1 Capital Ratio on Return on Equity of Global and Domestic Systemic Important Banks in Canada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1C9C6-2D22-88FE-E882-349569EB5EE0}"/>
              </a:ext>
            </a:extLst>
          </p:cNvPr>
          <p:cNvSpPr txBox="1"/>
          <p:nvPr/>
        </p:nvSpPr>
        <p:spPr>
          <a:xfrm>
            <a:off x="3416305" y="3301524"/>
            <a:ext cx="2311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 err="1">
                <a:solidFill>
                  <a:schemeClr val="accent3"/>
                </a:solidFill>
              </a:rPr>
              <a:t>Jinghan</a:t>
            </a:r>
            <a:r>
              <a:rPr lang="en-CA" sz="2400" dirty="0">
                <a:solidFill>
                  <a:schemeClr val="accent3"/>
                </a:solidFill>
              </a:rPr>
              <a:t> Xu</a:t>
            </a:r>
          </a:p>
          <a:p>
            <a:pPr algn="ctr"/>
            <a:r>
              <a:rPr lang="en-CA" sz="2400" dirty="0">
                <a:solidFill>
                  <a:schemeClr val="accent3"/>
                </a:solidFill>
              </a:rPr>
              <a:t>March </a:t>
            </a:r>
            <a:r>
              <a:rPr lang="en-CA" altLang="zh-CN" sz="2400" dirty="0">
                <a:solidFill>
                  <a:schemeClr val="accent3"/>
                </a:solidFill>
              </a:rPr>
              <a:t>31</a:t>
            </a:r>
            <a:r>
              <a:rPr lang="en-CA" sz="2400" dirty="0">
                <a:solidFill>
                  <a:schemeClr val="accent3"/>
                </a:solidFill>
              </a:rPr>
              <a:t>, 20</a:t>
            </a:r>
            <a:r>
              <a:rPr lang="en-CA" altLang="zh-CN" sz="2400" dirty="0">
                <a:solidFill>
                  <a:schemeClr val="accent3"/>
                </a:solidFill>
              </a:rPr>
              <a:t>25</a:t>
            </a:r>
            <a:endParaRPr lang="en-CA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05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311C213F-453B-BB3C-CCFF-73EB89A48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639DAF11-4812-6239-76E3-D361FCC05E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Data Sources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6F08A-EE4E-CF24-C2DA-095DB3A669D4}"/>
              </a:ext>
            </a:extLst>
          </p:cNvPr>
          <p:cNvSpPr txBox="1"/>
          <p:nvPr/>
        </p:nvSpPr>
        <p:spPr>
          <a:xfrm>
            <a:off x="7855532" y="13724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Study Design</a:t>
            </a:r>
          </a:p>
        </p:txBody>
      </p:sp>
      <p:grpSp>
        <p:nvGrpSpPr>
          <p:cNvPr id="4" name="Google Shape;72;p15">
            <a:extLst>
              <a:ext uri="{FF2B5EF4-FFF2-40B4-BE49-F238E27FC236}">
                <a16:creationId xmlns:a16="http://schemas.microsoft.com/office/drawing/2014/main" id="{146A4E9B-25F0-2C17-285E-E44C52734A2A}"/>
              </a:ext>
            </a:extLst>
          </p:cNvPr>
          <p:cNvGrpSpPr/>
          <p:nvPr/>
        </p:nvGrpSpPr>
        <p:grpSpPr>
          <a:xfrm>
            <a:off x="436062" y="1185750"/>
            <a:ext cx="4068496" cy="3691909"/>
            <a:chOff x="431925" y="1304875"/>
            <a:chExt cx="2628925" cy="3069671"/>
          </a:xfrm>
        </p:grpSpPr>
        <p:sp>
          <p:nvSpPr>
            <p:cNvPr id="5" name="Google Shape;73;p15">
              <a:extLst>
                <a:ext uri="{FF2B5EF4-FFF2-40B4-BE49-F238E27FC236}">
                  <a16:creationId xmlns:a16="http://schemas.microsoft.com/office/drawing/2014/main" id="{7368A837-2831-E8A1-9C86-CD0ED95D2863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4;p15">
              <a:extLst>
                <a:ext uri="{FF2B5EF4-FFF2-40B4-BE49-F238E27FC236}">
                  <a16:creationId xmlns:a16="http://schemas.microsoft.com/office/drawing/2014/main" id="{7079A1E5-BF98-36E6-350F-E17340E07FBD}"/>
                </a:ext>
              </a:extLst>
            </p:cNvPr>
            <p:cNvSpPr/>
            <p:nvPr/>
          </p:nvSpPr>
          <p:spPr>
            <a:xfrm>
              <a:off x="431950" y="1304875"/>
              <a:ext cx="2628900" cy="3069671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8C55F3C0-EB3B-FEB0-629D-EF6EA1603C07}"/>
              </a:ext>
            </a:extLst>
          </p:cNvPr>
          <p:cNvSpPr txBox="1">
            <a:spLocks/>
          </p:cNvSpPr>
          <p:nvPr/>
        </p:nvSpPr>
        <p:spPr>
          <a:xfrm>
            <a:off x="430385" y="1138858"/>
            <a:ext cx="4209059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US" altLang="zh-CN" sz="2400" dirty="0">
                <a:solidFill>
                  <a:schemeClr val="lt1"/>
                </a:solidFill>
              </a:rPr>
              <a:t>Bloomberg – Financial Report</a:t>
            </a:r>
            <a:endParaRPr lang="en-CA" sz="2400" dirty="0">
              <a:solidFill>
                <a:schemeClr val="lt1"/>
              </a:solidFill>
            </a:endParaRPr>
          </a:p>
        </p:txBody>
      </p:sp>
      <p:sp>
        <p:nvSpPr>
          <p:cNvPr id="8" name="Google Shape;76;p15">
            <a:extLst>
              <a:ext uri="{FF2B5EF4-FFF2-40B4-BE49-F238E27FC236}">
                <a16:creationId xmlns:a16="http://schemas.microsoft.com/office/drawing/2014/main" id="{52B46756-484A-AB86-80D0-0502B8891B96}"/>
              </a:ext>
            </a:extLst>
          </p:cNvPr>
          <p:cNvSpPr txBox="1">
            <a:spLocks/>
          </p:cNvSpPr>
          <p:nvPr/>
        </p:nvSpPr>
        <p:spPr>
          <a:xfrm>
            <a:off x="512461" y="1731175"/>
            <a:ext cx="3992058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Bank wise data (quarterly):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indent="-457200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Return on equity (ROE): net income / shareholders’ equity</a:t>
            </a:r>
          </a:p>
          <a:p>
            <a:pPr indent="-457200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Tier 1 capital ratio (T1CR)</a:t>
            </a:r>
          </a:p>
          <a:p>
            <a:pPr indent="-457200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Tier 1 capital </a:t>
            </a:r>
          </a:p>
          <a:p>
            <a:pPr indent="-457200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Adjusted EBITDA: earnings before interest, taxes, depreciation, and amortization</a:t>
            </a:r>
          </a:p>
        </p:txBody>
      </p:sp>
      <p:grpSp>
        <p:nvGrpSpPr>
          <p:cNvPr id="17" name="Google Shape;72;p15">
            <a:extLst>
              <a:ext uri="{FF2B5EF4-FFF2-40B4-BE49-F238E27FC236}">
                <a16:creationId xmlns:a16="http://schemas.microsoft.com/office/drawing/2014/main" id="{AAC3621C-BDAC-CD76-422E-52A650B09434}"/>
              </a:ext>
            </a:extLst>
          </p:cNvPr>
          <p:cNvGrpSpPr/>
          <p:nvPr/>
        </p:nvGrpSpPr>
        <p:grpSpPr>
          <a:xfrm>
            <a:off x="4811767" y="1171844"/>
            <a:ext cx="4068496" cy="3705815"/>
            <a:chOff x="431925" y="1304875"/>
            <a:chExt cx="2628925" cy="3083576"/>
          </a:xfrm>
        </p:grpSpPr>
        <p:sp>
          <p:nvSpPr>
            <p:cNvPr id="18" name="Google Shape;73;p15">
              <a:extLst>
                <a:ext uri="{FF2B5EF4-FFF2-40B4-BE49-F238E27FC236}">
                  <a16:creationId xmlns:a16="http://schemas.microsoft.com/office/drawing/2014/main" id="{35412003-CF6A-4D02-3DB5-8CCB4BA4F745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74;p15">
              <a:extLst>
                <a:ext uri="{FF2B5EF4-FFF2-40B4-BE49-F238E27FC236}">
                  <a16:creationId xmlns:a16="http://schemas.microsoft.com/office/drawing/2014/main" id="{BCDCC82B-7625-71B0-51D1-B58B0A89986B}"/>
                </a:ext>
              </a:extLst>
            </p:cNvPr>
            <p:cNvSpPr/>
            <p:nvPr/>
          </p:nvSpPr>
          <p:spPr>
            <a:xfrm>
              <a:off x="431950" y="1304875"/>
              <a:ext cx="2628900" cy="308357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76;p15">
            <a:extLst>
              <a:ext uri="{FF2B5EF4-FFF2-40B4-BE49-F238E27FC236}">
                <a16:creationId xmlns:a16="http://schemas.microsoft.com/office/drawing/2014/main" id="{A3DF4FCF-3471-C4E9-95CC-ADB84402C3BF}"/>
              </a:ext>
            </a:extLst>
          </p:cNvPr>
          <p:cNvSpPr txBox="1">
            <a:spLocks/>
          </p:cNvSpPr>
          <p:nvPr/>
        </p:nvSpPr>
        <p:spPr>
          <a:xfrm>
            <a:off x="4858660" y="1714695"/>
            <a:ext cx="4020532" cy="233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Macro economic data (annual):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indent="-457200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Gross domestic product (GDP) </a:t>
            </a:r>
          </a:p>
          <a:p>
            <a:pPr indent="-457200">
              <a:lnSpc>
                <a:spcPct val="100000"/>
              </a:lnSpc>
            </a:pPr>
            <a:r>
              <a:rPr lang="en-CA" sz="2000" b="0" i="0" dirty="0">
                <a:solidFill>
                  <a:srgbClr val="1F1F1F"/>
                </a:solidFill>
                <a:effectLst/>
                <a:latin typeface="Google Sans"/>
              </a:rPr>
              <a:t>Consumer price index </a:t>
            </a:r>
            <a:r>
              <a:rPr lang="en-US" sz="2000" dirty="0">
                <a:solidFill>
                  <a:schemeClr val="tx1"/>
                </a:solidFill>
              </a:rPr>
              <a:t>(CPI)</a:t>
            </a:r>
          </a:p>
          <a:p>
            <a:pPr indent="-457200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Real interest rate (RIR)</a:t>
            </a:r>
          </a:p>
        </p:txBody>
      </p:sp>
      <p:sp>
        <p:nvSpPr>
          <p:cNvPr id="22" name="Google Shape;75;p15">
            <a:extLst>
              <a:ext uri="{FF2B5EF4-FFF2-40B4-BE49-F238E27FC236}">
                <a16:creationId xmlns:a16="http://schemas.microsoft.com/office/drawing/2014/main" id="{5B0486AA-E54F-1C47-BFB2-76E4A2A40B1A}"/>
              </a:ext>
            </a:extLst>
          </p:cNvPr>
          <p:cNvSpPr txBox="1">
            <a:spLocks/>
          </p:cNvSpPr>
          <p:nvPr/>
        </p:nvSpPr>
        <p:spPr>
          <a:xfrm>
            <a:off x="4782630" y="1140413"/>
            <a:ext cx="4209059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lt1"/>
                </a:solidFill>
              </a:rPr>
              <a:t>R Package ‘WDI’– World Bank</a:t>
            </a:r>
            <a:endParaRPr lang="en-CA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6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212527FF-13E9-5660-FD3C-91008E8C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C5E6E4C0-F60C-AF52-311B-E5781798D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Empirical Strategy</a:t>
            </a:r>
            <a:endParaRPr b="1"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40C9A437-ACAC-DE7B-B8ED-694EBBD05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100" y="1152475"/>
            <a:ext cx="836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Data transformation:</a:t>
            </a:r>
          </a:p>
          <a:p>
            <a:pPr marL="342900">
              <a:spcAft>
                <a:spcPts val="1600"/>
              </a:spcAft>
            </a:pPr>
            <a:r>
              <a:rPr lang="en-US" dirty="0"/>
              <a:t>Add `Group`: “Large” if Tier 1 Capital &gt; 50 Billion; “Small” otherwise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Difference-in-Difference model with fixed effects:</a:t>
            </a:r>
          </a:p>
          <a:p>
            <a:pPr marL="342900">
              <a:spcAft>
                <a:spcPts val="1600"/>
              </a:spcAft>
            </a:pPr>
            <a:r>
              <a:rPr lang="en-CA" dirty="0"/>
              <a:t>Absorb </a:t>
            </a:r>
            <a:r>
              <a:rPr lang="en-CA" b="1" dirty="0"/>
              <a:t>year-quarter fixed effects </a:t>
            </a:r>
            <a:r>
              <a:rPr lang="en-CA" dirty="0"/>
              <a:t>to eliminate time-based omitted variable bias</a:t>
            </a:r>
          </a:p>
          <a:p>
            <a:pPr marL="342900">
              <a:spcAft>
                <a:spcPts val="1600"/>
              </a:spcAft>
            </a:pPr>
            <a:r>
              <a:rPr lang="en-CA" b="1" dirty="0"/>
              <a:t>Cluster standard error at the bank level </a:t>
            </a:r>
            <a:r>
              <a:rPr lang="en-CA" dirty="0"/>
              <a:t>to</a:t>
            </a:r>
            <a:r>
              <a:rPr lang="en-CA" b="1" dirty="0"/>
              <a:t> </a:t>
            </a:r>
            <a:r>
              <a:rPr lang="en-CA" dirty="0"/>
              <a:t>allow the errors to be correlated within each bank but assume independence between banks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946E2-5066-7EFC-B0A1-9983DD332642}"/>
              </a:ext>
            </a:extLst>
          </p:cNvPr>
          <p:cNvSpPr txBox="1"/>
          <p:nvPr/>
        </p:nvSpPr>
        <p:spPr>
          <a:xfrm>
            <a:off x="7855532" y="13724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Study Design</a:t>
            </a:r>
          </a:p>
        </p:txBody>
      </p:sp>
    </p:spTree>
    <p:extLst>
      <p:ext uri="{BB962C8B-B14F-4D97-AF65-F5344CB8AC3E}">
        <p14:creationId xmlns:p14="http://schemas.microsoft.com/office/powerpoint/2010/main" val="3826126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B3489E1A-86F7-5392-1709-25E775BEC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B228A034-C0C4-0256-BF4E-EB993B8369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Empirical Strategy (</a:t>
            </a:r>
            <a:r>
              <a:rPr lang="en-CA" b="1" dirty="0"/>
              <a:t>Cont’d</a:t>
            </a:r>
            <a:r>
              <a:rPr lang="en" b="1" dirty="0"/>
              <a:t>)</a:t>
            </a:r>
            <a:endParaRPr b="1"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FA1F1BD7-FA1A-A0E5-766D-B06505CE13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100" y="1152475"/>
            <a:ext cx="8520600" cy="3853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Difference-in-Difference </a:t>
            </a:r>
            <a:r>
              <a:rPr lang="en-US" dirty="0"/>
              <a:t>model with </a:t>
            </a:r>
            <a:r>
              <a:rPr lang="en-CA" b="1" dirty="0"/>
              <a:t>year-quarter </a:t>
            </a:r>
            <a:r>
              <a:rPr lang="en-CA" dirty="0"/>
              <a:t>fixed effects</a:t>
            </a:r>
            <a:r>
              <a:rPr lang="en-US" dirty="0"/>
              <a:t>, </a:t>
            </a:r>
            <a:r>
              <a:rPr lang="en-CA" dirty="0"/>
              <a:t>clusters standard errors at </a:t>
            </a:r>
            <a:r>
              <a:rPr lang="en-CA" b="1" dirty="0"/>
              <a:t>bank level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ROE</a:t>
            </a:r>
            <a:r>
              <a:rPr lang="en-US" baseline="-25000" dirty="0" err="1"/>
              <a:t>it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l-GR" dirty="0"/>
              <a:t>β₀ + β₁ </a:t>
            </a:r>
            <a:r>
              <a:rPr lang="en-US" dirty="0"/>
              <a:t>TP + </a:t>
            </a:r>
            <a:r>
              <a:rPr lang="el-GR" dirty="0"/>
              <a:t>β₂ </a:t>
            </a:r>
            <a:r>
              <a:rPr lang="en-US" dirty="0"/>
              <a:t>T + </a:t>
            </a:r>
            <a:r>
              <a:rPr lang="el-GR" dirty="0"/>
              <a:t>β₃ </a:t>
            </a:r>
            <a:r>
              <a:rPr lang="en-US" dirty="0"/>
              <a:t>P +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		</a:t>
            </a:r>
            <a:r>
              <a:rPr lang="el-GR" dirty="0"/>
              <a:t>β₄ </a:t>
            </a:r>
            <a:r>
              <a:rPr lang="en-CA" dirty="0" err="1"/>
              <a:t>adj_ebitda</a:t>
            </a:r>
            <a:r>
              <a:rPr lang="en-US" baseline="-25000" dirty="0"/>
              <a:t>it</a:t>
            </a:r>
            <a:r>
              <a:rPr lang="en-US" dirty="0"/>
              <a:t> + </a:t>
            </a:r>
            <a:r>
              <a:rPr lang="el-GR" dirty="0"/>
              <a:t>β₅ </a:t>
            </a:r>
            <a:r>
              <a:rPr lang="en-US" dirty="0" err="1"/>
              <a:t>Group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l-GR" dirty="0"/>
              <a:t>β₆ </a:t>
            </a:r>
            <a:r>
              <a:rPr lang="en-US" dirty="0" err="1"/>
              <a:t>GDP</a:t>
            </a:r>
            <a:r>
              <a:rPr lang="en-US" baseline="-25000" dirty="0" err="1"/>
              <a:t>it</a:t>
            </a:r>
            <a:r>
              <a:rPr lang="en-US" dirty="0"/>
              <a:t> + </a:t>
            </a:r>
            <a:r>
              <a:rPr lang="el-GR" dirty="0"/>
              <a:t>β₇ </a:t>
            </a:r>
            <a:r>
              <a:rPr lang="en-US" dirty="0" err="1"/>
              <a:t>CPI</a:t>
            </a:r>
            <a:r>
              <a:rPr lang="en-US" baseline="-25000" dirty="0" err="1"/>
              <a:t>it</a:t>
            </a:r>
            <a:r>
              <a:rPr lang="en-US" dirty="0"/>
              <a:t> + </a:t>
            </a:r>
            <a:r>
              <a:rPr lang="el-GR" dirty="0"/>
              <a:t>β₈ </a:t>
            </a:r>
            <a:r>
              <a:rPr lang="en-US" dirty="0" err="1"/>
              <a:t>RIR</a:t>
            </a:r>
            <a:r>
              <a:rPr lang="en-US" baseline="-25000" dirty="0" err="1"/>
              <a:t>it</a:t>
            </a:r>
            <a:r>
              <a:rPr lang="en-US" dirty="0"/>
              <a:t>  + </a:t>
            </a:r>
            <a:r>
              <a:rPr lang="el-GR" dirty="0"/>
              <a:t>α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baseline="-25000" dirty="0"/>
              <a:t>it</a:t>
            </a:r>
          </a:p>
          <a:p>
            <a:pPr marL="114300" indent="0">
              <a:buNone/>
            </a:pPr>
            <a:r>
              <a:rPr lang="en-CA" dirty="0"/>
              <a:t>where </a:t>
            </a:r>
            <a:r>
              <a:rPr lang="en-CA" dirty="0" err="1"/>
              <a:t>i</a:t>
            </a:r>
            <a:r>
              <a:rPr lang="en-CA" dirty="0"/>
              <a:t> represents the bank and t represents time</a:t>
            </a:r>
            <a:endParaRPr lang="en-US" baseline="-25000" dirty="0"/>
          </a:p>
          <a:p>
            <a:endParaRPr lang="en-CA" b="1" dirty="0"/>
          </a:p>
          <a:p>
            <a:r>
              <a:rPr lang="en-CA" b="1" dirty="0" err="1"/>
              <a:t>ROE</a:t>
            </a:r>
            <a:r>
              <a:rPr lang="en-CA" b="1" baseline="-25000" dirty="0" err="1"/>
              <a:t>it</a:t>
            </a:r>
            <a:r>
              <a:rPr lang="en-CA" dirty="0"/>
              <a:t>: Return on Equity for bank </a:t>
            </a:r>
            <a:r>
              <a:rPr lang="en-CA" i="1" dirty="0" err="1"/>
              <a:t>i</a:t>
            </a:r>
            <a:r>
              <a:rPr lang="en-CA" dirty="0"/>
              <a:t> at time </a:t>
            </a:r>
            <a:r>
              <a:rPr lang="en-CA" i="1" dirty="0"/>
              <a:t>t</a:t>
            </a:r>
            <a:endParaRPr lang="en-CA" dirty="0"/>
          </a:p>
          <a:p>
            <a:r>
              <a:rPr lang="en-CA" b="1" dirty="0"/>
              <a:t>TP</a:t>
            </a:r>
            <a:r>
              <a:rPr lang="en-CA" dirty="0"/>
              <a:t>: Treatment effect after the policy change</a:t>
            </a:r>
          </a:p>
          <a:p>
            <a:r>
              <a:rPr lang="el-GR" b="1" dirty="0"/>
              <a:t>α</a:t>
            </a:r>
            <a:r>
              <a:rPr lang="en-US" b="1" baseline="-25000" dirty="0" err="1"/>
              <a:t>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CA" dirty="0"/>
              <a:t>Fixed effects for year-quarter</a:t>
            </a:r>
          </a:p>
          <a:p>
            <a:r>
              <a:rPr lang="el-GR" b="1" dirty="0"/>
              <a:t>ε</a:t>
            </a:r>
            <a:r>
              <a:rPr lang="en-CA" b="1" baseline="-25000" dirty="0"/>
              <a:t>it</a:t>
            </a:r>
            <a:r>
              <a:rPr lang="en-CA" dirty="0"/>
              <a:t>: Error term, clustered at the bank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EE59A-B789-5F8E-253D-0E49F58E5C1B}"/>
              </a:ext>
            </a:extLst>
          </p:cNvPr>
          <p:cNvSpPr txBox="1"/>
          <p:nvPr/>
        </p:nvSpPr>
        <p:spPr>
          <a:xfrm>
            <a:off x="7855532" y="13724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Study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540D5-AC68-6EB3-F5F6-BF13E3F64657}"/>
              </a:ext>
            </a:extLst>
          </p:cNvPr>
          <p:cNvSpPr txBox="1"/>
          <p:nvPr/>
        </p:nvSpPr>
        <p:spPr>
          <a:xfrm>
            <a:off x="3657600" y="19233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26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5E2E95DB-83F9-521C-5211-F3521D4AE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EA6BB886-9EC1-0C11-EB06-62C8E40676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Agenda</a:t>
            </a:r>
            <a:endParaRPr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05AA2-6E53-8A01-4595-C3AB34F9AAA1}"/>
              </a:ext>
            </a:extLst>
          </p:cNvPr>
          <p:cNvSpPr/>
          <p:nvPr/>
        </p:nvSpPr>
        <p:spPr>
          <a:xfrm>
            <a:off x="1932682" y="1017725"/>
            <a:ext cx="721131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A" sz="240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Introduction		Background</a:t>
            </a:r>
          </a:p>
          <a:p>
            <a:r>
              <a:rPr lang="en-CA" sz="2400" dirty="0">
                <a:solidFill>
                  <a:schemeClr val="accent3"/>
                </a:solidFill>
                <a:latin typeface="Arial" panose="020B0604020202020204" pitchFamily="34" charset="0"/>
              </a:rPr>
              <a:t>		  			</a:t>
            </a:r>
            <a:r>
              <a:rPr lang="en-CA" sz="240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Motivation </a:t>
            </a:r>
          </a:p>
          <a:p>
            <a:r>
              <a:rPr lang="en-CA" sz="2400" dirty="0">
                <a:solidFill>
                  <a:schemeClr val="accent3"/>
                </a:solidFill>
                <a:latin typeface="Arial" panose="020B0604020202020204" pitchFamily="34" charset="0"/>
              </a:rPr>
              <a:t>					</a:t>
            </a:r>
            <a:r>
              <a:rPr lang="en-CA" sz="240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Contribution</a:t>
            </a:r>
          </a:p>
          <a:p>
            <a:endParaRPr lang="en-CA" sz="1200" dirty="0">
              <a:latin typeface="Arial" panose="020B0604020202020204" pitchFamily="34" charset="0"/>
            </a:endParaRPr>
          </a:p>
          <a:p>
            <a:r>
              <a:rPr lang="en-CA" sz="240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Study Design 	Institutional Setting</a:t>
            </a:r>
          </a:p>
          <a:p>
            <a:r>
              <a:rPr lang="en-CA" sz="240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					Data Sources</a:t>
            </a:r>
            <a:endParaRPr lang="en-CA" altLang="zh-CN" sz="2400" i="0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240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					Empirical Strategy </a:t>
            </a:r>
          </a:p>
          <a:p>
            <a:endParaRPr lang="en-CA" sz="1200" b="0" i="0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2400" b="1" dirty="0">
                <a:latin typeface="Arial" panose="020B0604020202020204" pitchFamily="34" charset="0"/>
              </a:rPr>
              <a:t>Discussion 		</a:t>
            </a:r>
            <a:r>
              <a:rPr lang="en-CA" sz="2400" b="1" i="0" dirty="0">
                <a:effectLst/>
                <a:latin typeface="Arial" panose="020B0604020202020204" pitchFamily="34" charset="0"/>
              </a:rPr>
              <a:t>Results</a:t>
            </a:r>
          </a:p>
          <a:p>
            <a:r>
              <a:rPr lang="en-CA" sz="2400" b="1" i="0" dirty="0">
                <a:effectLst/>
                <a:latin typeface="Arial" panose="020B0604020202020204" pitchFamily="34" charset="0"/>
              </a:rPr>
              <a:t>					Interpretations</a:t>
            </a:r>
            <a:endParaRPr lang="en-CA" sz="2400" b="1" dirty="0">
              <a:latin typeface="Arial" panose="020B0604020202020204" pitchFamily="34" charset="0"/>
            </a:endParaRPr>
          </a:p>
          <a:p>
            <a:pPr lvl="2"/>
            <a:r>
              <a:rPr lang="en-CA" sz="2400" b="1" i="0" dirty="0">
                <a:effectLst/>
                <a:latin typeface="Arial" panose="020B0604020202020204" pitchFamily="34" charset="0"/>
              </a:rPr>
              <a:t>			Policy Implications</a:t>
            </a:r>
            <a:endParaRPr lang="en-US" sz="2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39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807D087C-B96C-860A-DC93-14E33621F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00076100-67CF-3A5E-5445-D4559F76D0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Results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DA54F-D2F9-89FA-8F1A-BE75F8A2CBA7}"/>
              </a:ext>
            </a:extLst>
          </p:cNvPr>
          <p:cNvSpPr txBox="1"/>
          <p:nvPr/>
        </p:nvSpPr>
        <p:spPr>
          <a:xfrm>
            <a:off x="7855532" y="1372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Discussions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3D0AC-B0E2-A8FF-CF76-9A64E38F1C17}"/>
              </a:ext>
            </a:extLst>
          </p:cNvPr>
          <p:cNvSpPr txBox="1"/>
          <p:nvPr/>
        </p:nvSpPr>
        <p:spPr>
          <a:xfrm>
            <a:off x="721315" y="1017725"/>
            <a:ext cx="528534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TP                   -1.486** </a:t>
            </a:r>
          </a:p>
          <a:p>
            <a:r>
              <a:rPr lang="en-US" sz="2000" dirty="0"/>
              <a:t>T                           15.780*  </a:t>
            </a:r>
          </a:p>
          <a:p>
            <a:r>
              <a:rPr lang="en-US" sz="2000" dirty="0"/>
              <a:t>P                           0.000   </a:t>
            </a:r>
          </a:p>
          <a:p>
            <a:r>
              <a:rPr lang="en-US" sz="2000" dirty="0" err="1"/>
              <a:t>adj_ebitda</a:t>
            </a:r>
            <a:r>
              <a:rPr lang="en-US" sz="2000" dirty="0"/>
              <a:t>          0.000*  </a:t>
            </a:r>
          </a:p>
          <a:p>
            <a:r>
              <a:rPr lang="en-US" sz="2000" dirty="0"/>
              <a:t>Group                 -5.345   </a:t>
            </a:r>
          </a:p>
          <a:p>
            <a:r>
              <a:rPr lang="en-US" sz="2000" dirty="0"/>
              <a:t>GDP                      0.001   </a:t>
            </a:r>
          </a:p>
          <a:p>
            <a:r>
              <a:rPr lang="en-US" sz="2000" dirty="0"/>
              <a:t>CPI                       -0.028   </a:t>
            </a:r>
          </a:p>
          <a:p>
            <a:r>
              <a:rPr lang="en-US" sz="2000" dirty="0"/>
              <a:t>RIR                        0.106   </a:t>
            </a:r>
          </a:p>
          <a:p>
            <a:r>
              <a:rPr lang="en-US" sz="2000" dirty="0"/>
              <a:t>Constant            -23.034   </a:t>
            </a:r>
          </a:p>
          <a:p>
            <a:r>
              <a:rPr lang="en-US" sz="2000" dirty="0"/>
              <a:t>------------------------------------</a:t>
            </a:r>
          </a:p>
          <a:p>
            <a:r>
              <a:rPr lang="en-US" sz="2000" dirty="0"/>
              <a:t>Standard errors clustered at bank level.</a:t>
            </a:r>
          </a:p>
          <a:p>
            <a:r>
              <a:rPr lang="en-US" sz="2000" dirty="0"/>
              <a:t>*** p&lt;0.01, ** p&lt;0.05, * p&lt;0.10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1252D3-780C-35C3-CDCF-794B99DE99CC}"/>
              </a:ext>
            </a:extLst>
          </p:cNvPr>
          <p:cNvSpPr txBox="1"/>
          <p:nvPr/>
        </p:nvSpPr>
        <p:spPr>
          <a:xfrm>
            <a:off x="3571736" y="1720235"/>
            <a:ext cx="5708101" cy="85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ROE</a:t>
            </a:r>
            <a:r>
              <a:rPr lang="en-US" baseline="-25000" dirty="0" err="1"/>
              <a:t>it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l-GR" dirty="0"/>
              <a:t>β₀ + β₁ </a:t>
            </a:r>
            <a:r>
              <a:rPr lang="en-US" dirty="0"/>
              <a:t>TP + </a:t>
            </a:r>
            <a:r>
              <a:rPr lang="el-GR" dirty="0"/>
              <a:t>β₂ </a:t>
            </a:r>
            <a:r>
              <a:rPr lang="en-US" dirty="0"/>
              <a:t>T + </a:t>
            </a:r>
            <a:r>
              <a:rPr lang="el-GR" dirty="0"/>
              <a:t>β₃ </a:t>
            </a:r>
            <a:r>
              <a:rPr lang="en-US" dirty="0"/>
              <a:t>P +  </a:t>
            </a:r>
            <a:r>
              <a:rPr lang="el-GR" dirty="0"/>
              <a:t>β₄ </a:t>
            </a:r>
            <a:r>
              <a:rPr lang="en-US" sz="1800" dirty="0" err="1"/>
              <a:t>adj_ebitda</a:t>
            </a:r>
            <a:r>
              <a:rPr lang="en-US" baseline="-25000" dirty="0" err="1"/>
              <a:t>it</a:t>
            </a:r>
            <a:r>
              <a:rPr lang="en-US" dirty="0"/>
              <a:t> + </a:t>
            </a:r>
            <a:r>
              <a:rPr lang="el-GR" dirty="0"/>
              <a:t>β₅ </a:t>
            </a:r>
            <a:r>
              <a:rPr lang="en-US" dirty="0" err="1"/>
              <a:t>Group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+ </a:t>
            </a:r>
            <a:r>
              <a:rPr lang="el-GR" dirty="0"/>
              <a:t>β₆ </a:t>
            </a:r>
            <a:r>
              <a:rPr lang="en-US" dirty="0" err="1"/>
              <a:t>GDP</a:t>
            </a:r>
            <a:r>
              <a:rPr lang="en-US" baseline="-25000" dirty="0" err="1"/>
              <a:t>it</a:t>
            </a:r>
            <a:r>
              <a:rPr lang="en-US" dirty="0"/>
              <a:t> + </a:t>
            </a:r>
            <a:r>
              <a:rPr lang="el-GR" dirty="0"/>
              <a:t>β₇ </a:t>
            </a:r>
            <a:r>
              <a:rPr lang="en-US" dirty="0" err="1"/>
              <a:t>CPI</a:t>
            </a:r>
            <a:r>
              <a:rPr lang="en-US" baseline="-25000" dirty="0" err="1"/>
              <a:t>it</a:t>
            </a:r>
            <a:r>
              <a:rPr lang="en-US" dirty="0"/>
              <a:t> + </a:t>
            </a:r>
            <a:r>
              <a:rPr lang="el-GR" dirty="0"/>
              <a:t>β₈ </a:t>
            </a:r>
            <a:r>
              <a:rPr lang="en-US" dirty="0" err="1"/>
              <a:t>RIR</a:t>
            </a:r>
            <a:r>
              <a:rPr lang="en-US" baseline="-25000" dirty="0" err="1"/>
              <a:t>it</a:t>
            </a:r>
            <a:r>
              <a:rPr lang="en-US" dirty="0"/>
              <a:t> + </a:t>
            </a:r>
            <a:r>
              <a:rPr lang="el-GR" dirty="0"/>
              <a:t>α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l-GR" dirty="0"/>
              <a:t>ε</a:t>
            </a:r>
            <a:r>
              <a:rPr lang="en-US" baseline="-25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17882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0CF2-FD71-7620-F2AF-8785ED4B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Results (</a:t>
            </a:r>
            <a:r>
              <a:rPr lang="en-CA" b="1" dirty="0"/>
              <a:t>Cont’d</a:t>
            </a:r>
            <a:r>
              <a:rPr lang="en" b="1" dirty="0"/>
              <a:t>)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03A6B5-DE3B-9ED1-1CF2-47BA51820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20" y="1017725"/>
            <a:ext cx="6739759" cy="4041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961671-34F5-0ABB-0D5A-344118529CC2}"/>
              </a:ext>
            </a:extLst>
          </p:cNvPr>
          <p:cNvSpPr txBox="1"/>
          <p:nvPr/>
        </p:nvSpPr>
        <p:spPr>
          <a:xfrm>
            <a:off x="7855532" y="1372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80926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0F96A6C2-E334-BA57-9777-F6AA5E59E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0E66343E-C6B3-6C35-FC66-FCE66D3F8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Interpretations</a:t>
            </a:r>
            <a:endParaRPr b="1"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2ACCBE98-3CDE-CFE7-68D4-ECF7792606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100" y="1073645"/>
            <a:ext cx="836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DID Estimator: -</a:t>
            </a:r>
            <a:r>
              <a:rPr lang="en-US" sz="2000" b="1" dirty="0"/>
              <a:t> 1.486</a:t>
            </a:r>
            <a:r>
              <a:rPr lang="en-US" b="1" dirty="0"/>
              <a:t>, statistically significant at 95% confidence level</a:t>
            </a:r>
          </a:p>
          <a:p>
            <a:pPr marL="342900">
              <a:spcAft>
                <a:spcPts val="1600"/>
              </a:spcAft>
            </a:pPr>
            <a:r>
              <a:rPr lang="en-CA" dirty="0"/>
              <a:t>Reject H</a:t>
            </a:r>
            <a:r>
              <a:rPr lang="en-CA" baseline="-25000" dirty="0"/>
              <a:t>0</a:t>
            </a:r>
            <a:r>
              <a:rPr lang="en-CA" dirty="0"/>
              <a:t> --- the increased capital requirements lower the ROE of Canadian banks after the policy change by 1.486 percentage points compared to the US banks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/>
              <a:t>All the macroeconomic indexes are not statistical significance</a:t>
            </a:r>
          </a:p>
          <a:p>
            <a:pPr marL="342900">
              <a:spcAft>
                <a:spcPts val="1600"/>
              </a:spcAft>
            </a:pPr>
            <a:r>
              <a:rPr lang="en-CA" b="1" dirty="0"/>
              <a:t>DID Model Captures the Main Effect </a:t>
            </a:r>
            <a:r>
              <a:rPr lang="en-CA" dirty="0"/>
              <a:t>of the Tier 1 Capital Ratio increase, making macroeconomic variables redundant</a:t>
            </a:r>
            <a:endParaRPr lang="en-US" b="1" dirty="0"/>
          </a:p>
          <a:p>
            <a:r>
              <a:rPr lang="en-CA" dirty="0"/>
              <a:t>The macroeconomic factors does not have a strong impact on the ROE of GSIB and DSIB banks, while bank-specific characteristics are more important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854DA-A502-2A32-5083-C26399EB2464}"/>
              </a:ext>
            </a:extLst>
          </p:cNvPr>
          <p:cNvSpPr txBox="1"/>
          <p:nvPr/>
        </p:nvSpPr>
        <p:spPr>
          <a:xfrm>
            <a:off x="7855532" y="1372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2313928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F2124B9A-A795-2807-29DC-F37E5181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5B89D831-7C2F-0321-B618-918561FF4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Interpretations (</a:t>
            </a:r>
            <a:r>
              <a:rPr lang="en-CA" b="1" dirty="0"/>
              <a:t>Cont’d</a:t>
            </a:r>
            <a:r>
              <a:rPr lang="en" b="1" dirty="0"/>
              <a:t>)</a:t>
            </a:r>
            <a:endParaRPr b="1"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61533E6E-44E0-CB1B-8A99-A987E320AB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099" y="1073645"/>
            <a:ext cx="5609403" cy="43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Bias from Parallel Trends Assumption Violation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4B5DC-6176-AE05-E429-F6D3CE4223C1}"/>
              </a:ext>
            </a:extLst>
          </p:cNvPr>
          <p:cNvSpPr txBox="1"/>
          <p:nvPr/>
        </p:nvSpPr>
        <p:spPr>
          <a:xfrm>
            <a:off x="7855532" y="1372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Discussions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8868E-D48D-204F-C3C8-8BED38CFF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10" y="1513490"/>
            <a:ext cx="5928492" cy="3557095"/>
          </a:xfrm>
          <a:prstGeom prst="rect">
            <a:avLst/>
          </a:prstGeom>
        </p:spPr>
      </p:pic>
      <p:sp>
        <p:nvSpPr>
          <p:cNvPr id="7" name="Google Shape;66;p14">
            <a:extLst>
              <a:ext uri="{FF2B5EF4-FFF2-40B4-BE49-F238E27FC236}">
                <a16:creationId xmlns:a16="http://schemas.microsoft.com/office/drawing/2014/main" id="{E2EB3784-1D00-46E6-0714-6FD143CA6D55}"/>
              </a:ext>
            </a:extLst>
          </p:cNvPr>
          <p:cNvSpPr txBox="1">
            <a:spLocks/>
          </p:cNvSpPr>
          <p:nvPr/>
        </p:nvSpPr>
        <p:spPr>
          <a:xfrm>
            <a:off x="6218512" y="1132237"/>
            <a:ext cx="2925488" cy="2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600"/>
              </a:spcAft>
              <a:buNone/>
            </a:pPr>
            <a:r>
              <a:rPr lang="en-CA" dirty="0">
                <a:latin typeface="DeepSeek-CJK-patch"/>
              </a:rPr>
              <a:t>US banks are still in the recovery progress from Financial Crisis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CA" dirty="0">
                <a:latin typeface="DeepSeek-CJK-patch"/>
              </a:rPr>
              <a:t>Not implemented officially but started to work on the new rules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CA" dirty="0">
                <a:latin typeface="DeepSeek-CJK-patch"/>
              </a:rPr>
              <a:t> (</a:t>
            </a:r>
            <a:r>
              <a:rPr lang="en-CA" i="0" dirty="0">
                <a:solidFill>
                  <a:srgbClr val="111111"/>
                </a:solidFill>
                <a:effectLst/>
                <a:latin typeface="var(--font-family-b)"/>
              </a:rPr>
              <a:t>Mean Reversion)</a:t>
            </a:r>
            <a:endParaRPr lang="en-CA" i="0" dirty="0">
              <a:effectLst/>
              <a:latin typeface="DeepSeek-CJK-patch"/>
            </a:endParaRPr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CA" dirty="0">
                <a:latin typeface="DeepSeek-CJK-patch"/>
              </a:rPr>
              <a:t>It </a:t>
            </a:r>
            <a:r>
              <a:rPr lang="en-CA" b="1" i="0" dirty="0">
                <a:effectLst/>
                <a:latin typeface="DeepSeek-CJK-patch"/>
              </a:rPr>
              <a:t>overestimates</a:t>
            </a:r>
            <a:r>
              <a:rPr lang="en-CA" b="0" i="0" dirty="0">
                <a:effectLst/>
                <a:latin typeface="DeepSeek-CJK-patch"/>
              </a:rPr>
              <a:t> the negative effect of the policy</a:t>
            </a:r>
            <a:endParaRPr lang="en-US" b="1" dirty="0"/>
          </a:p>
          <a:p>
            <a:pPr marL="0" indent="0">
              <a:spcAft>
                <a:spcPts val="1600"/>
              </a:spcAft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42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C35A21B-03FC-1278-1BD5-61F03937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4574F4A5-8F17-AFDF-DA0F-297747763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Policy Implications</a:t>
            </a:r>
            <a:endParaRPr b="1"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30725095-909C-6138-14E0-8E3444DAA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4100" y="2051376"/>
            <a:ext cx="836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Negatively affects the banks performance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Trade-off between banks profitability and resilience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114300" indent="0" algn="l">
              <a:buNone/>
            </a:pPr>
            <a:r>
              <a:rPr lang="en-CA" b="0" i="0" dirty="0">
                <a:solidFill>
                  <a:srgbClr val="404040"/>
                </a:solidFill>
                <a:effectLst/>
                <a:latin typeface="DeepSeek-CJK-patch"/>
              </a:rPr>
              <a:t>Problem to be solve</a:t>
            </a:r>
            <a:r>
              <a:rPr lang="en-CA" dirty="0">
                <a:solidFill>
                  <a:srgbClr val="404040"/>
                </a:solidFill>
                <a:latin typeface="DeepSeek-CJK-patch"/>
              </a:rPr>
              <a:t>d in future researches:</a:t>
            </a:r>
          </a:p>
          <a:p>
            <a:pPr marL="114300" indent="0" algn="l">
              <a:buNone/>
            </a:pPr>
            <a:r>
              <a:rPr lang="en-CA" dirty="0">
                <a:solidFill>
                  <a:srgbClr val="404040"/>
                </a:solidFill>
                <a:latin typeface="DeepSeek-CJK-patch"/>
              </a:rPr>
              <a:t>Small sample size in Canada -&gt; lose statistical power</a:t>
            </a:r>
            <a:endParaRPr lang="en-CA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50B57-241C-F604-ED7E-39DF8A677835}"/>
              </a:ext>
            </a:extLst>
          </p:cNvPr>
          <p:cNvSpPr txBox="1"/>
          <p:nvPr/>
        </p:nvSpPr>
        <p:spPr>
          <a:xfrm>
            <a:off x="7855532" y="13724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111764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5654-D3E4-2DF2-5542-8EB8C84F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268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5C08EC7B-6BD7-DE66-EE84-3D044F4CF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EA465C90-F91C-9787-614E-3E34C7E99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Agenda</a:t>
            </a:r>
            <a:endParaRPr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C5354-3972-8C4F-28A3-548520FEF8E9}"/>
              </a:ext>
            </a:extLst>
          </p:cNvPr>
          <p:cNvSpPr/>
          <p:nvPr/>
        </p:nvSpPr>
        <p:spPr>
          <a:xfrm>
            <a:off x="1932682" y="1017725"/>
            <a:ext cx="721131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A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lang="en-CA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Background</a:t>
            </a:r>
          </a:p>
          <a:p>
            <a:r>
              <a:rPr lang="en-CA" sz="2400" dirty="0">
                <a:solidFill>
                  <a:schemeClr val="tx1"/>
                </a:solidFill>
                <a:latin typeface="Arial" panose="020B0604020202020204" pitchFamily="34" charset="0"/>
              </a:rPr>
              <a:t>		  			</a:t>
            </a:r>
            <a:r>
              <a:rPr lang="en-CA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Motivation</a:t>
            </a:r>
          </a:p>
          <a:p>
            <a:r>
              <a:rPr lang="en-CA" sz="2400" dirty="0">
                <a:latin typeface="Arial" panose="020B0604020202020204" pitchFamily="34" charset="0"/>
              </a:rPr>
              <a:t>					</a:t>
            </a:r>
            <a:r>
              <a:rPr lang="en-CA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</a:t>
            </a:r>
          </a:p>
          <a:p>
            <a:endParaRPr lang="en-CA" sz="1200" dirty="0">
              <a:latin typeface="Arial" panose="020B0604020202020204" pitchFamily="34" charset="0"/>
            </a:endParaRPr>
          </a:p>
          <a:p>
            <a:r>
              <a:rPr lang="en-CA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Design </a:t>
            </a:r>
            <a:r>
              <a:rPr lang="en-CA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Institutional Setting</a:t>
            </a:r>
          </a:p>
          <a:p>
            <a:r>
              <a:rPr lang="en-CA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Data Sources</a:t>
            </a:r>
            <a:endParaRPr lang="en-CA" altLang="zh-CN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Empirical Strategy </a:t>
            </a:r>
          </a:p>
          <a:p>
            <a:endParaRPr lang="en-CA" sz="12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2400" b="1" dirty="0">
                <a:solidFill>
                  <a:schemeClr val="tx1"/>
                </a:solidFill>
                <a:latin typeface="Arial" panose="020B0604020202020204" pitchFamily="34" charset="0"/>
              </a:rPr>
              <a:t>Discussion</a:t>
            </a:r>
            <a:r>
              <a:rPr lang="en-CA" sz="2400" dirty="0">
                <a:solidFill>
                  <a:schemeClr val="tx1"/>
                </a:solidFill>
                <a:latin typeface="Arial" panose="020B0604020202020204" pitchFamily="34" charset="0"/>
              </a:rPr>
              <a:t> 		</a:t>
            </a:r>
            <a:r>
              <a:rPr lang="en-CA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r>
              <a:rPr lang="en-CA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Interpretations</a:t>
            </a:r>
            <a:endParaRPr lang="en-CA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en-CA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Policy Implications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272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2EDF7A50-6845-ADB2-3F53-2AF04E00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31B592EC-008F-E374-F7D8-F1CC3F367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3000" dirty="0"/>
              <a:t>Assessment for Global systemically Important Banks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510C5-95FA-3DB7-A816-F86817FF7202}"/>
              </a:ext>
            </a:extLst>
          </p:cNvPr>
          <p:cNvSpPr txBox="1"/>
          <p:nvPr/>
        </p:nvSpPr>
        <p:spPr>
          <a:xfrm>
            <a:off x="7855532" y="13724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Appendix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68B6C-6602-CBDB-F171-711DC651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" y="1146547"/>
            <a:ext cx="7772400" cy="39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0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E43E4B05-27B9-16DD-6EF0-E3D448C9F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A377DFAA-6F52-8F65-3266-0D49DF555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3000" dirty="0"/>
              <a:t>G-SIB List in Canada and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598D7-C6A1-4B86-DDBB-FB3A260742C1}"/>
              </a:ext>
            </a:extLst>
          </p:cNvPr>
          <p:cNvSpPr txBox="1"/>
          <p:nvPr/>
        </p:nvSpPr>
        <p:spPr>
          <a:xfrm>
            <a:off x="7855532" y="13724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Appendix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F1D26-6728-AA14-6333-AEFDF07A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896159"/>
            <a:ext cx="7772400" cy="2646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A8590-8B2C-ACD0-9D42-8EDCCB1E2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239777"/>
            <a:ext cx="7772400" cy="197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5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0B02143D-00BC-3AAF-3E93-71BAF0AA7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356502DE-4B3E-2A37-8BBC-05976D9BE8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3000" dirty="0"/>
              <a:t>Basel III adoption progress for in Canada and 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064E5-99D3-CF76-EA8F-57B4C0AA2CA1}"/>
              </a:ext>
            </a:extLst>
          </p:cNvPr>
          <p:cNvSpPr txBox="1"/>
          <p:nvPr/>
        </p:nvSpPr>
        <p:spPr>
          <a:xfrm>
            <a:off x="7855532" y="13724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Appendix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5AA193-5763-A925-5073-A7E101371258}"/>
              </a:ext>
            </a:extLst>
          </p:cNvPr>
          <p:cNvGrpSpPr/>
          <p:nvPr/>
        </p:nvGrpSpPr>
        <p:grpSpPr>
          <a:xfrm>
            <a:off x="-1449659" y="1325502"/>
            <a:ext cx="10593659" cy="1952957"/>
            <a:chOff x="-1169717" y="1698060"/>
            <a:chExt cx="10313717" cy="16322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F7DDEFF-389E-44CC-7544-A288561585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169717" y="1698060"/>
              <a:ext cx="10313717" cy="1593780"/>
              <a:chOff x="205020" y="1545660"/>
              <a:chExt cx="7772400" cy="120107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DC70A9F-5CF8-D134-A5C8-0523D6E0D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5402" t="93013"/>
              <a:stretch/>
            </p:blipFill>
            <p:spPr>
              <a:xfrm>
                <a:off x="1402080" y="2248029"/>
                <a:ext cx="6575340" cy="249351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92D69E6-71AA-38F9-73C2-5E4DAFDE2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5402" t="93014"/>
              <a:stretch/>
            </p:blipFill>
            <p:spPr>
              <a:xfrm>
                <a:off x="1402080" y="2497379"/>
                <a:ext cx="6575340" cy="24935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D0CC610-7BAB-A2D9-0770-E1B207C73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b="79786"/>
              <a:stretch/>
            </p:blipFill>
            <p:spPr>
              <a:xfrm>
                <a:off x="205020" y="1545660"/>
                <a:ext cx="7772400" cy="72137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29FFD0-21AE-89C8-CF64-F4220D7016F6}"/>
                </a:ext>
              </a:extLst>
            </p:cNvPr>
            <p:cNvSpPr txBox="1"/>
            <p:nvPr/>
          </p:nvSpPr>
          <p:spPr>
            <a:xfrm>
              <a:off x="1071561" y="2630080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Canada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22B1B5-6DF8-3C9C-784D-232332DB328F}"/>
                </a:ext>
              </a:extLst>
            </p:cNvPr>
            <p:cNvSpPr txBox="1"/>
            <p:nvPr/>
          </p:nvSpPr>
          <p:spPr>
            <a:xfrm>
              <a:off x="1132560" y="296096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73BB4F3-CD9B-4AD4-F5FE-091030EC7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220" y="3597495"/>
            <a:ext cx="6163955" cy="13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0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E4D3B493-00EA-CE3B-0A28-7B81D8E0A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D23D7A03-7529-6FD4-B22E-6CA61CBC82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Agenda</a:t>
            </a:r>
            <a:endParaRPr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5BD7B-24F7-2747-A1FE-7E7FC94B2C81}"/>
              </a:ext>
            </a:extLst>
          </p:cNvPr>
          <p:cNvSpPr/>
          <p:nvPr/>
        </p:nvSpPr>
        <p:spPr>
          <a:xfrm>
            <a:off x="1932682" y="1017725"/>
            <a:ext cx="7211318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A" sz="2400" b="1" i="0" dirty="0">
                <a:effectLst/>
                <a:latin typeface="Arial" panose="020B0604020202020204" pitchFamily="34" charset="0"/>
              </a:rPr>
              <a:t>Introduction		Background</a:t>
            </a:r>
            <a:endParaRPr lang="en-CA" sz="2400" b="1" dirty="0">
              <a:latin typeface="Arial" panose="020B0604020202020204" pitchFamily="34" charset="0"/>
            </a:endParaRPr>
          </a:p>
          <a:p>
            <a:r>
              <a:rPr lang="en-CA" sz="2400" b="1" i="0" dirty="0">
                <a:effectLst/>
                <a:latin typeface="Arial" panose="020B0604020202020204" pitchFamily="34" charset="0"/>
              </a:rPr>
              <a:t>					Motivation</a:t>
            </a:r>
          </a:p>
          <a:p>
            <a:r>
              <a:rPr lang="en-CA" sz="2400" b="1" dirty="0">
                <a:latin typeface="Arial" panose="020B0604020202020204" pitchFamily="34" charset="0"/>
              </a:rPr>
              <a:t>					</a:t>
            </a:r>
            <a:r>
              <a:rPr lang="en-CA" sz="2400" b="1" i="0" dirty="0">
                <a:effectLst/>
                <a:latin typeface="Arial" panose="020B0604020202020204" pitchFamily="34" charset="0"/>
              </a:rPr>
              <a:t>Contribution</a:t>
            </a:r>
          </a:p>
          <a:p>
            <a:endParaRPr lang="en-CA" sz="1200" dirty="0">
              <a:latin typeface="Arial" panose="020B0604020202020204" pitchFamily="34" charset="0"/>
            </a:endParaRPr>
          </a:p>
          <a:p>
            <a:r>
              <a:rPr lang="en-CA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Study Design 	       Institutional Setting</a:t>
            </a:r>
          </a:p>
          <a:p>
            <a:r>
              <a:rPr lang="en-CA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					Data Sources</a:t>
            </a:r>
            <a:endParaRPr lang="en-CA" altLang="zh-CN" b="0" i="0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r>
              <a:rPr lang="en-CA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					Empirical Strategy </a:t>
            </a:r>
          </a:p>
          <a:p>
            <a:endParaRPr lang="en-CA" sz="1200" b="0" i="0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r>
              <a:rPr lang="en-CA" dirty="0">
                <a:solidFill>
                  <a:schemeClr val="accent3"/>
                </a:solidFill>
                <a:latin typeface="Arial" panose="020B0604020202020204" pitchFamily="34" charset="0"/>
              </a:rPr>
              <a:t>Discussion 		       </a:t>
            </a:r>
            <a:r>
              <a:rPr lang="en-CA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r>
              <a:rPr lang="en-CA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					Interpretations</a:t>
            </a:r>
            <a:endParaRPr lang="en-CA" dirty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pPr lvl="2"/>
            <a:r>
              <a:rPr lang="en-CA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			Policy Implications</a:t>
            </a:r>
            <a:endParaRPr lang="en-US" b="0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28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Background</a:t>
            </a:r>
            <a:endParaRPr b="1"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64100" y="1289342"/>
            <a:ext cx="8597211" cy="3956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sz="2200" b="1" dirty="0"/>
              <a:t>Tier 1 Capital: </a:t>
            </a:r>
            <a:r>
              <a:rPr lang="en-CA" sz="2200" b="0" i="0" dirty="0">
                <a:solidFill>
                  <a:srgbClr val="111111"/>
                </a:solidFill>
                <a:effectLst/>
                <a:latin typeface="SourceSansPro"/>
              </a:rPr>
              <a:t>core equity assets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b="1" dirty="0"/>
              <a:t>Tier 1 Capital Ratio: </a:t>
            </a:r>
            <a:r>
              <a:rPr lang="en-US" sz="2200" dirty="0"/>
              <a:t>Tier 1 capital/ risk-weighted assets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b="1" dirty="0"/>
              <a:t>Global systemically Important Banks (G-SIBs): </a:t>
            </a:r>
            <a:r>
              <a:rPr lang="en-US" sz="2200" dirty="0"/>
              <a:t>top 40 banks (overall score &gt; 86) according to the Basel Committee on Banking Supervision (BCBS)</a:t>
            </a:r>
          </a:p>
          <a:p>
            <a:pPr marL="342900">
              <a:spcAft>
                <a:spcPts val="1600"/>
              </a:spcAft>
            </a:pPr>
            <a:r>
              <a:rPr lang="en-US" sz="2200" dirty="0"/>
              <a:t>Significant disruption on a global scale if failed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2200" b="1" dirty="0"/>
              <a:t>Domestic systemically Important Banks (D-SIBs): </a:t>
            </a:r>
          </a:p>
          <a:p>
            <a:pPr marL="342900">
              <a:spcAft>
                <a:spcPts val="1600"/>
              </a:spcAft>
            </a:pPr>
            <a:r>
              <a:rPr lang="en-US" sz="2200" dirty="0"/>
              <a:t>Disruption on a nation scale if failed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sz="2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28515-4CD0-CCE9-2274-9A70C0D47E94}"/>
              </a:ext>
            </a:extLst>
          </p:cNvPr>
          <p:cNvSpPr txBox="1"/>
          <p:nvPr/>
        </p:nvSpPr>
        <p:spPr>
          <a:xfrm>
            <a:off x="7855532" y="13724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6C1E8712-50FE-CB90-D4E0-4188DCB2C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564897D7-CC18-A4AF-B263-C66ADCE037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Motivation</a:t>
            </a:r>
            <a:endParaRPr b="1" dirty="0"/>
          </a:p>
        </p:txBody>
      </p:sp>
      <p:grpSp>
        <p:nvGrpSpPr>
          <p:cNvPr id="3" name="Google Shape;72;p15">
            <a:extLst>
              <a:ext uri="{FF2B5EF4-FFF2-40B4-BE49-F238E27FC236}">
                <a16:creationId xmlns:a16="http://schemas.microsoft.com/office/drawing/2014/main" id="{46B4F888-5B13-3907-4B78-A9511669D479}"/>
              </a:ext>
            </a:extLst>
          </p:cNvPr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4" name="Google Shape;73;p15">
              <a:extLst>
                <a:ext uri="{FF2B5EF4-FFF2-40B4-BE49-F238E27FC236}">
                  <a16:creationId xmlns:a16="http://schemas.microsoft.com/office/drawing/2014/main" id="{77B05BD1-22C2-85D7-9D44-FF924971D683}"/>
                </a:ext>
              </a:extLst>
            </p:cNvPr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4;p15">
              <a:extLst>
                <a:ext uri="{FF2B5EF4-FFF2-40B4-BE49-F238E27FC236}">
                  <a16:creationId xmlns:a16="http://schemas.microsoft.com/office/drawing/2014/main" id="{FAD307EB-A5AD-BF10-BFAF-51452FD5D93C}"/>
                </a:ext>
              </a:extLst>
            </p:cNvPr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5;p15">
            <a:extLst>
              <a:ext uri="{FF2B5EF4-FFF2-40B4-BE49-F238E27FC236}">
                <a16:creationId xmlns:a16="http://schemas.microsoft.com/office/drawing/2014/main" id="{B4DA9500-BB7B-601D-4E83-1FA1954D6B75}"/>
              </a:ext>
            </a:extLst>
          </p:cNvPr>
          <p:cNvSpPr txBox="1">
            <a:spLocks/>
          </p:cNvSpPr>
          <p:nvPr/>
        </p:nvSpPr>
        <p:spPr>
          <a:xfrm>
            <a:off x="320449" y="1304875"/>
            <a:ext cx="2903633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zh-CN" altLang="en-US" sz="2000" dirty="0">
                <a:solidFill>
                  <a:schemeClr val="lt1"/>
                </a:solidFill>
              </a:rPr>
              <a:t> </a:t>
            </a:r>
            <a:r>
              <a:rPr lang="en-US" altLang="zh-CN" sz="2000" dirty="0">
                <a:solidFill>
                  <a:schemeClr val="lt1"/>
                </a:solidFill>
              </a:rPr>
              <a:t>Ongoing Policy Change</a:t>
            </a:r>
            <a:endParaRPr lang="en-CA" sz="2000" dirty="0">
              <a:solidFill>
                <a:schemeClr val="lt1"/>
              </a:solidFill>
            </a:endParaRPr>
          </a:p>
        </p:txBody>
      </p:sp>
      <p:sp>
        <p:nvSpPr>
          <p:cNvPr id="7" name="Google Shape;76;p15">
            <a:extLst>
              <a:ext uri="{FF2B5EF4-FFF2-40B4-BE49-F238E27FC236}">
                <a16:creationId xmlns:a16="http://schemas.microsoft.com/office/drawing/2014/main" id="{058AC5B3-7EE7-29BC-A7F8-B5DE1D5ACB90}"/>
              </a:ext>
            </a:extLst>
          </p:cNvPr>
          <p:cNvSpPr txBox="1">
            <a:spLocks/>
          </p:cNvSpPr>
          <p:nvPr/>
        </p:nvSpPr>
        <p:spPr>
          <a:xfrm>
            <a:off x="508325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CA" dirty="0">
                <a:solidFill>
                  <a:schemeClr val="tx1"/>
                </a:solidFill>
              </a:rPr>
              <a:t>An updated version of the accord, BASEL III Reform (IV), began implementation in January 2023</a:t>
            </a:r>
          </a:p>
          <a:p>
            <a:pPr marL="0" indent="0">
              <a:buFont typeface="Average"/>
              <a:buNone/>
            </a:pPr>
            <a:endParaRPr lang="en-CA" dirty="0"/>
          </a:p>
        </p:txBody>
      </p:sp>
      <p:grpSp>
        <p:nvGrpSpPr>
          <p:cNvPr id="8" name="Google Shape;77;p15">
            <a:extLst>
              <a:ext uri="{FF2B5EF4-FFF2-40B4-BE49-F238E27FC236}">
                <a16:creationId xmlns:a16="http://schemas.microsoft.com/office/drawing/2014/main" id="{DDDC0C7A-D494-8E3E-5D80-7EBA748DC8B1}"/>
              </a:ext>
            </a:extLst>
          </p:cNvPr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" name="Google Shape;78;p15">
              <a:extLst>
                <a:ext uri="{FF2B5EF4-FFF2-40B4-BE49-F238E27FC236}">
                  <a16:creationId xmlns:a16="http://schemas.microsoft.com/office/drawing/2014/main" id="{94B3AE70-629D-6E4C-B234-864574295A81}"/>
                </a:ext>
              </a:extLst>
            </p:cNvPr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;p15">
              <a:extLst>
                <a:ext uri="{FF2B5EF4-FFF2-40B4-BE49-F238E27FC236}">
                  <a16:creationId xmlns:a16="http://schemas.microsoft.com/office/drawing/2014/main" id="{F55BBB54-ED5C-2078-8112-505C2EA635FE}"/>
                </a:ext>
              </a:extLst>
            </p:cNvPr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80;p15">
            <a:extLst>
              <a:ext uri="{FF2B5EF4-FFF2-40B4-BE49-F238E27FC236}">
                <a16:creationId xmlns:a16="http://schemas.microsoft.com/office/drawing/2014/main" id="{CE4C98B0-09AE-5465-7454-43C272138DF1}"/>
              </a:ext>
            </a:extLst>
          </p:cNvPr>
          <p:cNvSpPr txBox="1">
            <a:spLocks/>
          </p:cNvSpPr>
          <p:nvPr/>
        </p:nvSpPr>
        <p:spPr>
          <a:xfrm>
            <a:off x="3389449" y="1304875"/>
            <a:ext cx="261697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en-CA" sz="2000" dirty="0">
                <a:solidFill>
                  <a:schemeClr val="lt1"/>
                </a:solidFill>
              </a:rPr>
              <a:t>Resilient Performance</a:t>
            </a:r>
          </a:p>
        </p:txBody>
      </p:sp>
      <p:sp>
        <p:nvSpPr>
          <p:cNvPr id="12" name="Google Shape;81;p15">
            <a:extLst>
              <a:ext uri="{FF2B5EF4-FFF2-40B4-BE49-F238E27FC236}">
                <a16:creationId xmlns:a16="http://schemas.microsoft.com/office/drawing/2014/main" id="{74F6C152-D822-4A44-D58F-3CD3FB72CC44}"/>
              </a:ext>
            </a:extLst>
          </p:cNvPr>
          <p:cNvSpPr txBox="1">
            <a:spLocks/>
          </p:cNvSpPr>
          <p:nvPr/>
        </p:nvSpPr>
        <p:spPr>
          <a:xfrm>
            <a:off x="3396774" y="1850300"/>
            <a:ext cx="2623575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342900"/>
            <a:r>
              <a:rPr lang="en-CA" dirty="0">
                <a:solidFill>
                  <a:schemeClr val="tx1"/>
                </a:solidFill>
              </a:rPr>
              <a:t>Canadian Banks Perform nice during the Finance Crisis in 2007-2008</a:t>
            </a:r>
          </a:p>
          <a:p>
            <a:pPr marL="342900"/>
            <a:r>
              <a:rPr lang="en-CA" dirty="0">
                <a:solidFill>
                  <a:schemeClr val="tx1"/>
                </a:solidFill>
              </a:rPr>
              <a:t>Almost done the transformation from Basel III to Basel III Reform</a:t>
            </a:r>
          </a:p>
        </p:txBody>
      </p:sp>
      <p:grpSp>
        <p:nvGrpSpPr>
          <p:cNvPr id="13" name="Google Shape;82;p15">
            <a:extLst>
              <a:ext uri="{FF2B5EF4-FFF2-40B4-BE49-F238E27FC236}">
                <a16:creationId xmlns:a16="http://schemas.microsoft.com/office/drawing/2014/main" id="{2FAD62C4-41F2-E943-1CF1-BA7476B35A94}"/>
              </a:ext>
            </a:extLst>
          </p:cNvPr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4" name="Google Shape;83;p15">
              <a:extLst>
                <a:ext uri="{FF2B5EF4-FFF2-40B4-BE49-F238E27FC236}">
                  <a16:creationId xmlns:a16="http://schemas.microsoft.com/office/drawing/2014/main" id="{5BCC5F5D-7554-4807-C37F-962FD2F1A13D}"/>
                </a:ext>
              </a:extLst>
            </p:cNvPr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4;p15">
              <a:extLst>
                <a:ext uri="{FF2B5EF4-FFF2-40B4-BE49-F238E27FC236}">
                  <a16:creationId xmlns:a16="http://schemas.microsoft.com/office/drawing/2014/main" id="{9D5B0425-55AB-21E9-EB24-AF93E071EC04}"/>
                </a:ext>
              </a:extLst>
            </p:cNvPr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85;p15">
            <a:extLst>
              <a:ext uri="{FF2B5EF4-FFF2-40B4-BE49-F238E27FC236}">
                <a16:creationId xmlns:a16="http://schemas.microsoft.com/office/drawing/2014/main" id="{ADE34918-20D8-D9AF-255A-1AB9C9FCF614}"/>
              </a:ext>
            </a:extLst>
          </p:cNvPr>
          <p:cNvSpPr txBox="1">
            <a:spLocks/>
          </p:cNvSpPr>
          <p:nvPr/>
        </p:nvSpPr>
        <p:spPr>
          <a:xfrm>
            <a:off x="627247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None/>
            </a:pPr>
            <a:r>
              <a:rPr lang="en-CA" sz="2000" dirty="0">
                <a:solidFill>
                  <a:schemeClr val="lt1"/>
                </a:solidFill>
              </a:rPr>
              <a:t>Economic Theory </a:t>
            </a:r>
          </a:p>
        </p:txBody>
      </p:sp>
      <p:sp>
        <p:nvSpPr>
          <p:cNvPr id="17" name="Google Shape;86;p15">
            <a:extLst>
              <a:ext uri="{FF2B5EF4-FFF2-40B4-BE49-F238E27FC236}">
                <a16:creationId xmlns:a16="http://schemas.microsoft.com/office/drawing/2014/main" id="{152AB9D4-0831-5719-4468-230BBDB7D870}"/>
              </a:ext>
            </a:extLst>
          </p:cNvPr>
          <p:cNvSpPr txBox="1">
            <a:spLocks/>
          </p:cNvSpPr>
          <p:nvPr/>
        </p:nvSpPr>
        <p:spPr>
          <a:xfrm>
            <a:off x="6286400" y="1850300"/>
            <a:ext cx="2478600" cy="27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spcAft>
                <a:spcPts val="1600"/>
              </a:spcAft>
              <a:buFont typeface="Average"/>
              <a:buNone/>
            </a:pPr>
            <a:r>
              <a:rPr lang="en-CA" dirty="0">
                <a:solidFill>
                  <a:srgbClr val="404040"/>
                </a:solidFill>
                <a:latin typeface="DeepSeek-CJK-patch"/>
              </a:rPr>
              <a:t>S</a:t>
            </a:r>
            <a:r>
              <a:rPr lang="en-CA" b="0" i="0" dirty="0">
                <a:solidFill>
                  <a:srgbClr val="404040"/>
                </a:solidFill>
                <a:effectLst/>
                <a:latin typeface="DeepSeek-CJK-patch"/>
              </a:rPr>
              <a:t>tricter capital rules </a:t>
            </a:r>
            <a:r>
              <a:rPr lang="en-CA" b="1" i="0" dirty="0">
                <a:solidFill>
                  <a:srgbClr val="404040"/>
                </a:solidFill>
                <a:effectLst/>
                <a:latin typeface="DeepSeek-CJK-patch"/>
              </a:rPr>
              <a:t>increase banks equity </a:t>
            </a:r>
            <a:r>
              <a:rPr lang="en-CA" b="0" i="0" dirty="0">
                <a:solidFill>
                  <a:srgbClr val="404040"/>
                </a:solidFill>
                <a:effectLst/>
                <a:latin typeface="DeepSeek-CJK-patch"/>
              </a:rPr>
              <a:t>and </a:t>
            </a:r>
            <a:r>
              <a:rPr lang="en-CA" b="1" i="0" dirty="0">
                <a:solidFill>
                  <a:srgbClr val="404040"/>
                </a:solidFill>
                <a:effectLst/>
                <a:latin typeface="DeepSeek-CJK-patch"/>
              </a:rPr>
              <a:t>decrease lending activities </a:t>
            </a:r>
            <a:r>
              <a:rPr lang="en-CA" i="0" dirty="0">
                <a:solidFill>
                  <a:srgbClr val="404040"/>
                </a:solidFill>
                <a:effectLst/>
                <a:latin typeface="DeepSeek-CJK-patch"/>
              </a:rPr>
              <a:t>to </a:t>
            </a:r>
            <a:r>
              <a:rPr lang="en-CA" dirty="0">
                <a:solidFill>
                  <a:srgbClr val="404040"/>
                </a:solidFill>
                <a:latin typeface="DeepSeek-CJK-patch"/>
              </a:rPr>
              <a:t>r</a:t>
            </a:r>
            <a:r>
              <a:rPr lang="en-CA" i="0" dirty="0">
                <a:solidFill>
                  <a:srgbClr val="404040"/>
                </a:solidFill>
                <a:effectLst/>
                <a:latin typeface="DeepSeek-CJK-patch"/>
              </a:rPr>
              <a:t>educe risk-weighted assets. Both lower ROE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171D55-6584-60FA-AAE9-D4755D6E9A66}"/>
              </a:ext>
            </a:extLst>
          </p:cNvPr>
          <p:cNvSpPr txBox="1"/>
          <p:nvPr/>
        </p:nvSpPr>
        <p:spPr>
          <a:xfrm>
            <a:off x="7855532" y="13724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617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7FBCC5BB-B06A-C365-DCAC-7C1389746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CA4F0DAB-AFC5-6526-D270-2BB17BA95A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Contribution</a:t>
            </a:r>
            <a:endParaRPr b="1"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403E5A4C-E875-DDB2-C9ED-B8FAA6FF89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Previous: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Stricter capital rules improved bank stability but had a negative effects on short term profitability among Africa banks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CA" dirty="0"/>
              <a:t>stricter capital ratios do not significantly improve bank profitability for Australian banks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CA" b="1" dirty="0"/>
              <a:t>This study: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CA" dirty="0"/>
              <a:t>Lack of study focus on Canadian banks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CA" dirty="0"/>
              <a:t>Provide reference for further study on new policy change in Canada as an early adopter </a:t>
            </a:r>
          </a:p>
          <a:p>
            <a:pPr marL="0" indent="0">
              <a:spcAft>
                <a:spcPts val="1600"/>
              </a:spcAft>
              <a:buNone/>
            </a:pPr>
            <a:endParaRPr lang="en-CA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DE747-47AB-CF67-504A-88EC17D47697}"/>
              </a:ext>
            </a:extLst>
          </p:cNvPr>
          <p:cNvSpPr txBox="1"/>
          <p:nvPr/>
        </p:nvSpPr>
        <p:spPr>
          <a:xfrm>
            <a:off x="7855532" y="13724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6697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C6704EB6-79B3-6381-ADBE-119B7D4A6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E8ECA92F-D087-86F6-EBCD-2A7C03173C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Agenda</a:t>
            </a:r>
            <a:endParaRPr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C161A-FBF3-46AF-6A0F-8D69708AB6C1}"/>
              </a:ext>
            </a:extLst>
          </p:cNvPr>
          <p:cNvSpPr/>
          <p:nvPr/>
        </p:nvSpPr>
        <p:spPr>
          <a:xfrm>
            <a:off x="1932682" y="1017725"/>
            <a:ext cx="721131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CA" sz="240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Introduction		Background</a:t>
            </a:r>
          </a:p>
          <a:p>
            <a:r>
              <a:rPr lang="en-CA" sz="2400" dirty="0">
                <a:solidFill>
                  <a:schemeClr val="accent3"/>
                </a:solidFill>
                <a:latin typeface="Arial" panose="020B0604020202020204" pitchFamily="34" charset="0"/>
              </a:rPr>
              <a:t>		  			</a:t>
            </a:r>
            <a:r>
              <a:rPr lang="en-CA" sz="240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Motivation </a:t>
            </a:r>
          </a:p>
          <a:p>
            <a:r>
              <a:rPr lang="en-CA" sz="2400" dirty="0">
                <a:solidFill>
                  <a:schemeClr val="accent3"/>
                </a:solidFill>
                <a:latin typeface="Arial" panose="020B0604020202020204" pitchFamily="34" charset="0"/>
              </a:rPr>
              <a:t>					</a:t>
            </a:r>
            <a:r>
              <a:rPr lang="en-CA" sz="240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Contribution</a:t>
            </a:r>
          </a:p>
          <a:p>
            <a:endParaRPr lang="en-CA" sz="1200" dirty="0">
              <a:latin typeface="Arial" panose="020B0604020202020204" pitchFamily="34" charset="0"/>
            </a:endParaRPr>
          </a:p>
          <a:p>
            <a:r>
              <a:rPr lang="en-CA" sz="2400" b="1" i="0" dirty="0">
                <a:effectLst/>
                <a:latin typeface="Arial" panose="020B0604020202020204" pitchFamily="34" charset="0"/>
              </a:rPr>
              <a:t>Study Design 	Institutional Setting</a:t>
            </a:r>
          </a:p>
          <a:p>
            <a:r>
              <a:rPr lang="en-CA" sz="2400" b="1" i="0" dirty="0">
                <a:effectLst/>
                <a:latin typeface="Arial" panose="020B0604020202020204" pitchFamily="34" charset="0"/>
              </a:rPr>
              <a:t>					Data Sources</a:t>
            </a:r>
            <a:endParaRPr lang="en-CA" altLang="zh-CN" sz="2400" b="1" i="0" dirty="0">
              <a:effectLst/>
              <a:latin typeface="Arial" panose="020B0604020202020204" pitchFamily="34" charset="0"/>
            </a:endParaRPr>
          </a:p>
          <a:p>
            <a:r>
              <a:rPr lang="en-CA" sz="2400" b="1" i="0" dirty="0">
                <a:effectLst/>
                <a:latin typeface="Arial" panose="020B0604020202020204" pitchFamily="34" charset="0"/>
              </a:rPr>
              <a:t>					Empirical Strategy </a:t>
            </a:r>
          </a:p>
          <a:p>
            <a:endParaRPr lang="en-CA" sz="1200" b="0" i="0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2400" dirty="0">
                <a:solidFill>
                  <a:schemeClr val="accent3"/>
                </a:solidFill>
                <a:latin typeface="Arial" panose="020B0604020202020204" pitchFamily="34" charset="0"/>
              </a:rPr>
              <a:t>Discussion 		</a:t>
            </a:r>
            <a:r>
              <a:rPr lang="en-CA" sz="24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Results</a:t>
            </a:r>
          </a:p>
          <a:p>
            <a:r>
              <a:rPr lang="en-CA" sz="24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					Interpretations</a:t>
            </a:r>
            <a:endParaRPr lang="en-CA" sz="2400" dirty="0">
              <a:solidFill>
                <a:schemeClr val="accent3"/>
              </a:solidFill>
              <a:latin typeface="Arial" panose="020B0604020202020204" pitchFamily="34" charset="0"/>
            </a:endParaRPr>
          </a:p>
          <a:p>
            <a:pPr lvl="2"/>
            <a:r>
              <a:rPr lang="en-CA" sz="2400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			Policy Implications</a:t>
            </a:r>
            <a:endParaRPr lang="en-US" sz="2400" b="0" cap="none" spc="0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294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53531124-A615-8955-0CB3-59D0BB32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59FCC103-690F-8F0C-6769-6122EBE3A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Institutional Settings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67669-6511-44E2-356B-1988F0BC2018}"/>
              </a:ext>
            </a:extLst>
          </p:cNvPr>
          <p:cNvSpPr txBox="1"/>
          <p:nvPr/>
        </p:nvSpPr>
        <p:spPr>
          <a:xfrm>
            <a:off x="7855532" y="13724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Study 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C62DD3-264C-10EC-EDF5-567948184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What has been changed?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Tier 1 capital ratio requirement: 4% (Basel II Accord) -&gt; 6% (Basel III accord)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Why it happened?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Response to the 2007-2008 Financial Crisis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Timeline: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Introduced in Dec 2010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/>
              <a:t>Implemented: 2014Q1 in Canada; 2018Q1 in US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3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C02FD735-08D8-68F0-2C97-031398A32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F71D7C99-951E-1BE2-AAE1-DC0A85CD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7712"/>
            <a:ext cx="7328729" cy="4397238"/>
          </a:xfrm>
          <a:prstGeom prst="rect">
            <a:avLst/>
          </a:prstGeom>
        </p:spPr>
      </p:pic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BB60BA18-CC73-5C0D-792A-22FA994F1E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Institutional Settings (</a:t>
            </a:r>
            <a:r>
              <a:rPr lang="en-CA" b="1" dirty="0"/>
              <a:t>Cont’d</a:t>
            </a:r>
            <a:r>
              <a:rPr lang="en" b="1" dirty="0"/>
              <a:t>)</a:t>
            </a:r>
            <a:endParaRPr b="1" dirty="0"/>
          </a:p>
        </p:txBody>
      </p:sp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6FA0A04E-D67D-4C1F-3943-8D3856ED69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7651" y="1325502"/>
            <a:ext cx="526042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Treatment Group: </a:t>
            </a:r>
            <a:r>
              <a:rPr lang="en-US" dirty="0"/>
              <a:t>Canada G-SIBs and D-SIBs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Control Group: </a:t>
            </a:r>
            <a:r>
              <a:rPr lang="en-US" dirty="0"/>
              <a:t>US G-SIBs and D-SIBS</a:t>
            </a:r>
            <a:endParaRPr lang="en-US" b="1" dirty="0"/>
          </a:p>
          <a:p>
            <a:pPr marL="0" indent="0">
              <a:spcAft>
                <a:spcPts val="1600"/>
              </a:spcAft>
              <a:buNone/>
            </a:pPr>
            <a:endParaRPr lang="en-US" b="1" dirty="0"/>
          </a:p>
          <a:p>
            <a:pPr marL="0" indent="0">
              <a:spcAft>
                <a:spcPts val="1600"/>
              </a:spcAft>
              <a:buNone/>
            </a:pPr>
            <a:endParaRPr lang="en-US" b="1" dirty="0"/>
          </a:p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		Pre-policy change</a:t>
            </a:r>
            <a:r>
              <a:rPr lang="en-US" dirty="0"/>
              <a:t>: 2011-2013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b="1" dirty="0"/>
              <a:t>		Post- policy change</a:t>
            </a:r>
            <a:r>
              <a:rPr lang="en-US" dirty="0"/>
              <a:t>: 2014-2017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037C4B-873C-6916-387F-0EE9FEEA1C59}"/>
              </a:ext>
            </a:extLst>
          </p:cNvPr>
          <p:cNvSpPr txBox="1"/>
          <p:nvPr/>
        </p:nvSpPr>
        <p:spPr>
          <a:xfrm>
            <a:off x="7855532" y="13724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Oswald" pitchFamily="2" charset="77"/>
              </a:rPr>
              <a:t>Study Design</a:t>
            </a:r>
          </a:p>
        </p:txBody>
      </p:sp>
    </p:spTree>
    <p:extLst>
      <p:ext uri="{BB962C8B-B14F-4D97-AF65-F5344CB8AC3E}">
        <p14:creationId xmlns:p14="http://schemas.microsoft.com/office/powerpoint/2010/main" val="312976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2780</TotalTime>
  <Words>1493</Words>
  <Application>Microsoft Macintosh PowerPoint</Application>
  <PresentationFormat>On-screen Show (16:9)</PresentationFormat>
  <Paragraphs>210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Average</vt:lpstr>
      <vt:lpstr>DeepSeek-CJK-patch</vt:lpstr>
      <vt:lpstr>Calibri Light</vt:lpstr>
      <vt:lpstr>Google Sans</vt:lpstr>
      <vt:lpstr>Arial</vt:lpstr>
      <vt:lpstr>var(--font-family-b)</vt:lpstr>
      <vt:lpstr>SourceSansPro</vt:lpstr>
      <vt:lpstr>Oswald</vt:lpstr>
      <vt:lpstr>Calibri</vt:lpstr>
      <vt:lpstr>Office 2013 - 2022 Theme</vt:lpstr>
      <vt:lpstr>Impact of Higher Tier 1 Capital Ratio on Return on Equity of Global and Domestic Systemic Important Banks in Canada</vt:lpstr>
      <vt:lpstr>Agenda</vt:lpstr>
      <vt:lpstr>Agenda</vt:lpstr>
      <vt:lpstr>Background</vt:lpstr>
      <vt:lpstr>Motivation</vt:lpstr>
      <vt:lpstr>Contribution</vt:lpstr>
      <vt:lpstr>Agenda</vt:lpstr>
      <vt:lpstr>Institutional Settings</vt:lpstr>
      <vt:lpstr>Institutional Settings (Cont’d)</vt:lpstr>
      <vt:lpstr>Data Sources</vt:lpstr>
      <vt:lpstr>Empirical Strategy</vt:lpstr>
      <vt:lpstr>Empirical Strategy (Cont’d)</vt:lpstr>
      <vt:lpstr>Agenda</vt:lpstr>
      <vt:lpstr>Results</vt:lpstr>
      <vt:lpstr>Results (Cont’d)</vt:lpstr>
      <vt:lpstr>Interpretations</vt:lpstr>
      <vt:lpstr>Interpretations (Cont’d)</vt:lpstr>
      <vt:lpstr>Policy Implications</vt:lpstr>
      <vt:lpstr>Thank you</vt:lpstr>
      <vt:lpstr>Assessment for Global systemically Important Banks</vt:lpstr>
      <vt:lpstr>G-SIB List in Canada and US</vt:lpstr>
      <vt:lpstr>Basel III adoption progress for in Canada and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jh0220@student.ubc.ca</cp:lastModifiedBy>
  <cp:revision>29</cp:revision>
  <dcterms:modified xsi:type="dcterms:W3CDTF">2025-04-14T21:06:37Z</dcterms:modified>
</cp:coreProperties>
</file>