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4927" y="390052"/>
            <a:ext cx="23181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5895" y="1671742"/>
            <a:ext cx="15496208" cy="690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09824" cy="2933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51602" y="222055"/>
            <a:ext cx="2486024" cy="2486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1866" y="390553"/>
            <a:ext cx="12080240" cy="15240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3180715" algn="l"/>
                <a:tab pos="6369685" algn="l"/>
                <a:tab pos="7399020" algn="l"/>
              </a:tabLst>
            </a:pPr>
            <a:r>
              <a:rPr sz="4800" b="0" spc="305" dirty="0">
                <a:latin typeface="Times New Roman"/>
                <a:cs typeface="Times New Roman"/>
              </a:rPr>
              <a:t>GHOUSIA	</a:t>
            </a:r>
            <a:r>
              <a:rPr sz="4800" b="0" spc="290" dirty="0">
                <a:latin typeface="Times New Roman"/>
                <a:cs typeface="Times New Roman"/>
              </a:rPr>
              <a:t>COLLEGE	</a:t>
            </a:r>
            <a:r>
              <a:rPr sz="4800" b="0" spc="380" dirty="0">
                <a:latin typeface="Times New Roman"/>
                <a:cs typeface="Times New Roman"/>
              </a:rPr>
              <a:t>OF	ENGINEERING</a:t>
            </a:r>
            <a:endParaRPr sz="4800">
              <a:latin typeface="Times New Roman"/>
              <a:cs typeface="Times New Roman"/>
            </a:endParaRPr>
          </a:p>
          <a:p>
            <a:pPr marR="130810" algn="ctr">
              <a:lnSpc>
                <a:spcPct val="100000"/>
              </a:lnSpc>
              <a:spcBef>
                <a:spcPts val="775"/>
              </a:spcBef>
            </a:pPr>
            <a:r>
              <a:rPr sz="3500" b="0" spc="254" dirty="0">
                <a:latin typeface="Times New Roman"/>
                <a:cs typeface="Times New Roman"/>
              </a:rPr>
              <a:t>RAMANAGARA</a:t>
            </a:r>
            <a:r>
              <a:rPr sz="3500" b="0" spc="-20" dirty="0">
                <a:latin typeface="Times New Roman"/>
                <a:cs typeface="Times New Roman"/>
              </a:rPr>
              <a:t> </a:t>
            </a:r>
            <a:r>
              <a:rPr sz="3500" b="0" dirty="0">
                <a:latin typeface="Times New Roman"/>
                <a:cs typeface="Times New Roman"/>
              </a:rPr>
              <a:t>-</a:t>
            </a:r>
            <a:r>
              <a:rPr sz="3500" b="0" spc="-20" dirty="0">
                <a:latin typeface="Times New Roman"/>
                <a:cs typeface="Times New Roman"/>
              </a:rPr>
              <a:t> </a:t>
            </a:r>
            <a:r>
              <a:rPr sz="3500" b="0" spc="-5" dirty="0">
                <a:latin typeface="Times New Roman"/>
                <a:cs typeface="Times New Roman"/>
              </a:rPr>
              <a:t>562159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147" y="2487596"/>
            <a:ext cx="13191490" cy="433514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833119" algn="ctr">
              <a:lnSpc>
                <a:spcPct val="100000"/>
              </a:lnSpc>
              <a:spcBef>
                <a:spcPts val="1055"/>
              </a:spcBef>
            </a:pPr>
            <a:r>
              <a:rPr sz="3400" spc="165" dirty="0">
                <a:solidFill>
                  <a:srgbClr val="FF3131"/>
                </a:solidFill>
                <a:latin typeface="Times New Roman"/>
                <a:cs typeface="Times New Roman"/>
              </a:rPr>
              <a:t>A</a:t>
            </a:r>
            <a:r>
              <a:rPr sz="3400" spc="-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85" dirty="0">
                <a:solidFill>
                  <a:srgbClr val="FF3131"/>
                </a:solidFill>
                <a:latin typeface="Times New Roman"/>
                <a:cs typeface="Times New Roman"/>
              </a:rPr>
              <a:t>Project</a:t>
            </a:r>
            <a:r>
              <a:rPr sz="3400" spc="-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105" dirty="0">
                <a:solidFill>
                  <a:srgbClr val="FF3131"/>
                </a:solidFill>
                <a:latin typeface="Times New Roman"/>
                <a:cs typeface="Times New Roman"/>
              </a:rPr>
              <a:t>Presentation</a:t>
            </a:r>
            <a:r>
              <a:rPr sz="3400" spc="-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170" dirty="0">
                <a:solidFill>
                  <a:srgbClr val="FF3131"/>
                </a:solidFill>
                <a:latin typeface="Times New Roman"/>
                <a:cs typeface="Times New Roman"/>
              </a:rPr>
              <a:t>on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4000" b="1" spc="45" dirty="0">
                <a:latin typeface="Times New Roman"/>
                <a:cs typeface="Times New Roman"/>
              </a:rPr>
              <a:t>“UTILIZING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sz="4000" b="1" spc="50" dirty="0">
                <a:latin typeface="Times New Roman"/>
                <a:cs typeface="Times New Roman"/>
              </a:rPr>
              <a:t>IOT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40" dirty="0">
                <a:latin typeface="Times New Roman"/>
                <a:cs typeface="Times New Roman"/>
              </a:rPr>
              <a:t>FOR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65" dirty="0">
                <a:latin typeface="Times New Roman"/>
                <a:cs typeface="Times New Roman"/>
              </a:rPr>
              <a:t>SOLAR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75" dirty="0">
                <a:latin typeface="Times New Roman"/>
                <a:cs typeface="Times New Roman"/>
              </a:rPr>
              <a:t>PANEL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70" dirty="0">
                <a:latin typeface="Times New Roman"/>
                <a:cs typeface="Times New Roman"/>
              </a:rPr>
              <a:t>MONITORING”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R="694690" algn="ctr">
              <a:lnSpc>
                <a:spcPct val="100000"/>
              </a:lnSpc>
            </a:pPr>
            <a:r>
              <a:rPr sz="3400" spc="165" dirty="0">
                <a:solidFill>
                  <a:srgbClr val="FF3131"/>
                </a:solidFill>
                <a:latin typeface="Times New Roman"/>
                <a:cs typeface="Times New Roman"/>
              </a:rPr>
              <a:t>Under</a:t>
            </a:r>
            <a:r>
              <a:rPr sz="3400" spc="-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110" dirty="0">
                <a:solidFill>
                  <a:srgbClr val="FF3131"/>
                </a:solidFill>
                <a:latin typeface="Times New Roman"/>
                <a:cs typeface="Times New Roman"/>
              </a:rPr>
              <a:t>the</a:t>
            </a:r>
            <a:r>
              <a:rPr sz="3400" spc="-1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75" dirty="0">
                <a:solidFill>
                  <a:srgbClr val="FF3131"/>
                </a:solidFill>
                <a:latin typeface="Times New Roman"/>
                <a:cs typeface="Times New Roman"/>
              </a:rPr>
              <a:t>guidance</a:t>
            </a:r>
            <a:r>
              <a:rPr sz="3400" spc="-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85" dirty="0">
                <a:solidFill>
                  <a:srgbClr val="FF3131"/>
                </a:solidFill>
                <a:latin typeface="Times New Roman"/>
                <a:cs typeface="Times New Roman"/>
              </a:rPr>
              <a:t>of</a:t>
            </a:r>
            <a:endParaRPr sz="3400">
              <a:latin typeface="Times New Roman"/>
              <a:cs typeface="Times New Roman"/>
            </a:endParaRPr>
          </a:p>
          <a:p>
            <a:pPr marR="694690" algn="ctr">
              <a:lnSpc>
                <a:spcPct val="100000"/>
              </a:lnSpc>
              <a:spcBef>
                <a:spcPts val="1130"/>
              </a:spcBef>
              <a:tabLst>
                <a:tab pos="1208405" algn="l"/>
              </a:tabLst>
            </a:pPr>
            <a:r>
              <a:rPr sz="3600" spc="120" dirty="0">
                <a:solidFill>
                  <a:srgbClr val="05047B"/>
                </a:solidFill>
                <a:latin typeface="Times New Roman"/>
                <a:cs typeface="Times New Roman"/>
              </a:rPr>
              <a:t>Prof.	</a:t>
            </a:r>
            <a:r>
              <a:rPr sz="3600" spc="290" dirty="0">
                <a:solidFill>
                  <a:srgbClr val="05047B"/>
                </a:solidFill>
                <a:latin typeface="Times New Roman"/>
                <a:cs typeface="Times New Roman"/>
              </a:rPr>
              <a:t>MOHAMMED</a:t>
            </a:r>
            <a:r>
              <a:rPr sz="3600" spc="-25" dirty="0">
                <a:solidFill>
                  <a:srgbClr val="05047B"/>
                </a:solidFill>
                <a:latin typeface="Times New Roman"/>
                <a:cs typeface="Times New Roman"/>
              </a:rPr>
              <a:t> </a:t>
            </a:r>
            <a:r>
              <a:rPr sz="3600" spc="220" dirty="0">
                <a:solidFill>
                  <a:srgbClr val="05047B"/>
                </a:solidFill>
                <a:latin typeface="Times New Roman"/>
                <a:cs typeface="Times New Roman"/>
              </a:rPr>
              <a:t>FAZALE</a:t>
            </a:r>
            <a:r>
              <a:rPr sz="3600" spc="-25" dirty="0">
                <a:solidFill>
                  <a:srgbClr val="05047B"/>
                </a:solidFill>
                <a:latin typeface="Times New Roman"/>
                <a:cs typeface="Times New Roman"/>
              </a:rPr>
              <a:t> </a:t>
            </a:r>
            <a:r>
              <a:rPr sz="3600" spc="220" dirty="0">
                <a:solidFill>
                  <a:srgbClr val="05047B"/>
                </a:solidFill>
                <a:latin typeface="Times New Roman"/>
                <a:cs typeface="Times New Roman"/>
              </a:rPr>
              <a:t>ELAHI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Times New Roman"/>
              <a:cs typeface="Times New Roman"/>
            </a:endParaRPr>
          </a:p>
          <a:p>
            <a:pPr marR="833119" algn="ctr">
              <a:lnSpc>
                <a:spcPct val="100000"/>
              </a:lnSpc>
            </a:pPr>
            <a:r>
              <a:rPr sz="3400" spc="75" dirty="0">
                <a:solidFill>
                  <a:srgbClr val="FF3131"/>
                </a:solidFill>
                <a:latin typeface="Times New Roman"/>
                <a:cs typeface="Times New Roman"/>
              </a:rPr>
              <a:t>Presenting</a:t>
            </a:r>
            <a:r>
              <a:rPr sz="3400" spc="-4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F3131"/>
                </a:solidFill>
                <a:latin typeface="Times New Roman"/>
                <a:cs typeface="Times New Roman"/>
              </a:rPr>
              <a:t>By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849" y="6839871"/>
            <a:ext cx="6627495" cy="276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6915">
              <a:lnSpc>
                <a:spcPct val="116500"/>
              </a:lnSpc>
              <a:spcBef>
                <a:spcPts val="95"/>
              </a:spcBef>
            </a:pPr>
            <a:r>
              <a:rPr sz="3850" spc="165" dirty="0">
                <a:latin typeface="Times New Roman"/>
                <a:cs typeface="Times New Roman"/>
              </a:rPr>
              <a:t>JAZIB </a:t>
            </a:r>
            <a:r>
              <a:rPr sz="3850" spc="195" dirty="0">
                <a:latin typeface="Times New Roman"/>
                <a:cs typeface="Times New Roman"/>
              </a:rPr>
              <a:t>HASSAN </a:t>
            </a:r>
            <a:r>
              <a:rPr sz="3850" spc="200" dirty="0">
                <a:latin typeface="Times New Roman"/>
                <a:cs typeface="Times New Roman"/>
              </a:rPr>
              <a:t> </a:t>
            </a:r>
            <a:r>
              <a:rPr sz="3850" spc="325" dirty="0">
                <a:latin typeface="Times New Roman"/>
                <a:cs typeface="Times New Roman"/>
              </a:rPr>
              <a:t>MOHAMMAD</a:t>
            </a:r>
            <a:r>
              <a:rPr sz="3850" spc="-30" dirty="0">
                <a:latin typeface="Times New Roman"/>
                <a:cs typeface="Times New Roman"/>
              </a:rPr>
              <a:t> </a:t>
            </a:r>
            <a:r>
              <a:rPr sz="3850" spc="340" dirty="0">
                <a:latin typeface="Times New Roman"/>
                <a:cs typeface="Times New Roman"/>
              </a:rPr>
              <a:t>FARMAN </a:t>
            </a:r>
            <a:r>
              <a:rPr sz="3850" spc="-950" dirty="0">
                <a:latin typeface="Times New Roman"/>
                <a:cs typeface="Times New Roman"/>
              </a:rPr>
              <a:t> </a:t>
            </a:r>
            <a:r>
              <a:rPr sz="3850" spc="245" dirty="0">
                <a:latin typeface="Times New Roman"/>
                <a:cs typeface="Times New Roman"/>
              </a:rPr>
              <a:t>SAMEER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850" spc="204" dirty="0">
                <a:latin typeface="Times New Roman"/>
                <a:cs typeface="Times New Roman"/>
              </a:rPr>
              <a:t>SYED</a:t>
            </a:r>
            <a:r>
              <a:rPr sz="3850" spc="-20" dirty="0">
                <a:latin typeface="Times New Roman"/>
                <a:cs typeface="Times New Roman"/>
              </a:rPr>
              <a:t> </a:t>
            </a:r>
            <a:r>
              <a:rPr sz="3850" spc="210" dirty="0">
                <a:latin typeface="Times New Roman"/>
                <a:cs typeface="Times New Roman"/>
              </a:rPr>
              <a:t>NABIL</a:t>
            </a:r>
            <a:r>
              <a:rPr sz="3850" spc="-15" dirty="0">
                <a:latin typeface="Times New Roman"/>
                <a:cs typeface="Times New Roman"/>
              </a:rPr>
              <a:t> </a:t>
            </a:r>
            <a:r>
              <a:rPr sz="3850" spc="409" dirty="0">
                <a:latin typeface="Times New Roman"/>
                <a:cs typeface="Times New Roman"/>
              </a:rPr>
              <a:t>UR</a:t>
            </a:r>
            <a:r>
              <a:rPr sz="3850" spc="-15" dirty="0">
                <a:latin typeface="Times New Roman"/>
                <a:cs typeface="Times New Roman"/>
              </a:rPr>
              <a:t> </a:t>
            </a:r>
            <a:r>
              <a:rPr sz="3850" spc="335" dirty="0">
                <a:latin typeface="Times New Roman"/>
                <a:cs typeface="Times New Roman"/>
              </a:rPr>
              <a:t>RAHMAN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6956" y="6839871"/>
            <a:ext cx="2912110" cy="27609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3850" spc="85" dirty="0">
                <a:latin typeface="Times New Roman"/>
                <a:cs typeface="Times New Roman"/>
              </a:rPr>
              <a:t>1GC20CS018</a:t>
            </a:r>
            <a:endParaRPr sz="38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760"/>
              </a:spcBef>
            </a:pPr>
            <a:r>
              <a:rPr sz="3850" spc="85" dirty="0">
                <a:latin typeface="Times New Roman"/>
                <a:cs typeface="Times New Roman"/>
              </a:rPr>
              <a:t>1GC20CS031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850" spc="85" dirty="0">
                <a:latin typeface="Times New Roman"/>
                <a:cs typeface="Times New Roman"/>
              </a:rPr>
              <a:t>1GC20CS049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850" spc="85" dirty="0">
                <a:latin typeface="Times New Roman"/>
                <a:cs typeface="Times New Roman"/>
              </a:rPr>
              <a:t>1GC20CS056</a:t>
            </a:r>
            <a:endParaRPr sz="3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4745" y="1554030"/>
            <a:ext cx="5238749" cy="6981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5462" y="1554030"/>
            <a:ext cx="5200649" cy="6067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6302" y="450881"/>
            <a:ext cx="2835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1024" y="7778201"/>
            <a:ext cx="444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latin typeface="Times New Roman"/>
                <a:cs typeface="Times New Roman"/>
              </a:rPr>
              <a:t>Fig.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Graphical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Representation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7814" y="7803973"/>
            <a:ext cx="36595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latin typeface="Times New Roman"/>
                <a:cs typeface="Times New Roman"/>
              </a:rPr>
              <a:t>Fig.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Block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Diagram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160" y="1177925"/>
            <a:ext cx="11858624" cy="6124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3509" y="450881"/>
            <a:ext cx="46615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Architecture</a:t>
            </a:r>
            <a:r>
              <a:rPr spc="-45" dirty="0"/>
              <a:t> </a:t>
            </a:r>
            <a:r>
              <a:rPr spc="-50"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7953376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8486776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902017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270" y="9553576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09695" y="7641507"/>
            <a:ext cx="3848100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85" dirty="0">
                <a:latin typeface="Times New Roman"/>
                <a:cs typeface="Times New Roman"/>
              </a:rPr>
              <a:t>Solar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85" dirty="0">
                <a:latin typeface="Times New Roman"/>
                <a:cs typeface="Times New Roman"/>
              </a:rPr>
              <a:t>Panel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55" dirty="0">
                <a:latin typeface="Times New Roman"/>
                <a:cs typeface="Times New Roman"/>
              </a:rPr>
              <a:t>ESP32 </a:t>
            </a:r>
            <a:r>
              <a:rPr sz="3000" spc="15" dirty="0">
                <a:latin typeface="Times New Roman"/>
                <a:cs typeface="Times New Roman"/>
              </a:rPr>
              <a:t>Wi-fi </a:t>
            </a:r>
            <a:r>
              <a:rPr sz="3000" spc="120" dirty="0">
                <a:latin typeface="Times New Roman"/>
                <a:cs typeface="Times New Roman"/>
              </a:rPr>
              <a:t>Module 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Voltage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Times New Roman"/>
                <a:cs typeface="Times New Roman"/>
              </a:rPr>
              <a:t>Sensor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120" dirty="0">
                <a:latin typeface="Times New Roman"/>
                <a:cs typeface="Times New Roman"/>
              </a:rPr>
              <a:t>Module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260" dirty="0">
                <a:latin typeface="Times New Roman"/>
                <a:cs typeface="Times New Roman"/>
              </a:rPr>
              <a:t>LDR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Light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Times New Roman"/>
                <a:cs typeface="Times New Roman"/>
              </a:rPr>
              <a:t>Sensor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7953376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8486776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9020176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96" y="9553576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201321" y="7641507"/>
            <a:ext cx="44196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0080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latin typeface="Times New Roman"/>
                <a:cs typeface="Times New Roman"/>
              </a:rPr>
              <a:t>16x2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I2C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204" dirty="0">
                <a:latin typeface="Times New Roman"/>
                <a:cs typeface="Times New Roman"/>
              </a:rPr>
              <a:t>LCD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80" dirty="0">
                <a:latin typeface="Times New Roman"/>
                <a:cs typeface="Times New Roman"/>
              </a:rPr>
              <a:t>Display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Resistor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Times New Roman"/>
                <a:cs typeface="Times New Roman"/>
              </a:rPr>
              <a:t>2.2k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114" dirty="0">
                <a:latin typeface="Times New Roman"/>
                <a:cs typeface="Times New Roman"/>
              </a:rPr>
              <a:t>Zero </a:t>
            </a:r>
            <a:r>
              <a:rPr sz="3000" spc="75" dirty="0">
                <a:latin typeface="Times New Roman"/>
                <a:cs typeface="Times New Roman"/>
              </a:rPr>
              <a:t>PCB/ </a:t>
            </a:r>
            <a:r>
              <a:rPr sz="3000" spc="70" dirty="0">
                <a:latin typeface="Times New Roman"/>
                <a:cs typeface="Times New Roman"/>
              </a:rPr>
              <a:t>Vero </a:t>
            </a:r>
            <a:r>
              <a:rPr sz="3000" spc="125" dirty="0">
                <a:latin typeface="Times New Roman"/>
                <a:cs typeface="Times New Roman"/>
              </a:rPr>
              <a:t>Board 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Times New Roman"/>
                <a:cs typeface="Times New Roman"/>
              </a:rPr>
              <a:t>LM35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Temperature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70" dirty="0">
                <a:latin typeface="Times New Roman"/>
                <a:cs typeface="Times New Roman"/>
              </a:rPr>
              <a:t>Sensor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973" y="1676581"/>
            <a:ext cx="5734049" cy="2533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4988" y="1707955"/>
            <a:ext cx="4972049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0570" y="5545291"/>
            <a:ext cx="6772274" cy="3952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634" y="450881"/>
            <a:ext cx="2660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7873" y="4362781"/>
            <a:ext cx="1784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latin typeface="Times New Roman"/>
                <a:cs typeface="Times New Roman"/>
              </a:rPr>
              <a:t>Solar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75" dirty="0">
                <a:latin typeface="Times New Roman"/>
                <a:cs typeface="Times New Roman"/>
              </a:rPr>
              <a:t>Farm’s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6184" y="4362781"/>
            <a:ext cx="33686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95" dirty="0">
                <a:latin typeface="Times New Roman"/>
                <a:cs typeface="Times New Roman"/>
              </a:rPr>
              <a:t>Smart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Times New Roman"/>
                <a:cs typeface="Times New Roman"/>
              </a:rPr>
              <a:t>Home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6691" y="9667906"/>
            <a:ext cx="41421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latin typeface="Times New Roman"/>
                <a:cs typeface="Times New Roman"/>
              </a:rPr>
              <a:t>Solar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Powered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Transportation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1419" y="301657"/>
            <a:ext cx="6174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latin typeface="Times New Roman"/>
                <a:cs typeface="Times New Roman"/>
              </a:rPr>
              <a:t>A</a:t>
            </a:r>
            <a:r>
              <a:rPr sz="4000" b="1" spc="-229" dirty="0">
                <a:latin typeface="Times New Roman"/>
                <a:cs typeface="Times New Roman"/>
              </a:rPr>
              <a:t>d</a:t>
            </a:r>
            <a:r>
              <a:rPr sz="4000" b="1" spc="-254" dirty="0">
                <a:latin typeface="Times New Roman"/>
                <a:cs typeface="Times New Roman"/>
              </a:rPr>
              <a:t>v</a:t>
            </a:r>
            <a:r>
              <a:rPr sz="4000" b="1" spc="-5" dirty="0">
                <a:latin typeface="Times New Roman"/>
                <a:cs typeface="Times New Roman"/>
              </a:rPr>
              <a:t>a</a:t>
            </a:r>
            <a:r>
              <a:rPr sz="4000" b="1" spc="-229" dirty="0">
                <a:latin typeface="Times New Roman"/>
                <a:cs typeface="Times New Roman"/>
              </a:rPr>
              <a:t>n</a:t>
            </a:r>
            <a:r>
              <a:rPr sz="4000" b="1" dirty="0">
                <a:latin typeface="Times New Roman"/>
                <a:cs typeface="Times New Roman"/>
              </a:rPr>
              <a:t>t</a:t>
            </a:r>
            <a:r>
              <a:rPr sz="4000" b="1" spc="-5" dirty="0">
                <a:latin typeface="Times New Roman"/>
                <a:cs typeface="Times New Roman"/>
              </a:rPr>
              <a:t>ag</a:t>
            </a:r>
            <a:r>
              <a:rPr sz="4000" b="1" spc="-30" dirty="0">
                <a:latin typeface="Times New Roman"/>
                <a:cs typeface="Times New Roman"/>
              </a:rPr>
              <a:t>e</a:t>
            </a:r>
            <a:r>
              <a:rPr sz="4000" b="1" spc="-20" dirty="0">
                <a:latin typeface="Times New Roman"/>
                <a:cs typeface="Times New Roman"/>
              </a:rPr>
              <a:t>s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-250" dirty="0">
                <a:latin typeface="Times New Roman"/>
                <a:cs typeface="Times New Roman"/>
              </a:rPr>
              <a:t>&amp;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190" dirty="0">
                <a:latin typeface="Times New Roman"/>
                <a:cs typeface="Times New Roman"/>
              </a:rPr>
              <a:t>D</a:t>
            </a:r>
            <a:r>
              <a:rPr sz="4000" b="1" spc="-30" dirty="0">
                <a:latin typeface="Times New Roman"/>
                <a:cs typeface="Times New Roman"/>
              </a:rPr>
              <a:t>i</a:t>
            </a:r>
            <a:r>
              <a:rPr sz="4000" b="1" spc="-25" dirty="0">
                <a:latin typeface="Times New Roman"/>
                <a:cs typeface="Times New Roman"/>
              </a:rPr>
              <a:t>s</a:t>
            </a:r>
            <a:r>
              <a:rPr sz="4000" b="1" spc="-5" dirty="0">
                <a:latin typeface="Times New Roman"/>
                <a:cs typeface="Times New Roman"/>
              </a:rPr>
              <a:t>a</a:t>
            </a:r>
            <a:r>
              <a:rPr sz="4000" b="1" spc="-229" dirty="0">
                <a:latin typeface="Times New Roman"/>
                <a:cs typeface="Times New Roman"/>
              </a:rPr>
              <a:t>d</a:t>
            </a:r>
            <a:r>
              <a:rPr sz="4000" b="1" spc="-254" dirty="0">
                <a:latin typeface="Times New Roman"/>
                <a:cs typeface="Times New Roman"/>
              </a:rPr>
              <a:t>v</a:t>
            </a:r>
            <a:r>
              <a:rPr sz="4000" b="1" spc="-5" dirty="0">
                <a:latin typeface="Times New Roman"/>
                <a:cs typeface="Times New Roman"/>
              </a:rPr>
              <a:t>a</a:t>
            </a:r>
            <a:r>
              <a:rPr sz="4000" b="1" spc="-229" dirty="0">
                <a:latin typeface="Times New Roman"/>
                <a:cs typeface="Times New Roman"/>
              </a:rPr>
              <a:t>n</a:t>
            </a:r>
            <a:r>
              <a:rPr sz="4000" b="1" dirty="0">
                <a:latin typeface="Times New Roman"/>
                <a:cs typeface="Times New Roman"/>
              </a:rPr>
              <a:t>t</a:t>
            </a:r>
            <a:r>
              <a:rPr sz="4000" b="1" spc="-5" dirty="0">
                <a:latin typeface="Times New Roman"/>
                <a:cs typeface="Times New Roman"/>
              </a:rPr>
              <a:t>ag</a:t>
            </a:r>
            <a:r>
              <a:rPr sz="4000" b="1" spc="-30" dirty="0">
                <a:latin typeface="Times New Roman"/>
                <a:cs typeface="Times New Roman"/>
              </a:rPr>
              <a:t>e</a:t>
            </a:r>
            <a:r>
              <a:rPr sz="4000" b="1" spc="-2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00" y="2857500"/>
            <a:ext cx="121817" cy="1218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00" y="3615478"/>
            <a:ext cx="121817" cy="121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00" y="4373457"/>
            <a:ext cx="121817" cy="1218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300" y="5131436"/>
            <a:ext cx="121817" cy="1218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300" y="5889414"/>
            <a:ext cx="121817" cy="1218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300" y="6647393"/>
            <a:ext cx="121817" cy="1218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300" y="7405371"/>
            <a:ext cx="121817" cy="12181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11983" y="2499961"/>
            <a:ext cx="7057390" cy="533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29105">
              <a:lnSpc>
                <a:spcPct val="117000"/>
              </a:lnSpc>
              <a:spcBef>
                <a:spcPts val="95"/>
              </a:spcBef>
              <a:tabLst>
                <a:tab pos="2251710" algn="l"/>
              </a:tabLst>
            </a:pPr>
            <a:r>
              <a:rPr sz="4250" spc="140" dirty="0">
                <a:latin typeface="Times New Roman"/>
                <a:cs typeface="Times New Roman"/>
              </a:rPr>
              <a:t>Immediate</a:t>
            </a:r>
            <a:r>
              <a:rPr sz="4250" spc="-25" dirty="0">
                <a:latin typeface="Times New Roman"/>
                <a:cs typeface="Times New Roman"/>
              </a:rPr>
              <a:t> </a:t>
            </a:r>
            <a:r>
              <a:rPr sz="4250" spc="235" dirty="0">
                <a:latin typeface="Times New Roman"/>
                <a:cs typeface="Times New Roman"/>
              </a:rPr>
              <a:t>data</a:t>
            </a:r>
            <a:r>
              <a:rPr sz="4250" spc="-25" dirty="0">
                <a:latin typeface="Times New Roman"/>
                <a:cs typeface="Times New Roman"/>
              </a:rPr>
              <a:t> </a:t>
            </a:r>
            <a:r>
              <a:rPr sz="4250" spc="20" dirty="0">
                <a:latin typeface="Times New Roman"/>
                <a:cs typeface="Times New Roman"/>
              </a:rPr>
              <a:t>Access </a:t>
            </a:r>
            <a:r>
              <a:rPr sz="4250" spc="-1045" dirty="0">
                <a:latin typeface="Times New Roman"/>
                <a:cs typeface="Times New Roman"/>
              </a:rPr>
              <a:t> </a:t>
            </a:r>
            <a:r>
              <a:rPr sz="4250" spc="180" dirty="0">
                <a:latin typeface="Times New Roman"/>
                <a:cs typeface="Times New Roman"/>
              </a:rPr>
              <a:t>Remote </a:t>
            </a:r>
            <a:r>
              <a:rPr sz="4250" spc="175" dirty="0">
                <a:latin typeface="Times New Roman"/>
                <a:cs typeface="Times New Roman"/>
              </a:rPr>
              <a:t>Management </a:t>
            </a:r>
            <a:r>
              <a:rPr sz="4250" spc="180" dirty="0">
                <a:latin typeface="Times New Roman"/>
                <a:cs typeface="Times New Roman"/>
              </a:rPr>
              <a:t> </a:t>
            </a:r>
            <a:r>
              <a:rPr sz="4250" spc="70" dirty="0">
                <a:latin typeface="Times New Roman"/>
                <a:cs typeface="Times New Roman"/>
              </a:rPr>
              <a:t>Efficient	</a:t>
            </a:r>
            <a:r>
              <a:rPr sz="4250" spc="160" dirty="0">
                <a:latin typeface="Times New Roman"/>
                <a:cs typeface="Times New Roman"/>
              </a:rPr>
              <a:t>Maintenance </a:t>
            </a:r>
            <a:r>
              <a:rPr sz="4250" spc="-1050" dirty="0">
                <a:latin typeface="Times New Roman"/>
                <a:cs typeface="Times New Roman"/>
              </a:rPr>
              <a:t> </a:t>
            </a:r>
            <a:r>
              <a:rPr sz="4250" spc="114" dirty="0">
                <a:latin typeface="Times New Roman"/>
                <a:cs typeface="Times New Roman"/>
              </a:rPr>
              <a:t>Energy </a:t>
            </a:r>
            <a:r>
              <a:rPr sz="4250" spc="140" dirty="0">
                <a:latin typeface="Times New Roman"/>
                <a:cs typeface="Times New Roman"/>
              </a:rPr>
              <a:t>Optimization </a:t>
            </a:r>
            <a:r>
              <a:rPr sz="4250" spc="145" dirty="0">
                <a:latin typeface="Times New Roman"/>
                <a:cs typeface="Times New Roman"/>
              </a:rPr>
              <a:t> </a:t>
            </a:r>
            <a:r>
              <a:rPr sz="4250" spc="290" dirty="0">
                <a:latin typeface="Times New Roman"/>
                <a:cs typeface="Times New Roman"/>
              </a:rPr>
              <a:t>Data</a:t>
            </a:r>
            <a:r>
              <a:rPr sz="4250" spc="-5" dirty="0">
                <a:latin typeface="Times New Roman"/>
                <a:cs typeface="Times New Roman"/>
              </a:rPr>
              <a:t> </a:t>
            </a:r>
            <a:r>
              <a:rPr sz="4250" spc="90" dirty="0">
                <a:latin typeface="Times New Roman"/>
                <a:cs typeface="Times New Roman"/>
              </a:rPr>
              <a:t>Analytics</a:t>
            </a:r>
            <a:endParaRPr sz="4250">
              <a:latin typeface="Times New Roman"/>
              <a:cs typeface="Times New Roman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sz="4250" spc="165" dirty="0">
                <a:latin typeface="Times New Roman"/>
                <a:cs typeface="Times New Roman"/>
              </a:rPr>
              <a:t>Integration</a:t>
            </a:r>
            <a:r>
              <a:rPr sz="4250" spc="-25" dirty="0">
                <a:latin typeface="Times New Roman"/>
                <a:cs typeface="Times New Roman"/>
              </a:rPr>
              <a:t> </a:t>
            </a:r>
            <a:r>
              <a:rPr sz="4250" spc="160" dirty="0">
                <a:latin typeface="Times New Roman"/>
                <a:cs typeface="Times New Roman"/>
              </a:rPr>
              <a:t>With</a:t>
            </a:r>
            <a:r>
              <a:rPr sz="4250" spc="-20" dirty="0">
                <a:latin typeface="Times New Roman"/>
                <a:cs typeface="Times New Roman"/>
              </a:rPr>
              <a:t> </a:t>
            </a:r>
            <a:r>
              <a:rPr sz="4250" spc="180" dirty="0">
                <a:latin typeface="Times New Roman"/>
                <a:cs typeface="Times New Roman"/>
              </a:rPr>
              <a:t>other</a:t>
            </a:r>
            <a:r>
              <a:rPr sz="4250" spc="-20" dirty="0">
                <a:latin typeface="Times New Roman"/>
                <a:cs typeface="Times New Roman"/>
              </a:rPr>
              <a:t> </a:t>
            </a:r>
            <a:r>
              <a:rPr sz="4250" spc="65" dirty="0">
                <a:latin typeface="Times New Roman"/>
                <a:cs typeface="Times New Roman"/>
              </a:rPr>
              <a:t>System </a:t>
            </a:r>
            <a:r>
              <a:rPr sz="4250" spc="-1050" dirty="0">
                <a:latin typeface="Times New Roman"/>
                <a:cs typeface="Times New Roman"/>
              </a:rPr>
              <a:t> </a:t>
            </a:r>
            <a:r>
              <a:rPr sz="4250" spc="75" dirty="0">
                <a:latin typeface="Times New Roman"/>
                <a:cs typeface="Times New Roman"/>
              </a:rPr>
              <a:t>Scalability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0975" y="1692630"/>
            <a:ext cx="229489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70" dirty="0">
                <a:latin typeface="Times New Roman"/>
                <a:cs typeface="Times New Roman"/>
              </a:rPr>
              <a:t>Advantages</a:t>
            </a:r>
            <a:endParaRPr sz="37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2857500"/>
            <a:ext cx="121245" cy="12124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3605179"/>
            <a:ext cx="121245" cy="1212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4352858"/>
            <a:ext cx="121245" cy="12124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5100537"/>
            <a:ext cx="121245" cy="1212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5848216"/>
            <a:ext cx="121245" cy="12124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6595895"/>
            <a:ext cx="121245" cy="1212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706" y="7343574"/>
            <a:ext cx="121245" cy="1212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018749" y="2497604"/>
            <a:ext cx="6677659" cy="525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6660">
              <a:lnSpc>
                <a:spcPct val="115399"/>
              </a:lnSpc>
              <a:spcBef>
                <a:spcPts val="100"/>
              </a:spcBef>
            </a:pPr>
            <a:r>
              <a:rPr sz="4250" spc="65" dirty="0">
                <a:latin typeface="Times New Roman"/>
                <a:cs typeface="Times New Roman"/>
              </a:rPr>
              <a:t>Security</a:t>
            </a:r>
            <a:r>
              <a:rPr sz="4250" spc="-85" dirty="0">
                <a:latin typeface="Times New Roman"/>
                <a:cs typeface="Times New Roman"/>
              </a:rPr>
              <a:t> </a:t>
            </a:r>
            <a:r>
              <a:rPr sz="4250" spc="120" dirty="0">
                <a:latin typeface="Times New Roman"/>
                <a:cs typeface="Times New Roman"/>
              </a:rPr>
              <a:t>Concerns </a:t>
            </a:r>
            <a:r>
              <a:rPr sz="4250" spc="-1045" dirty="0">
                <a:latin typeface="Times New Roman"/>
                <a:cs typeface="Times New Roman"/>
              </a:rPr>
              <a:t> </a:t>
            </a:r>
            <a:r>
              <a:rPr sz="4250" spc="150" dirty="0">
                <a:latin typeface="Times New Roman"/>
                <a:cs typeface="Times New Roman"/>
              </a:rPr>
              <a:t>Integration </a:t>
            </a:r>
            <a:r>
              <a:rPr sz="4250" spc="50" dirty="0">
                <a:latin typeface="Times New Roman"/>
                <a:cs typeface="Times New Roman"/>
              </a:rPr>
              <a:t>Issues </a:t>
            </a:r>
            <a:r>
              <a:rPr sz="4250" spc="-1050" dirty="0">
                <a:latin typeface="Times New Roman"/>
                <a:cs typeface="Times New Roman"/>
              </a:rPr>
              <a:t> </a:t>
            </a:r>
            <a:r>
              <a:rPr sz="4250" spc="145" dirty="0">
                <a:latin typeface="Times New Roman"/>
                <a:cs typeface="Times New Roman"/>
              </a:rPr>
              <a:t>High </a:t>
            </a:r>
            <a:r>
              <a:rPr sz="4250" spc="110" dirty="0">
                <a:latin typeface="Times New Roman"/>
                <a:cs typeface="Times New Roman"/>
              </a:rPr>
              <a:t>Initial </a:t>
            </a:r>
            <a:r>
              <a:rPr sz="4250" spc="155" dirty="0">
                <a:latin typeface="Times New Roman"/>
                <a:cs typeface="Times New Roman"/>
              </a:rPr>
              <a:t>Cost </a:t>
            </a:r>
            <a:r>
              <a:rPr sz="4250" spc="160" dirty="0">
                <a:latin typeface="Times New Roman"/>
                <a:cs typeface="Times New Roman"/>
              </a:rPr>
              <a:t> </a:t>
            </a:r>
            <a:r>
              <a:rPr sz="4250" spc="275" dirty="0">
                <a:latin typeface="Times New Roman"/>
                <a:cs typeface="Times New Roman"/>
              </a:rPr>
              <a:t>Data</a:t>
            </a:r>
            <a:r>
              <a:rPr sz="4250" spc="-15" dirty="0">
                <a:latin typeface="Times New Roman"/>
                <a:cs typeface="Times New Roman"/>
              </a:rPr>
              <a:t> </a:t>
            </a:r>
            <a:r>
              <a:rPr sz="4250" spc="120" dirty="0">
                <a:latin typeface="Times New Roman"/>
                <a:cs typeface="Times New Roman"/>
              </a:rPr>
              <a:t>Overload</a:t>
            </a:r>
            <a:endParaRPr sz="425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  <a:spcBef>
                <a:spcPts val="5"/>
              </a:spcBef>
            </a:pPr>
            <a:r>
              <a:rPr sz="4250" spc="110" dirty="0">
                <a:latin typeface="Times New Roman"/>
                <a:cs typeface="Times New Roman"/>
              </a:rPr>
              <a:t>Dependency</a:t>
            </a:r>
            <a:r>
              <a:rPr sz="4250" spc="-25" dirty="0">
                <a:latin typeface="Times New Roman"/>
                <a:cs typeface="Times New Roman"/>
              </a:rPr>
              <a:t> </a:t>
            </a:r>
            <a:r>
              <a:rPr sz="4250" spc="210" dirty="0">
                <a:latin typeface="Times New Roman"/>
                <a:cs typeface="Times New Roman"/>
              </a:rPr>
              <a:t>on</a:t>
            </a:r>
            <a:r>
              <a:rPr sz="4250" spc="-25" dirty="0">
                <a:latin typeface="Times New Roman"/>
                <a:cs typeface="Times New Roman"/>
              </a:rPr>
              <a:t> </a:t>
            </a:r>
            <a:r>
              <a:rPr sz="4250" spc="95" dirty="0">
                <a:latin typeface="Times New Roman"/>
                <a:cs typeface="Times New Roman"/>
              </a:rPr>
              <a:t>Connectivity </a:t>
            </a:r>
            <a:r>
              <a:rPr sz="4250" spc="-1050" dirty="0">
                <a:latin typeface="Times New Roman"/>
                <a:cs typeface="Times New Roman"/>
              </a:rPr>
              <a:t> </a:t>
            </a:r>
            <a:r>
              <a:rPr sz="4250" spc="15" dirty="0">
                <a:latin typeface="Times New Roman"/>
                <a:cs typeface="Times New Roman"/>
              </a:rPr>
              <a:t>Skill</a:t>
            </a:r>
            <a:r>
              <a:rPr sz="4250" spc="-10" dirty="0">
                <a:latin typeface="Times New Roman"/>
                <a:cs typeface="Times New Roman"/>
              </a:rPr>
              <a:t> </a:t>
            </a:r>
            <a:r>
              <a:rPr sz="4250" spc="140" dirty="0">
                <a:latin typeface="Times New Roman"/>
                <a:cs typeface="Times New Roman"/>
              </a:rPr>
              <a:t>Requirement</a:t>
            </a: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4250" spc="160" dirty="0">
                <a:latin typeface="Times New Roman"/>
                <a:cs typeface="Times New Roman"/>
              </a:rPr>
              <a:t>Lack</a:t>
            </a:r>
            <a:r>
              <a:rPr sz="4250" spc="-30" dirty="0">
                <a:latin typeface="Times New Roman"/>
                <a:cs typeface="Times New Roman"/>
              </a:rPr>
              <a:t> </a:t>
            </a:r>
            <a:r>
              <a:rPr sz="4250" spc="100" dirty="0">
                <a:latin typeface="Times New Roman"/>
                <a:cs typeface="Times New Roman"/>
              </a:rPr>
              <a:t>of</a:t>
            </a:r>
            <a:r>
              <a:rPr sz="4250" spc="-30" dirty="0">
                <a:latin typeface="Times New Roman"/>
                <a:cs typeface="Times New Roman"/>
              </a:rPr>
              <a:t> </a:t>
            </a:r>
            <a:r>
              <a:rPr sz="4250" spc="165" dirty="0">
                <a:latin typeface="Times New Roman"/>
                <a:cs typeface="Times New Roman"/>
              </a:rPr>
              <a:t>Standards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58600" y="1692630"/>
            <a:ext cx="286385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45" dirty="0">
                <a:latin typeface="Times New Roman"/>
                <a:cs typeface="Times New Roman"/>
              </a:rPr>
              <a:t>Disadvantages</a:t>
            </a:r>
            <a:endParaRPr sz="3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657" y="1862156"/>
            <a:ext cx="219710" cy="420370"/>
            <a:chOff x="953657" y="1862156"/>
            <a:chExt cx="219710" cy="420370"/>
          </a:xfrm>
        </p:grpSpPr>
        <p:sp>
          <p:nvSpPr>
            <p:cNvPr id="3" name="object 3"/>
            <p:cNvSpPr/>
            <p:nvPr/>
          </p:nvSpPr>
          <p:spPr>
            <a:xfrm>
              <a:off x="970311" y="1878810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0" y="0"/>
                  </a:lnTo>
                  <a:lnTo>
                    <a:pt x="185798" y="196649"/>
                  </a:lnTo>
                  <a:lnTo>
                    <a:pt x="0" y="38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0311" y="1878810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185798" y="196649"/>
                  </a:lnTo>
                  <a:lnTo>
                    <a:pt x="0" y="0"/>
                  </a:lnTo>
                  <a:lnTo>
                    <a:pt x="0" y="386519"/>
                  </a:lnTo>
                  <a:close/>
                </a:path>
              </a:pathLst>
            </a:custGeom>
            <a:ln w="3330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22286" y="391192"/>
            <a:ext cx="4243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Expected</a:t>
            </a:r>
            <a:r>
              <a:rPr spc="-65" dirty="0"/>
              <a:t> </a:t>
            </a:r>
            <a:r>
              <a:rPr spc="-50" dirty="0"/>
              <a:t>Outcomes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53657" y="3197796"/>
            <a:ext cx="219710" cy="420370"/>
            <a:chOff x="953657" y="3197796"/>
            <a:chExt cx="219710" cy="420370"/>
          </a:xfrm>
        </p:grpSpPr>
        <p:sp>
          <p:nvSpPr>
            <p:cNvPr id="7" name="object 7"/>
            <p:cNvSpPr/>
            <p:nvPr/>
          </p:nvSpPr>
          <p:spPr>
            <a:xfrm>
              <a:off x="970311" y="3214450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0" y="0"/>
                  </a:lnTo>
                  <a:lnTo>
                    <a:pt x="185798" y="196649"/>
                  </a:lnTo>
                  <a:lnTo>
                    <a:pt x="0" y="38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0311" y="3214450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185798" y="196649"/>
                  </a:lnTo>
                  <a:lnTo>
                    <a:pt x="0" y="0"/>
                  </a:lnTo>
                  <a:lnTo>
                    <a:pt x="0" y="386519"/>
                  </a:lnTo>
                  <a:close/>
                </a:path>
              </a:pathLst>
            </a:custGeom>
            <a:ln w="3330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53657" y="4543173"/>
            <a:ext cx="219710" cy="420370"/>
            <a:chOff x="953657" y="4543173"/>
            <a:chExt cx="219710" cy="420370"/>
          </a:xfrm>
        </p:grpSpPr>
        <p:sp>
          <p:nvSpPr>
            <p:cNvPr id="10" name="object 10"/>
            <p:cNvSpPr/>
            <p:nvPr/>
          </p:nvSpPr>
          <p:spPr>
            <a:xfrm>
              <a:off x="970311" y="4559826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0" y="0"/>
                  </a:lnTo>
                  <a:lnTo>
                    <a:pt x="185798" y="196649"/>
                  </a:lnTo>
                  <a:lnTo>
                    <a:pt x="0" y="38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0311" y="4559826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185798" y="196649"/>
                  </a:lnTo>
                  <a:lnTo>
                    <a:pt x="0" y="0"/>
                  </a:lnTo>
                  <a:lnTo>
                    <a:pt x="0" y="386519"/>
                  </a:lnTo>
                  <a:close/>
                </a:path>
              </a:pathLst>
            </a:custGeom>
            <a:ln w="3330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43978" y="5898232"/>
            <a:ext cx="219710" cy="420370"/>
            <a:chOff x="943978" y="5898232"/>
            <a:chExt cx="219710" cy="420370"/>
          </a:xfrm>
        </p:grpSpPr>
        <p:sp>
          <p:nvSpPr>
            <p:cNvPr id="13" name="object 13"/>
            <p:cNvSpPr/>
            <p:nvPr/>
          </p:nvSpPr>
          <p:spPr>
            <a:xfrm>
              <a:off x="960632" y="5914886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0" y="0"/>
                  </a:lnTo>
                  <a:lnTo>
                    <a:pt x="185798" y="196649"/>
                  </a:lnTo>
                  <a:lnTo>
                    <a:pt x="0" y="38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632" y="5914886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4">
                  <a:moveTo>
                    <a:pt x="0" y="386519"/>
                  </a:moveTo>
                  <a:lnTo>
                    <a:pt x="185798" y="196649"/>
                  </a:lnTo>
                  <a:lnTo>
                    <a:pt x="0" y="0"/>
                  </a:lnTo>
                  <a:lnTo>
                    <a:pt x="0" y="386519"/>
                  </a:lnTo>
                  <a:close/>
                </a:path>
              </a:pathLst>
            </a:custGeom>
            <a:ln w="3330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73015" y="7262968"/>
            <a:ext cx="219710" cy="420370"/>
            <a:chOff x="973015" y="7262968"/>
            <a:chExt cx="219710" cy="420370"/>
          </a:xfrm>
        </p:grpSpPr>
        <p:sp>
          <p:nvSpPr>
            <p:cNvPr id="16" name="object 16"/>
            <p:cNvSpPr/>
            <p:nvPr/>
          </p:nvSpPr>
          <p:spPr>
            <a:xfrm>
              <a:off x="989669" y="7279622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5">
                  <a:moveTo>
                    <a:pt x="0" y="386519"/>
                  </a:moveTo>
                  <a:lnTo>
                    <a:pt x="0" y="0"/>
                  </a:lnTo>
                  <a:lnTo>
                    <a:pt x="185798" y="196649"/>
                  </a:lnTo>
                  <a:lnTo>
                    <a:pt x="0" y="38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9669" y="7279622"/>
              <a:ext cx="186055" cy="386715"/>
            </a:xfrm>
            <a:custGeom>
              <a:avLst/>
              <a:gdLst/>
              <a:ahLst/>
              <a:cxnLst/>
              <a:rect l="l" t="t" r="r" b="b"/>
              <a:pathLst>
                <a:path w="186055" h="386715">
                  <a:moveTo>
                    <a:pt x="0" y="386519"/>
                  </a:moveTo>
                  <a:lnTo>
                    <a:pt x="185798" y="196649"/>
                  </a:lnTo>
                  <a:lnTo>
                    <a:pt x="0" y="0"/>
                  </a:lnTo>
                  <a:lnTo>
                    <a:pt x="0" y="386519"/>
                  </a:lnTo>
                  <a:close/>
                </a:path>
              </a:pathLst>
            </a:custGeom>
            <a:ln w="3330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15191" y="1693566"/>
            <a:ext cx="16062325" cy="650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24130">
              <a:lnSpc>
                <a:spcPct val="114500"/>
              </a:lnSpc>
              <a:spcBef>
                <a:spcPts val="100"/>
              </a:spcBef>
              <a:tabLst>
                <a:tab pos="828675" algn="l"/>
                <a:tab pos="2102485" algn="l"/>
                <a:tab pos="3952875" algn="l"/>
                <a:tab pos="4629785" algn="l"/>
                <a:tab pos="5605145" algn="l"/>
                <a:tab pos="6967855" algn="l"/>
                <a:tab pos="8689340" algn="l"/>
                <a:tab pos="9262110" algn="l"/>
                <a:tab pos="9939020" algn="l"/>
                <a:tab pos="10914380" algn="l"/>
                <a:tab pos="12080240" algn="l"/>
                <a:tab pos="12865735" algn="l"/>
                <a:tab pos="13627735" algn="l"/>
                <a:tab pos="15775940" algn="l"/>
              </a:tabLst>
            </a:pP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-10" dirty="0">
                <a:latin typeface="Times New Roman"/>
                <a:cs typeface="Times New Roman"/>
              </a:rPr>
              <a:t>y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-25" dirty="0">
                <a:latin typeface="Times New Roman"/>
                <a:cs typeface="Times New Roman"/>
              </a:rPr>
              <a:t>e</a:t>
            </a:r>
            <a:r>
              <a:rPr sz="3050" spc="135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150" dirty="0">
                <a:latin typeface="Times New Roman"/>
                <a:cs typeface="Times New Roman"/>
              </a:rPr>
              <a:t>ho</a:t>
            </a:r>
            <a:r>
              <a:rPr sz="3050" spc="-20" dirty="0">
                <a:latin typeface="Times New Roman"/>
                <a:cs typeface="Times New Roman"/>
              </a:rPr>
              <a:t>w</a:t>
            </a:r>
            <a:r>
              <a:rPr sz="3050" spc="-25" dirty="0">
                <a:latin typeface="Times New Roman"/>
                <a:cs typeface="Times New Roman"/>
              </a:rPr>
              <a:t>c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e</a:t>
            </a:r>
            <a:r>
              <a:rPr sz="3050" spc="-15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10" dirty="0">
                <a:latin typeface="Times New Roman"/>
                <a:cs typeface="Times New Roman"/>
              </a:rPr>
              <a:t>v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g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50" dirty="0">
                <a:latin typeface="Times New Roman"/>
                <a:cs typeface="Times New Roman"/>
              </a:rPr>
              <a:t>produ</a:t>
            </a:r>
            <a:r>
              <a:rPr sz="3050" spc="-25" dirty="0">
                <a:latin typeface="Times New Roman"/>
                <a:cs typeface="Times New Roman"/>
              </a:rPr>
              <a:t>ce</a:t>
            </a:r>
            <a:r>
              <a:rPr sz="3050" spc="155" dirty="0">
                <a:latin typeface="Times New Roman"/>
                <a:cs typeface="Times New Roman"/>
              </a:rPr>
              <a:t>d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50" dirty="0">
                <a:latin typeface="Times New Roman"/>
                <a:cs typeface="Times New Roman"/>
              </a:rPr>
              <a:t>b</a:t>
            </a:r>
            <a:r>
              <a:rPr sz="3050" spc="-5" dirty="0">
                <a:latin typeface="Times New Roman"/>
                <a:cs typeface="Times New Roman"/>
              </a:rPr>
              <a:t>y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50" dirty="0">
                <a:latin typeface="Times New Roman"/>
                <a:cs typeface="Times New Roman"/>
              </a:rPr>
              <a:t>p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0" dirty="0">
                <a:latin typeface="Times New Roman"/>
                <a:cs typeface="Times New Roman"/>
              </a:rPr>
              <a:t>n</a:t>
            </a:r>
            <a:r>
              <a:rPr sz="3050" spc="-25" dirty="0">
                <a:latin typeface="Times New Roman"/>
                <a:cs typeface="Times New Roman"/>
              </a:rPr>
              <a:t>e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60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0" dirty="0">
                <a:latin typeface="Times New Roman"/>
                <a:cs typeface="Times New Roman"/>
              </a:rPr>
              <a:t>n</a:t>
            </a:r>
            <a:r>
              <a:rPr sz="3050" spc="155" dirty="0">
                <a:latin typeface="Times New Roman"/>
                <a:cs typeface="Times New Roman"/>
              </a:rPr>
              <a:t>d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-15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150" dirty="0"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f</a:t>
            </a:r>
            <a:r>
              <a:rPr sz="3050" spc="150" dirty="0">
                <a:latin typeface="Times New Roman"/>
                <a:cs typeface="Times New Roman"/>
              </a:rPr>
              <a:t>or</a:t>
            </a:r>
            <a:r>
              <a:rPr sz="3050" spc="130" dirty="0">
                <a:latin typeface="Times New Roman"/>
                <a:cs typeface="Times New Roman"/>
              </a:rPr>
              <a:t>m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155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-15" dirty="0">
                <a:latin typeface="Times New Roman"/>
                <a:cs typeface="Times New Roman"/>
              </a:rPr>
              <a:t>s  </a:t>
            </a:r>
            <a:r>
              <a:rPr sz="3050" spc="55" dirty="0">
                <a:latin typeface="Times New Roman"/>
                <a:cs typeface="Times New Roman"/>
              </a:rPr>
              <a:t>displayed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150" dirty="0">
                <a:latin typeface="Times New Roman"/>
                <a:cs typeface="Times New Roman"/>
              </a:rPr>
              <a:t>on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204" dirty="0">
                <a:latin typeface="Times New Roman"/>
                <a:cs typeface="Times New Roman"/>
              </a:rPr>
              <a:t>LCD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screen.</a:t>
            </a:r>
            <a:endParaRPr sz="3050">
              <a:latin typeface="Times New Roman"/>
              <a:cs typeface="Times New Roman"/>
            </a:endParaRPr>
          </a:p>
          <a:p>
            <a:pPr marL="22225" marR="24130">
              <a:lnSpc>
                <a:spcPct val="114500"/>
              </a:lnSpc>
              <a:spcBef>
                <a:spcPts val="2210"/>
              </a:spcBef>
            </a:pP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Times New Roman"/>
                <a:cs typeface="Times New Roman"/>
              </a:rPr>
              <a:t>displayed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160" dirty="0">
                <a:latin typeface="Times New Roman"/>
                <a:cs typeface="Times New Roman"/>
              </a:rPr>
              <a:t>data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is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50" dirty="0">
                <a:latin typeface="Times New Roman"/>
                <a:cs typeface="Times New Roman"/>
              </a:rPr>
              <a:t>derived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spc="105" dirty="0">
                <a:latin typeface="Times New Roman"/>
                <a:cs typeface="Times New Roman"/>
              </a:rPr>
              <a:t>from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Times New Roman"/>
                <a:cs typeface="Times New Roman"/>
              </a:rPr>
              <a:t>measurements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spc="120" dirty="0">
                <a:latin typeface="Times New Roman"/>
                <a:cs typeface="Times New Roman"/>
              </a:rPr>
              <a:t>taken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Times New Roman"/>
                <a:cs typeface="Times New Roman"/>
              </a:rPr>
              <a:t>by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Times New Roman"/>
                <a:cs typeface="Times New Roman"/>
              </a:rPr>
              <a:t>sensors,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Times New Roman"/>
                <a:cs typeface="Times New Roman"/>
              </a:rPr>
              <a:t>ensuring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spc="70" dirty="0">
                <a:latin typeface="Times New Roman"/>
                <a:cs typeface="Times New Roman"/>
              </a:rPr>
              <a:t>accuracy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and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Times New Roman"/>
                <a:cs typeface="Times New Roman"/>
              </a:rPr>
              <a:t>real-time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90" dirty="0">
                <a:latin typeface="Times New Roman"/>
                <a:cs typeface="Times New Roman"/>
              </a:rPr>
              <a:t>representation.</a:t>
            </a:r>
            <a:endParaRPr sz="3050">
              <a:latin typeface="Times New Roman"/>
              <a:cs typeface="Times New Roman"/>
            </a:endParaRPr>
          </a:p>
          <a:p>
            <a:pPr marL="22225" marR="24130">
              <a:lnSpc>
                <a:spcPct val="114500"/>
              </a:lnSpc>
              <a:spcBef>
                <a:spcPts val="2210"/>
              </a:spcBef>
            </a:pPr>
            <a:r>
              <a:rPr sz="3050" spc="90" dirty="0">
                <a:latin typeface="Times New Roman"/>
                <a:cs typeface="Times New Roman"/>
              </a:rPr>
              <a:t>Concurrently,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system</a:t>
            </a:r>
            <a:r>
              <a:rPr sz="3050" spc="60" dirty="0">
                <a:latin typeface="Times New Roman"/>
                <a:cs typeface="Times New Roman"/>
              </a:rPr>
              <a:t> generates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spc="170" dirty="0">
                <a:latin typeface="Times New Roman"/>
                <a:cs typeface="Times New Roman"/>
              </a:rPr>
              <a:t>a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Times New Roman"/>
                <a:cs typeface="Times New Roman"/>
              </a:rPr>
              <a:t>graphical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output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150" dirty="0">
                <a:latin typeface="Times New Roman"/>
                <a:cs typeface="Times New Roman"/>
              </a:rPr>
              <a:t>on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spc="170" dirty="0">
                <a:latin typeface="Times New Roman"/>
                <a:cs typeface="Times New Roman"/>
              </a:rPr>
              <a:t>a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Times New Roman"/>
                <a:cs typeface="Times New Roman"/>
              </a:rPr>
              <a:t>cloud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40" dirty="0">
                <a:latin typeface="Times New Roman"/>
                <a:cs typeface="Times New Roman"/>
              </a:rPr>
              <a:t>server,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making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105" dirty="0">
                <a:latin typeface="Times New Roman"/>
                <a:cs typeface="Times New Roman"/>
              </a:rPr>
              <a:t>information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Times New Roman"/>
                <a:cs typeface="Times New Roman"/>
              </a:rPr>
              <a:t>accessible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150" dirty="0">
                <a:latin typeface="Times New Roman"/>
                <a:cs typeface="Times New Roman"/>
              </a:rPr>
              <a:t>on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70" dirty="0">
                <a:latin typeface="Times New Roman"/>
                <a:cs typeface="Times New Roman"/>
              </a:rPr>
              <a:t>a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Times New Roman"/>
                <a:cs typeface="Times New Roman"/>
              </a:rPr>
              <a:t>global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20" dirty="0">
                <a:latin typeface="Times New Roman"/>
                <a:cs typeface="Times New Roman"/>
              </a:rPr>
              <a:t>scale.</a:t>
            </a:r>
            <a:endParaRPr sz="3050">
              <a:latin typeface="Times New Roman"/>
              <a:cs typeface="Times New Roman"/>
            </a:endParaRPr>
          </a:p>
          <a:p>
            <a:pPr marL="12700" marR="33655">
              <a:lnSpc>
                <a:spcPct val="114500"/>
              </a:lnSpc>
              <a:spcBef>
                <a:spcPts val="2290"/>
              </a:spcBef>
              <a:tabLst>
                <a:tab pos="1150620" algn="l"/>
                <a:tab pos="2123440" algn="l"/>
                <a:tab pos="2838450" algn="l"/>
                <a:tab pos="4662170" algn="l"/>
                <a:tab pos="5207635" algn="l"/>
                <a:tab pos="6410960" algn="l"/>
                <a:tab pos="7210425" algn="l"/>
                <a:tab pos="8223250" algn="l"/>
                <a:tab pos="9624060" algn="l"/>
                <a:tab pos="10556240" algn="l"/>
                <a:tab pos="11569065" algn="l"/>
                <a:tab pos="12372975" algn="l"/>
                <a:tab pos="14023340" algn="l"/>
                <a:tab pos="15826740" algn="l"/>
              </a:tabLst>
            </a:pPr>
            <a:r>
              <a:rPr sz="3050" spc="300" dirty="0">
                <a:latin typeface="Times New Roman"/>
                <a:cs typeface="Times New Roman"/>
              </a:rPr>
              <a:t>U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e</a:t>
            </a:r>
            <a:r>
              <a:rPr sz="3050" spc="150" dirty="0">
                <a:latin typeface="Times New Roman"/>
                <a:cs typeface="Times New Roman"/>
              </a:rPr>
              <a:t>r</a:t>
            </a:r>
            <a:r>
              <a:rPr sz="3050" spc="-15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v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25" dirty="0">
                <a:latin typeface="Times New Roman"/>
                <a:cs typeface="Times New Roman"/>
              </a:rPr>
              <a:t>c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0" dirty="0">
                <a:latin typeface="Times New Roman"/>
                <a:cs typeface="Times New Roman"/>
              </a:rPr>
              <a:t>p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0" dirty="0">
                <a:latin typeface="Times New Roman"/>
                <a:cs typeface="Times New Roman"/>
              </a:rPr>
              <a:t>b</a:t>
            </a:r>
            <a:r>
              <a:rPr sz="3050" spc="-30" dirty="0">
                <a:latin typeface="Times New Roman"/>
                <a:cs typeface="Times New Roman"/>
              </a:rPr>
              <a:t>ili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-5" dirty="0">
                <a:latin typeface="Times New Roman"/>
                <a:cs typeface="Times New Roman"/>
              </a:rPr>
              <a:t>y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5" dirty="0">
                <a:latin typeface="Times New Roman"/>
                <a:cs typeface="Times New Roman"/>
              </a:rPr>
              <a:t>o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-25" dirty="0">
                <a:latin typeface="Times New Roman"/>
                <a:cs typeface="Times New Roman"/>
              </a:rPr>
              <a:t>cce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-15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50" dirty="0">
                <a:latin typeface="Times New Roman"/>
                <a:cs typeface="Times New Roman"/>
              </a:rPr>
              <a:t>h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-15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20" dirty="0">
                <a:latin typeface="Times New Roman"/>
                <a:cs typeface="Times New Roman"/>
              </a:rPr>
              <a:t>s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10" dirty="0">
                <a:latin typeface="Times New Roman"/>
                <a:cs typeface="Times New Roman"/>
              </a:rPr>
              <a:t>v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g</a:t>
            </a:r>
            <a:r>
              <a:rPr sz="3050" spc="-20" dirty="0">
                <a:latin typeface="Times New Roman"/>
                <a:cs typeface="Times New Roman"/>
              </a:rPr>
              <a:t>e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50" dirty="0">
                <a:latin typeface="Times New Roman"/>
                <a:cs typeface="Times New Roman"/>
              </a:rPr>
              <a:t>d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170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10" dirty="0">
                <a:latin typeface="Times New Roman"/>
                <a:cs typeface="Times New Roman"/>
              </a:rPr>
              <a:t>f</a:t>
            </a:r>
            <a:r>
              <a:rPr sz="3050" spc="150" dirty="0">
                <a:latin typeface="Times New Roman"/>
                <a:cs typeface="Times New Roman"/>
              </a:rPr>
              <a:t>ro</a:t>
            </a:r>
            <a:r>
              <a:rPr sz="3050" spc="135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50" dirty="0">
                <a:latin typeface="Times New Roman"/>
                <a:cs typeface="Times New Roman"/>
              </a:rPr>
              <a:t>n</a:t>
            </a:r>
            <a:r>
              <a:rPr sz="3050" spc="-5" dirty="0">
                <a:latin typeface="Times New Roman"/>
                <a:cs typeface="Times New Roman"/>
              </a:rPr>
              <a:t>y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30" dirty="0">
                <a:latin typeface="Times New Roman"/>
                <a:cs typeface="Times New Roman"/>
              </a:rPr>
              <a:t>l</a:t>
            </a:r>
            <a:r>
              <a:rPr sz="3050" spc="150" dirty="0">
                <a:latin typeface="Times New Roman"/>
                <a:cs typeface="Times New Roman"/>
              </a:rPr>
              <a:t>o</a:t>
            </a:r>
            <a:r>
              <a:rPr sz="3050" spc="-25" dirty="0">
                <a:latin typeface="Times New Roman"/>
                <a:cs typeface="Times New Roman"/>
              </a:rPr>
              <a:t>c</a:t>
            </a:r>
            <a:r>
              <a:rPr sz="3050" spc="165" dirty="0">
                <a:latin typeface="Times New Roman"/>
                <a:cs typeface="Times New Roman"/>
              </a:rPr>
              <a:t>a</a:t>
            </a:r>
            <a:r>
              <a:rPr sz="3050" spc="160" dirty="0">
                <a:latin typeface="Times New Roman"/>
                <a:cs typeface="Times New Roman"/>
              </a:rPr>
              <a:t>t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150" dirty="0">
                <a:latin typeface="Times New Roman"/>
                <a:cs typeface="Times New Roman"/>
              </a:rPr>
              <a:t>on</a:t>
            </a:r>
            <a:r>
              <a:rPr sz="3050" spc="60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50" dirty="0">
                <a:latin typeface="Times New Roman"/>
                <a:cs typeface="Times New Roman"/>
              </a:rPr>
              <a:t>pro</a:t>
            </a:r>
            <a:r>
              <a:rPr sz="3050" spc="-10" dirty="0">
                <a:latin typeface="Times New Roman"/>
                <a:cs typeface="Times New Roman"/>
              </a:rPr>
              <a:t>v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150" dirty="0">
                <a:latin typeface="Times New Roman"/>
                <a:cs typeface="Times New Roman"/>
              </a:rPr>
              <a:t>d</a:t>
            </a:r>
            <a:r>
              <a:rPr sz="3050" spc="-30" dirty="0">
                <a:latin typeface="Times New Roman"/>
                <a:cs typeface="Times New Roman"/>
              </a:rPr>
              <a:t>i</a:t>
            </a:r>
            <a:r>
              <a:rPr sz="3050" spc="150" dirty="0">
                <a:latin typeface="Times New Roman"/>
                <a:cs typeface="Times New Roman"/>
              </a:rPr>
              <a:t>n</a:t>
            </a:r>
            <a:r>
              <a:rPr sz="3050" spc="-5" dirty="0">
                <a:latin typeface="Times New Roman"/>
                <a:cs typeface="Times New Roman"/>
              </a:rPr>
              <a:t>g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120" dirty="0">
                <a:latin typeface="Times New Roman"/>
                <a:cs typeface="Times New Roman"/>
              </a:rPr>
              <a:t>a  </a:t>
            </a:r>
            <a:r>
              <a:rPr sz="3050" spc="65" dirty="0">
                <a:latin typeface="Times New Roman"/>
                <a:cs typeface="Times New Roman"/>
              </a:rPr>
              <a:t>convenient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and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90" dirty="0">
                <a:latin typeface="Times New Roman"/>
                <a:cs typeface="Times New Roman"/>
              </a:rPr>
              <a:t>remote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Times New Roman"/>
                <a:cs typeface="Times New Roman"/>
              </a:rPr>
              <a:t>overview.</a:t>
            </a:r>
            <a:endParaRPr sz="3050">
              <a:latin typeface="Times New Roman"/>
              <a:cs typeface="Times New Roman"/>
            </a:endParaRPr>
          </a:p>
          <a:p>
            <a:pPr marL="41275" marR="5080">
              <a:lnSpc>
                <a:spcPct val="114500"/>
              </a:lnSpc>
              <a:spcBef>
                <a:spcPts val="2365"/>
              </a:spcBef>
            </a:pP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Times New Roman"/>
                <a:cs typeface="Times New Roman"/>
              </a:rPr>
              <a:t>comprehensive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presentation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is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60" dirty="0">
                <a:latin typeface="Times New Roman"/>
                <a:cs typeface="Times New Roman"/>
              </a:rPr>
              <a:t>facilitated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spc="130" dirty="0">
                <a:latin typeface="Times New Roman"/>
                <a:cs typeface="Times New Roman"/>
              </a:rPr>
              <a:t>through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both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local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spc="204" dirty="0">
                <a:latin typeface="Times New Roman"/>
                <a:cs typeface="Times New Roman"/>
              </a:rPr>
              <a:t>LCD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screen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and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Times New Roman"/>
                <a:cs typeface="Times New Roman"/>
              </a:rPr>
              <a:t>cloud-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based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55" dirty="0">
                <a:latin typeface="Times New Roman"/>
                <a:cs typeface="Times New Roman"/>
              </a:rPr>
              <a:t>interface,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allowing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users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to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25" dirty="0">
                <a:latin typeface="Times New Roman"/>
                <a:cs typeface="Times New Roman"/>
              </a:rPr>
              <a:t>monitor</a:t>
            </a:r>
            <a:r>
              <a:rPr sz="3050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solar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60" dirty="0">
                <a:latin typeface="Times New Roman"/>
                <a:cs typeface="Times New Roman"/>
              </a:rPr>
              <a:t>voltage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5" dirty="0">
                <a:latin typeface="Times New Roman"/>
                <a:cs typeface="Times New Roman"/>
              </a:rPr>
              <a:t>efficiently.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</a:t>
            </a:r>
            <a:r>
              <a:rPr spc="-30" dirty="0"/>
              <a:t>e</a:t>
            </a:r>
            <a:r>
              <a:rPr dirty="0"/>
              <a:t>f</a:t>
            </a:r>
            <a:r>
              <a:rPr spc="-30" dirty="0"/>
              <a:t>e</a:t>
            </a:r>
            <a:r>
              <a:rPr spc="-245" dirty="0"/>
              <a:t>r</a:t>
            </a:r>
            <a:r>
              <a:rPr spc="-30" dirty="0"/>
              <a:t>e</a:t>
            </a:r>
            <a:r>
              <a:rPr spc="-229" dirty="0"/>
              <a:t>n</a:t>
            </a:r>
            <a:r>
              <a:rPr spc="-30" dirty="0"/>
              <a:t>ce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072" y="1368795"/>
            <a:ext cx="15902940" cy="8065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15599"/>
              </a:lnSpc>
              <a:spcBef>
                <a:spcPts val="100"/>
              </a:spcBef>
              <a:tabLst>
                <a:tab pos="495300" algn="l"/>
              </a:tabLst>
            </a:pPr>
            <a:r>
              <a:rPr lang="en-IN" sz="2000" spc="20" dirty="0">
                <a:latin typeface="Times New Roman"/>
                <a:cs typeface="Times New Roman"/>
              </a:rPr>
              <a:t>[1]  </a:t>
            </a:r>
            <a:r>
              <a:rPr sz="2000" spc="20" dirty="0">
                <a:latin typeface="Times New Roman"/>
                <a:cs typeface="Times New Roman"/>
              </a:rPr>
              <a:t>Vishal </a:t>
            </a:r>
            <a:r>
              <a:rPr sz="2000" spc="30" dirty="0">
                <a:latin typeface="Times New Roman"/>
                <a:cs typeface="Times New Roman"/>
              </a:rPr>
              <a:t>Singh 1st, </a:t>
            </a:r>
            <a:r>
              <a:rPr sz="2000" spc="80" dirty="0">
                <a:latin typeface="Times New Roman"/>
                <a:cs typeface="Times New Roman"/>
              </a:rPr>
              <a:t>2Dr. </a:t>
            </a:r>
            <a:r>
              <a:rPr sz="2000" spc="40" dirty="0">
                <a:latin typeface="Times New Roman"/>
                <a:cs typeface="Times New Roman"/>
              </a:rPr>
              <a:t>Devesh </a:t>
            </a:r>
            <a:r>
              <a:rPr sz="2000" spc="85" dirty="0">
                <a:latin typeface="Times New Roman"/>
                <a:cs typeface="Times New Roman"/>
              </a:rPr>
              <a:t>Katiyar </a:t>
            </a:r>
            <a:r>
              <a:rPr sz="2000" spc="55" dirty="0">
                <a:latin typeface="Times New Roman"/>
                <a:cs typeface="Times New Roman"/>
              </a:rPr>
              <a:t>2nd, </a:t>
            </a:r>
            <a:r>
              <a:rPr sz="2000" spc="105" dirty="0">
                <a:latin typeface="Times New Roman"/>
                <a:cs typeface="Times New Roman"/>
              </a:rPr>
              <a:t>3MR. </a:t>
            </a:r>
            <a:r>
              <a:rPr sz="2000" spc="125" dirty="0">
                <a:latin typeface="Times New Roman"/>
                <a:cs typeface="Times New Roman"/>
              </a:rPr>
              <a:t>GAURAV GOEL </a:t>
            </a:r>
            <a:r>
              <a:rPr sz="2000" spc="55" dirty="0">
                <a:latin typeface="Times New Roman"/>
                <a:cs typeface="Times New Roman"/>
              </a:rPr>
              <a:t>3rd, </a:t>
            </a:r>
            <a:r>
              <a:rPr sz="2000" spc="75" dirty="0">
                <a:latin typeface="Times New Roman"/>
                <a:cs typeface="Times New Roman"/>
              </a:rPr>
              <a:t>4rth </a:t>
            </a:r>
            <a:r>
              <a:rPr sz="2000" spc="40" dirty="0">
                <a:latin typeface="Times New Roman"/>
                <a:cs typeface="Times New Roman"/>
              </a:rPr>
              <a:t>Yogesh </a:t>
            </a:r>
            <a:r>
              <a:rPr sz="2000" spc="60" dirty="0">
                <a:latin typeface="Times New Roman"/>
                <a:cs typeface="Times New Roman"/>
              </a:rPr>
              <a:t>Dev </a:t>
            </a:r>
            <a:r>
              <a:rPr sz="2000" spc="30" dirty="0">
                <a:latin typeface="Times New Roman"/>
                <a:cs typeface="Times New Roman"/>
              </a:rPr>
              <a:t>Singh </a:t>
            </a:r>
            <a:r>
              <a:rPr sz="2000" spc="65" dirty="0">
                <a:latin typeface="Times New Roman"/>
                <a:cs typeface="Times New Roman"/>
              </a:rPr>
              <a:t>4th </a:t>
            </a:r>
            <a:r>
              <a:rPr sz="2000" spc="-5" dirty="0">
                <a:latin typeface="Times New Roman"/>
                <a:cs typeface="Times New Roman"/>
              </a:rPr>
              <a:t>2021 </a:t>
            </a:r>
            <a:r>
              <a:rPr sz="2000" spc="100" dirty="0">
                <a:latin typeface="Times New Roman"/>
                <a:cs typeface="Times New Roman"/>
              </a:rPr>
              <a:t>“IOT </a:t>
            </a:r>
            <a:r>
              <a:rPr sz="2000" spc="75" dirty="0">
                <a:latin typeface="Times New Roman"/>
                <a:cs typeface="Times New Roman"/>
              </a:rPr>
              <a:t>BASED </a:t>
            </a:r>
            <a:r>
              <a:rPr sz="2000" spc="95" dirty="0">
                <a:latin typeface="Times New Roman"/>
                <a:cs typeface="Times New Roman"/>
              </a:rPr>
              <a:t>SOLAR </a:t>
            </a:r>
            <a:r>
              <a:rPr sz="2000" spc="114" dirty="0">
                <a:latin typeface="Times New Roman"/>
                <a:cs typeface="Times New Roman"/>
              </a:rPr>
              <a:t>POWER 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lang="en-IN" sz="2000" spc="120" dirty="0">
                <a:latin typeface="Times New Roman"/>
                <a:cs typeface="Times New Roman"/>
              </a:rPr>
              <a:t>                 </a:t>
            </a:r>
            <a:r>
              <a:rPr lang="en-IN" sz="2000" spc="145" dirty="0">
                <a:latin typeface="Times New Roman"/>
                <a:cs typeface="Times New Roman"/>
              </a:rPr>
              <a:t>  	M</a:t>
            </a:r>
            <a:r>
              <a:rPr sz="2000" spc="145" dirty="0">
                <a:latin typeface="Times New Roman"/>
                <a:cs typeface="Times New Roman"/>
              </a:rPr>
              <a:t>ONITORING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SYSTEMJETIR</a:t>
            </a:r>
            <a:r>
              <a:rPr sz="2000" spc="62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September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Volume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8,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Issue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9.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65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115599"/>
              </a:lnSpc>
              <a:spcBef>
                <a:spcPts val="5"/>
              </a:spcBef>
              <a:tabLst>
                <a:tab pos="495300" algn="l"/>
              </a:tabLst>
            </a:pPr>
            <a:r>
              <a:rPr lang="en-IN" sz="2000" spc="60" dirty="0">
                <a:latin typeface="Times New Roman"/>
                <a:cs typeface="Times New Roman"/>
              </a:rPr>
              <a:t>[2]  </a:t>
            </a:r>
            <a:r>
              <a:rPr sz="2000" spc="60" dirty="0">
                <a:latin typeface="Times New Roman"/>
                <a:cs typeface="Times New Roman"/>
              </a:rPr>
              <a:t>Balakrishnan </a:t>
            </a:r>
            <a:r>
              <a:rPr sz="2000" spc="200" dirty="0">
                <a:latin typeface="Times New Roman"/>
                <a:cs typeface="Times New Roman"/>
              </a:rPr>
              <a:t>D </a:t>
            </a:r>
            <a:r>
              <a:rPr sz="2000" spc="15" dirty="0">
                <a:latin typeface="Times New Roman"/>
                <a:cs typeface="Times New Roman"/>
              </a:rPr>
              <a:t>1, </a:t>
            </a:r>
            <a:r>
              <a:rPr sz="2000" spc="100" dirty="0">
                <a:latin typeface="Times New Roman"/>
                <a:cs typeface="Times New Roman"/>
              </a:rPr>
              <a:t>Raja </a:t>
            </a:r>
            <a:r>
              <a:rPr sz="2000" spc="95" dirty="0">
                <a:latin typeface="Times New Roman"/>
                <a:cs typeface="Times New Roman"/>
              </a:rPr>
              <a:t>J </a:t>
            </a:r>
            <a:r>
              <a:rPr sz="2000" spc="15" dirty="0">
                <a:latin typeface="Times New Roman"/>
                <a:cs typeface="Times New Roman"/>
              </a:rPr>
              <a:t>2, </a:t>
            </a:r>
            <a:r>
              <a:rPr sz="2000" spc="100" dirty="0">
                <a:latin typeface="Times New Roman"/>
                <a:cs typeface="Times New Roman"/>
              </a:rPr>
              <a:t>Manikandan </a:t>
            </a:r>
            <a:r>
              <a:rPr sz="2000" spc="65" dirty="0">
                <a:latin typeface="Times New Roman"/>
                <a:cs typeface="Times New Roman"/>
              </a:rPr>
              <a:t>Rajagopal3, </a:t>
            </a:r>
            <a:r>
              <a:rPr sz="2000" spc="85" dirty="0">
                <a:latin typeface="Times New Roman"/>
                <a:cs typeface="Times New Roman"/>
              </a:rPr>
              <a:t>Sudhakar </a:t>
            </a:r>
            <a:r>
              <a:rPr sz="2000" spc="95" dirty="0">
                <a:latin typeface="Times New Roman"/>
                <a:cs typeface="Times New Roman"/>
              </a:rPr>
              <a:t>K4 </a:t>
            </a:r>
            <a:r>
              <a:rPr sz="2000" spc="100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Janani </a:t>
            </a:r>
            <a:r>
              <a:rPr sz="2000" spc="200" dirty="0">
                <a:latin typeface="Times New Roman"/>
                <a:cs typeface="Times New Roman"/>
              </a:rPr>
              <a:t>K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75" dirty="0">
                <a:latin typeface="Times New Roman"/>
                <a:cs typeface="Times New Roman"/>
              </a:rPr>
              <a:t>“IOT-BASED </a:t>
            </a:r>
            <a:r>
              <a:rPr sz="2000" spc="80" dirty="0">
                <a:latin typeface="Times New Roman"/>
                <a:cs typeface="Times New Roman"/>
              </a:rPr>
              <a:t>SYSTEM </a:t>
            </a:r>
            <a:r>
              <a:rPr sz="2000" spc="170" dirty="0">
                <a:latin typeface="Times New Roman"/>
                <a:cs typeface="Times New Roman"/>
              </a:rPr>
              <a:t>FOR </a:t>
            </a:r>
            <a:r>
              <a:rPr sz="2000" spc="145" dirty="0">
                <a:latin typeface="Times New Roman"/>
                <a:cs typeface="Times New Roman"/>
              </a:rPr>
              <a:t>FAULT </a:t>
            </a:r>
            <a:r>
              <a:rPr sz="2000" spc="120" dirty="0">
                <a:latin typeface="Times New Roman"/>
                <a:cs typeface="Times New Roman"/>
              </a:rPr>
              <a:t>DETECTION 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lang="en-IN" sz="2000" spc="125" dirty="0">
                <a:latin typeface="Times New Roman"/>
                <a:cs typeface="Times New Roman"/>
              </a:rPr>
              <a:t>	</a:t>
            </a:r>
            <a:r>
              <a:rPr sz="2000" spc="160" dirty="0">
                <a:latin typeface="Times New Roman"/>
                <a:cs typeface="Times New Roman"/>
              </a:rPr>
              <a:t>AND </a:t>
            </a:r>
            <a:r>
              <a:rPr sz="2000" spc="105" dirty="0">
                <a:latin typeface="Times New Roman"/>
                <a:cs typeface="Times New Roman"/>
              </a:rPr>
              <a:t>DIAGNOSIS </a:t>
            </a:r>
            <a:r>
              <a:rPr sz="2000" spc="150" dirty="0">
                <a:latin typeface="Times New Roman"/>
                <a:cs typeface="Times New Roman"/>
              </a:rPr>
              <a:t>IN </a:t>
            </a:r>
            <a:r>
              <a:rPr sz="2000" spc="95" dirty="0">
                <a:latin typeface="Times New Roman"/>
                <a:cs typeface="Times New Roman"/>
              </a:rPr>
              <a:t>SOLAR </a:t>
            </a:r>
            <a:r>
              <a:rPr sz="2000" spc="40" dirty="0">
                <a:latin typeface="Times New Roman"/>
                <a:cs typeface="Times New Roman"/>
              </a:rPr>
              <a:t>PV </a:t>
            </a:r>
            <a:r>
              <a:rPr sz="2000" spc="95" dirty="0">
                <a:latin typeface="Times New Roman"/>
                <a:cs typeface="Times New Roman"/>
              </a:rPr>
              <a:t>PANELS” </a:t>
            </a:r>
            <a:r>
              <a:rPr sz="2000" spc="60" dirty="0">
                <a:latin typeface="Times New Roman"/>
                <a:cs typeface="Times New Roman"/>
              </a:rPr>
              <a:t>Kalasalingam </a:t>
            </a:r>
            <a:r>
              <a:rPr sz="2000" spc="50" dirty="0">
                <a:latin typeface="Times New Roman"/>
                <a:cs typeface="Times New Roman"/>
              </a:rPr>
              <a:t>Academy </a:t>
            </a:r>
            <a:r>
              <a:rPr sz="2000" spc="45" dirty="0">
                <a:latin typeface="Times New Roman"/>
                <a:cs typeface="Times New Roman"/>
              </a:rPr>
              <a:t>of </a:t>
            </a:r>
            <a:r>
              <a:rPr sz="2000" spc="55" dirty="0">
                <a:latin typeface="Times New Roman"/>
                <a:cs typeface="Times New Roman"/>
              </a:rPr>
              <a:t>Research </a:t>
            </a:r>
            <a:r>
              <a:rPr sz="2000" spc="100" dirty="0">
                <a:latin typeface="Times New Roman"/>
                <a:cs typeface="Times New Roman"/>
              </a:rPr>
              <a:t>and </a:t>
            </a:r>
            <a:r>
              <a:rPr sz="2000" spc="70" dirty="0">
                <a:latin typeface="Times New Roman"/>
                <a:cs typeface="Times New Roman"/>
              </a:rPr>
              <a:t>Education, </a:t>
            </a:r>
            <a:r>
              <a:rPr sz="2000" spc="100" dirty="0">
                <a:latin typeface="Times New Roman"/>
                <a:cs typeface="Times New Roman"/>
              </a:rPr>
              <a:t>Anand </a:t>
            </a:r>
            <a:r>
              <a:rPr sz="2000" spc="90" dirty="0">
                <a:latin typeface="Times New Roman"/>
                <a:cs typeface="Times New Roman"/>
              </a:rPr>
              <a:t>Nagar, </a:t>
            </a:r>
            <a:r>
              <a:rPr sz="2000" spc="40" dirty="0">
                <a:latin typeface="Times New Roman"/>
                <a:cs typeface="Times New Roman"/>
              </a:rPr>
              <a:t>Krishnankoil-626126, 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lang="en-IN" sz="2000" spc="45" dirty="0">
                <a:latin typeface="Times New Roman"/>
                <a:cs typeface="Times New Roman"/>
              </a:rPr>
              <a:t>	</a:t>
            </a:r>
            <a:r>
              <a:rPr sz="2000" spc="70" dirty="0" err="1">
                <a:latin typeface="Times New Roman"/>
                <a:cs typeface="Times New Roman"/>
              </a:rPr>
              <a:t>Tamilnadu</a:t>
            </a:r>
            <a:r>
              <a:rPr sz="2000" spc="7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India.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lain"/>
            </a:pPr>
            <a:endParaRPr sz="210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115599"/>
              </a:lnSpc>
              <a:spcBef>
                <a:spcPts val="5"/>
              </a:spcBef>
              <a:tabLst>
                <a:tab pos="495300" algn="l"/>
              </a:tabLst>
            </a:pPr>
            <a:r>
              <a:rPr lang="en-IN" sz="2000" spc="70" dirty="0">
                <a:latin typeface="Times New Roman"/>
                <a:cs typeface="Times New Roman"/>
              </a:rPr>
              <a:t>[3]  </a:t>
            </a:r>
            <a:r>
              <a:rPr sz="2000" spc="70" dirty="0" err="1">
                <a:latin typeface="Times New Roman"/>
                <a:cs typeface="Times New Roman"/>
              </a:rPr>
              <a:t>T.Asha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Rakshana </a:t>
            </a:r>
            <a:r>
              <a:rPr sz="2000" spc="30" dirty="0">
                <a:latin typeface="Times New Roman"/>
                <a:cs typeface="Times New Roman"/>
              </a:rPr>
              <a:t>1st, </a:t>
            </a:r>
            <a:r>
              <a:rPr sz="2000" spc="50" dirty="0">
                <a:latin typeface="Times New Roman"/>
                <a:cs typeface="Times New Roman"/>
              </a:rPr>
              <a:t>R.Palselvam </a:t>
            </a:r>
            <a:r>
              <a:rPr sz="2000" spc="55" dirty="0">
                <a:latin typeface="Times New Roman"/>
                <a:cs typeface="Times New Roman"/>
              </a:rPr>
              <a:t>2nd, </a:t>
            </a:r>
            <a:r>
              <a:rPr sz="2000" spc="40" dirty="0">
                <a:latin typeface="Times New Roman"/>
                <a:cs typeface="Times New Roman"/>
              </a:rPr>
              <a:t>S.Priya </a:t>
            </a:r>
            <a:r>
              <a:rPr sz="2000" spc="55" dirty="0">
                <a:latin typeface="Times New Roman"/>
                <a:cs typeface="Times New Roman"/>
              </a:rPr>
              <a:t>3rd, </a:t>
            </a:r>
            <a:r>
              <a:rPr sz="2000" spc="200" dirty="0">
                <a:latin typeface="Times New Roman"/>
                <a:cs typeface="Times New Roman"/>
              </a:rPr>
              <a:t>K </a:t>
            </a:r>
            <a:r>
              <a:rPr sz="2000" spc="95" dirty="0">
                <a:latin typeface="Times New Roman"/>
                <a:cs typeface="Times New Roman"/>
              </a:rPr>
              <a:t>Genda </a:t>
            </a:r>
            <a:r>
              <a:rPr sz="2000" spc="40" dirty="0">
                <a:latin typeface="Times New Roman"/>
                <a:cs typeface="Times New Roman"/>
              </a:rPr>
              <a:t>Devi </a:t>
            </a:r>
            <a:r>
              <a:rPr sz="2000" spc="75" dirty="0">
                <a:latin typeface="Times New Roman"/>
                <a:cs typeface="Times New Roman"/>
              </a:rPr>
              <a:t>4rth </a:t>
            </a:r>
            <a:r>
              <a:rPr sz="2000" spc="100" dirty="0">
                <a:latin typeface="Times New Roman"/>
                <a:cs typeface="Times New Roman"/>
              </a:rPr>
              <a:t>“IOT </a:t>
            </a:r>
            <a:r>
              <a:rPr sz="2000" spc="35" dirty="0">
                <a:latin typeface="Times New Roman"/>
                <a:cs typeface="Times New Roman"/>
              </a:rPr>
              <a:t>Based </a:t>
            </a:r>
            <a:r>
              <a:rPr sz="2000" spc="55" dirty="0">
                <a:latin typeface="Times New Roman"/>
                <a:cs typeface="Times New Roman"/>
              </a:rPr>
              <a:t>Solar </a:t>
            </a:r>
            <a:r>
              <a:rPr sz="2000" spc="50" dirty="0">
                <a:latin typeface="Times New Roman"/>
                <a:cs typeface="Times New Roman"/>
              </a:rPr>
              <a:t>Panel </a:t>
            </a:r>
            <a:r>
              <a:rPr sz="2000" spc="100" dirty="0">
                <a:latin typeface="Times New Roman"/>
                <a:cs typeface="Times New Roman"/>
              </a:rPr>
              <a:t>Fault </a:t>
            </a:r>
            <a:r>
              <a:rPr sz="2000" spc="75" dirty="0">
                <a:latin typeface="Times New Roman"/>
                <a:cs typeface="Times New Roman"/>
              </a:rPr>
              <a:t>Monitoring </a:t>
            </a:r>
            <a:r>
              <a:rPr sz="2000" spc="100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Control </a:t>
            </a:r>
            <a:r>
              <a:rPr sz="2000" spc="-5" dirty="0">
                <a:latin typeface="Times New Roman"/>
                <a:cs typeface="Times New Roman"/>
              </a:rPr>
              <a:t>By </a:t>
            </a:r>
            <a:r>
              <a:rPr sz="2000" spc="50" dirty="0">
                <a:latin typeface="Times New Roman"/>
                <a:cs typeface="Times New Roman"/>
              </a:rPr>
              <a:t>Using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lang="en-IN" sz="2000" spc="55" dirty="0">
                <a:latin typeface="Times New Roman"/>
                <a:cs typeface="Times New Roman"/>
              </a:rPr>
              <a:t>	</a:t>
            </a:r>
            <a:r>
              <a:rPr sz="2000" spc="50" dirty="0">
                <a:latin typeface="Times New Roman"/>
                <a:cs typeface="Times New Roman"/>
              </a:rPr>
              <a:t>Wi-Fi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Modem”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SSRG_IJEEE)Volume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Issue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January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2020.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lain"/>
            </a:pPr>
            <a:endParaRPr sz="295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494665" algn="l"/>
                <a:tab pos="495300" algn="l"/>
              </a:tabLst>
            </a:pPr>
            <a:r>
              <a:rPr lang="en-IN" sz="2000" spc="45" dirty="0">
                <a:latin typeface="Times New Roman"/>
                <a:cs typeface="Times New Roman"/>
              </a:rPr>
              <a:t>[4</a:t>
            </a:r>
            <a:r>
              <a:rPr lang="en-IN" sz="2000" spc="45">
                <a:latin typeface="Times New Roman"/>
                <a:cs typeface="Times New Roman"/>
              </a:rPr>
              <a:t>]  </a:t>
            </a:r>
            <a:r>
              <a:rPr sz="2000" spc="45">
                <a:latin typeface="Times New Roman"/>
                <a:cs typeface="Times New Roman"/>
              </a:rPr>
              <a:t>Preethi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Sekar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1st,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Priya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Sabde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2nd,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Ganesh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Patil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3rd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“IoT-based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Solar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Energy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Monitoring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“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(IRJET)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Volume: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09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Issue: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June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2022.</a:t>
            </a: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000" dirty="0">
              <a:latin typeface="Times New Roman"/>
              <a:cs typeface="Times New Roman"/>
            </a:endParaRPr>
          </a:p>
          <a:p>
            <a:pPr marL="12065" marR="5080">
              <a:lnSpc>
                <a:spcPct val="115599"/>
              </a:lnSpc>
              <a:spcBef>
                <a:spcPts val="1255"/>
              </a:spcBef>
              <a:tabLst>
                <a:tab pos="494665" algn="l"/>
                <a:tab pos="495300" algn="l"/>
              </a:tabLst>
            </a:pPr>
            <a:r>
              <a:rPr lang="en-IN" sz="2000" spc="80" dirty="0">
                <a:latin typeface="Times New Roman"/>
                <a:cs typeface="Times New Roman"/>
              </a:rPr>
              <a:t>[5]  </a:t>
            </a:r>
            <a:r>
              <a:rPr sz="2000" spc="80" dirty="0" err="1">
                <a:latin typeface="Times New Roman"/>
                <a:cs typeface="Times New Roman"/>
              </a:rPr>
              <a:t>P.Sampurna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Lakshmi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1st,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Dr.S.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Sivagama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Sundari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2nd,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Dr.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R.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Manjula </a:t>
            </a:r>
            <a:r>
              <a:rPr sz="2000" spc="20" dirty="0">
                <a:latin typeface="Times New Roman"/>
                <a:cs typeface="Times New Roman"/>
              </a:rPr>
              <a:t>sri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3rd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”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Solar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Panel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Fault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Detection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System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using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IoT”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Eur. </a:t>
            </a:r>
            <a:r>
              <a:rPr sz="2000" spc="60" dirty="0">
                <a:latin typeface="Times New Roman"/>
                <a:cs typeface="Times New Roman"/>
              </a:rPr>
              <a:t>Chem.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lang="en-IN" sz="2000" spc="-484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Bull.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2023,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12(Special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Issue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7),</a:t>
            </a:r>
            <a:r>
              <a:rPr sz="2000" spc="-5" dirty="0">
                <a:latin typeface="Times New Roman"/>
                <a:cs typeface="Times New Roman"/>
              </a:rPr>
              <a:t> 3199-3206.</a:t>
            </a:r>
            <a:endParaRPr sz="2000" dirty="0">
              <a:latin typeface="Times New Roman"/>
              <a:cs typeface="Times New Roman"/>
            </a:endParaRPr>
          </a:p>
          <a:p>
            <a:pPr marL="12065" marR="5080">
              <a:lnSpc>
                <a:spcPct val="115599"/>
              </a:lnSpc>
              <a:spcBef>
                <a:spcPts val="1735"/>
              </a:spcBef>
              <a:tabLst>
                <a:tab pos="494665" algn="l"/>
                <a:tab pos="495300" algn="l"/>
              </a:tabLst>
            </a:pPr>
            <a:r>
              <a:rPr lang="en-IN" sz="2000" spc="60" dirty="0">
                <a:latin typeface="Times New Roman"/>
                <a:cs typeface="Times New Roman"/>
              </a:rPr>
              <a:t>[6]  </a:t>
            </a:r>
            <a:r>
              <a:rPr sz="2000" spc="60" dirty="0" err="1">
                <a:latin typeface="Times New Roman"/>
                <a:cs typeface="Times New Roman"/>
              </a:rPr>
              <a:t>Kabalci</a:t>
            </a:r>
            <a:r>
              <a:rPr sz="2000" spc="60" dirty="0">
                <a:latin typeface="Times New Roman"/>
                <a:cs typeface="Times New Roman"/>
              </a:rPr>
              <a:t>,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Ersan,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Alper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Gorgun,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and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Yasin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Kabalci.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"Layout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and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implementation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renewable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energy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tracking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device."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power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Engineering,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lang="en-IN" sz="2000" spc="-484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imes New Roman"/>
                <a:cs typeface="Times New Roman"/>
              </a:rPr>
              <a:t>energy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electric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Drives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(POWERING),</a:t>
            </a:r>
            <a:r>
              <a:rPr sz="2000" spc="-5" dirty="0">
                <a:latin typeface="Times New Roman"/>
                <a:cs typeface="Times New Roman"/>
              </a:rPr>
              <a:t> 2013 </a:t>
            </a:r>
            <a:r>
              <a:rPr sz="2000" spc="120" dirty="0">
                <a:latin typeface="Times New Roman"/>
                <a:cs typeface="Times New Roman"/>
              </a:rPr>
              <a:t>Fourth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worldwide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conference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on.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IEEE,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2013.</a:t>
            </a:r>
          </a:p>
          <a:p>
            <a:pPr marL="12065" marR="5080">
              <a:lnSpc>
                <a:spcPct val="115599"/>
              </a:lnSpc>
              <a:spcBef>
                <a:spcPts val="1700"/>
              </a:spcBef>
              <a:tabLst>
                <a:tab pos="494665" algn="l"/>
                <a:tab pos="495300" algn="l"/>
              </a:tabLst>
            </a:pPr>
            <a:r>
              <a:rPr lang="en-IN" sz="2000" spc="60" dirty="0">
                <a:latin typeface="Times New Roman"/>
                <a:cs typeface="Times New Roman"/>
              </a:rPr>
              <a:t>[7]  </a:t>
            </a:r>
            <a:r>
              <a:rPr sz="2000" spc="60" dirty="0">
                <a:latin typeface="Times New Roman"/>
                <a:cs typeface="Times New Roman"/>
              </a:rPr>
              <a:t>Bartolomeo.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M.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(2014),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Internet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things;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fiction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business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fact.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Harvard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Business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Review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of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Analytic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and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also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Report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lang="en-IN" sz="2000" spc="-484" dirty="0">
                <a:latin typeface="Times New Roman"/>
                <a:cs typeface="Times New Roman"/>
              </a:rPr>
              <a:t>	</a:t>
            </a:r>
            <a:r>
              <a:rPr sz="2000" spc="125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Haward,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Tech.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Rep.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2100" dirty="0">
              <a:latin typeface="Times New Roman"/>
              <a:cs typeface="Times New Roman"/>
            </a:endParaRPr>
          </a:p>
          <a:p>
            <a:pPr marL="12065" marR="5080">
              <a:lnSpc>
                <a:spcPct val="115599"/>
              </a:lnSpc>
              <a:tabLst>
                <a:tab pos="494665" algn="l"/>
                <a:tab pos="495300" algn="l"/>
              </a:tabLst>
            </a:pPr>
            <a:r>
              <a:rPr lang="en-IN" sz="2000" spc="70" dirty="0">
                <a:latin typeface="Times New Roman"/>
                <a:cs typeface="Times New Roman"/>
              </a:rPr>
              <a:t>[8]  </a:t>
            </a:r>
            <a:r>
              <a:rPr sz="2000" spc="70" dirty="0">
                <a:latin typeface="Times New Roman"/>
                <a:cs typeface="Times New Roman"/>
              </a:rPr>
              <a:t>Adhya,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S.,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Saha,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D.,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Das,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A.,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Jana,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J.,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&amp;Saha,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H.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(2016,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January).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An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IOT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based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smart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Solar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panel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Photovoltaic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remote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monitoring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lang="en-IN" sz="2000" spc="-484" dirty="0">
                <a:latin typeface="Times New Roman"/>
                <a:cs typeface="Times New Roman"/>
              </a:rPr>
              <a:t>	</a:t>
            </a:r>
            <a:r>
              <a:rPr sz="2000" spc="65" dirty="0">
                <a:latin typeface="Times New Roman"/>
                <a:cs typeface="Times New Roman"/>
              </a:rPr>
              <a:t>control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unit,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2016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2nd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international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conference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control,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instrumentation,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energy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&amp;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communication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(CIEC)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(pp.</a:t>
            </a:r>
            <a:r>
              <a:rPr sz="2000" dirty="0">
                <a:latin typeface="Times New Roman"/>
                <a:cs typeface="Times New Roman"/>
              </a:rPr>
              <a:t> 432-436),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IEEE.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060" y="3717766"/>
            <a:ext cx="852170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400" b="0" i="1" spc="1620" dirty="0">
                <a:latin typeface="Verdana"/>
                <a:cs typeface="Verdana"/>
              </a:rPr>
              <a:t>T</a:t>
            </a:r>
            <a:r>
              <a:rPr sz="11400" b="0" i="1" spc="875" dirty="0">
                <a:latin typeface="Verdana"/>
                <a:cs typeface="Verdana"/>
              </a:rPr>
              <a:t>h</a:t>
            </a:r>
            <a:r>
              <a:rPr sz="11400" b="0" i="1" spc="600" dirty="0">
                <a:latin typeface="Verdana"/>
                <a:cs typeface="Verdana"/>
              </a:rPr>
              <a:t>a</a:t>
            </a:r>
            <a:r>
              <a:rPr sz="11400" b="0" i="1" spc="940" dirty="0">
                <a:latin typeface="Verdana"/>
                <a:cs typeface="Verdana"/>
              </a:rPr>
              <a:t>n</a:t>
            </a:r>
            <a:r>
              <a:rPr sz="11400" b="0" i="1" spc="1275" dirty="0">
                <a:latin typeface="Verdana"/>
                <a:cs typeface="Verdana"/>
              </a:rPr>
              <a:t>k</a:t>
            </a:r>
            <a:r>
              <a:rPr sz="11400" b="0" i="1" spc="-1730" dirty="0">
                <a:latin typeface="Verdana"/>
                <a:cs typeface="Verdana"/>
              </a:rPr>
              <a:t> </a:t>
            </a:r>
            <a:r>
              <a:rPr sz="11400" b="0" i="1" spc="1975" dirty="0">
                <a:latin typeface="Verdana"/>
                <a:cs typeface="Verdana"/>
              </a:rPr>
              <a:t>Y</a:t>
            </a:r>
            <a:r>
              <a:rPr sz="11400" b="0" i="1" spc="550" dirty="0">
                <a:latin typeface="Verdana"/>
                <a:cs typeface="Verdana"/>
              </a:rPr>
              <a:t>o</a:t>
            </a:r>
            <a:r>
              <a:rPr sz="11400" b="0" i="1" spc="605" dirty="0">
                <a:latin typeface="Verdana"/>
                <a:cs typeface="Verdana"/>
              </a:rPr>
              <a:t>u</a:t>
            </a:r>
            <a:endParaRPr sz="1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9514" y="391192"/>
            <a:ext cx="1909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97" y="1607756"/>
            <a:ext cx="117882" cy="1178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97" y="2282904"/>
            <a:ext cx="117882" cy="1178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3097" y="2958051"/>
            <a:ext cx="117882" cy="1178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3097" y="3633198"/>
            <a:ext cx="117882" cy="1178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3097" y="4308345"/>
            <a:ext cx="117882" cy="1178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3097" y="4983493"/>
            <a:ext cx="117882" cy="117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97" y="5658640"/>
            <a:ext cx="117882" cy="117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97" y="6333787"/>
            <a:ext cx="117882" cy="117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3097" y="7008934"/>
            <a:ext cx="117882" cy="1178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97" y="7684082"/>
            <a:ext cx="117882" cy="1178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97" y="8359229"/>
            <a:ext cx="117882" cy="11788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097" y="9034377"/>
            <a:ext cx="117882" cy="11788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41849" y="1199249"/>
            <a:ext cx="5930900" cy="812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6640">
              <a:lnSpc>
                <a:spcPct val="116599"/>
              </a:lnSpc>
              <a:spcBef>
                <a:spcPts val="95"/>
              </a:spcBef>
            </a:pPr>
            <a:r>
              <a:rPr sz="3800" spc="165" dirty="0">
                <a:latin typeface="Times New Roman"/>
                <a:cs typeface="Times New Roman"/>
              </a:rPr>
              <a:t>Introduction </a:t>
            </a:r>
            <a:r>
              <a:rPr sz="3800" spc="170" dirty="0">
                <a:latin typeface="Times New Roman"/>
                <a:cs typeface="Times New Roman"/>
              </a:rPr>
              <a:t> </a:t>
            </a:r>
            <a:r>
              <a:rPr sz="3800" spc="140" dirty="0">
                <a:latin typeface="Times New Roman"/>
                <a:cs typeface="Times New Roman"/>
              </a:rPr>
              <a:t>Literature </a:t>
            </a:r>
            <a:r>
              <a:rPr sz="3800" spc="65" dirty="0">
                <a:latin typeface="Times New Roman"/>
                <a:cs typeface="Times New Roman"/>
              </a:rPr>
              <a:t>Survey </a:t>
            </a:r>
            <a:r>
              <a:rPr sz="3800" spc="70" dirty="0">
                <a:latin typeface="Times New Roman"/>
                <a:cs typeface="Times New Roman"/>
              </a:rPr>
              <a:t> </a:t>
            </a:r>
            <a:r>
              <a:rPr sz="3800" spc="60" dirty="0">
                <a:latin typeface="Times New Roman"/>
                <a:cs typeface="Times New Roman"/>
              </a:rPr>
              <a:t>Objective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105" dirty="0">
                <a:latin typeface="Times New Roman"/>
                <a:cs typeface="Times New Roman"/>
              </a:rPr>
              <a:t>of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135" dirty="0">
                <a:latin typeface="Times New Roman"/>
                <a:cs typeface="Times New Roman"/>
              </a:rPr>
              <a:t>the</a:t>
            </a:r>
            <a:r>
              <a:rPr sz="3800" spc="-10" dirty="0">
                <a:latin typeface="Times New Roman"/>
                <a:cs typeface="Times New Roman"/>
              </a:rPr>
              <a:t> </a:t>
            </a:r>
            <a:r>
              <a:rPr sz="3800" spc="105" dirty="0">
                <a:latin typeface="Times New Roman"/>
                <a:cs typeface="Times New Roman"/>
              </a:rPr>
              <a:t>Project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135" dirty="0">
                <a:latin typeface="Times New Roman"/>
                <a:cs typeface="Times New Roman"/>
              </a:rPr>
              <a:t>Problem </a:t>
            </a:r>
            <a:r>
              <a:rPr sz="3800" spc="114" dirty="0">
                <a:latin typeface="Times New Roman"/>
                <a:cs typeface="Times New Roman"/>
              </a:rPr>
              <a:t>Definition </a:t>
            </a:r>
            <a:r>
              <a:rPr sz="3800" spc="120" dirty="0">
                <a:latin typeface="Times New Roman"/>
                <a:cs typeface="Times New Roman"/>
              </a:rPr>
              <a:t> </a:t>
            </a:r>
            <a:r>
              <a:rPr sz="3800" spc="145" dirty="0">
                <a:latin typeface="Times New Roman"/>
                <a:cs typeface="Times New Roman"/>
              </a:rPr>
              <a:t>Proposed </a:t>
            </a:r>
            <a:r>
              <a:rPr sz="3800" spc="60" dirty="0">
                <a:latin typeface="Times New Roman"/>
                <a:cs typeface="Times New Roman"/>
              </a:rPr>
              <a:t>System </a:t>
            </a:r>
            <a:r>
              <a:rPr sz="3800" spc="65" dirty="0">
                <a:latin typeface="Times New Roman"/>
                <a:cs typeface="Times New Roman"/>
              </a:rPr>
              <a:t> </a:t>
            </a:r>
            <a:r>
              <a:rPr sz="3800" spc="75" dirty="0">
                <a:latin typeface="Times New Roman"/>
                <a:cs typeface="Times New Roman"/>
              </a:rPr>
              <a:t>Existing </a:t>
            </a:r>
            <a:r>
              <a:rPr sz="3800" spc="60" dirty="0">
                <a:latin typeface="Times New Roman"/>
                <a:cs typeface="Times New Roman"/>
              </a:rPr>
              <a:t>System </a:t>
            </a:r>
            <a:r>
              <a:rPr sz="3800" spc="65" dirty="0">
                <a:latin typeface="Times New Roman"/>
                <a:cs typeface="Times New Roman"/>
              </a:rPr>
              <a:t> </a:t>
            </a:r>
            <a:r>
              <a:rPr sz="3800" spc="145" dirty="0">
                <a:latin typeface="Times New Roman"/>
                <a:cs typeface="Times New Roman"/>
              </a:rPr>
              <a:t>Methodology </a:t>
            </a:r>
            <a:r>
              <a:rPr sz="3800" spc="150" dirty="0">
                <a:latin typeface="Times New Roman"/>
                <a:cs typeface="Times New Roman"/>
              </a:rPr>
              <a:t> </a:t>
            </a:r>
            <a:r>
              <a:rPr sz="3800" spc="110" dirty="0">
                <a:latin typeface="Times New Roman"/>
                <a:cs typeface="Times New Roman"/>
              </a:rPr>
              <a:t>Architecture </a:t>
            </a:r>
            <a:r>
              <a:rPr sz="3800" spc="170" dirty="0">
                <a:latin typeface="Times New Roman"/>
                <a:cs typeface="Times New Roman"/>
              </a:rPr>
              <a:t>Diagram </a:t>
            </a:r>
            <a:r>
              <a:rPr sz="3800" spc="175" dirty="0">
                <a:latin typeface="Times New Roman"/>
                <a:cs typeface="Times New Roman"/>
              </a:rPr>
              <a:t> </a:t>
            </a:r>
            <a:r>
              <a:rPr sz="3800" spc="114" dirty="0">
                <a:latin typeface="Times New Roman"/>
                <a:cs typeface="Times New Roman"/>
              </a:rPr>
              <a:t>Applications</a:t>
            </a: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ct val="116599"/>
              </a:lnSpc>
            </a:pPr>
            <a:r>
              <a:rPr sz="3800" spc="125" dirty="0">
                <a:latin typeface="Times New Roman"/>
                <a:cs typeface="Times New Roman"/>
              </a:rPr>
              <a:t>Advantages</a:t>
            </a:r>
            <a:r>
              <a:rPr sz="3800" spc="-20" dirty="0">
                <a:latin typeface="Times New Roman"/>
                <a:cs typeface="Times New Roman"/>
              </a:rPr>
              <a:t> </a:t>
            </a:r>
            <a:r>
              <a:rPr sz="3800" spc="-10" dirty="0">
                <a:latin typeface="Times New Roman"/>
                <a:cs typeface="Times New Roman"/>
              </a:rPr>
              <a:t>&amp;</a:t>
            </a:r>
            <a:r>
              <a:rPr sz="3800" spc="-15" dirty="0">
                <a:latin typeface="Times New Roman"/>
                <a:cs typeface="Times New Roman"/>
              </a:rPr>
              <a:t> </a:t>
            </a:r>
            <a:r>
              <a:rPr sz="3800" spc="135" dirty="0">
                <a:latin typeface="Times New Roman"/>
                <a:cs typeface="Times New Roman"/>
              </a:rPr>
              <a:t>Disadvantage </a:t>
            </a:r>
            <a:r>
              <a:rPr sz="3800" spc="-935" dirty="0">
                <a:latin typeface="Times New Roman"/>
                <a:cs typeface="Times New Roman"/>
              </a:rPr>
              <a:t> </a:t>
            </a:r>
            <a:r>
              <a:rPr sz="3800" spc="100" dirty="0">
                <a:latin typeface="Times New Roman"/>
                <a:cs typeface="Times New Roman"/>
              </a:rPr>
              <a:t>Expected </a:t>
            </a:r>
            <a:r>
              <a:rPr sz="3800" spc="120" dirty="0">
                <a:latin typeface="Times New Roman"/>
                <a:cs typeface="Times New Roman"/>
              </a:rPr>
              <a:t>Outcomes 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70" dirty="0">
                <a:latin typeface="Times New Roman"/>
                <a:cs typeface="Times New Roman"/>
              </a:rPr>
              <a:t>References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153" y="1239220"/>
            <a:ext cx="12277724" cy="419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4589" y="150344"/>
            <a:ext cx="2639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427" y="6107142"/>
            <a:ext cx="86884" cy="868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427" y="7871351"/>
            <a:ext cx="86884" cy="868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427" y="9094947"/>
            <a:ext cx="86884" cy="868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37073" y="5756558"/>
            <a:ext cx="1417383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300"/>
              </a:lnSpc>
              <a:spcBef>
                <a:spcPts val="100"/>
              </a:spcBef>
            </a:pPr>
            <a:r>
              <a:rPr sz="3050" spc="85" dirty="0">
                <a:latin typeface="Times New Roman"/>
                <a:cs typeface="Times New Roman"/>
              </a:rPr>
              <a:t>Solar </a:t>
            </a:r>
            <a:r>
              <a:rPr sz="3050" spc="80" dirty="0">
                <a:latin typeface="Times New Roman"/>
                <a:cs typeface="Times New Roman"/>
              </a:rPr>
              <a:t>power </a:t>
            </a:r>
            <a:r>
              <a:rPr sz="3050" spc="95" dirty="0">
                <a:latin typeface="Times New Roman"/>
                <a:cs typeface="Times New Roman"/>
              </a:rPr>
              <a:t>plants </a:t>
            </a:r>
            <a:r>
              <a:rPr sz="3050" spc="65" dirty="0">
                <a:latin typeface="Times New Roman"/>
                <a:cs typeface="Times New Roman"/>
              </a:rPr>
              <a:t>need </a:t>
            </a:r>
            <a:r>
              <a:rPr sz="3050" spc="155" dirty="0">
                <a:latin typeface="Times New Roman"/>
                <a:cs typeface="Times New Roman"/>
              </a:rPr>
              <a:t>to </a:t>
            </a:r>
            <a:r>
              <a:rPr sz="3050" spc="65" dirty="0">
                <a:latin typeface="Times New Roman"/>
                <a:cs typeface="Times New Roman"/>
              </a:rPr>
              <a:t>be </a:t>
            </a:r>
            <a:r>
              <a:rPr sz="3050" spc="110" dirty="0">
                <a:latin typeface="Times New Roman"/>
                <a:cs typeface="Times New Roman"/>
              </a:rPr>
              <a:t>monitored </a:t>
            </a:r>
            <a:r>
              <a:rPr sz="3050" spc="100" dirty="0">
                <a:latin typeface="Times New Roman"/>
                <a:cs typeface="Times New Roman"/>
              </a:rPr>
              <a:t>for </a:t>
            </a:r>
            <a:r>
              <a:rPr sz="3050" spc="120" dirty="0">
                <a:latin typeface="Times New Roman"/>
                <a:cs typeface="Times New Roman"/>
              </a:rPr>
              <a:t>optimum </a:t>
            </a:r>
            <a:r>
              <a:rPr sz="3050" spc="80" dirty="0">
                <a:latin typeface="Times New Roman"/>
                <a:cs typeface="Times New Roman"/>
              </a:rPr>
              <a:t>power </a:t>
            </a:r>
            <a:r>
              <a:rPr sz="3050" spc="140" dirty="0">
                <a:latin typeface="Times New Roman"/>
                <a:cs typeface="Times New Roman"/>
              </a:rPr>
              <a:t>output. </a:t>
            </a:r>
            <a:r>
              <a:rPr sz="3050" spc="65" dirty="0">
                <a:latin typeface="Times New Roman"/>
                <a:cs typeface="Times New Roman"/>
              </a:rPr>
              <a:t>This </a:t>
            </a:r>
            <a:r>
              <a:rPr sz="3050" spc="45" dirty="0">
                <a:latin typeface="Times New Roman"/>
                <a:cs typeface="Times New Roman"/>
              </a:rPr>
              <a:t>helps 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retrieve </a:t>
            </a:r>
            <a:r>
              <a:rPr sz="3050" spc="20" dirty="0">
                <a:latin typeface="Times New Roman"/>
                <a:cs typeface="Times New Roman"/>
              </a:rPr>
              <a:t>efficient </a:t>
            </a:r>
            <a:r>
              <a:rPr sz="3050" spc="80" dirty="0">
                <a:latin typeface="Times New Roman"/>
                <a:cs typeface="Times New Roman"/>
              </a:rPr>
              <a:t>power </a:t>
            </a:r>
            <a:r>
              <a:rPr sz="3050" spc="155" dirty="0">
                <a:latin typeface="Times New Roman"/>
                <a:cs typeface="Times New Roman"/>
              </a:rPr>
              <a:t>output </a:t>
            </a:r>
            <a:r>
              <a:rPr sz="3050" spc="105" dirty="0">
                <a:latin typeface="Times New Roman"/>
                <a:cs typeface="Times New Roman"/>
              </a:rPr>
              <a:t>from </a:t>
            </a:r>
            <a:r>
              <a:rPr sz="3050" spc="80" dirty="0">
                <a:latin typeface="Times New Roman"/>
                <a:cs typeface="Times New Roman"/>
              </a:rPr>
              <a:t>power </a:t>
            </a:r>
            <a:r>
              <a:rPr sz="3050" spc="95" dirty="0">
                <a:latin typeface="Times New Roman"/>
                <a:cs typeface="Times New Roman"/>
              </a:rPr>
              <a:t>plants </a:t>
            </a:r>
            <a:r>
              <a:rPr sz="3050" spc="10" dirty="0">
                <a:latin typeface="Times New Roman"/>
                <a:cs typeface="Times New Roman"/>
              </a:rPr>
              <a:t>while </a:t>
            </a:r>
            <a:r>
              <a:rPr sz="3050" spc="100" dirty="0">
                <a:latin typeface="Times New Roman"/>
                <a:cs typeface="Times New Roman"/>
              </a:rPr>
              <a:t>monitoring for </a:t>
            </a:r>
            <a:r>
              <a:rPr sz="3050" spc="75" dirty="0">
                <a:latin typeface="Times New Roman"/>
                <a:cs typeface="Times New Roman"/>
              </a:rPr>
              <a:t>faulty </a:t>
            </a:r>
            <a:r>
              <a:rPr sz="3050" spc="85" dirty="0">
                <a:latin typeface="Times New Roman"/>
                <a:cs typeface="Times New Roman"/>
              </a:rPr>
              <a:t>solar </a:t>
            </a:r>
            <a:r>
              <a:rPr sz="3050" spc="90" dirty="0">
                <a:latin typeface="Times New Roman"/>
                <a:cs typeface="Times New Roman"/>
              </a:rPr>
              <a:t> </a:t>
            </a:r>
            <a:r>
              <a:rPr sz="3050" spc="65" dirty="0">
                <a:latin typeface="Times New Roman"/>
                <a:cs typeface="Times New Roman"/>
              </a:rPr>
              <a:t>panels.</a:t>
            </a:r>
            <a:endParaRPr sz="3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6300"/>
              </a:lnSpc>
              <a:spcBef>
                <a:spcPts val="1120"/>
              </a:spcBef>
            </a:pPr>
            <a:r>
              <a:rPr sz="3050" spc="100" dirty="0">
                <a:latin typeface="Times New Roman"/>
                <a:cs typeface="Times New Roman"/>
              </a:rPr>
              <a:t>Here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we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00" dirty="0">
                <a:latin typeface="Times New Roman"/>
                <a:cs typeface="Times New Roman"/>
              </a:rPr>
              <a:t>propose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60" dirty="0">
                <a:latin typeface="Times New Roman"/>
                <a:cs typeface="Times New Roman"/>
              </a:rPr>
              <a:t>an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35" dirty="0">
                <a:latin typeface="Times New Roman"/>
                <a:cs typeface="Times New Roman"/>
              </a:rPr>
              <a:t>automated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50" dirty="0">
                <a:latin typeface="Times New Roman"/>
                <a:cs typeface="Times New Roman"/>
              </a:rPr>
              <a:t>IOT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based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solar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Times New Roman"/>
                <a:cs typeface="Times New Roman"/>
              </a:rPr>
              <a:t>power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00" dirty="0">
                <a:latin typeface="Times New Roman"/>
                <a:cs typeface="Times New Roman"/>
              </a:rPr>
              <a:t>monitoring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system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60" dirty="0">
                <a:latin typeface="Times New Roman"/>
                <a:cs typeface="Times New Roman"/>
              </a:rPr>
              <a:t>that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40" dirty="0">
                <a:latin typeface="Times New Roman"/>
                <a:cs typeface="Times New Roman"/>
              </a:rPr>
              <a:t>allows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050" spc="100" dirty="0">
                <a:latin typeface="Times New Roman"/>
                <a:cs typeface="Times New Roman"/>
              </a:rPr>
              <a:t>for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35" dirty="0">
                <a:latin typeface="Times New Roman"/>
                <a:cs typeface="Times New Roman"/>
              </a:rPr>
              <a:t>automated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solar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Times New Roman"/>
                <a:cs typeface="Times New Roman"/>
              </a:rPr>
              <a:t>power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00" dirty="0">
                <a:latin typeface="Times New Roman"/>
                <a:cs typeface="Times New Roman"/>
              </a:rPr>
              <a:t>monitoring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105" dirty="0">
                <a:latin typeface="Times New Roman"/>
                <a:cs typeface="Times New Roman"/>
              </a:rPr>
              <a:t>from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70" dirty="0">
                <a:latin typeface="Times New Roman"/>
                <a:cs typeface="Times New Roman"/>
              </a:rPr>
              <a:t>anywhere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70" dirty="0">
                <a:latin typeface="Times New Roman"/>
                <a:cs typeface="Times New Roman"/>
              </a:rPr>
              <a:t>over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90" dirty="0">
                <a:latin typeface="Times New Roman"/>
                <a:cs typeface="Times New Roman"/>
              </a:rPr>
              <a:t>internet</a:t>
            </a:r>
            <a:endParaRPr sz="3050">
              <a:latin typeface="Times New Roman"/>
              <a:cs typeface="Times New Roman"/>
            </a:endParaRPr>
          </a:p>
          <a:p>
            <a:pPr marL="12700" marR="366395" algn="just">
              <a:lnSpc>
                <a:spcPct val="116300"/>
              </a:lnSpc>
              <a:spcBef>
                <a:spcPts val="1125"/>
              </a:spcBef>
            </a:pPr>
            <a:r>
              <a:rPr sz="3050" spc="160" dirty="0">
                <a:latin typeface="Times New Roman"/>
                <a:cs typeface="Times New Roman"/>
              </a:rPr>
              <a:t>It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constantly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105" dirty="0">
                <a:latin typeface="Times New Roman"/>
                <a:cs typeface="Times New Roman"/>
              </a:rPr>
              <a:t>monitors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solar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spc="110" dirty="0">
                <a:latin typeface="Times New Roman"/>
                <a:cs typeface="Times New Roman"/>
              </a:rPr>
              <a:t>paneland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transmits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Times New Roman"/>
                <a:cs typeface="Times New Roman"/>
              </a:rPr>
              <a:t>power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output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spc="155" dirty="0">
                <a:latin typeface="Times New Roman"/>
                <a:cs typeface="Times New Roman"/>
              </a:rPr>
              <a:t>to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150" dirty="0">
                <a:latin typeface="Times New Roman"/>
                <a:cs typeface="Times New Roman"/>
              </a:rPr>
              <a:t>IOT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Times New Roman"/>
                <a:cs typeface="Times New Roman"/>
              </a:rPr>
              <a:t>system </a:t>
            </a:r>
            <a:r>
              <a:rPr sz="3050" spc="-750" dirty="0">
                <a:latin typeface="Times New Roman"/>
                <a:cs typeface="Times New Roman"/>
              </a:rPr>
              <a:t> </a:t>
            </a:r>
            <a:r>
              <a:rPr sz="3050" spc="70" dirty="0">
                <a:latin typeface="Times New Roman"/>
                <a:cs typeface="Times New Roman"/>
              </a:rPr>
              <a:t>over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95" dirty="0">
                <a:latin typeface="Times New Roman"/>
                <a:cs typeface="Times New Roman"/>
              </a:rPr>
              <a:t>the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spc="85" dirty="0">
                <a:latin typeface="Times New Roman"/>
                <a:cs typeface="Times New Roman"/>
              </a:rPr>
              <a:t>internet.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2911" y="457420"/>
            <a:ext cx="56622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LITERATURE</a:t>
            </a:r>
            <a:r>
              <a:rPr spc="-35" dirty="0"/>
              <a:t> </a:t>
            </a:r>
            <a:r>
              <a:rPr spc="50" dirty="0"/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517" y="3310713"/>
            <a:ext cx="90384" cy="903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517" y="3873109"/>
            <a:ext cx="90384" cy="90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517" y="4435504"/>
            <a:ext cx="90384" cy="903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614" y="6814010"/>
            <a:ext cx="97610" cy="976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614" y="7373052"/>
            <a:ext cx="97610" cy="976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614" y="7932094"/>
            <a:ext cx="97610" cy="976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32925" y="2139587"/>
            <a:ext cx="14658340" cy="6036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0"/>
              </a:spcBef>
              <a:tabLst>
                <a:tab pos="3441065" algn="l"/>
              </a:tabLst>
            </a:pPr>
            <a:r>
              <a:rPr sz="3150" b="1" spc="-35" dirty="0">
                <a:latin typeface="Times New Roman"/>
                <a:cs typeface="Times New Roman"/>
              </a:rPr>
              <a:t>Vishal</a:t>
            </a:r>
            <a:r>
              <a:rPr sz="3150" b="1" spc="5" dirty="0">
                <a:latin typeface="Times New Roman"/>
                <a:cs typeface="Times New Roman"/>
              </a:rPr>
              <a:t> </a:t>
            </a:r>
            <a:r>
              <a:rPr sz="3150" b="1" spc="-40" dirty="0">
                <a:latin typeface="Times New Roman"/>
                <a:cs typeface="Times New Roman"/>
              </a:rPr>
              <a:t>Singh</a:t>
            </a:r>
            <a:r>
              <a:rPr sz="3150" b="1" spc="5" dirty="0">
                <a:latin typeface="Times New Roman"/>
                <a:cs typeface="Times New Roman"/>
              </a:rPr>
              <a:t> </a:t>
            </a:r>
            <a:r>
              <a:rPr sz="3150" b="1" spc="25" dirty="0">
                <a:latin typeface="Times New Roman"/>
                <a:cs typeface="Times New Roman"/>
              </a:rPr>
              <a:t>et.al.,	</a:t>
            </a:r>
            <a:r>
              <a:rPr sz="3150" b="1" dirty="0">
                <a:latin typeface="Times New Roman"/>
                <a:cs typeface="Times New Roman"/>
              </a:rPr>
              <a:t>“IoT </a:t>
            </a:r>
            <a:r>
              <a:rPr sz="3150" b="1" spc="-75" dirty="0">
                <a:latin typeface="Times New Roman"/>
                <a:cs typeface="Times New Roman"/>
              </a:rPr>
              <a:t>based</a:t>
            </a:r>
            <a:r>
              <a:rPr sz="3150" b="1" spc="-5" dirty="0">
                <a:latin typeface="Times New Roman"/>
                <a:cs typeface="Times New Roman"/>
              </a:rPr>
              <a:t> </a:t>
            </a:r>
            <a:r>
              <a:rPr sz="3150" b="1" spc="-40" dirty="0">
                <a:latin typeface="Times New Roman"/>
                <a:cs typeface="Times New Roman"/>
              </a:rPr>
              <a:t>solar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b="1" spc="-75" dirty="0">
                <a:latin typeface="Times New Roman"/>
                <a:cs typeface="Times New Roman"/>
              </a:rPr>
              <a:t>panel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b="1" spc="-75" dirty="0">
                <a:latin typeface="Times New Roman"/>
                <a:cs typeface="Times New Roman"/>
              </a:rPr>
              <a:t>monitoring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b="1" spc="-30" dirty="0">
                <a:latin typeface="Times New Roman"/>
                <a:cs typeface="Times New Roman"/>
              </a:rPr>
              <a:t>system”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3150" spc="90" dirty="0">
                <a:latin typeface="Times New Roman"/>
                <a:cs typeface="Times New Roman"/>
              </a:rPr>
              <a:t>Aimed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to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Optimize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Power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Times New Roman"/>
                <a:cs typeface="Times New Roman"/>
              </a:rPr>
              <a:t>Output.</a:t>
            </a:r>
            <a:endParaRPr sz="3150">
              <a:latin typeface="Times New Roman"/>
              <a:cs typeface="Times New Roman"/>
            </a:endParaRPr>
          </a:p>
          <a:p>
            <a:pPr marL="327660" marR="1667510">
              <a:lnSpc>
                <a:spcPts val="4430"/>
              </a:lnSpc>
              <a:spcBef>
                <a:spcPts val="254"/>
              </a:spcBef>
            </a:pPr>
            <a:r>
              <a:rPr sz="3150" spc="100" dirty="0">
                <a:latin typeface="Times New Roman"/>
                <a:cs typeface="Times New Roman"/>
              </a:rPr>
              <a:t>Performance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of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panel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-15" dirty="0">
                <a:latin typeface="Times New Roman"/>
                <a:cs typeface="Times New Roman"/>
              </a:rPr>
              <a:t>is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Times New Roman"/>
                <a:cs typeface="Times New Roman"/>
              </a:rPr>
              <a:t>inherently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tied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to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energy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30" dirty="0">
                <a:latin typeface="Times New Roman"/>
                <a:cs typeface="Times New Roman"/>
              </a:rPr>
              <a:t>received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by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solar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cell. </a:t>
            </a:r>
            <a:r>
              <a:rPr sz="3150" spc="-775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Provides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information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about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25" dirty="0">
                <a:latin typeface="Times New Roman"/>
                <a:cs typeface="Times New Roman"/>
              </a:rPr>
              <a:t>load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being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powered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by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panels.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spc="-65" dirty="0">
                <a:latin typeface="Times New Roman"/>
                <a:cs typeface="Times New Roman"/>
              </a:rPr>
              <a:t>Balakrishnan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145" dirty="0">
                <a:latin typeface="Times New Roman"/>
                <a:cs typeface="Times New Roman"/>
              </a:rPr>
              <a:t>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20" dirty="0">
                <a:latin typeface="Times New Roman"/>
                <a:cs typeface="Times New Roman"/>
              </a:rPr>
              <a:t>et.al.,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“IoT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75" dirty="0">
                <a:latin typeface="Times New Roman"/>
                <a:cs typeface="Times New Roman"/>
              </a:rPr>
              <a:t>based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Times New Roman"/>
                <a:cs typeface="Times New Roman"/>
              </a:rPr>
              <a:t>system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60" dirty="0">
                <a:latin typeface="Times New Roman"/>
                <a:cs typeface="Times New Roman"/>
              </a:rPr>
              <a:t>for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Times New Roman"/>
                <a:cs typeface="Times New Roman"/>
              </a:rPr>
              <a:t>fault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detection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114" dirty="0">
                <a:latin typeface="Times New Roman"/>
                <a:cs typeface="Times New Roman"/>
              </a:rPr>
              <a:t>and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5" dirty="0">
                <a:latin typeface="Times New Roman"/>
                <a:cs typeface="Times New Roman"/>
              </a:rPr>
              <a:t>diagnosis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95" dirty="0">
                <a:latin typeface="Times New Roman"/>
                <a:cs typeface="Times New Roman"/>
              </a:rPr>
              <a:t>in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5" dirty="0">
                <a:latin typeface="Times New Roman"/>
                <a:cs typeface="Times New Roman"/>
              </a:rPr>
              <a:t>solar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180" dirty="0">
                <a:latin typeface="Times New Roman"/>
                <a:cs typeface="Times New Roman"/>
              </a:rPr>
              <a:t>pv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60" dirty="0">
                <a:latin typeface="Times New Roman"/>
                <a:cs typeface="Times New Roman"/>
              </a:rPr>
              <a:t>panels”</a:t>
            </a:r>
            <a:endParaRPr sz="3000">
              <a:latin typeface="Times New Roman"/>
              <a:cs typeface="Times New Roman"/>
            </a:endParaRPr>
          </a:p>
          <a:p>
            <a:pPr marL="328295" marR="2917190">
              <a:lnSpc>
                <a:spcPct val="116500"/>
              </a:lnSpc>
              <a:spcBef>
                <a:spcPts val="2600"/>
              </a:spcBef>
            </a:pPr>
            <a:r>
              <a:rPr sz="3150" spc="175" dirty="0">
                <a:latin typeface="Times New Roman"/>
                <a:cs typeface="Times New Roman"/>
              </a:rPr>
              <a:t>IoT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based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system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Times New Roman"/>
                <a:cs typeface="Times New Roman"/>
              </a:rPr>
              <a:t>designed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for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detection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and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diagnosis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of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pv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panel. </a:t>
            </a:r>
            <a:r>
              <a:rPr sz="3150" spc="-775" dirty="0">
                <a:latin typeface="Times New Roman"/>
                <a:cs typeface="Times New Roman"/>
              </a:rPr>
              <a:t> </a:t>
            </a:r>
            <a:r>
              <a:rPr sz="3150" spc="114" dirty="0">
                <a:latin typeface="Times New Roman"/>
                <a:cs typeface="Times New Roman"/>
              </a:rPr>
              <a:t>Primary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45" dirty="0">
                <a:latin typeface="Times New Roman"/>
                <a:cs typeface="Times New Roman"/>
              </a:rPr>
              <a:t>objective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-15" dirty="0">
                <a:latin typeface="Times New Roman"/>
                <a:cs typeface="Times New Roman"/>
              </a:rPr>
              <a:t>is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75" dirty="0">
                <a:latin typeface="Times New Roman"/>
                <a:cs typeface="Times New Roman"/>
              </a:rPr>
              <a:t>to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enhance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performance.</a:t>
            </a:r>
            <a:endParaRPr sz="315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620"/>
              </a:spcBef>
            </a:pP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system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has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Times New Roman"/>
                <a:cs typeface="Times New Roman"/>
              </a:rPr>
              <a:t>ability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5" dirty="0">
                <a:latin typeface="Times New Roman"/>
                <a:cs typeface="Times New Roman"/>
              </a:rPr>
              <a:t>to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identify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faults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in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real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time.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47" y="1641435"/>
            <a:ext cx="15670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 </a:t>
            </a:r>
            <a:r>
              <a:rPr sz="3000" spc="-50" dirty="0"/>
              <a:t>Asha</a:t>
            </a:r>
            <a:r>
              <a:rPr sz="3000" spc="5" dirty="0"/>
              <a:t> </a:t>
            </a:r>
            <a:r>
              <a:rPr sz="3000" spc="-50" dirty="0"/>
              <a:t>Rakshana</a:t>
            </a:r>
            <a:r>
              <a:rPr sz="3000" dirty="0"/>
              <a:t> </a:t>
            </a:r>
            <a:r>
              <a:rPr sz="3000" spc="20" dirty="0"/>
              <a:t>et.al.,</a:t>
            </a:r>
            <a:r>
              <a:rPr sz="3000" spc="5" dirty="0"/>
              <a:t> </a:t>
            </a:r>
            <a:r>
              <a:rPr sz="3000" spc="-5" dirty="0"/>
              <a:t>“IoT</a:t>
            </a:r>
            <a:r>
              <a:rPr sz="3000" spc="5" dirty="0"/>
              <a:t> </a:t>
            </a:r>
            <a:r>
              <a:rPr sz="3000" spc="-75" dirty="0"/>
              <a:t>based</a:t>
            </a:r>
            <a:r>
              <a:rPr sz="3000" dirty="0"/>
              <a:t> </a:t>
            </a:r>
            <a:r>
              <a:rPr sz="3000" spc="-45" dirty="0"/>
              <a:t>solar</a:t>
            </a:r>
            <a:r>
              <a:rPr sz="3000" spc="5" dirty="0"/>
              <a:t> </a:t>
            </a:r>
            <a:r>
              <a:rPr sz="3000" spc="-75" dirty="0"/>
              <a:t>panel</a:t>
            </a:r>
            <a:r>
              <a:rPr sz="3000" spc="5" dirty="0"/>
              <a:t> </a:t>
            </a:r>
            <a:r>
              <a:rPr sz="3000" spc="-40" dirty="0"/>
              <a:t>fault</a:t>
            </a:r>
            <a:r>
              <a:rPr sz="3000" dirty="0"/>
              <a:t> </a:t>
            </a:r>
            <a:r>
              <a:rPr sz="3000" spc="-75" dirty="0"/>
              <a:t>monitoring</a:t>
            </a:r>
            <a:r>
              <a:rPr sz="3000" spc="5" dirty="0"/>
              <a:t> </a:t>
            </a:r>
            <a:r>
              <a:rPr sz="3000" spc="-114" dirty="0"/>
              <a:t>and</a:t>
            </a:r>
            <a:r>
              <a:rPr sz="3000" dirty="0"/>
              <a:t> </a:t>
            </a:r>
            <a:r>
              <a:rPr sz="3000" spc="-55" dirty="0"/>
              <a:t>control</a:t>
            </a:r>
            <a:r>
              <a:rPr sz="3000" spc="5" dirty="0"/>
              <a:t> </a:t>
            </a:r>
            <a:r>
              <a:rPr sz="3000" spc="-85" dirty="0"/>
              <a:t>by</a:t>
            </a:r>
            <a:r>
              <a:rPr sz="3000" spc="5" dirty="0"/>
              <a:t> </a:t>
            </a:r>
            <a:r>
              <a:rPr sz="3000" spc="-75" dirty="0"/>
              <a:t>using</a:t>
            </a:r>
            <a:r>
              <a:rPr sz="3000" dirty="0"/>
              <a:t> </a:t>
            </a:r>
            <a:r>
              <a:rPr sz="3000" spc="-45" dirty="0"/>
              <a:t>wi-fi</a:t>
            </a:r>
            <a:r>
              <a:rPr sz="3000" spc="5" dirty="0"/>
              <a:t> </a:t>
            </a:r>
            <a:r>
              <a:rPr sz="3000" spc="-95" dirty="0"/>
              <a:t>modem”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636" y="2769853"/>
            <a:ext cx="97610" cy="976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636" y="3328895"/>
            <a:ext cx="97610" cy="976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636" y="3887937"/>
            <a:ext cx="97610" cy="976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636" y="6221117"/>
            <a:ext cx="97610" cy="976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636" y="6780159"/>
            <a:ext cx="97610" cy="976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636" y="7339201"/>
            <a:ext cx="97610" cy="976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83947" y="2429413"/>
            <a:ext cx="13999844" cy="51542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715"/>
              </a:spcBef>
            </a:pPr>
            <a:r>
              <a:rPr sz="3150" spc="80" dirty="0">
                <a:latin typeface="Times New Roman"/>
                <a:cs typeface="Times New Roman"/>
              </a:rPr>
              <a:t>Increase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130" dirty="0">
                <a:latin typeface="Times New Roman"/>
                <a:cs typeface="Times New Roman"/>
              </a:rPr>
              <a:t>production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by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45" dirty="0">
                <a:latin typeface="Times New Roman"/>
                <a:cs typeface="Times New Roman"/>
              </a:rPr>
              <a:t>rectifying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30" dirty="0">
                <a:latin typeface="Times New Roman"/>
                <a:cs typeface="Times New Roman"/>
              </a:rPr>
              <a:t>issue.</a:t>
            </a:r>
            <a:endParaRPr sz="315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625"/>
              </a:spcBef>
            </a:pPr>
            <a:r>
              <a:rPr sz="3150" spc="105" dirty="0">
                <a:latin typeface="Times New Roman"/>
                <a:cs typeface="Times New Roman"/>
              </a:rPr>
              <a:t>Integrating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85" dirty="0">
                <a:latin typeface="Times New Roman"/>
                <a:cs typeface="Times New Roman"/>
              </a:rPr>
              <a:t>a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35" dirty="0">
                <a:latin typeface="Times New Roman"/>
                <a:cs typeface="Times New Roman"/>
              </a:rPr>
              <a:t>smart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4" dirty="0">
                <a:latin typeface="Times New Roman"/>
                <a:cs typeface="Times New Roman"/>
              </a:rPr>
              <a:t>home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network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Times New Roman"/>
                <a:cs typeface="Times New Roman"/>
              </a:rPr>
              <a:t>within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Solar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System.</a:t>
            </a:r>
            <a:endParaRPr sz="315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620"/>
              </a:spcBef>
            </a:pPr>
            <a:r>
              <a:rPr sz="3150" spc="105" dirty="0">
                <a:latin typeface="Times New Roman"/>
                <a:cs typeface="Times New Roman"/>
              </a:rPr>
              <a:t>Detection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fault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occur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through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Light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25" dirty="0">
                <a:latin typeface="Times New Roman"/>
                <a:cs typeface="Times New Roman"/>
              </a:rPr>
              <a:t>Dependent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Resistor(LDR).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spc="-35" dirty="0">
                <a:latin typeface="Times New Roman"/>
                <a:cs typeface="Times New Roman"/>
              </a:rPr>
              <a:t>Preethi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Times New Roman"/>
                <a:cs typeface="Times New Roman"/>
              </a:rPr>
              <a:t>Sekar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20" dirty="0">
                <a:latin typeface="Times New Roman"/>
                <a:cs typeface="Times New Roman"/>
              </a:rPr>
              <a:t>et.al.,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“IoT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75" dirty="0">
                <a:latin typeface="Times New Roman"/>
                <a:cs typeface="Times New Roman"/>
              </a:rPr>
              <a:t>based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Times New Roman"/>
                <a:cs typeface="Times New Roman"/>
              </a:rPr>
              <a:t>Solar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65" dirty="0">
                <a:latin typeface="Times New Roman"/>
                <a:cs typeface="Times New Roman"/>
              </a:rPr>
              <a:t>Energy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Times New Roman"/>
                <a:cs typeface="Times New Roman"/>
              </a:rPr>
              <a:t>Monitoring”</a:t>
            </a:r>
            <a:endParaRPr sz="3000">
              <a:latin typeface="Times New Roman"/>
              <a:cs typeface="Times New Roman"/>
            </a:endParaRPr>
          </a:p>
          <a:p>
            <a:pPr marL="328295" marR="2244725">
              <a:lnSpc>
                <a:spcPct val="116500"/>
              </a:lnSpc>
              <a:spcBef>
                <a:spcPts val="2600"/>
              </a:spcBef>
            </a:pPr>
            <a:r>
              <a:rPr sz="3150" spc="110" dirty="0">
                <a:latin typeface="Times New Roman"/>
                <a:cs typeface="Times New Roman"/>
              </a:rPr>
              <a:t>Enhancing the </a:t>
            </a:r>
            <a:r>
              <a:rPr sz="3150" spc="25" dirty="0">
                <a:latin typeface="Times New Roman"/>
                <a:cs typeface="Times New Roman"/>
              </a:rPr>
              <a:t>Efficiency </a:t>
            </a:r>
            <a:r>
              <a:rPr sz="3150" spc="85" dirty="0">
                <a:latin typeface="Times New Roman"/>
                <a:cs typeface="Times New Roman"/>
              </a:rPr>
              <a:t>by by </a:t>
            </a:r>
            <a:r>
              <a:rPr sz="3150" spc="125" dirty="0">
                <a:latin typeface="Times New Roman"/>
                <a:cs typeface="Times New Roman"/>
              </a:rPr>
              <a:t>incorporation </a:t>
            </a:r>
            <a:r>
              <a:rPr sz="3150" spc="85" dirty="0">
                <a:latin typeface="Times New Roman"/>
                <a:cs typeface="Times New Roman"/>
              </a:rPr>
              <a:t>of </a:t>
            </a:r>
            <a:r>
              <a:rPr sz="3150" spc="95" dirty="0">
                <a:latin typeface="Times New Roman"/>
                <a:cs typeface="Times New Roman"/>
              </a:rPr>
              <a:t>solar </a:t>
            </a:r>
            <a:r>
              <a:rPr sz="3150" spc="110" dirty="0">
                <a:latin typeface="Times New Roman"/>
                <a:cs typeface="Times New Roman"/>
              </a:rPr>
              <a:t>tracker. 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spc="50" dirty="0">
                <a:latin typeface="Times New Roman"/>
                <a:cs typeface="Times New Roman"/>
              </a:rPr>
              <a:t>Utilizes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35" dirty="0">
                <a:latin typeface="Times New Roman"/>
                <a:cs typeface="Times New Roman"/>
              </a:rPr>
              <a:t>Maximum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Power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30" dirty="0">
                <a:latin typeface="Times New Roman"/>
                <a:cs typeface="Times New Roman"/>
              </a:rPr>
              <a:t>Point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5" dirty="0">
                <a:latin typeface="Times New Roman"/>
                <a:cs typeface="Times New Roman"/>
              </a:rPr>
              <a:t>Tracking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Mechanism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25" dirty="0">
                <a:latin typeface="Times New Roman"/>
                <a:cs typeface="Times New Roman"/>
              </a:rPr>
              <a:t>(MPPT).</a:t>
            </a:r>
            <a:endParaRPr sz="315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625"/>
              </a:spcBef>
            </a:pPr>
            <a:r>
              <a:rPr sz="3150" spc="70" dirty="0">
                <a:latin typeface="Times New Roman"/>
                <a:cs typeface="Times New Roman"/>
              </a:rPr>
              <a:t>Track’s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Sun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position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and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Times New Roman"/>
                <a:cs typeface="Times New Roman"/>
              </a:rPr>
              <a:t>direction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5" dirty="0">
                <a:latin typeface="Times New Roman"/>
                <a:cs typeface="Times New Roman"/>
              </a:rPr>
              <a:t>to</a:t>
            </a:r>
            <a:r>
              <a:rPr sz="315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optimize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Sun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00" dirty="0">
                <a:latin typeface="Times New Roman"/>
                <a:cs typeface="Times New Roman"/>
              </a:rPr>
              <a:t>Exposure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170" dirty="0">
                <a:latin typeface="Times New Roman"/>
                <a:cs typeface="Times New Roman"/>
              </a:rPr>
              <a:t>on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it’s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Times New Roman"/>
                <a:cs typeface="Times New Roman"/>
              </a:rPr>
              <a:t>surface.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395" y="2373303"/>
            <a:ext cx="361950" cy="361950"/>
            <a:chOff x="1030395" y="2373303"/>
            <a:chExt cx="361950" cy="361950"/>
          </a:xfrm>
        </p:grpSpPr>
        <p:sp>
          <p:nvSpPr>
            <p:cNvPr id="3" name="object 3"/>
            <p:cNvSpPr/>
            <p:nvPr/>
          </p:nvSpPr>
          <p:spPr>
            <a:xfrm>
              <a:off x="1041701" y="238460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339161"/>
                  </a:moveTo>
                  <a:lnTo>
                    <a:pt x="113053" y="169580"/>
                  </a:lnTo>
                  <a:lnTo>
                    <a:pt x="0" y="0"/>
                  </a:lnTo>
                  <a:lnTo>
                    <a:pt x="339161" y="169580"/>
                  </a:lnTo>
                  <a:lnTo>
                    <a:pt x="0" y="33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1701" y="238460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0"/>
                  </a:moveTo>
                  <a:lnTo>
                    <a:pt x="339161" y="169580"/>
                  </a:lnTo>
                  <a:lnTo>
                    <a:pt x="0" y="339161"/>
                  </a:lnTo>
                  <a:lnTo>
                    <a:pt x="113053" y="169580"/>
                  </a:lnTo>
                  <a:lnTo>
                    <a:pt x="0" y="0"/>
                  </a:lnTo>
                  <a:close/>
                </a:path>
              </a:pathLst>
            </a:custGeom>
            <a:ln w="22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30395" y="3359194"/>
            <a:ext cx="361950" cy="361950"/>
            <a:chOff x="1030395" y="3359194"/>
            <a:chExt cx="361950" cy="361950"/>
          </a:xfrm>
        </p:grpSpPr>
        <p:sp>
          <p:nvSpPr>
            <p:cNvPr id="6" name="object 6"/>
            <p:cNvSpPr/>
            <p:nvPr/>
          </p:nvSpPr>
          <p:spPr>
            <a:xfrm>
              <a:off x="1041701" y="337050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339161"/>
                  </a:moveTo>
                  <a:lnTo>
                    <a:pt x="113053" y="169580"/>
                  </a:lnTo>
                  <a:lnTo>
                    <a:pt x="0" y="0"/>
                  </a:lnTo>
                  <a:lnTo>
                    <a:pt x="339161" y="169580"/>
                  </a:lnTo>
                  <a:lnTo>
                    <a:pt x="0" y="33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1701" y="337050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0"/>
                  </a:moveTo>
                  <a:lnTo>
                    <a:pt x="339161" y="169580"/>
                  </a:lnTo>
                  <a:lnTo>
                    <a:pt x="0" y="339161"/>
                  </a:lnTo>
                  <a:lnTo>
                    <a:pt x="113053" y="169580"/>
                  </a:lnTo>
                  <a:lnTo>
                    <a:pt x="0" y="0"/>
                  </a:lnTo>
                  <a:close/>
                </a:path>
              </a:pathLst>
            </a:custGeom>
            <a:ln w="22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41701" y="430530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0" y="339161"/>
                </a:moveTo>
                <a:lnTo>
                  <a:pt x="113053" y="169580"/>
                </a:lnTo>
                <a:lnTo>
                  <a:pt x="0" y="0"/>
                </a:lnTo>
                <a:lnTo>
                  <a:pt x="339161" y="169580"/>
                </a:lnTo>
                <a:lnTo>
                  <a:pt x="0" y="339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69" y="6510104"/>
            <a:ext cx="9723059" cy="2771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41701" y="4305300"/>
            <a:ext cx="339725" cy="339725"/>
          </a:xfrm>
          <a:custGeom>
            <a:avLst/>
            <a:gdLst/>
            <a:ahLst/>
            <a:cxnLst/>
            <a:rect l="l" t="t" r="r" b="b"/>
            <a:pathLst>
              <a:path w="339725" h="339725">
                <a:moveTo>
                  <a:pt x="0" y="0"/>
                </a:moveTo>
                <a:lnTo>
                  <a:pt x="339161" y="169580"/>
                </a:lnTo>
                <a:lnTo>
                  <a:pt x="0" y="339161"/>
                </a:lnTo>
                <a:lnTo>
                  <a:pt x="113053" y="169580"/>
                </a:lnTo>
                <a:lnTo>
                  <a:pt x="0" y="0"/>
                </a:lnTo>
                <a:close/>
              </a:path>
            </a:pathLst>
          </a:custGeom>
          <a:ln w="2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30395" y="5295900"/>
            <a:ext cx="361950" cy="361950"/>
            <a:chOff x="1030395" y="5420855"/>
            <a:chExt cx="361950" cy="361950"/>
          </a:xfrm>
        </p:grpSpPr>
        <p:sp>
          <p:nvSpPr>
            <p:cNvPr id="12" name="object 12"/>
            <p:cNvSpPr/>
            <p:nvPr/>
          </p:nvSpPr>
          <p:spPr>
            <a:xfrm>
              <a:off x="1041701" y="543216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339161"/>
                  </a:moveTo>
                  <a:lnTo>
                    <a:pt x="113053" y="169580"/>
                  </a:lnTo>
                  <a:lnTo>
                    <a:pt x="0" y="0"/>
                  </a:lnTo>
                  <a:lnTo>
                    <a:pt x="339161" y="169580"/>
                  </a:lnTo>
                  <a:lnTo>
                    <a:pt x="0" y="339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1701" y="5432160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0" y="0"/>
                  </a:moveTo>
                  <a:lnTo>
                    <a:pt x="339161" y="169580"/>
                  </a:lnTo>
                  <a:lnTo>
                    <a:pt x="0" y="339161"/>
                  </a:lnTo>
                  <a:lnTo>
                    <a:pt x="113053" y="169580"/>
                  </a:lnTo>
                  <a:lnTo>
                    <a:pt x="0" y="0"/>
                  </a:lnTo>
                  <a:close/>
                </a:path>
              </a:pathLst>
            </a:custGeom>
            <a:ln w="22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9789" y="6510104"/>
            <a:ext cx="4124324" cy="27717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33188" y="603281"/>
            <a:ext cx="5022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Objective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85" dirty="0"/>
              <a:t>the</a:t>
            </a:r>
            <a:r>
              <a:rPr spc="-25" dirty="0"/>
              <a:t> </a:t>
            </a:r>
            <a:r>
              <a:rPr spc="-50" dirty="0"/>
              <a:t>Project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69338" y="2204565"/>
            <a:ext cx="9784715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90" dirty="0">
                <a:latin typeface="Times New Roman"/>
                <a:cs typeface="Times New Roman"/>
              </a:rPr>
              <a:t>Real-Time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245" dirty="0">
                <a:latin typeface="Times New Roman"/>
                <a:cs typeface="Times New Roman"/>
              </a:rPr>
              <a:t>Data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80" dirty="0">
                <a:latin typeface="Times New Roman"/>
                <a:cs typeface="Times New Roman"/>
              </a:rPr>
              <a:t>Collection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20"/>
              </a:spcBef>
            </a:pPr>
            <a:r>
              <a:rPr sz="3700" spc="100" dirty="0">
                <a:latin typeface="Times New Roman"/>
                <a:cs typeface="Times New Roman"/>
              </a:rPr>
              <a:t>Examine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245" dirty="0">
                <a:latin typeface="Times New Roman"/>
                <a:cs typeface="Times New Roman"/>
              </a:rPr>
              <a:t>Data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for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65" dirty="0">
                <a:latin typeface="Times New Roman"/>
                <a:cs typeface="Times New Roman"/>
              </a:rPr>
              <a:t>Overall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90" dirty="0">
                <a:latin typeface="Times New Roman"/>
                <a:cs typeface="Times New Roman"/>
              </a:rPr>
              <a:t>Energy</a:t>
            </a:r>
            <a:r>
              <a:rPr sz="3700" spc="-1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Production</a:t>
            </a: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74200"/>
              </a:lnSpc>
              <a:spcBef>
                <a:spcPts val="765"/>
              </a:spcBef>
            </a:pPr>
            <a:r>
              <a:rPr sz="3700" spc="80" dirty="0">
                <a:latin typeface="Times New Roman"/>
                <a:cs typeface="Times New Roman"/>
              </a:rPr>
              <a:t>Aiding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80" dirty="0">
                <a:latin typeface="Times New Roman"/>
                <a:cs typeface="Times New Roman"/>
              </a:rPr>
              <a:t>in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35" dirty="0">
                <a:latin typeface="Times New Roman"/>
                <a:cs typeface="Times New Roman"/>
              </a:rPr>
              <a:t>pinpoint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fault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14" dirty="0">
                <a:latin typeface="Times New Roman"/>
                <a:cs typeface="Times New Roman"/>
              </a:rPr>
              <a:t>Detection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&amp;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Monitoring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80" dirty="0">
                <a:latin typeface="Times New Roman"/>
                <a:cs typeface="Times New Roman"/>
              </a:rPr>
              <a:t>Provides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3700" spc="105" dirty="0">
                <a:latin typeface="Times New Roman"/>
                <a:cs typeface="Times New Roman"/>
              </a:rPr>
              <a:t>User-Friendly</a:t>
            </a:r>
            <a:r>
              <a:rPr sz="3700" spc="-5" dirty="0">
                <a:latin typeface="Times New Roman"/>
                <a:cs typeface="Times New Roman"/>
              </a:rPr>
              <a:t> </a:t>
            </a:r>
            <a:r>
              <a:rPr sz="3700" spc="95" dirty="0">
                <a:latin typeface="Times New Roman"/>
                <a:cs typeface="Times New Roman"/>
              </a:rPr>
              <a:t>Interface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8461" y="2291485"/>
            <a:ext cx="11649074" cy="5295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7118" y="231513"/>
            <a:ext cx="4074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Problem</a:t>
            </a:r>
            <a:r>
              <a:rPr spc="-75" dirty="0"/>
              <a:t> </a:t>
            </a:r>
            <a:r>
              <a:rPr spc="-40" dirty="0"/>
              <a:t>Definition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7918" y="2459441"/>
            <a:ext cx="12360081" cy="7038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3810" y="231513"/>
            <a:ext cx="3660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Proposed </a:t>
            </a:r>
            <a:r>
              <a:rPr spc="-20"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123" y="2118554"/>
            <a:ext cx="153799" cy="153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123" y="2999403"/>
            <a:ext cx="153799" cy="153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123" y="3880252"/>
            <a:ext cx="153799" cy="153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123" y="4761102"/>
            <a:ext cx="153799" cy="1537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4767" y="1690565"/>
            <a:ext cx="6912609" cy="354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5000" spc="175" dirty="0">
                <a:latin typeface="Times New Roman"/>
                <a:cs typeface="Times New Roman"/>
              </a:rPr>
              <a:t>Real</a:t>
            </a:r>
            <a:r>
              <a:rPr sz="5000" spc="-20" dirty="0">
                <a:latin typeface="Times New Roman"/>
                <a:cs typeface="Times New Roman"/>
              </a:rPr>
              <a:t> </a:t>
            </a:r>
            <a:r>
              <a:rPr sz="5000" spc="100" dirty="0">
                <a:latin typeface="Times New Roman"/>
                <a:cs typeface="Times New Roman"/>
              </a:rPr>
              <a:t>time</a:t>
            </a:r>
            <a:r>
              <a:rPr sz="5000" spc="-15" dirty="0">
                <a:latin typeface="Times New Roman"/>
                <a:cs typeface="Times New Roman"/>
              </a:rPr>
              <a:t> </a:t>
            </a:r>
            <a:r>
              <a:rPr sz="5000" spc="265" dirty="0">
                <a:latin typeface="Times New Roman"/>
                <a:cs typeface="Times New Roman"/>
              </a:rPr>
              <a:t>data</a:t>
            </a:r>
            <a:r>
              <a:rPr sz="5000" spc="-15" dirty="0">
                <a:latin typeface="Times New Roman"/>
                <a:cs typeface="Times New Roman"/>
              </a:rPr>
              <a:t> </a:t>
            </a:r>
            <a:r>
              <a:rPr sz="5000" spc="75" dirty="0">
                <a:latin typeface="Times New Roman"/>
                <a:cs typeface="Times New Roman"/>
              </a:rPr>
              <a:t>collection. </a:t>
            </a:r>
            <a:r>
              <a:rPr sz="5000" spc="-1235" dirty="0">
                <a:latin typeface="Times New Roman"/>
                <a:cs typeface="Times New Roman"/>
              </a:rPr>
              <a:t> </a:t>
            </a:r>
            <a:r>
              <a:rPr sz="5000" spc="325" dirty="0">
                <a:latin typeface="Times New Roman"/>
                <a:cs typeface="Times New Roman"/>
              </a:rPr>
              <a:t>Data </a:t>
            </a:r>
            <a:r>
              <a:rPr sz="5000" spc="130" dirty="0">
                <a:latin typeface="Times New Roman"/>
                <a:cs typeface="Times New Roman"/>
              </a:rPr>
              <a:t>Transmission </a:t>
            </a:r>
            <a:r>
              <a:rPr sz="5000" spc="135" dirty="0">
                <a:latin typeface="Times New Roman"/>
                <a:cs typeface="Times New Roman"/>
              </a:rPr>
              <a:t> </a:t>
            </a:r>
            <a:r>
              <a:rPr sz="5000" spc="95" dirty="0">
                <a:latin typeface="Times New Roman"/>
                <a:cs typeface="Times New Roman"/>
              </a:rPr>
              <a:t>Analytics </a:t>
            </a:r>
            <a:r>
              <a:rPr sz="5000" spc="-45" dirty="0">
                <a:latin typeface="Times New Roman"/>
                <a:cs typeface="Times New Roman"/>
              </a:rPr>
              <a:t>&amp; </a:t>
            </a:r>
            <a:r>
              <a:rPr sz="5000" spc="190" dirty="0">
                <a:latin typeface="Times New Roman"/>
                <a:cs typeface="Times New Roman"/>
              </a:rPr>
              <a:t>Monitoring </a:t>
            </a:r>
            <a:r>
              <a:rPr sz="5000" spc="195" dirty="0">
                <a:latin typeface="Times New Roman"/>
                <a:cs typeface="Times New Roman"/>
              </a:rPr>
              <a:t> </a:t>
            </a:r>
            <a:r>
              <a:rPr sz="5000" spc="114" dirty="0">
                <a:latin typeface="Times New Roman"/>
                <a:cs typeface="Times New Roman"/>
              </a:rPr>
              <a:t>Energy</a:t>
            </a:r>
            <a:r>
              <a:rPr sz="5000" spc="-10" dirty="0">
                <a:latin typeface="Times New Roman"/>
                <a:cs typeface="Times New Roman"/>
              </a:rPr>
              <a:t> </a:t>
            </a:r>
            <a:r>
              <a:rPr sz="5000" spc="25" dirty="0">
                <a:latin typeface="Times New Roman"/>
                <a:cs typeface="Times New Roman"/>
              </a:rPr>
              <a:t>Efficiency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4418" y="400080"/>
            <a:ext cx="34594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Existing</a:t>
            </a:r>
            <a:r>
              <a:rPr spc="-80" dirty="0"/>
              <a:t> </a:t>
            </a:r>
            <a:r>
              <a:rPr spc="-20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95895" y="1671742"/>
            <a:ext cx="15496208" cy="697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16700"/>
              </a:lnSpc>
              <a:spcBef>
                <a:spcPts val="95"/>
              </a:spcBef>
            </a:pPr>
            <a:r>
              <a:rPr b="1" spc="-60" dirty="0">
                <a:latin typeface="Times New Roman"/>
                <a:cs typeface="Times New Roman"/>
              </a:rPr>
              <a:t>Transition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75" dirty="0">
                <a:latin typeface="Times New Roman"/>
                <a:cs typeface="Times New Roman"/>
              </a:rPr>
              <a:t>Renewables: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spc="65" dirty="0"/>
              <a:t>As</a:t>
            </a:r>
            <a:r>
              <a:rPr spc="10" dirty="0"/>
              <a:t> </a:t>
            </a:r>
            <a:r>
              <a:rPr spc="75" dirty="0"/>
              <a:t>non-renewable</a:t>
            </a:r>
            <a:r>
              <a:rPr spc="10" dirty="0"/>
              <a:t> </a:t>
            </a:r>
            <a:r>
              <a:rPr spc="55" dirty="0"/>
              <a:t>sources</a:t>
            </a:r>
            <a:r>
              <a:rPr spc="5" dirty="0"/>
              <a:t> </a:t>
            </a:r>
            <a:r>
              <a:rPr spc="35" dirty="0"/>
              <a:t>decline,</a:t>
            </a:r>
            <a:r>
              <a:rPr spc="10" dirty="0"/>
              <a:t> </a:t>
            </a:r>
            <a:r>
              <a:rPr spc="60" dirty="0"/>
              <a:t>there's</a:t>
            </a:r>
            <a:r>
              <a:rPr spc="10" dirty="0"/>
              <a:t> </a:t>
            </a:r>
            <a:r>
              <a:rPr spc="165" dirty="0"/>
              <a:t>a</a:t>
            </a:r>
            <a:r>
              <a:rPr spc="5" dirty="0"/>
              <a:t> </a:t>
            </a:r>
            <a:r>
              <a:rPr spc="120" dirty="0"/>
              <a:t>pronounced</a:t>
            </a:r>
            <a:r>
              <a:rPr spc="10" dirty="0"/>
              <a:t> </a:t>
            </a:r>
            <a:r>
              <a:rPr spc="55" dirty="0"/>
              <a:t>shift</a:t>
            </a:r>
            <a:r>
              <a:rPr spc="5" dirty="0"/>
              <a:t> </a:t>
            </a:r>
            <a:r>
              <a:rPr spc="110" dirty="0"/>
              <a:t>towards </a:t>
            </a:r>
            <a:r>
              <a:rPr spc="-735" dirty="0"/>
              <a:t> </a:t>
            </a:r>
            <a:r>
              <a:rPr spc="70" dirty="0"/>
              <a:t>harnessing</a:t>
            </a:r>
            <a:r>
              <a:rPr spc="-5" dirty="0"/>
              <a:t> </a:t>
            </a:r>
            <a:r>
              <a:rPr spc="60" dirty="0"/>
              <a:t>renewable</a:t>
            </a:r>
            <a:r>
              <a:rPr dirty="0"/>
              <a:t> </a:t>
            </a:r>
            <a:r>
              <a:rPr spc="60" dirty="0"/>
              <a:t>resources.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 dirty="0"/>
          </a:p>
          <a:p>
            <a:pPr marL="12700" marR="5080">
              <a:lnSpc>
                <a:spcPct val="116700"/>
              </a:lnSpc>
              <a:tabLst>
                <a:tab pos="1031240" algn="l"/>
                <a:tab pos="3023235" algn="l"/>
                <a:tab pos="4971415" algn="l"/>
                <a:tab pos="5989955" algn="l"/>
                <a:tab pos="7219950" algn="l"/>
                <a:tab pos="9163685" algn="l"/>
                <a:tab pos="10913745" algn="l"/>
                <a:tab pos="12436475" algn="l"/>
                <a:tab pos="13205460" algn="l"/>
                <a:tab pos="14307185" algn="l"/>
              </a:tabLst>
            </a:pPr>
            <a:r>
              <a:rPr b="1" spc="140" dirty="0">
                <a:latin typeface="Times New Roman"/>
                <a:cs typeface="Times New Roman"/>
              </a:rPr>
              <a:t>So</a:t>
            </a:r>
            <a:r>
              <a:rPr b="1" spc="-25" dirty="0">
                <a:latin typeface="Times New Roman"/>
                <a:cs typeface="Times New Roman"/>
              </a:rPr>
              <a:t>la</a:t>
            </a:r>
            <a:r>
              <a:rPr b="1" spc="-180" dirty="0">
                <a:latin typeface="Times New Roman"/>
                <a:cs typeface="Times New Roman"/>
              </a:rPr>
              <a:t>r	T</a:t>
            </a:r>
            <a:r>
              <a:rPr b="1" spc="-20" dirty="0">
                <a:latin typeface="Times New Roman"/>
                <a:cs typeface="Times New Roman"/>
              </a:rPr>
              <a:t>ec</a:t>
            </a:r>
            <a:r>
              <a:rPr b="1" spc="-170" dirty="0">
                <a:latin typeface="Times New Roman"/>
                <a:cs typeface="Times New Roman"/>
              </a:rPr>
              <a:t>hno</a:t>
            </a:r>
            <a:r>
              <a:rPr b="1" spc="-25" dirty="0">
                <a:latin typeface="Times New Roman"/>
                <a:cs typeface="Times New Roman"/>
              </a:rPr>
              <a:t>logy	</a:t>
            </a:r>
            <a:r>
              <a:rPr b="1" spc="-10" dirty="0">
                <a:latin typeface="Times New Roman"/>
                <a:cs typeface="Times New Roman"/>
              </a:rPr>
              <a:t>A</a:t>
            </a:r>
            <a:r>
              <a:rPr b="1" spc="-170" dirty="0">
                <a:latin typeface="Times New Roman"/>
                <a:cs typeface="Times New Roman"/>
              </a:rPr>
              <a:t>d</a:t>
            </a:r>
            <a:r>
              <a:rPr b="1" spc="-190" dirty="0">
                <a:latin typeface="Times New Roman"/>
                <a:cs typeface="Times New Roman"/>
              </a:rPr>
              <a:t>va</a:t>
            </a:r>
            <a:r>
              <a:rPr b="1" spc="-85" dirty="0">
                <a:latin typeface="Times New Roman"/>
                <a:cs typeface="Times New Roman"/>
              </a:rPr>
              <a:t>nt</a:t>
            </a:r>
            <a:r>
              <a:rPr b="1" spc="-10" dirty="0">
                <a:latin typeface="Times New Roman"/>
                <a:cs typeface="Times New Roman"/>
              </a:rPr>
              <a:t>age</a:t>
            </a:r>
            <a:r>
              <a:rPr b="1" spc="-190" dirty="0">
                <a:latin typeface="Times New Roman"/>
                <a:cs typeface="Times New Roman"/>
              </a:rPr>
              <a:t>:	</a:t>
            </a:r>
            <a:r>
              <a:rPr spc="-15" dirty="0"/>
              <a:t>S</a:t>
            </a:r>
            <a:r>
              <a:rPr spc="155" dirty="0"/>
              <a:t>o</a:t>
            </a:r>
            <a:r>
              <a:rPr spc="-25" dirty="0"/>
              <a:t>l</a:t>
            </a:r>
            <a:r>
              <a:rPr spc="165" dirty="0"/>
              <a:t>a</a:t>
            </a:r>
            <a:r>
              <a:rPr spc="155" dirty="0"/>
              <a:t>r	</a:t>
            </a:r>
            <a:r>
              <a:rPr spc="-20" dirty="0"/>
              <a:t>e</a:t>
            </a:r>
            <a:r>
              <a:rPr spc="155" dirty="0"/>
              <a:t>n</a:t>
            </a:r>
            <a:r>
              <a:rPr spc="-20" dirty="0"/>
              <a:t>e</a:t>
            </a:r>
            <a:r>
              <a:rPr spc="155" dirty="0"/>
              <a:t>rgy	</a:t>
            </a:r>
            <a:r>
              <a:rPr spc="165" dirty="0"/>
              <a:t>t</a:t>
            </a:r>
            <a:r>
              <a:rPr spc="-20" dirty="0"/>
              <a:t>ec</a:t>
            </a:r>
            <a:r>
              <a:rPr spc="155" dirty="0"/>
              <a:t>hno</a:t>
            </a:r>
            <a:r>
              <a:rPr spc="-25" dirty="0"/>
              <a:t>l</a:t>
            </a:r>
            <a:r>
              <a:rPr spc="155" dirty="0"/>
              <a:t>ogy	</a:t>
            </a:r>
            <a:r>
              <a:rPr spc="-20" dirty="0"/>
              <a:t>e</a:t>
            </a:r>
            <a:r>
              <a:rPr dirty="0"/>
              <a:t>ff</a:t>
            </a:r>
            <a:r>
              <a:rPr spc="-25" dirty="0"/>
              <a:t>i</a:t>
            </a:r>
            <a:r>
              <a:rPr spc="-20" dirty="0"/>
              <a:t>c</a:t>
            </a:r>
            <a:r>
              <a:rPr spc="-25" dirty="0"/>
              <a:t>i</a:t>
            </a:r>
            <a:r>
              <a:rPr spc="-20" dirty="0"/>
              <a:t>e</a:t>
            </a:r>
            <a:r>
              <a:rPr spc="155" dirty="0"/>
              <a:t>n</a:t>
            </a:r>
            <a:r>
              <a:rPr spc="165" dirty="0"/>
              <a:t>t</a:t>
            </a:r>
            <a:r>
              <a:rPr spc="-25" dirty="0"/>
              <a:t>ly	</a:t>
            </a:r>
            <a:r>
              <a:rPr spc="-20" dirty="0"/>
              <a:t>c</a:t>
            </a:r>
            <a:r>
              <a:rPr spc="160" dirty="0"/>
              <a:t>ap</a:t>
            </a:r>
            <a:r>
              <a:rPr spc="165" dirty="0"/>
              <a:t>t</a:t>
            </a:r>
            <a:r>
              <a:rPr spc="155" dirty="0"/>
              <a:t>ur</a:t>
            </a:r>
            <a:r>
              <a:rPr spc="-20" dirty="0"/>
              <a:t>e</a:t>
            </a:r>
            <a:r>
              <a:rPr spc="-15" dirty="0"/>
              <a:t>s	</a:t>
            </a:r>
            <a:r>
              <a:rPr spc="160" dirty="0"/>
              <a:t>an</a:t>
            </a:r>
            <a:r>
              <a:rPr spc="155" dirty="0"/>
              <a:t>d	</a:t>
            </a:r>
            <a:r>
              <a:rPr spc="-15" dirty="0"/>
              <a:t>s</a:t>
            </a:r>
            <a:r>
              <a:rPr spc="165" dirty="0"/>
              <a:t>t</a:t>
            </a:r>
            <a:r>
              <a:rPr spc="155" dirty="0"/>
              <a:t>or</a:t>
            </a:r>
            <a:r>
              <a:rPr spc="-20" dirty="0"/>
              <a:t>e</a:t>
            </a:r>
            <a:r>
              <a:rPr spc="-15" dirty="0"/>
              <a:t>s	</a:t>
            </a:r>
            <a:r>
              <a:rPr spc="-20" dirty="0"/>
              <a:t>e</a:t>
            </a:r>
            <a:r>
              <a:rPr spc="155" dirty="0"/>
              <a:t>n</a:t>
            </a:r>
            <a:r>
              <a:rPr spc="-20" dirty="0"/>
              <a:t>e</a:t>
            </a:r>
            <a:r>
              <a:rPr spc="155" dirty="0"/>
              <a:t>r</a:t>
            </a:r>
            <a:r>
              <a:rPr spc="15" dirty="0"/>
              <a:t>gy,  </a:t>
            </a:r>
            <a:r>
              <a:rPr spc="70" dirty="0"/>
              <a:t>presenting</a:t>
            </a:r>
            <a:r>
              <a:rPr dirty="0"/>
              <a:t> </a:t>
            </a:r>
            <a:r>
              <a:rPr spc="165" dirty="0"/>
              <a:t>a</a:t>
            </a:r>
            <a:r>
              <a:rPr dirty="0"/>
              <a:t> </a:t>
            </a:r>
            <a:r>
              <a:rPr spc="45" dirty="0"/>
              <a:t>reliable</a:t>
            </a:r>
            <a:r>
              <a:rPr dirty="0"/>
              <a:t> </a:t>
            </a:r>
            <a:r>
              <a:rPr spc="160" dirty="0"/>
              <a:t>and</a:t>
            </a:r>
            <a:r>
              <a:rPr dirty="0"/>
              <a:t> </a:t>
            </a:r>
            <a:r>
              <a:rPr spc="80" dirty="0"/>
              <a:t>sustainable</a:t>
            </a:r>
            <a:r>
              <a:rPr dirty="0"/>
              <a:t> </a:t>
            </a:r>
            <a:r>
              <a:rPr spc="85" dirty="0"/>
              <a:t>power</a:t>
            </a:r>
            <a:r>
              <a:rPr dirty="0"/>
              <a:t> </a:t>
            </a:r>
            <a:r>
              <a:rPr spc="85" dirty="0"/>
              <a:t>solution.</a:t>
            </a:r>
          </a:p>
          <a:p>
            <a:pPr marL="12700" marR="5080">
              <a:lnSpc>
                <a:spcPct val="116700"/>
              </a:lnSpc>
              <a:spcBef>
                <a:spcPts val="2655"/>
              </a:spcBef>
              <a:tabLst>
                <a:tab pos="1934845" algn="l"/>
                <a:tab pos="3051175" algn="l"/>
                <a:tab pos="5005705" algn="l"/>
                <a:tab pos="7089775" algn="l"/>
                <a:tab pos="7682230" algn="l"/>
                <a:tab pos="8734425" algn="l"/>
                <a:tab pos="10291445" algn="l"/>
                <a:tab pos="11260455" algn="l"/>
                <a:tab pos="12607290" algn="l"/>
                <a:tab pos="14410690" algn="l"/>
              </a:tabLst>
            </a:pPr>
            <a:r>
              <a:rPr b="1" dirty="0">
                <a:latin typeface="Times New Roman"/>
                <a:cs typeface="Times New Roman"/>
              </a:rPr>
              <a:t>E</a:t>
            </a:r>
            <a:r>
              <a:rPr b="1" spc="-170" dirty="0">
                <a:latin typeface="Times New Roman"/>
                <a:cs typeface="Times New Roman"/>
              </a:rPr>
              <a:t>nhan</a:t>
            </a:r>
            <a:r>
              <a:rPr b="1" spc="-20" dirty="0">
                <a:latin typeface="Times New Roman"/>
                <a:cs typeface="Times New Roman"/>
              </a:rPr>
              <a:t>c</a:t>
            </a:r>
            <a:r>
              <a:rPr b="1" spc="-25" dirty="0">
                <a:latin typeface="Times New Roman"/>
                <a:cs typeface="Times New Roman"/>
              </a:rPr>
              <a:t>i</a:t>
            </a:r>
            <a:r>
              <a:rPr b="1" spc="-170" dirty="0">
                <a:latin typeface="Times New Roman"/>
                <a:cs typeface="Times New Roman"/>
              </a:rPr>
              <a:t>ng	</a:t>
            </a:r>
            <a:r>
              <a:rPr b="1" spc="140" dirty="0">
                <a:latin typeface="Times New Roman"/>
                <a:cs typeface="Times New Roman"/>
              </a:rPr>
              <a:t>So</a:t>
            </a:r>
            <a:r>
              <a:rPr b="1" spc="-25" dirty="0">
                <a:latin typeface="Times New Roman"/>
                <a:cs typeface="Times New Roman"/>
              </a:rPr>
              <a:t>l</a:t>
            </a:r>
            <a:r>
              <a:rPr b="1" spc="-90" dirty="0">
                <a:latin typeface="Times New Roman"/>
                <a:cs typeface="Times New Roman"/>
              </a:rPr>
              <a:t>ar	Eff</a:t>
            </a:r>
            <a:r>
              <a:rPr b="1" spc="-25" dirty="0">
                <a:latin typeface="Times New Roman"/>
                <a:cs typeface="Times New Roman"/>
              </a:rPr>
              <a:t>i</a:t>
            </a:r>
            <a:r>
              <a:rPr b="1" spc="-20" dirty="0">
                <a:latin typeface="Times New Roman"/>
                <a:cs typeface="Times New Roman"/>
              </a:rPr>
              <a:t>c</a:t>
            </a:r>
            <a:r>
              <a:rPr b="1" spc="-25" dirty="0">
                <a:latin typeface="Times New Roman"/>
                <a:cs typeface="Times New Roman"/>
              </a:rPr>
              <a:t>i</a:t>
            </a:r>
            <a:r>
              <a:rPr b="1" spc="-20" dirty="0">
                <a:latin typeface="Times New Roman"/>
                <a:cs typeface="Times New Roman"/>
              </a:rPr>
              <a:t>e</a:t>
            </a:r>
            <a:r>
              <a:rPr b="1" spc="-95" dirty="0">
                <a:latin typeface="Times New Roman"/>
                <a:cs typeface="Times New Roman"/>
              </a:rPr>
              <a:t>ncy</a:t>
            </a:r>
            <a:r>
              <a:rPr b="1" spc="-190" dirty="0">
                <a:latin typeface="Times New Roman"/>
                <a:cs typeface="Times New Roman"/>
              </a:rPr>
              <a:t>:	</a:t>
            </a:r>
            <a:r>
              <a:rPr spc="155" dirty="0"/>
              <a:t>In</a:t>
            </a:r>
            <a:r>
              <a:rPr spc="165" dirty="0"/>
              <a:t>t</a:t>
            </a:r>
            <a:r>
              <a:rPr spc="-20" dirty="0"/>
              <a:t>eg</a:t>
            </a:r>
            <a:r>
              <a:rPr spc="155" dirty="0"/>
              <a:t>r</a:t>
            </a:r>
            <a:r>
              <a:rPr spc="165" dirty="0"/>
              <a:t>at</a:t>
            </a:r>
            <a:r>
              <a:rPr spc="-25" dirty="0"/>
              <a:t>i</a:t>
            </a:r>
            <a:r>
              <a:rPr spc="155" dirty="0"/>
              <a:t>on	o</a:t>
            </a:r>
            <a:r>
              <a:rPr dirty="0"/>
              <a:t>f	</a:t>
            </a:r>
            <a:r>
              <a:rPr spc="-15" dirty="0"/>
              <a:t>s</a:t>
            </a:r>
            <a:r>
              <a:rPr spc="155" dirty="0"/>
              <a:t>o</a:t>
            </a:r>
            <a:r>
              <a:rPr spc="-25" dirty="0"/>
              <a:t>l</a:t>
            </a:r>
            <a:r>
              <a:rPr spc="160" dirty="0"/>
              <a:t>ar	</a:t>
            </a:r>
            <a:r>
              <a:rPr spc="165" dirty="0"/>
              <a:t>t</a:t>
            </a:r>
            <a:r>
              <a:rPr spc="155" dirty="0"/>
              <a:t>r</a:t>
            </a:r>
            <a:r>
              <a:rPr spc="75" dirty="0"/>
              <a:t>ac</a:t>
            </a:r>
            <a:r>
              <a:rPr spc="155" dirty="0"/>
              <a:t>k</a:t>
            </a:r>
            <a:r>
              <a:rPr spc="-20" dirty="0"/>
              <a:t>e</a:t>
            </a:r>
            <a:r>
              <a:rPr spc="155" dirty="0"/>
              <a:t>r</a:t>
            </a:r>
            <a:r>
              <a:rPr spc="-15" dirty="0"/>
              <a:t>s	</a:t>
            </a:r>
            <a:r>
              <a:rPr spc="-10" dirty="0"/>
              <a:t>w</a:t>
            </a:r>
            <a:r>
              <a:rPr spc="-25" dirty="0"/>
              <a:t>i</a:t>
            </a:r>
            <a:r>
              <a:rPr spc="165" dirty="0"/>
              <a:t>t</a:t>
            </a:r>
            <a:r>
              <a:rPr spc="155" dirty="0"/>
              <a:t>h	</a:t>
            </a:r>
            <a:r>
              <a:rPr spc="300" dirty="0"/>
              <a:t>M</a:t>
            </a:r>
            <a:r>
              <a:rPr spc="140" dirty="0"/>
              <a:t>PP</a:t>
            </a:r>
            <a:r>
              <a:rPr spc="165" dirty="0"/>
              <a:t>T	</a:t>
            </a:r>
            <a:r>
              <a:rPr spc="155" dirty="0"/>
              <a:t>op</a:t>
            </a:r>
            <a:r>
              <a:rPr spc="165" dirty="0"/>
              <a:t>t</a:t>
            </a:r>
            <a:r>
              <a:rPr spc="-25" dirty="0"/>
              <a:t>i</a:t>
            </a:r>
            <a:r>
              <a:rPr spc="135" dirty="0"/>
              <a:t>m</a:t>
            </a:r>
            <a:r>
              <a:rPr spc="-25" dirty="0"/>
              <a:t>i</a:t>
            </a:r>
            <a:r>
              <a:rPr spc="-20" dirty="0"/>
              <a:t>ze</a:t>
            </a:r>
            <a:r>
              <a:rPr spc="-15" dirty="0"/>
              <a:t>s</a:t>
            </a:r>
            <a:r>
              <a:rPr lang="en-IN" spc="-15" dirty="0"/>
              <a:t> e</a:t>
            </a:r>
            <a:r>
              <a:rPr spc="155" dirty="0" err="1"/>
              <a:t>n</a:t>
            </a:r>
            <a:r>
              <a:rPr spc="-20" dirty="0" err="1"/>
              <a:t>e</a:t>
            </a:r>
            <a:r>
              <a:rPr spc="155" dirty="0" err="1"/>
              <a:t>rgy</a:t>
            </a:r>
            <a:r>
              <a:rPr spc="155" dirty="0"/>
              <a:t>  </a:t>
            </a:r>
            <a:r>
              <a:rPr spc="90" dirty="0"/>
              <a:t>generation</a:t>
            </a:r>
            <a:r>
              <a:rPr spc="-5" dirty="0"/>
              <a:t> </a:t>
            </a:r>
            <a:r>
              <a:rPr spc="75" dirty="0"/>
              <a:t>by</a:t>
            </a:r>
            <a:r>
              <a:rPr dirty="0"/>
              <a:t> </a:t>
            </a:r>
            <a:r>
              <a:rPr spc="50" dirty="0"/>
              <a:t>maximizing</a:t>
            </a:r>
            <a:r>
              <a:rPr dirty="0"/>
              <a:t> </a:t>
            </a:r>
            <a:r>
              <a:rPr spc="95" dirty="0"/>
              <a:t>sun</a:t>
            </a:r>
            <a:r>
              <a:rPr dirty="0"/>
              <a:t> </a:t>
            </a:r>
            <a:r>
              <a:rPr spc="70" dirty="0"/>
              <a:t>exposure.</a:t>
            </a:r>
          </a:p>
          <a:p>
            <a:pPr marL="12700" marR="5080">
              <a:lnSpc>
                <a:spcPct val="116700"/>
              </a:lnSpc>
              <a:spcBef>
                <a:spcPts val="2075"/>
              </a:spcBef>
              <a:tabLst>
                <a:tab pos="1777364" algn="l"/>
                <a:tab pos="2724785" algn="l"/>
                <a:tab pos="4509770" algn="l"/>
                <a:tab pos="6080760" algn="l"/>
                <a:tab pos="6631305" algn="l"/>
                <a:tab pos="8443595" algn="l"/>
                <a:tab pos="9914890" algn="l"/>
                <a:tab pos="11553190" algn="l"/>
                <a:tab pos="12417425" algn="l"/>
                <a:tab pos="13821410" algn="l"/>
                <a:tab pos="15145385" algn="l"/>
              </a:tabLst>
            </a:pPr>
            <a:r>
              <a:rPr b="1" spc="-15" dirty="0">
                <a:latin typeface="Times New Roman"/>
                <a:cs typeface="Times New Roman"/>
              </a:rPr>
              <a:t>I</a:t>
            </a:r>
            <a:r>
              <a:rPr b="1" spc="-170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t</a:t>
            </a:r>
            <a:r>
              <a:rPr b="1" spc="-20" dirty="0">
                <a:latin typeface="Times New Roman"/>
                <a:cs typeface="Times New Roman"/>
              </a:rPr>
              <a:t>e</a:t>
            </a:r>
            <a:r>
              <a:rPr b="1" spc="-25" dirty="0">
                <a:latin typeface="Times New Roman"/>
                <a:cs typeface="Times New Roman"/>
              </a:rPr>
              <a:t>llig</a:t>
            </a:r>
            <a:r>
              <a:rPr b="1" spc="-20" dirty="0">
                <a:latin typeface="Times New Roman"/>
                <a:cs typeface="Times New Roman"/>
              </a:rPr>
              <a:t>e</a:t>
            </a:r>
            <a:r>
              <a:rPr b="1" spc="-170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t	</a:t>
            </a:r>
            <a:r>
              <a:rPr b="1" spc="-15" dirty="0">
                <a:latin typeface="Times New Roman"/>
                <a:cs typeface="Times New Roman"/>
              </a:rPr>
              <a:t>Iss</a:t>
            </a:r>
            <a:r>
              <a:rPr b="1" spc="-170" dirty="0">
                <a:latin typeface="Times New Roman"/>
                <a:cs typeface="Times New Roman"/>
              </a:rPr>
              <a:t>u</a:t>
            </a:r>
            <a:r>
              <a:rPr b="1" spc="-20" dirty="0">
                <a:latin typeface="Times New Roman"/>
                <a:cs typeface="Times New Roman"/>
              </a:rPr>
              <a:t>e	</a:t>
            </a:r>
            <a:r>
              <a:rPr b="1" spc="145" dirty="0">
                <a:latin typeface="Times New Roman"/>
                <a:cs typeface="Times New Roman"/>
              </a:rPr>
              <a:t>D</a:t>
            </a:r>
            <a:r>
              <a:rPr b="1" spc="-20" dirty="0">
                <a:latin typeface="Times New Roman"/>
                <a:cs typeface="Times New Roman"/>
              </a:rPr>
              <a:t>e</a:t>
            </a:r>
            <a:r>
              <a:rPr b="1" dirty="0">
                <a:latin typeface="Times New Roman"/>
                <a:cs typeface="Times New Roman"/>
              </a:rPr>
              <a:t>t</a:t>
            </a:r>
            <a:r>
              <a:rPr b="1" spc="-20" dirty="0">
                <a:latin typeface="Times New Roman"/>
                <a:cs typeface="Times New Roman"/>
              </a:rPr>
              <a:t>ec</a:t>
            </a:r>
            <a:r>
              <a:rPr b="1" dirty="0">
                <a:latin typeface="Times New Roman"/>
                <a:cs typeface="Times New Roman"/>
              </a:rPr>
              <a:t>t</a:t>
            </a:r>
            <a:r>
              <a:rPr b="1" spc="-25" dirty="0">
                <a:latin typeface="Times New Roman"/>
                <a:cs typeface="Times New Roman"/>
              </a:rPr>
              <a:t>io</a:t>
            </a:r>
            <a:r>
              <a:rPr b="1" spc="-180" dirty="0">
                <a:latin typeface="Times New Roman"/>
                <a:cs typeface="Times New Roman"/>
              </a:rPr>
              <a:t>n:	</a:t>
            </a:r>
            <a:r>
              <a:rPr spc="300" dirty="0"/>
              <a:t>U</a:t>
            </a:r>
            <a:r>
              <a:rPr spc="165" dirty="0"/>
              <a:t>t</a:t>
            </a:r>
            <a:r>
              <a:rPr spc="-25" dirty="0"/>
              <a:t>ili</a:t>
            </a:r>
            <a:r>
              <a:rPr spc="-20" dirty="0"/>
              <a:t>z</a:t>
            </a:r>
            <a:r>
              <a:rPr spc="-25" dirty="0"/>
              <a:t>i</a:t>
            </a:r>
            <a:r>
              <a:rPr spc="155" dirty="0"/>
              <a:t>ng	</a:t>
            </a:r>
            <a:r>
              <a:rPr spc="165" dirty="0"/>
              <a:t>a</a:t>
            </a:r>
            <a:r>
              <a:rPr spc="155" dirty="0"/>
              <a:t>n	Io</a:t>
            </a:r>
            <a:r>
              <a:rPr spc="165" dirty="0"/>
              <a:t>T</a:t>
            </a:r>
            <a:r>
              <a:rPr dirty="0"/>
              <a:t>-</a:t>
            </a:r>
            <a:r>
              <a:rPr spc="155" dirty="0"/>
              <a:t>b</a:t>
            </a:r>
            <a:r>
              <a:rPr spc="165" dirty="0"/>
              <a:t>a</a:t>
            </a:r>
            <a:r>
              <a:rPr spc="-15" dirty="0"/>
              <a:t>s</a:t>
            </a:r>
            <a:r>
              <a:rPr spc="-20" dirty="0"/>
              <a:t>e</a:t>
            </a:r>
            <a:r>
              <a:rPr spc="155" dirty="0"/>
              <a:t>d	</a:t>
            </a:r>
            <a:r>
              <a:rPr spc="-15" dirty="0"/>
              <a:t>s</a:t>
            </a:r>
            <a:r>
              <a:rPr spc="155" dirty="0"/>
              <a:t>o</a:t>
            </a:r>
            <a:r>
              <a:rPr spc="-25" dirty="0"/>
              <a:t>l</a:t>
            </a:r>
            <a:r>
              <a:rPr spc="155" dirty="0"/>
              <a:t>u</a:t>
            </a:r>
            <a:r>
              <a:rPr spc="165" dirty="0"/>
              <a:t>t</a:t>
            </a:r>
            <a:r>
              <a:rPr spc="-25" dirty="0"/>
              <a:t>i</a:t>
            </a:r>
            <a:r>
              <a:rPr spc="155" dirty="0"/>
              <a:t>on	</a:t>
            </a:r>
            <a:r>
              <a:rPr spc="-20" dirty="0"/>
              <a:t>e</a:t>
            </a:r>
            <a:r>
              <a:rPr spc="155" dirty="0"/>
              <a:t>qu</a:t>
            </a:r>
            <a:r>
              <a:rPr spc="-25" dirty="0"/>
              <a:t>i</a:t>
            </a:r>
            <a:r>
              <a:rPr spc="155" dirty="0"/>
              <a:t>pp</a:t>
            </a:r>
            <a:r>
              <a:rPr spc="-20" dirty="0"/>
              <a:t>e</a:t>
            </a:r>
            <a:r>
              <a:rPr spc="155" dirty="0"/>
              <a:t>d	</a:t>
            </a:r>
            <a:r>
              <a:rPr spc="-10" dirty="0"/>
              <a:t>w</a:t>
            </a:r>
            <a:r>
              <a:rPr spc="-25" dirty="0"/>
              <a:t>i</a:t>
            </a:r>
            <a:r>
              <a:rPr spc="165" dirty="0"/>
              <a:t>t</a:t>
            </a:r>
            <a:r>
              <a:rPr spc="155" dirty="0"/>
              <a:t>h	</a:t>
            </a:r>
            <a:r>
              <a:rPr spc="-10" dirty="0"/>
              <a:t>w</a:t>
            </a:r>
            <a:r>
              <a:rPr spc="-25" dirty="0"/>
              <a:t>i</a:t>
            </a:r>
            <a:r>
              <a:rPr spc="155" dirty="0"/>
              <a:t>r</a:t>
            </a:r>
            <a:r>
              <a:rPr spc="-20" dirty="0"/>
              <a:t>e</a:t>
            </a:r>
            <a:r>
              <a:rPr spc="-25" dirty="0"/>
              <a:t>l</a:t>
            </a:r>
            <a:r>
              <a:rPr spc="-20" dirty="0"/>
              <a:t>e</a:t>
            </a:r>
            <a:r>
              <a:rPr spc="-15" dirty="0"/>
              <a:t>ss	s</a:t>
            </a:r>
            <a:r>
              <a:rPr spc="-20" dirty="0"/>
              <a:t>e</a:t>
            </a:r>
            <a:r>
              <a:rPr spc="155" dirty="0"/>
              <a:t>n</a:t>
            </a:r>
            <a:r>
              <a:rPr spc="-15" dirty="0"/>
              <a:t>s</a:t>
            </a:r>
            <a:r>
              <a:rPr spc="155" dirty="0"/>
              <a:t>or</a:t>
            </a:r>
            <a:r>
              <a:rPr spc="-15" dirty="0"/>
              <a:t>s	</a:t>
            </a:r>
            <a:r>
              <a:rPr spc="165" dirty="0"/>
              <a:t>t</a:t>
            </a:r>
            <a:r>
              <a:rPr spc="100" dirty="0"/>
              <a:t>o  </a:t>
            </a:r>
            <a:r>
              <a:rPr spc="50" dirty="0"/>
              <a:t>identify</a:t>
            </a:r>
            <a:r>
              <a:rPr dirty="0"/>
              <a:t> </a:t>
            </a:r>
            <a:r>
              <a:rPr spc="160" dirty="0"/>
              <a:t>and</a:t>
            </a:r>
            <a:r>
              <a:rPr dirty="0"/>
              <a:t> </a:t>
            </a:r>
            <a:r>
              <a:rPr spc="80" dirty="0"/>
              <a:t>address</a:t>
            </a:r>
            <a:r>
              <a:rPr dirty="0"/>
              <a:t> </a:t>
            </a:r>
            <a:r>
              <a:rPr spc="85" dirty="0"/>
              <a:t>problems</a:t>
            </a:r>
            <a:r>
              <a:rPr dirty="0"/>
              <a:t> </a:t>
            </a:r>
            <a:r>
              <a:rPr spc="65" dirty="0"/>
              <a:t>in</a:t>
            </a:r>
            <a:r>
              <a:rPr spc="5" dirty="0"/>
              <a:t> </a:t>
            </a:r>
            <a:r>
              <a:rPr spc="85" dirty="0"/>
              <a:t>solar</a:t>
            </a:r>
            <a:r>
              <a:rPr dirty="0"/>
              <a:t> </a:t>
            </a:r>
            <a:r>
              <a:rPr spc="70" dirty="0"/>
              <a:t>panels,</a:t>
            </a:r>
            <a:r>
              <a:rPr dirty="0"/>
              <a:t> </a:t>
            </a:r>
            <a:r>
              <a:rPr spc="70" dirty="0"/>
              <a:t>ensuring</a:t>
            </a:r>
            <a:r>
              <a:rPr dirty="0"/>
              <a:t> </a:t>
            </a:r>
            <a:r>
              <a:rPr spc="90" dirty="0"/>
              <a:t>improved</a:t>
            </a:r>
            <a:r>
              <a:rPr spc="5" dirty="0"/>
              <a:t> </a:t>
            </a:r>
            <a:r>
              <a:rPr spc="90" dirty="0"/>
              <a:t>performance.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/>
          </a:p>
          <a:p>
            <a:pPr marL="12700" marR="5080">
              <a:lnSpc>
                <a:spcPct val="116700"/>
              </a:lnSpc>
            </a:pPr>
            <a:r>
              <a:rPr b="1" spc="-80" dirty="0">
                <a:latin typeface="Times New Roman"/>
                <a:cs typeface="Times New Roman"/>
              </a:rPr>
              <a:t>Addressing</a:t>
            </a:r>
            <a:r>
              <a:rPr b="1" spc="3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Panel</a:t>
            </a:r>
            <a:r>
              <a:rPr b="1" spc="36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Challenges:</a:t>
            </a:r>
            <a:r>
              <a:rPr b="1" spc="365" dirty="0">
                <a:latin typeface="Times New Roman"/>
                <a:cs typeface="Times New Roman"/>
              </a:rPr>
              <a:t> </a:t>
            </a:r>
            <a:r>
              <a:rPr spc="100" dirty="0"/>
              <a:t>The</a:t>
            </a:r>
            <a:r>
              <a:rPr spc="360" dirty="0"/>
              <a:t> </a:t>
            </a:r>
            <a:r>
              <a:rPr spc="40" dirty="0"/>
              <a:t>system</a:t>
            </a:r>
            <a:r>
              <a:rPr spc="360" dirty="0"/>
              <a:t> </a:t>
            </a:r>
            <a:r>
              <a:rPr spc="35" dirty="0"/>
              <a:t>focuses</a:t>
            </a:r>
            <a:r>
              <a:rPr spc="365" dirty="0"/>
              <a:t> </a:t>
            </a:r>
            <a:r>
              <a:rPr spc="155" dirty="0"/>
              <a:t>on</a:t>
            </a:r>
            <a:r>
              <a:rPr spc="360" dirty="0"/>
              <a:t> </a:t>
            </a:r>
            <a:r>
              <a:rPr spc="40" dirty="0"/>
              <a:t>resolving</a:t>
            </a:r>
            <a:r>
              <a:rPr spc="365" dirty="0"/>
              <a:t> </a:t>
            </a:r>
            <a:r>
              <a:rPr spc="10" dirty="0"/>
              <a:t>issues</a:t>
            </a:r>
            <a:r>
              <a:rPr spc="360" dirty="0"/>
              <a:t> </a:t>
            </a:r>
            <a:r>
              <a:rPr spc="70" dirty="0"/>
              <a:t>such</a:t>
            </a:r>
            <a:r>
              <a:rPr spc="360" dirty="0"/>
              <a:t> </a:t>
            </a:r>
            <a:r>
              <a:rPr spc="75" dirty="0"/>
              <a:t>as</a:t>
            </a:r>
            <a:r>
              <a:rPr spc="365" dirty="0"/>
              <a:t> </a:t>
            </a:r>
            <a:r>
              <a:rPr spc="80" dirty="0"/>
              <a:t>shading,</a:t>
            </a:r>
            <a:r>
              <a:rPr spc="360" dirty="0"/>
              <a:t> </a:t>
            </a:r>
            <a:r>
              <a:rPr spc="35" dirty="0"/>
              <a:t>soiling, </a:t>
            </a:r>
            <a:r>
              <a:rPr spc="-735" dirty="0"/>
              <a:t> </a:t>
            </a:r>
            <a:r>
              <a:rPr spc="105" dirty="0"/>
              <a:t>degradation,</a:t>
            </a:r>
            <a:r>
              <a:rPr dirty="0"/>
              <a:t> </a:t>
            </a:r>
            <a:r>
              <a:rPr spc="160" dirty="0"/>
              <a:t>and</a:t>
            </a:r>
            <a:r>
              <a:rPr spc="5" dirty="0"/>
              <a:t> </a:t>
            </a:r>
            <a:r>
              <a:rPr spc="35" dirty="0"/>
              <a:t>electrical</a:t>
            </a:r>
            <a:r>
              <a:rPr spc="5" dirty="0"/>
              <a:t> </a:t>
            </a:r>
            <a:r>
              <a:rPr spc="80" dirty="0"/>
              <a:t>malfunctions,</a:t>
            </a:r>
            <a:r>
              <a:rPr spc="5" dirty="0"/>
              <a:t> </a:t>
            </a:r>
            <a:r>
              <a:rPr spc="80" dirty="0"/>
              <a:t>enhancing</a:t>
            </a:r>
            <a:r>
              <a:rPr spc="5" dirty="0"/>
              <a:t> </a:t>
            </a:r>
            <a:r>
              <a:rPr spc="100" dirty="0"/>
              <a:t>the</a:t>
            </a:r>
            <a:r>
              <a:rPr dirty="0"/>
              <a:t> </a:t>
            </a:r>
            <a:r>
              <a:rPr spc="60" dirty="0"/>
              <a:t>overall</a:t>
            </a:r>
            <a:r>
              <a:rPr spc="5" dirty="0"/>
              <a:t> </a:t>
            </a:r>
            <a:r>
              <a:rPr spc="45" dirty="0"/>
              <a:t>reliability</a:t>
            </a:r>
            <a:r>
              <a:rPr spc="5" dirty="0"/>
              <a:t> </a:t>
            </a:r>
            <a:r>
              <a:rPr spc="75" dirty="0"/>
              <a:t>of</a:t>
            </a:r>
            <a:r>
              <a:rPr spc="5" dirty="0"/>
              <a:t> </a:t>
            </a:r>
            <a:r>
              <a:rPr spc="85" dirty="0"/>
              <a:t>solar</a:t>
            </a:r>
            <a:r>
              <a:rPr spc="5" dirty="0"/>
              <a:t> </a:t>
            </a:r>
            <a:r>
              <a:rPr spc="70" dirty="0"/>
              <a:t>panels.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1129</Words>
  <Application>Microsoft Office PowerPoint</Application>
  <PresentationFormat>Custom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Verdana</vt:lpstr>
      <vt:lpstr>Office Theme</vt:lpstr>
      <vt:lpstr>GHOUSIA COLLEGE OF ENGINEERING RAMANAGARA - 562159</vt:lpstr>
      <vt:lpstr>Contents</vt:lpstr>
      <vt:lpstr>Introduction</vt:lpstr>
      <vt:lpstr>LITERATURE SURVEY</vt:lpstr>
      <vt:lpstr>T Asha Rakshana et.al., “IoT based solar panel fault monitoring and control by using wi-fi modem”</vt:lpstr>
      <vt:lpstr>Objective of the Project</vt:lpstr>
      <vt:lpstr>Problem Definition</vt:lpstr>
      <vt:lpstr>Proposed System</vt:lpstr>
      <vt:lpstr>Existing System</vt:lpstr>
      <vt:lpstr>Methodology</vt:lpstr>
      <vt:lpstr>Architecture Diagram</vt:lpstr>
      <vt:lpstr>Applications</vt:lpstr>
      <vt:lpstr>PowerPoint Presentation</vt:lpstr>
      <vt:lpstr>Expected Outcomes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Presentation</dc:title>
  <dc:creator>Jazib Hassan</dc:creator>
  <cp:keywords>DAF4tZC6t-4,BAE9VpqlNfc</cp:keywords>
  <cp:lastModifiedBy>Jazib Hassan</cp:lastModifiedBy>
  <cp:revision>1</cp:revision>
  <dcterms:created xsi:type="dcterms:W3CDTF">2024-01-02T19:50:16Z</dcterms:created>
  <dcterms:modified xsi:type="dcterms:W3CDTF">2024-01-02T19:57:26Z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2024-01-02T00:00:00Z</vt:filetime>
  </property>
</Properties>
</file>