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59" r:id="rId7"/>
    <p:sldId id="271" r:id="rId8"/>
    <p:sldId id="260" r:id="rId9"/>
    <p:sldId id="261" r:id="rId10"/>
    <p:sldId id="263" r:id="rId11"/>
    <p:sldId id="266" r:id="rId12"/>
    <p:sldId id="264" r:id="rId13"/>
    <p:sldId id="267" r:id="rId14"/>
    <p:sldId id="268" r:id="rId15"/>
    <p:sldId id="265" r:id="rId16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658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13634" y="450881"/>
            <a:ext cx="266073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69338" y="2204565"/>
            <a:ext cx="14949322" cy="3637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09824" cy="29336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51602" y="222055"/>
            <a:ext cx="2486024" cy="24860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11866" y="390553"/>
            <a:ext cx="12080240" cy="152400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60"/>
              </a:spcBef>
              <a:tabLst>
                <a:tab pos="3180715" algn="l"/>
                <a:tab pos="6369685" algn="l"/>
                <a:tab pos="7399020" algn="l"/>
              </a:tabLst>
            </a:pPr>
            <a:r>
              <a:rPr sz="4800" b="0" spc="305" dirty="0">
                <a:latin typeface="Algerian" pitchFamily="82" charset="0"/>
              </a:rPr>
              <a:t>GHOUSIA	</a:t>
            </a:r>
            <a:r>
              <a:rPr sz="4800" b="0" spc="290" dirty="0">
                <a:latin typeface="Algerian" pitchFamily="82" charset="0"/>
              </a:rPr>
              <a:t>COLLEGE	</a:t>
            </a:r>
            <a:r>
              <a:rPr sz="4800" b="0" spc="380" dirty="0">
                <a:latin typeface="Algerian" pitchFamily="82" charset="0"/>
              </a:rPr>
              <a:t>OF	ENGINEERING</a:t>
            </a:r>
            <a:endParaRPr sz="4800" dirty="0">
              <a:latin typeface="Algerian" pitchFamily="82" charset="0"/>
            </a:endParaRPr>
          </a:p>
          <a:p>
            <a:pPr marR="130810" algn="ctr">
              <a:lnSpc>
                <a:spcPct val="100000"/>
              </a:lnSpc>
              <a:spcBef>
                <a:spcPts val="775"/>
              </a:spcBef>
            </a:pPr>
            <a:r>
              <a:rPr sz="3500" b="0" spc="254" dirty="0">
                <a:latin typeface="Times New Roman" pitchFamily="18" charset="0"/>
                <a:cs typeface="Times New Roman" pitchFamily="18" charset="0"/>
              </a:rPr>
              <a:t>RAMANAGARA</a:t>
            </a:r>
            <a:r>
              <a:rPr sz="3500" b="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0" b="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500" b="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0" b="0" spc="-5" dirty="0">
                <a:latin typeface="Times New Roman" pitchFamily="18" charset="0"/>
                <a:cs typeface="Times New Roman" pitchFamily="18" charset="0"/>
              </a:rPr>
              <a:t>562159</a:t>
            </a:r>
            <a:endParaRPr sz="3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1200" y="2687232"/>
            <a:ext cx="14613414" cy="3751668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R="833119" algn="ctr">
              <a:lnSpc>
                <a:spcPct val="100000"/>
              </a:lnSpc>
              <a:spcBef>
                <a:spcPts val="1055"/>
              </a:spcBef>
            </a:pPr>
            <a:r>
              <a:rPr sz="3400" spc="165" dirty="0">
                <a:solidFill>
                  <a:srgbClr val="FF3131"/>
                </a:solidFill>
                <a:latin typeface="Times New Roman"/>
                <a:cs typeface="Times New Roman"/>
              </a:rPr>
              <a:t>A</a:t>
            </a:r>
            <a:r>
              <a:rPr sz="3400" spc="-10" dirty="0">
                <a:solidFill>
                  <a:srgbClr val="FF3131"/>
                </a:solidFill>
                <a:latin typeface="Times New Roman"/>
                <a:cs typeface="Times New Roman"/>
              </a:rPr>
              <a:t> </a:t>
            </a:r>
            <a:r>
              <a:rPr sz="3400" spc="85" dirty="0">
                <a:solidFill>
                  <a:srgbClr val="FF3131"/>
                </a:solidFill>
                <a:latin typeface="Times New Roman"/>
                <a:cs typeface="Times New Roman"/>
              </a:rPr>
              <a:t>Project</a:t>
            </a:r>
            <a:r>
              <a:rPr sz="3400" spc="-5" dirty="0">
                <a:solidFill>
                  <a:srgbClr val="FF3131"/>
                </a:solidFill>
                <a:latin typeface="Times New Roman"/>
                <a:cs typeface="Times New Roman"/>
              </a:rPr>
              <a:t> </a:t>
            </a:r>
            <a:r>
              <a:rPr sz="3400" spc="105" dirty="0">
                <a:solidFill>
                  <a:srgbClr val="FF3131"/>
                </a:solidFill>
                <a:latin typeface="Times New Roman"/>
                <a:cs typeface="Times New Roman"/>
              </a:rPr>
              <a:t>Presentation</a:t>
            </a:r>
            <a:r>
              <a:rPr sz="3400" spc="-10" dirty="0">
                <a:solidFill>
                  <a:srgbClr val="FF3131"/>
                </a:solidFill>
                <a:latin typeface="Times New Roman"/>
                <a:cs typeface="Times New Roman"/>
              </a:rPr>
              <a:t> </a:t>
            </a:r>
            <a:r>
              <a:rPr sz="3400" spc="170" dirty="0">
                <a:solidFill>
                  <a:srgbClr val="FF3131"/>
                </a:solidFill>
                <a:latin typeface="Times New Roman"/>
                <a:cs typeface="Times New Roman"/>
              </a:rPr>
              <a:t>on</a:t>
            </a:r>
            <a:endParaRPr sz="3400" dirty="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1125"/>
              </a:spcBef>
            </a:pPr>
            <a:r>
              <a:rPr sz="4800" b="1" spc="45" dirty="0">
                <a:latin typeface="Algerian" pitchFamily="82" charset="0"/>
                <a:cs typeface="Times New Roman"/>
              </a:rPr>
              <a:t>“UTILIZING</a:t>
            </a:r>
            <a:r>
              <a:rPr sz="4800" b="1" spc="-10" dirty="0">
                <a:latin typeface="Algerian" pitchFamily="82" charset="0"/>
                <a:cs typeface="Times New Roman"/>
              </a:rPr>
              <a:t> </a:t>
            </a:r>
            <a:r>
              <a:rPr sz="4800" b="1" spc="50" dirty="0">
                <a:latin typeface="Algerian" pitchFamily="82" charset="0"/>
                <a:cs typeface="Times New Roman"/>
              </a:rPr>
              <a:t>IOT</a:t>
            </a:r>
            <a:r>
              <a:rPr sz="4800" b="1" spc="-5" dirty="0">
                <a:latin typeface="Algerian" pitchFamily="82" charset="0"/>
                <a:cs typeface="Times New Roman"/>
              </a:rPr>
              <a:t> </a:t>
            </a:r>
            <a:r>
              <a:rPr sz="4800" b="1" spc="40" dirty="0">
                <a:latin typeface="Algerian" pitchFamily="82" charset="0"/>
                <a:cs typeface="Times New Roman"/>
              </a:rPr>
              <a:t>FOR</a:t>
            </a:r>
            <a:r>
              <a:rPr sz="4800" b="1" spc="-5" dirty="0">
                <a:latin typeface="Algerian" pitchFamily="82" charset="0"/>
                <a:cs typeface="Times New Roman"/>
              </a:rPr>
              <a:t> </a:t>
            </a:r>
            <a:r>
              <a:rPr sz="4800" b="1" spc="65" dirty="0">
                <a:latin typeface="Algerian" pitchFamily="82" charset="0"/>
                <a:cs typeface="Times New Roman"/>
              </a:rPr>
              <a:t>SOLAR</a:t>
            </a:r>
            <a:r>
              <a:rPr sz="4800" b="1" spc="-5" dirty="0">
                <a:latin typeface="Algerian" pitchFamily="82" charset="0"/>
                <a:cs typeface="Times New Roman"/>
              </a:rPr>
              <a:t> </a:t>
            </a:r>
            <a:r>
              <a:rPr sz="4800" b="1" spc="75" dirty="0">
                <a:latin typeface="Algerian" pitchFamily="82" charset="0"/>
                <a:cs typeface="Times New Roman"/>
              </a:rPr>
              <a:t>PANEL</a:t>
            </a:r>
            <a:r>
              <a:rPr sz="4800" b="1" spc="-5" dirty="0">
                <a:latin typeface="Algerian" pitchFamily="82" charset="0"/>
                <a:cs typeface="Times New Roman"/>
              </a:rPr>
              <a:t> </a:t>
            </a:r>
            <a:r>
              <a:rPr sz="4800" b="1" spc="70" dirty="0">
                <a:latin typeface="Algerian" pitchFamily="82" charset="0"/>
                <a:cs typeface="Times New Roman"/>
              </a:rPr>
              <a:t>MONITORING</a:t>
            </a:r>
            <a:r>
              <a:rPr sz="4800" b="1" spc="70" dirty="0" smtClean="0">
                <a:latin typeface="Algerian" pitchFamily="82" charset="0"/>
                <a:cs typeface="Times New Roman"/>
              </a:rPr>
              <a:t>”</a:t>
            </a:r>
            <a:endParaRPr lang="en-IN" sz="4800" b="1" spc="70" dirty="0">
              <a:latin typeface="Algerian" pitchFamily="82" charset="0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112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R="694690" algn="ctr">
              <a:lnSpc>
                <a:spcPct val="100000"/>
              </a:lnSpc>
            </a:pPr>
            <a:r>
              <a:rPr sz="3400" spc="165" dirty="0">
                <a:solidFill>
                  <a:srgbClr val="FF3131"/>
                </a:solidFill>
                <a:latin typeface="Times New Roman"/>
                <a:cs typeface="Times New Roman"/>
              </a:rPr>
              <a:t>Under</a:t>
            </a:r>
            <a:r>
              <a:rPr sz="3400" spc="-20" dirty="0">
                <a:solidFill>
                  <a:srgbClr val="FF3131"/>
                </a:solidFill>
                <a:latin typeface="Times New Roman"/>
                <a:cs typeface="Times New Roman"/>
              </a:rPr>
              <a:t> </a:t>
            </a:r>
            <a:r>
              <a:rPr sz="3400" spc="110" dirty="0">
                <a:solidFill>
                  <a:srgbClr val="FF3131"/>
                </a:solidFill>
                <a:latin typeface="Times New Roman"/>
                <a:cs typeface="Times New Roman"/>
              </a:rPr>
              <a:t>the</a:t>
            </a:r>
            <a:r>
              <a:rPr sz="3400" spc="-15" dirty="0">
                <a:solidFill>
                  <a:srgbClr val="FF3131"/>
                </a:solidFill>
                <a:latin typeface="Times New Roman"/>
                <a:cs typeface="Times New Roman"/>
              </a:rPr>
              <a:t> </a:t>
            </a:r>
            <a:r>
              <a:rPr sz="3400" spc="75" dirty="0">
                <a:solidFill>
                  <a:srgbClr val="FF3131"/>
                </a:solidFill>
                <a:latin typeface="Times New Roman"/>
                <a:cs typeface="Times New Roman"/>
              </a:rPr>
              <a:t>guidance</a:t>
            </a:r>
            <a:r>
              <a:rPr sz="3400" spc="-20" dirty="0">
                <a:solidFill>
                  <a:srgbClr val="FF3131"/>
                </a:solidFill>
                <a:latin typeface="Times New Roman"/>
                <a:cs typeface="Times New Roman"/>
              </a:rPr>
              <a:t> </a:t>
            </a:r>
            <a:r>
              <a:rPr sz="3400" spc="85" dirty="0">
                <a:solidFill>
                  <a:srgbClr val="FF3131"/>
                </a:solidFill>
                <a:latin typeface="Times New Roman"/>
                <a:cs typeface="Times New Roman"/>
              </a:rPr>
              <a:t>of</a:t>
            </a:r>
            <a:endParaRPr sz="3400" dirty="0">
              <a:latin typeface="Times New Roman"/>
              <a:cs typeface="Times New Roman"/>
            </a:endParaRPr>
          </a:p>
          <a:p>
            <a:pPr marR="694055" algn="ctr">
              <a:lnSpc>
                <a:spcPct val="100000"/>
              </a:lnSpc>
              <a:spcBef>
                <a:spcPts val="1130"/>
              </a:spcBef>
              <a:tabLst>
                <a:tab pos="1208405" algn="l"/>
              </a:tabLst>
            </a:pPr>
            <a:r>
              <a:rPr sz="3600" spc="120" dirty="0">
                <a:solidFill>
                  <a:srgbClr val="05047B"/>
                </a:solidFill>
                <a:latin typeface="Times New Roman"/>
                <a:cs typeface="Times New Roman"/>
              </a:rPr>
              <a:t>Prof.	</a:t>
            </a:r>
            <a:r>
              <a:rPr sz="3600" spc="290" dirty="0">
                <a:solidFill>
                  <a:srgbClr val="05047B"/>
                </a:solidFill>
                <a:latin typeface="Times New Roman"/>
                <a:cs typeface="Times New Roman"/>
              </a:rPr>
              <a:t>MOHAMMED</a:t>
            </a:r>
            <a:r>
              <a:rPr sz="3600" spc="-40" dirty="0">
                <a:solidFill>
                  <a:srgbClr val="05047B"/>
                </a:solidFill>
                <a:latin typeface="Times New Roman"/>
                <a:cs typeface="Times New Roman"/>
              </a:rPr>
              <a:t> </a:t>
            </a:r>
            <a:r>
              <a:rPr sz="3600" spc="220" dirty="0">
                <a:solidFill>
                  <a:srgbClr val="05047B"/>
                </a:solidFill>
                <a:latin typeface="Times New Roman"/>
                <a:cs typeface="Times New Roman"/>
              </a:rPr>
              <a:t>ELAHI</a:t>
            </a:r>
            <a:endParaRPr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R="833119" algn="ctr">
              <a:lnSpc>
                <a:spcPct val="100000"/>
              </a:lnSpc>
            </a:pPr>
            <a:r>
              <a:rPr sz="3400" spc="75" dirty="0">
                <a:solidFill>
                  <a:srgbClr val="FF3131"/>
                </a:solidFill>
                <a:latin typeface="Times New Roman"/>
                <a:cs typeface="Times New Roman"/>
              </a:rPr>
              <a:t>Presenting</a:t>
            </a:r>
            <a:r>
              <a:rPr sz="3400" spc="-40" dirty="0">
                <a:solidFill>
                  <a:srgbClr val="FF3131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solidFill>
                  <a:srgbClr val="FF3131"/>
                </a:solidFill>
                <a:latin typeface="Times New Roman"/>
                <a:cs typeface="Times New Roman"/>
              </a:rPr>
              <a:t>By</a:t>
            </a:r>
            <a:endParaRPr sz="3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2849" y="6839871"/>
            <a:ext cx="6627495" cy="2760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16915">
              <a:lnSpc>
                <a:spcPct val="116500"/>
              </a:lnSpc>
              <a:spcBef>
                <a:spcPts val="95"/>
              </a:spcBef>
            </a:pPr>
            <a:r>
              <a:rPr sz="3850" spc="165" dirty="0">
                <a:latin typeface="Times New Roman"/>
                <a:cs typeface="Times New Roman"/>
              </a:rPr>
              <a:t>JAZIB </a:t>
            </a:r>
            <a:r>
              <a:rPr sz="3850" spc="195" dirty="0">
                <a:latin typeface="Times New Roman"/>
                <a:cs typeface="Times New Roman"/>
              </a:rPr>
              <a:t>HASSAN </a:t>
            </a:r>
            <a:r>
              <a:rPr sz="3850" spc="200" dirty="0">
                <a:latin typeface="Times New Roman"/>
                <a:cs typeface="Times New Roman"/>
              </a:rPr>
              <a:t> </a:t>
            </a:r>
            <a:r>
              <a:rPr sz="3850" spc="325" dirty="0">
                <a:latin typeface="Times New Roman"/>
                <a:cs typeface="Times New Roman"/>
              </a:rPr>
              <a:t>MOHAMMAD</a:t>
            </a:r>
            <a:r>
              <a:rPr sz="3850" spc="-30" dirty="0">
                <a:latin typeface="Times New Roman"/>
                <a:cs typeface="Times New Roman"/>
              </a:rPr>
              <a:t> </a:t>
            </a:r>
            <a:r>
              <a:rPr sz="3850" spc="340" dirty="0">
                <a:latin typeface="Times New Roman"/>
                <a:cs typeface="Times New Roman"/>
              </a:rPr>
              <a:t>FARMAN </a:t>
            </a:r>
            <a:r>
              <a:rPr sz="3850" spc="-950" dirty="0">
                <a:latin typeface="Times New Roman"/>
                <a:cs typeface="Times New Roman"/>
              </a:rPr>
              <a:t> </a:t>
            </a:r>
            <a:r>
              <a:rPr sz="3850" spc="245" dirty="0">
                <a:latin typeface="Times New Roman"/>
                <a:cs typeface="Times New Roman"/>
              </a:rPr>
              <a:t>SAMEER</a:t>
            </a: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850" spc="204" dirty="0">
                <a:latin typeface="Times New Roman"/>
                <a:cs typeface="Times New Roman"/>
              </a:rPr>
              <a:t>SYED</a:t>
            </a:r>
            <a:r>
              <a:rPr sz="3850" spc="-20" dirty="0">
                <a:latin typeface="Times New Roman"/>
                <a:cs typeface="Times New Roman"/>
              </a:rPr>
              <a:t> </a:t>
            </a:r>
            <a:r>
              <a:rPr sz="3850" spc="210" dirty="0">
                <a:latin typeface="Times New Roman"/>
                <a:cs typeface="Times New Roman"/>
              </a:rPr>
              <a:t>NABIL</a:t>
            </a:r>
            <a:r>
              <a:rPr sz="3850" spc="-15" dirty="0">
                <a:latin typeface="Times New Roman"/>
                <a:cs typeface="Times New Roman"/>
              </a:rPr>
              <a:t> </a:t>
            </a:r>
            <a:r>
              <a:rPr sz="3850" spc="409" dirty="0">
                <a:latin typeface="Times New Roman"/>
                <a:cs typeface="Times New Roman"/>
              </a:rPr>
              <a:t>UR</a:t>
            </a:r>
            <a:r>
              <a:rPr sz="3850" spc="-15" dirty="0">
                <a:latin typeface="Times New Roman"/>
                <a:cs typeface="Times New Roman"/>
              </a:rPr>
              <a:t> </a:t>
            </a:r>
            <a:r>
              <a:rPr sz="3850" spc="335" dirty="0">
                <a:latin typeface="Times New Roman"/>
                <a:cs typeface="Times New Roman"/>
              </a:rPr>
              <a:t>RAHMAN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36956" y="6839871"/>
            <a:ext cx="2912110" cy="276098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60"/>
              </a:spcBef>
            </a:pPr>
            <a:r>
              <a:rPr sz="3850" spc="85" dirty="0">
                <a:latin typeface="Times New Roman"/>
                <a:cs typeface="Times New Roman"/>
              </a:rPr>
              <a:t>1GC20CS018</a:t>
            </a:r>
            <a:endParaRPr sz="3850">
              <a:latin typeface="Times New Roman"/>
              <a:cs typeface="Times New Roman"/>
            </a:endParaRPr>
          </a:p>
          <a:p>
            <a:pPr marL="38735">
              <a:lnSpc>
                <a:spcPct val="100000"/>
              </a:lnSpc>
              <a:spcBef>
                <a:spcPts val="760"/>
              </a:spcBef>
            </a:pPr>
            <a:r>
              <a:rPr sz="3850" spc="85" dirty="0">
                <a:latin typeface="Times New Roman"/>
                <a:cs typeface="Times New Roman"/>
              </a:rPr>
              <a:t>1GC20CS031</a:t>
            </a: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850" spc="85" dirty="0">
                <a:latin typeface="Times New Roman"/>
                <a:cs typeface="Times New Roman"/>
              </a:rPr>
              <a:t>1GC20CS049</a:t>
            </a: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850" spc="85" dirty="0">
                <a:latin typeface="Times New Roman"/>
                <a:cs typeface="Times New Roman"/>
              </a:rPr>
              <a:t>1GC20CS056</a:t>
            </a:r>
            <a:endParaRPr sz="385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4160" y="1177925"/>
            <a:ext cx="11858624" cy="61245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24375" y="342900"/>
            <a:ext cx="11474491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600" spc="-95" dirty="0">
                <a:latin typeface="Algerian" pitchFamily="82" charset="0"/>
              </a:rPr>
              <a:t>Architecture</a:t>
            </a:r>
            <a:r>
              <a:rPr sz="6600" spc="-45" dirty="0">
                <a:latin typeface="Algerian" pitchFamily="82" charset="0"/>
              </a:rPr>
              <a:t> </a:t>
            </a:r>
            <a:r>
              <a:rPr sz="6600" spc="-50" dirty="0">
                <a:latin typeface="Algerian" pitchFamily="82" charset="0"/>
              </a:rPr>
              <a:t>Diagram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4270" y="7886700"/>
            <a:ext cx="85725" cy="85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4270" y="8420100"/>
            <a:ext cx="85725" cy="8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4270" y="8953500"/>
            <a:ext cx="85725" cy="857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4270" y="9486900"/>
            <a:ext cx="85725" cy="857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09694" y="7641507"/>
            <a:ext cx="4800905" cy="218008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000" spc="85" dirty="0">
                <a:latin typeface="Times New Roman"/>
                <a:cs typeface="Times New Roman"/>
              </a:rPr>
              <a:t>Solar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spc="85" dirty="0">
                <a:latin typeface="Times New Roman"/>
                <a:cs typeface="Times New Roman"/>
              </a:rPr>
              <a:t>Panel</a:t>
            </a:r>
            <a:endParaRPr sz="3000" dirty="0">
              <a:latin typeface="Times New Roman"/>
              <a:cs typeface="Times New Roman"/>
            </a:endParaRPr>
          </a:p>
          <a:p>
            <a:pPr marL="12700" marR="5080">
              <a:lnSpc>
                <a:spcPts val="4200"/>
              </a:lnSpc>
              <a:spcBef>
                <a:spcPts val="100"/>
              </a:spcBef>
            </a:pPr>
            <a:r>
              <a:rPr sz="3000" spc="55" dirty="0">
                <a:latin typeface="Times New Roman"/>
                <a:cs typeface="Times New Roman"/>
              </a:rPr>
              <a:t>ESP32 </a:t>
            </a:r>
            <a:r>
              <a:rPr sz="3000" spc="15" dirty="0">
                <a:latin typeface="Times New Roman"/>
                <a:cs typeface="Times New Roman"/>
              </a:rPr>
              <a:t>Wi-fi </a:t>
            </a:r>
            <a:r>
              <a:rPr sz="3000" spc="120" dirty="0">
                <a:latin typeface="Times New Roman"/>
                <a:cs typeface="Times New Roman"/>
              </a:rPr>
              <a:t>Module </a:t>
            </a:r>
            <a:r>
              <a:rPr sz="3000" spc="125" dirty="0">
                <a:latin typeface="Times New Roman"/>
                <a:cs typeface="Times New Roman"/>
              </a:rPr>
              <a:t> </a:t>
            </a:r>
            <a:r>
              <a:rPr sz="3000" spc="60" dirty="0">
                <a:latin typeface="Times New Roman"/>
                <a:cs typeface="Times New Roman"/>
              </a:rPr>
              <a:t>Voltage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spc="70" dirty="0">
                <a:latin typeface="Times New Roman"/>
                <a:cs typeface="Times New Roman"/>
              </a:rPr>
              <a:t>Sensor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spc="120" dirty="0">
                <a:latin typeface="Times New Roman"/>
                <a:cs typeface="Times New Roman"/>
              </a:rPr>
              <a:t>Module </a:t>
            </a:r>
            <a:r>
              <a:rPr sz="3000" spc="-740" dirty="0">
                <a:latin typeface="Times New Roman"/>
                <a:cs typeface="Times New Roman"/>
              </a:rPr>
              <a:t> </a:t>
            </a:r>
            <a:endParaRPr lang="en-IN" sz="3000" spc="-740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ts val="4200"/>
              </a:lnSpc>
              <a:spcBef>
                <a:spcPts val="100"/>
              </a:spcBef>
            </a:pPr>
            <a:r>
              <a:rPr sz="3000" spc="90" dirty="0" smtClean="0">
                <a:latin typeface="Times New Roman"/>
                <a:cs typeface="Times New Roman"/>
              </a:rPr>
              <a:t>Light</a:t>
            </a:r>
            <a:r>
              <a:rPr lang="en-IN" sz="3000" spc="90" dirty="0" smtClean="0">
                <a:latin typeface="Times New Roman"/>
                <a:cs typeface="Times New Roman"/>
              </a:rPr>
              <a:t> Dependent Resistor</a:t>
            </a:r>
            <a:endParaRPr sz="3000" dirty="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75896" y="7886700"/>
            <a:ext cx="85725" cy="857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75896" y="8420100"/>
            <a:ext cx="85725" cy="857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75896" y="8953500"/>
            <a:ext cx="85725" cy="857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75896" y="9486900"/>
            <a:ext cx="85725" cy="8572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201321" y="7641507"/>
            <a:ext cx="441960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40080">
              <a:lnSpc>
                <a:spcPct val="116700"/>
              </a:lnSpc>
              <a:spcBef>
                <a:spcPts val="95"/>
              </a:spcBef>
            </a:pPr>
            <a:r>
              <a:rPr sz="3000" dirty="0">
                <a:latin typeface="Times New Roman"/>
                <a:cs typeface="Times New Roman"/>
              </a:rPr>
              <a:t>16x2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spc="100" dirty="0">
                <a:latin typeface="Times New Roman"/>
                <a:cs typeface="Times New Roman"/>
              </a:rPr>
              <a:t>I2C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spc="204" dirty="0">
                <a:latin typeface="Times New Roman"/>
                <a:cs typeface="Times New Roman"/>
              </a:rPr>
              <a:t>LCD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spc="80" dirty="0">
                <a:latin typeface="Times New Roman"/>
                <a:cs typeface="Times New Roman"/>
              </a:rPr>
              <a:t>Display </a:t>
            </a:r>
            <a:r>
              <a:rPr sz="3000" spc="-740" dirty="0">
                <a:latin typeface="Times New Roman"/>
                <a:cs typeface="Times New Roman"/>
              </a:rPr>
              <a:t> </a:t>
            </a:r>
            <a:r>
              <a:rPr sz="3000" spc="90" dirty="0">
                <a:latin typeface="Times New Roman"/>
                <a:cs typeface="Times New Roman"/>
              </a:rPr>
              <a:t>Resistor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50" dirty="0">
                <a:latin typeface="Times New Roman"/>
                <a:cs typeface="Times New Roman"/>
              </a:rPr>
              <a:t>2.2k</a:t>
            </a:r>
            <a:endParaRPr sz="3000" dirty="0">
              <a:latin typeface="Times New Roman"/>
              <a:cs typeface="Times New Roman"/>
            </a:endParaRPr>
          </a:p>
          <a:p>
            <a:pPr marL="12700" marR="5080">
              <a:lnSpc>
                <a:spcPts val="4200"/>
              </a:lnSpc>
              <a:spcBef>
                <a:spcPts val="100"/>
              </a:spcBef>
            </a:pPr>
            <a:r>
              <a:rPr sz="3000" spc="70" dirty="0" smtClean="0">
                <a:latin typeface="Times New Roman"/>
                <a:cs typeface="Times New Roman"/>
              </a:rPr>
              <a:t>Vero </a:t>
            </a:r>
            <a:r>
              <a:rPr sz="3000" spc="125" dirty="0">
                <a:latin typeface="Times New Roman"/>
                <a:cs typeface="Times New Roman"/>
              </a:rPr>
              <a:t>Board </a:t>
            </a:r>
            <a:r>
              <a:rPr sz="3000" spc="130" dirty="0">
                <a:latin typeface="Times New Roman"/>
                <a:cs typeface="Times New Roman"/>
              </a:rPr>
              <a:t> </a:t>
            </a:r>
            <a:endParaRPr lang="en-IN" sz="3000" spc="130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ts val="4200"/>
              </a:lnSpc>
              <a:spcBef>
                <a:spcPts val="100"/>
              </a:spcBef>
            </a:pPr>
            <a:r>
              <a:rPr sz="3000" spc="114" dirty="0" smtClean="0">
                <a:latin typeface="Times New Roman"/>
                <a:cs typeface="Times New Roman"/>
              </a:rPr>
              <a:t>LM35</a:t>
            </a:r>
            <a:r>
              <a:rPr sz="3000" spc="-15" dirty="0" smtClean="0">
                <a:latin typeface="Times New Roman"/>
                <a:cs typeface="Times New Roman"/>
              </a:rPr>
              <a:t> </a:t>
            </a:r>
            <a:r>
              <a:rPr sz="3000" spc="105" dirty="0">
                <a:latin typeface="Times New Roman"/>
                <a:cs typeface="Times New Roman"/>
              </a:rPr>
              <a:t>Temperature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70" dirty="0">
                <a:latin typeface="Times New Roman"/>
                <a:cs typeface="Times New Roman"/>
              </a:rPr>
              <a:t>Sensor</a:t>
            </a:r>
            <a:endParaRPr sz="3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57800" y="31173"/>
            <a:ext cx="861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 smtClean="0">
                <a:latin typeface="Algerian" pitchFamily="82" charset="0"/>
              </a:rPr>
              <a:t>Object detection</a:t>
            </a:r>
            <a:endParaRPr lang="en-IN" sz="6600" dirty="0">
              <a:latin typeface="Algerian" pitchFamily="8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25844"/>
            <a:ext cx="13472515" cy="989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1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3973" y="1676580"/>
            <a:ext cx="5734049" cy="25336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44988" y="1707954"/>
            <a:ext cx="4972049" cy="24955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80570" y="5545292"/>
            <a:ext cx="6772274" cy="39528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05218" y="266700"/>
            <a:ext cx="6130966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600" spc="-75" dirty="0">
                <a:latin typeface="Algerian" pitchFamily="82" charset="0"/>
              </a:rPr>
              <a:t>Applications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97873" y="4362780"/>
            <a:ext cx="1784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70" dirty="0">
                <a:latin typeface="Times New Roman"/>
                <a:cs typeface="Times New Roman"/>
              </a:rPr>
              <a:t>Solar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75" dirty="0">
                <a:latin typeface="Times New Roman"/>
                <a:cs typeface="Times New Roman"/>
              </a:rPr>
              <a:t>Farm’s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36184" y="4362780"/>
            <a:ext cx="33686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95" dirty="0">
                <a:latin typeface="Times New Roman"/>
                <a:cs typeface="Times New Roman"/>
              </a:rPr>
              <a:t>Smart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spc="114" dirty="0">
                <a:latin typeface="Times New Roman"/>
                <a:cs typeface="Times New Roman"/>
              </a:rPr>
              <a:t>Home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spc="90" dirty="0">
                <a:latin typeface="Times New Roman"/>
                <a:cs typeface="Times New Roman"/>
              </a:rPr>
              <a:t>Integration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86691" y="9667906"/>
            <a:ext cx="414210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70" dirty="0">
                <a:latin typeface="Times New Roman"/>
                <a:cs typeface="Times New Roman"/>
              </a:rPr>
              <a:t>Solar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60" dirty="0">
                <a:latin typeface="Times New Roman"/>
                <a:cs typeface="Times New Roman"/>
              </a:rPr>
              <a:t>Powered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105" dirty="0">
                <a:latin typeface="Times New Roman"/>
                <a:cs typeface="Times New Roman"/>
              </a:rPr>
              <a:t>Transportation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10400" y="266700"/>
            <a:ext cx="387798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6600" dirty="0" smtClean="0">
                <a:latin typeface="Algerian" pitchFamily="82" charset="0"/>
              </a:rPr>
              <a:t>Output’s</a:t>
            </a:r>
            <a:endParaRPr lang="en-IN" sz="6600" dirty="0">
              <a:latin typeface="Algerian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52" y="1699039"/>
            <a:ext cx="8368748" cy="39016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546" y="1699038"/>
            <a:ext cx="7944059" cy="39016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545" y="6134100"/>
            <a:ext cx="7944059" cy="37720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134100"/>
            <a:ext cx="8458200" cy="372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9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00800" y="571500"/>
            <a:ext cx="57150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6600" dirty="0" smtClean="0">
                <a:latin typeface="Algerian" pitchFamily="82" charset="0"/>
              </a:rPr>
              <a:t>Advantages</a:t>
            </a:r>
            <a:endParaRPr lang="en-IN" sz="6600" dirty="0"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2095500"/>
            <a:ext cx="796636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Immediate Data access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Remote Management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Efficient Maintenance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Energy Optimization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Data Analytics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Scalability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Integration with other System</a:t>
            </a:r>
          </a:p>
        </p:txBody>
      </p:sp>
    </p:spTree>
    <p:extLst>
      <p:ext uri="{BB962C8B-B14F-4D97-AF65-F5344CB8AC3E}">
        <p14:creationId xmlns:p14="http://schemas.microsoft.com/office/powerpoint/2010/main" val="159056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717766"/>
            <a:ext cx="18288000" cy="25365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6400" b="0" i="1" spc="1620" dirty="0">
                <a:latin typeface="Blackadder ITC" pitchFamily="82" charset="0"/>
                <a:cs typeface="Verdana"/>
              </a:rPr>
              <a:t>T</a:t>
            </a:r>
            <a:r>
              <a:rPr sz="16400" b="0" i="1" spc="875" dirty="0">
                <a:latin typeface="Blackadder ITC" pitchFamily="82" charset="0"/>
                <a:cs typeface="Verdana"/>
              </a:rPr>
              <a:t>h</a:t>
            </a:r>
            <a:r>
              <a:rPr sz="16400" b="0" i="1" spc="600" dirty="0">
                <a:latin typeface="Blackadder ITC" pitchFamily="82" charset="0"/>
                <a:cs typeface="Verdana"/>
              </a:rPr>
              <a:t>a</a:t>
            </a:r>
            <a:r>
              <a:rPr sz="16400" b="0" i="1" spc="940" dirty="0">
                <a:latin typeface="Blackadder ITC" pitchFamily="82" charset="0"/>
                <a:cs typeface="Verdana"/>
              </a:rPr>
              <a:t>n</a:t>
            </a:r>
            <a:r>
              <a:rPr sz="16400" b="0" i="1" spc="1275" dirty="0">
                <a:latin typeface="Blackadder ITC" pitchFamily="82" charset="0"/>
                <a:cs typeface="Verdana"/>
              </a:rPr>
              <a:t>k</a:t>
            </a:r>
            <a:r>
              <a:rPr sz="16400" b="0" i="1" spc="-1730" dirty="0">
                <a:latin typeface="Blackadder ITC" pitchFamily="82" charset="0"/>
                <a:cs typeface="Verdana"/>
              </a:rPr>
              <a:t> </a:t>
            </a:r>
            <a:r>
              <a:rPr lang="en-IN" sz="16400" b="0" i="1" spc="-1730" dirty="0" smtClean="0">
                <a:latin typeface="Blackadder ITC" pitchFamily="82" charset="0"/>
                <a:cs typeface="Verdana"/>
              </a:rPr>
              <a:t>-</a:t>
            </a:r>
            <a:r>
              <a:rPr lang="en-IN" sz="16400" b="0" i="1" spc="1975" dirty="0" smtClean="0">
                <a:latin typeface="Blackadder ITC" pitchFamily="82" charset="0"/>
                <a:cs typeface="Verdana"/>
              </a:rPr>
              <a:t>Y</a:t>
            </a:r>
            <a:r>
              <a:rPr sz="16400" b="0" i="1" spc="550" dirty="0" err="1" smtClean="0">
                <a:latin typeface="Blackadder ITC" pitchFamily="82" charset="0"/>
                <a:cs typeface="Verdana"/>
              </a:rPr>
              <a:t>o</a:t>
            </a:r>
            <a:r>
              <a:rPr sz="16400" b="0" i="1" spc="605" dirty="0" err="1" smtClean="0">
                <a:latin typeface="Blackadder ITC" pitchFamily="82" charset="0"/>
                <a:cs typeface="Verdana"/>
              </a:rPr>
              <a:t>u</a:t>
            </a:r>
            <a:endParaRPr sz="16400" dirty="0">
              <a:latin typeface="Blackadder ITC" pitchFamily="82" charset="0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4600" y="419100"/>
            <a:ext cx="57912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600" spc="-70" dirty="0">
                <a:latin typeface="Algerian" pitchFamily="82" charset="0"/>
              </a:rP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0" y="1790700"/>
            <a:ext cx="15240000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Problem Definition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Architectural Diagram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Object Detection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Result’s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Advantages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10200" y="150344"/>
            <a:ext cx="80010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600" spc="-105" dirty="0">
                <a:latin typeface="Algerian" pitchFamily="82" charset="0"/>
              </a:rPr>
              <a:t>Introduction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37072" y="6134100"/>
            <a:ext cx="14173835" cy="325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163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sz="2800" spc="85" dirty="0">
                <a:latin typeface="Times New Roman"/>
                <a:cs typeface="Times New Roman"/>
              </a:rPr>
              <a:t>Solar </a:t>
            </a:r>
            <a:r>
              <a:rPr sz="2800" spc="80" dirty="0">
                <a:latin typeface="Times New Roman"/>
                <a:cs typeface="Times New Roman"/>
              </a:rPr>
              <a:t>power </a:t>
            </a:r>
            <a:r>
              <a:rPr sz="2800" spc="95" dirty="0">
                <a:latin typeface="Times New Roman"/>
                <a:cs typeface="Times New Roman"/>
              </a:rPr>
              <a:t>plants </a:t>
            </a:r>
            <a:r>
              <a:rPr sz="2800" spc="65" dirty="0">
                <a:latin typeface="Times New Roman"/>
                <a:cs typeface="Times New Roman"/>
              </a:rPr>
              <a:t>need </a:t>
            </a:r>
            <a:r>
              <a:rPr sz="2800" spc="155" dirty="0">
                <a:latin typeface="Times New Roman"/>
                <a:cs typeface="Times New Roman"/>
              </a:rPr>
              <a:t>to </a:t>
            </a:r>
            <a:r>
              <a:rPr sz="2800" spc="65" dirty="0">
                <a:latin typeface="Times New Roman"/>
                <a:cs typeface="Times New Roman"/>
              </a:rPr>
              <a:t>be </a:t>
            </a:r>
            <a:r>
              <a:rPr sz="2800" spc="110" dirty="0">
                <a:latin typeface="Times New Roman"/>
                <a:cs typeface="Times New Roman"/>
              </a:rPr>
              <a:t>monitored </a:t>
            </a:r>
            <a:r>
              <a:rPr sz="2800" spc="100" dirty="0">
                <a:latin typeface="Times New Roman"/>
                <a:cs typeface="Times New Roman"/>
              </a:rPr>
              <a:t>for </a:t>
            </a:r>
            <a:r>
              <a:rPr sz="2800" spc="120" dirty="0">
                <a:latin typeface="Times New Roman"/>
                <a:cs typeface="Times New Roman"/>
              </a:rPr>
              <a:t>optimum </a:t>
            </a:r>
            <a:r>
              <a:rPr sz="2800" spc="80" dirty="0">
                <a:latin typeface="Times New Roman"/>
                <a:cs typeface="Times New Roman"/>
              </a:rPr>
              <a:t>power </a:t>
            </a:r>
            <a:r>
              <a:rPr sz="2800" spc="140" dirty="0">
                <a:latin typeface="Times New Roman"/>
                <a:cs typeface="Times New Roman"/>
              </a:rPr>
              <a:t>output. </a:t>
            </a:r>
            <a:r>
              <a:rPr sz="2800" spc="65" dirty="0">
                <a:latin typeface="Times New Roman"/>
                <a:cs typeface="Times New Roman"/>
              </a:rPr>
              <a:t>This </a:t>
            </a:r>
            <a:r>
              <a:rPr sz="2800" spc="45" dirty="0">
                <a:latin typeface="Times New Roman"/>
                <a:cs typeface="Times New Roman"/>
              </a:rPr>
              <a:t>helps 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Times New Roman"/>
                <a:cs typeface="Times New Roman"/>
              </a:rPr>
              <a:t>retrieve </a:t>
            </a:r>
            <a:r>
              <a:rPr sz="2800" spc="20" dirty="0">
                <a:latin typeface="Times New Roman"/>
                <a:cs typeface="Times New Roman"/>
              </a:rPr>
              <a:t>efficient </a:t>
            </a:r>
            <a:r>
              <a:rPr sz="2800" spc="80" dirty="0">
                <a:latin typeface="Times New Roman"/>
                <a:cs typeface="Times New Roman"/>
              </a:rPr>
              <a:t>power </a:t>
            </a:r>
            <a:r>
              <a:rPr sz="2800" spc="155" dirty="0">
                <a:latin typeface="Times New Roman"/>
                <a:cs typeface="Times New Roman"/>
              </a:rPr>
              <a:t>output </a:t>
            </a:r>
            <a:r>
              <a:rPr sz="2800" spc="105" dirty="0">
                <a:latin typeface="Times New Roman"/>
                <a:cs typeface="Times New Roman"/>
              </a:rPr>
              <a:t>from </a:t>
            </a:r>
            <a:r>
              <a:rPr sz="2800" spc="80" dirty="0">
                <a:latin typeface="Times New Roman"/>
                <a:cs typeface="Times New Roman"/>
              </a:rPr>
              <a:t>power </a:t>
            </a:r>
            <a:r>
              <a:rPr sz="2800" spc="95" dirty="0">
                <a:latin typeface="Times New Roman"/>
                <a:cs typeface="Times New Roman"/>
              </a:rPr>
              <a:t>plants </a:t>
            </a:r>
            <a:r>
              <a:rPr sz="2800" spc="10" dirty="0">
                <a:latin typeface="Times New Roman"/>
                <a:cs typeface="Times New Roman"/>
              </a:rPr>
              <a:t>while </a:t>
            </a:r>
            <a:r>
              <a:rPr sz="2800" spc="100" dirty="0">
                <a:latin typeface="Times New Roman"/>
                <a:cs typeface="Times New Roman"/>
              </a:rPr>
              <a:t>monitoring for </a:t>
            </a:r>
            <a:r>
              <a:rPr sz="2800" spc="75" dirty="0">
                <a:latin typeface="Times New Roman"/>
                <a:cs typeface="Times New Roman"/>
              </a:rPr>
              <a:t>faulty </a:t>
            </a:r>
            <a:r>
              <a:rPr sz="2800" spc="85" dirty="0">
                <a:latin typeface="Times New Roman"/>
                <a:cs typeface="Times New Roman"/>
              </a:rPr>
              <a:t>solar 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Times New Roman"/>
                <a:cs typeface="Times New Roman"/>
              </a:rPr>
              <a:t>panels.</a:t>
            </a:r>
            <a:endParaRPr sz="2800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16300"/>
              </a:lnSpc>
              <a:spcBef>
                <a:spcPts val="1120"/>
              </a:spcBef>
              <a:buFont typeface="Wingdings" pitchFamily="2" charset="2"/>
              <a:buChar char="Ø"/>
            </a:pPr>
            <a:r>
              <a:rPr sz="2800" spc="100" dirty="0">
                <a:latin typeface="Times New Roman"/>
                <a:cs typeface="Times New Roman"/>
              </a:rPr>
              <a:t>Here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propose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160" dirty="0">
                <a:latin typeface="Times New Roman"/>
                <a:cs typeface="Times New Roman"/>
              </a:rPr>
              <a:t>an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135" dirty="0">
                <a:latin typeface="Times New Roman"/>
                <a:cs typeface="Times New Roman"/>
              </a:rPr>
              <a:t>automated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150" dirty="0">
                <a:latin typeface="Times New Roman"/>
                <a:cs typeface="Times New Roman"/>
              </a:rPr>
              <a:t>IOT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based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solar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80" dirty="0">
                <a:latin typeface="Times New Roman"/>
                <a:cs typeface="Times New Roman"/>
              </a:rPr>
              <a:t>power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monitoring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35" dirty="0">
                <a:latin typeface="Times New Roman"/>
                <a:cs typeface="Times New Roman"/>
              </a:rPr>
              <a:t>system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160" dirty="0">
                <a:latin typeface="Times New Roman"/>
                <a:cs typeface="Times New Roman"/>
              </a:rPr>
              <a:t>that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Times New Roman"/>
                <a:cs typeface="Times New Roman"/>
              </a:rPr>
              <a:t>allows </a:t>
            </a:r>
            <a:r>
              <a:rPr sz="2800" spc="-750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for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35" dirty="0">
                <a:latin typeface="Times New Roman"/>
                <a:cs typeface="Times New Roman"/>
              </a:rPr>
              <a:t>automated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solar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80" dirty="0">
                <a:latin typeface="Times New Roman"/>
                <a:cs typeface="Times New Roman"/>
              </a:rPr>
              <a:t>power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monitoring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05" dirty="0">
                <a:latin typeface="Times New Roman"/>
                <a:cs typeface="Times New Roman"/>
              </a:rPr>
              <a:t>from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anywhere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over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internet</a:t>
            </a:r>
            <a:endParaRPr sz="2800" dirty="0">
              <a:latin typeface="Times New Roman"/>
              <a:cs typeface="Times New Roman"/>
            </a:endParaRPr>
          </a:p>
          <a:p>
            <a:pPr marL="469900" marR="366395" indent="-457200" algn="just">
              <a:lnSpc>
                <a:spcPct val="116300"/>
              </a:lnSpc>
              <a:spcBef>
                <a:spcPts val="1125"/>
              </a:spcBef>
              <a:buFont typeface="Wingdings" pitchFamily="2" charset="2"/>
              <a:buChar char="Ø"/>
            </a:pPr>
            <a:r>
              <a:rPr sz="2800" spc="160" dirty="0">
                <a:latin typeface="Times New Roman"/>
                <a:cs typeface="Times New Roman"/>
              </a:rPr>
              <a:t>It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constantly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05" dirty="0">
                <a:latin typeface="Times New Roman"/>
                <a:cs typeface="Times New Roman"/>
              </a:rPr>
              <a:t>monitors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solar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10" dirty="0">
                <a:latin typeface="Times New Roman"/>
                <a:cs typeface="Times New Roman"/>
              </a:rPr>
              <a:t>paneland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transmits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80" dirty="0">
                <a:latin typeface="Times New Roman"/>
                <a:cs typeface="Times New Roman"/>
              </a:rPr>
              <a:t>power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55" dirty="0">
                <a:latin typeface="Times New Roman"/>
                <a:cs typeface="Times New Roman"/>
              </a:rPr>
              <a:t>output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55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50" dirty="0">
                <a:latin typeface="Times New Roman"/>
                <a:cs typeface="Times New Roman"/>
              </a:rPr>
              <a:t>IOT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35" dirty="0">
                <a:latin typeface="Times New Roman"/>
                <a:cs typeface="Times New Roman"/>
              </a:rPr>
              <a:t>system </a:t>
            </a:r>
            <a:r>
              <a:rPr sz="2800" spc="-750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over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internet.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073" y="1245870"/>
            <a:ext cx="14173835" cy="4659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00" y="342900"/>
            <a:ext cx="849463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atin typeface="Algerian" pitchFamily="82" charset="0"/>
              </a:rPr>
              <a:t>Literature Survey</a:t>
            </a:r>
            <a:endParaRPr lang="en-IN" sz="6600" dirty="0">
              <a:latin typeface="Algerian" pitchFamily="82" charset="0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2209800" y="2163832"/>
            <a:ext cx="15259675" cy="61673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10"/>
              </a:spcBef>
              <a:tabLst>
                <a:tab pos="3441065" algn="l"/>
              </a:tabLst>
            </a:pPr>
            <a:r>
              <a:rPr sz="3150" b="1" spc="-35" dirty="0">
                <a:latin typeface="Times New Roman"/>
                <a:cs typeface="Times New Roman"/>
              </a:rPr>
              <a:t>Vishal</a:t>
            </a:r>
            <a:r>
              <a:rPr sz="3150" b="1" spc="5" dirty="0">
                <a:latin typeface="Times New Roman"/>
                <a:cs typeface="Times New Roman"/>
              </a:rPr>
              <a:t> </a:t>
            </a:r>
            <a:r>
              <a:rPr sz="3150" b="1" spc="-40" dirty="0">
                <a:latin typeface="Times New Roman"/>
                <a:cs typeface="Times New Roman"/>
              </a:rPr>
              <a:t>Singh</a:t>
            </a:r>
            <a:r>
              <a:rPr sz="3150" b="1" spc="5" dirty="0">
                <a:latin typeface="Times New Roman"/>
                <a:cs typeface="Times New Roman"/>
              </a:rPr>
              <a:t> </a:t>
            </a:r>
            <a:r>
              <a:rPr sz="3150" b="1" spc="25" dirty="0">
                <a:latin typeface="Times New Roman"/>
                <a:cs typeface="Times New Roman"/>
              </a:rPr>
              <a:t>et.al.,	</a:t>
            </a:r>
            <a:r>
              <a:rPr sz="3150" b="1" dirty="0">
                <a:latin typeface="Times New Roman"/>
                <a:cs typeface="Times New Roman"/>
              </a:rPr>
              <a:t>“IoT </a:t>
            </a:r>
            <a:r>
              <a:rPr sz="3150" b="1" spc="-75" dirty="0">
                <a:latin typeface="Times New Roman"/>
                <a:cs typeface="Times New Roman"/>
              </a:rPr>
              <a:t>based</a:t>
            </a:r>
            <a:r>
              <a:rPr sz="3150" b="1" spc="-5" dirty="0">
                <a:latin typeface="Times New Roman"/>
                <a:cs typeface="Times New Roman"/>
              </a:rPr>
              <a:t> </a:t>
            </a:r>
            <a:r>
              <a:rPr sz="3150" b="1" spc="-40" dirty="0">
                <a:latin typeface="Times New Roman"/>
                <a:cs typeface="Times New Roman"/>
              </a:rPr>
              <a:t>solar</a:t>
            </a:r>
            <a:r>
              <a:rPr sz="3150" b="1" dirty="0">
                <a:latin typeface="Times New Roman"/>
                <a:cs typeface="Times New Roman"/>
              </a:rPr>
              <a:t> </a:t>
            </a:r>
            <a:r>
              <a:rPr sz="3150" b="1" spc="-75" dirty="0">
                <a:latin typeface="Times New Roman"/>
                <a:cs typeface="Times New Roman"/>
              </a:rPr>
              <a:t>panel</a:t>
            </a:r>
            <a:r>
              <a:rPr sz="3150" b="1" dirty="0">
                <a:latin typeface="Times New Roman"/>
                <a:cs typeface="Times New Roman"/>
              </a:rPr>
              <a:t> </a:t>
            </a:r>
            <a:r>
              <a:rPr sz="3150" b="1" spc="-75" dirty="0">
                <a:latin typeface="Times New Roman"/>
                <a:cs typeface="Times New Roman"/>
              </a:rPr>
              <a:t>monitoring</a:t>
            </a:r>
            <a:r>
              <a:rPr sz="3150" b="1" dirty="0">
                <a:latin typeface="Times New Roman"/>
                <a:cs typeface="Times New Roman"/>
              </a:rPr>
              <a:t> </a:t>
            </a:r>
            <a:r>
              <a:rPr sz="3150" b="1" spc="-30" dirty="0">
                <a:latin typeface="Times New Roman"/>
                <a:cs typeface="Times New Roman"/>
              </a:rPr>
              <a:t>system”</a:t>
            </a:r>
            <a:endParaRPr sz="31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 dirty="0" smtClean="0">
              <a:latin typeface="Times New Roman"/>
              <a:cs typeface="Times New Roman"/>
            </a:endParaRPr>
          </a:p>
          <a:p>
            <a:pPr marL="784860" indent="-457200">
              <a:lnSpc>
                <a:spcPct val="100000"/>
              </a:lnSpc>
              <a:buFont typeface="Wingdings" pitchFamily="2" charset="2"/>
              <a:buChar char="Ø"/>
            </a:pPr>
            <a:r>
              <a:rPr sz="3150" spc="90" dirty="0" smtClean="0">
                <a:latin typeface="Times New Roman"/>
                <a:cs typeface="Times New Roman"/>
              </a:rPr>
              <a:t>Aimed</a:t>
            </a:r>
            <a:r>
              <a:rPr sz="3150" spc="-10" dirty="0" smtClean="0">
                <a:latin typeface="Times New Roman"/>
                <a:cs typeface="Times New Roman"/>
              </a:rPr>
              <a:t> </a:t>
            </a:r>
            <a:r>
              <a:rPr sz="3150" spc="170" dirty="0">
                <a:latin typeface="Times New Roman"/>
                <a:cs typeface="Times New Roman"/>
              </a:rPr>
              <a:t>to</a:t>
            </a:r>
            <a:r>
              <a:rPr sz="3150" spc="-10" dirty="0">
                <a:latin typeface="Times New Roman"/>
                <a:cs typeface="Times New Roman"/>
              </a:rPr>
              <a:t> </a:t>
            </a:r>
            <a:r>
              <a:rPr sz="3150" spc="75" dirty="0">
                <a:latin typeface="Times New Roman"/>
                <a:cs typeface="Times New Roman"/>
              </a:rPr>
              <a:t>Optimize</a:t>
            </a:r>
            <a:r>
              <a:rPr sz="3150" spc="-10" dirty="0">
                <a:latin typeface="Times New Roman"/>
                <a:cs typeface="Times New Roman"/>
              </a:rPr>
              <a:t> </a:t>
            </a:r>
            <a:r>
              <a:rPr sz="3150" spc="95" dirty="0">
                <a:latin typeface="Times New Roman"/>
                <a:cs typeface="Times New Roman"/>
              </a:rPr>
              <a:t>Power</a:t>
            </a:r>
            <a:r>
              <a:rPr sz="3150" spc="-10" dirty="0">
                <a:latin typeface="Times New Roman"/>
                <a:cs typeface="Times New Roman"/>
              </a:rPr>
              <a:t> </a:t>
            </a:r>
            <a:r>
              <a:rPr sz="3150" spc="155" dirty="0">
                <a:latin typeface="Times New Roman"/>
                <a:cs typeface="Times New Roman"/>
              </a:rPr>
              <a:t>Output.</a:t>
            </a:r>
            <a:endParaRPr sz="3150" dirty="0">
              <a:latin typeface="Times New Roman"/>
              <a:cs typeface="Times New Roman"/>
            </a:endParaRPr>
          </a:p>
          <a:p>
            <a:pPr marL="784860" marR="1667510" indent="-457200">
              <a:lnSpc>
                <a:spcPts val="4430"/>
              </a:lnSpc>
              <a:spcBef>
                <a:spcPts val="254"/>
              </a:spcBef>
              <a:buFont typeface="Wingdings" pitchFamily="2" charset="2"/>
              <a:buChar char="Ø"/>
            </a:pPr>
            <a:r>
              <a:rPr sz="3150" spc="100" dirty="0">
                <a:latin typeface="Times New Roman"/>
                <a:cs typeface="Times New Roman"/>
              </a:rPr>
              <a:t>Performance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85" dirty="0">
                <a:latin typeface="Times New Roman"/>
                <a:cs typeface="Times New Roman"/>
              </a:rPr>
              <a:t>of</a:t>
            </a:r>
            <a:r>
              <a:rPr sz="3150" spc="10" dirty="0">
                <a:latin typeface="Times New Roman"/>
                <a:cs typeface="Times New Roman"/>
              </a:rPr>
              <a:t> </a:t>
            </a:r>
            <a:r>
              <a:rPr sz="3150" spc="95" dirty="0">
                <a:latin typeface="Times New Roman"/>
                <a:cs typeface="Times New Roman"/>
              </a:rPr>
              <a:t>panel</a:t>
            </a:r>
            <a:r>
              <a:rPr sz="3150" spc="10" dirty="0">
                <a:latin typeface="Times New Roman"/>
                <a:cs typeface="Times New Roman"/>
              </a:rPr>
              <a:t> </a:t>
            </a:r>
            <a:r>
              <a:rPr sz="3150" spc="-15" dirty="0">
                <a:latin typeface="Times New Roman"/>
                <a:cs typeface="Times New Roman"/>
              </a:rPr>
              <a:t>is</a:t>
            </a:r>
            <a:r>
              <a:rPr sz="3150" spc="10" dirty="0">
                <a:latin typeface="Times New Roman"/>
                <a:cs typeface="Times New Roman"/>
              </a:rPr>
              <a:t> </a:t>
            </a:r>
            <a:r>
              <a:rPr sz="3150" spc="80" dirty="0">
                <a:latin typeface="Times New Roman"/>
                <a:cs typeface="Times New Roman"/>
              </a:rPr>
              <a:t>inherently</a:t>
            </a:r>
            <a:r>
              <a:rPr sz="3150" spc="10" dirty="0">
                <a:latin typeface="Times New Roman"/>
                <a:cs typeface="Times New Roman"/>
              </a:rPr>
              <a:t> </a:t>
            </a:r>
            <a:r>
              <a:rPr sz="3150" spc="75" dirty="0">
                <a:latin typeface="Times New Roman"/>
                <a:cs typeface="Times New Roman"/>
              </a:rPr>
              <a:t>tied</a:t>
            </a:r>
            <a:r>
              <a:rPr sz="3150" spc="10" dirty="0">
                <a:latin typeface="Times New Roman"/>
                <a:cs typeface="Times New Roman"/>
              </a:rPr>
              <a:t> </a:t>
            </a:r>
            <a:r>
              <a:rPr sz="3150" spc="170" dirty="0">
                <a:latin typeface="Times New Roman"/>
                <a:cs typeface="Times New Roman"/>
              </a:rPr>
              <a:t>to</a:t>
            </a:r>
            <a:r>
              <a:rPr sz="3150" spc="10" dirty="0">
                <a:latin typeface="Times New Roman"/>
                <a:cs typeface="Times New Roman"/>
              </a:rPr>
              <a:t> </a:t>
            </a:r>
            <a:r>
              <a:rPr sz="3150" spc="110" dirty="0">
                <a:latin typeface="Times New Roman"/>
                <a:cs typeface="Times New Roman"/>
              </a:rPr>
              <a:t>the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50" dirty="0">
                <a:latin typeface="Times New Roman"/>
                <a:cs typeface="Times New Roman"/>
              </a:rPr>
              <a:t>energy</a:t>
            </a:r>
            <a:r>
              <a:rPr sz="3150" spc="10" dirty="0">
                <a:latin typeface="Times New Roman"/>
                <a:cs typeface="Times New Roman"/>
              </a:rPr>
              <a:t> </a:t>
            </a:r>
            <a:r>
              <a:rPr sz="3150" spc="30" dirty="0">
                <a:latin typeface="Times New Roman"/>
                <a:cs typeface="Times New Roman"/>
              </a:rPr>
              <a:t>received</a:t>
            </a:r>
            <a:r>
              <a:rPr sz="3150" spc="10" dirty="0">
                <a:latin typeface="Times New Roman"/>
                <a:cs typeface="Times New Roman"/>
              </a:rPr>
              <a:t> </a:t>
            </a:r>
            <a:r>
              <a:rPr sz="3150" spc="85" dirty="0">
                <a:latin typeface="Times New Roman"/>
                <a:cs typeface="Times New Roman"/>
              </a:rPr>
              <a:t>by</a:t>
            </a:r>
            <a:r>
              <a:rPr sz="3150" spc="10" dirty="0">
                <a:latin typeface="Times New Roman"/>
                <a:cs typeface="Times New Roman"/>
              </a:rPr>
              <a:t> </a:t>
            </a:r>
            <a:r>
              <a:rPr sz="3150" spc="95" dirty="0">
                <a:latin typeface="Times New Roman"/>
                <a:cs typeface="Times New Roman"/>
              </a:rPr>
              <a:t>solar</a:t>
            </a:r>
            <a:r>
              <a:rPr sz="3150" spc="1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cell. </a:t>
            </a:r>
            <a:r>
              <a:rPr sz="3150" spc="-775" dirty="0" smtClean="0">
                <a:latin typeface="Times New Roman"/>
                <a:cs typeface="Times New Roman"/>
              </a:rPr>
              <a:t> </a:t>
            </a:r>
            <a:endParaRPr lang="en-US" sz="3150" spc="-775" dirty="0" smtClean="0">
              <a:latin typeface="Times New Roman"/>
              <a:cs typeface="Times New Roman"/>
            </a:endParaRPr>
          </a:p>
          <a:p>
            <a:pPr marL="784860" marR="1667510" indent="-457200">
              <a:lnSpc>
                <a:spcPts val="4430"/>
              </a:lnSpc>
              <a:spcBef>
                <a:spcPts val="254"/>
              </a:spcBef>
              <a:buFont typeface="Wingdings" pitchFamily="2" charset="2"/>
              <a:buChar char="Ø"/>
            </a:pPr>
            <a:r>
              <a:rPr lang="en-US" sz="3150" spc="75" dirty="0" smtClean="0">
                <a:latin typeface="Times New Roman"/>
                <a:cs typeface="Times New Roman"/>
              </a:rPr>
              <a:t>P</a:t>
            </a:r>
            <a:r>
              <a:rPr sz="3150" spc="75" dirty="0" smtClean="0">
                <a:latin typeface="Times New Roman"/>
                <a:cs typeface="Times New Roman"/>
              </a:rPr>
              <a:t>rovides</a:t>
            </a:r>
            <a:r>
              <a:rPr sz="3150" dirty="0" smtClean="0">
                <a:latin typeface="Times New Roman"/>
                <a:cs typeface="Times New Roman"/>
              </a:rPr>
              <a:t> </a:t>
            </a:r>
            <a:r>
              <a:rPr sz="3150" spc="120" dirty="0">
                <a:latin typeface="Times New Roman"/>
                <a:cs typeface="Times New Roman"/>
              </a:rPr>
              <a:t>information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170" dirty="0">
                <a:latin typeface="Times New Roman"/>
                <a:cs typeface="Times New Roman"/>
              </a:rPr>
              <a:t>about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110" dirty="0">
                <a:latin typeface="Times New Roman"/>
                <a:cs typeface="Times New Roman"/>
              </a:rPr>
              <a:t>the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125" dirty="0">
                <a:latin typeface="Times New Roman"/>
                <a:cs typeface="Times New Roman"/>
              </a:rPr>
              <a:t>load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60" dirty="0">
                <a:latin typeface="Times New Roman"/>
                <a:cs typeface="Times New Roman"/>
              </a:rPr>
              <a:t>being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90" dirty="0">
                <a:latin typeface="Times New Roman"/>
                <a:cs typeface="Times New Roman"/>
              </a:rPr>
              <a:t>powered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85" dirty="0">
                <a:latin typeface="Times New Roman"/>
                <a:cs typeface="Times New Roman"/>
              </a:rPr>
              <a:t>by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110" dirty="0">
                <a:latin typeface="Times New Roman"/>
                <a:cs typeface="Times New Roman"/>
              </a:rPr>
              <a:t>the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75" dirty="0">
                <a:latin typeface="Times New Roman"/>
                <a:cs typeface="Times New Roman"/>
              </a:rPr>
              <a:t>panels.</a:t>
            </a:r>
            <a:endParaRPr sz="31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b="1" spc="-65" dirty="0">
                <a:latin typeface="Times New Roman"/>
                <a:cs typeface="Times New Roman"/>
              </a:rPr>
              <a:t>Balakrishnan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145" dirty="0">
                <a:latin typeface="Times New Roman"/>
                <a:cs typeface="Times New Roman"/>
              </a:rPr>
              <a:t>D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20" dirty="0">
                <a:latin typeface="Times New Roman"/>
                <a:cs typeface="Times New Roman"/>
              </a:rPr>
              <a:t>et.al.,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“IoT</a:t>
            </a:r>
            <a:r>
              <a:rPr sz="3000" b="1" spc="10" dirty="0">
                <a:latin typeface="Times New Roman"/>
                <a:cs typeface="Times New Roman"/>
              </a:rPr>
              <a:t> </a:t>
            </a:r>
            <a:r>
              <a:rPr sz="3000" b="1" spc="-75" dirty="0">
                <a:latin typeface="Times New Roman"/>
                <a:cs typeface="Times New Roman"/>
              </a:rPr>
              <a:t>based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-40" dirty="0">
                <a:latin typeface="Times New Roman"/>
                <a:cs typeface="Times New Roman"/>
              </a:rPr>
              <a:t>system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-60" dirty="0">
                <a:latin typeface="Times New Roman"/>
                <a:cs typeface="Times New Roman"/>
              </a:rPr>
              <a:t>for</a:t>
            </a:r>
            <a:r>
              <a:rPr sz="3000" b="1" spc="10" dirty="0">
                <a:latin typeface="Times New Roman"/>
                <a:cs typeface="Times New Roman"/>
              </a:rPr>
              <a:t> </a:t>
            </a:r>
            <a:r>
              <a:rPr sz="3000" b="1" spc="-40" dirty="0">
                <a:latin typeface="Times New Roman"/>
                <a:cs typeface="Times New Roman"/>
              </a:rPr>
              <a:t>fault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-50" dirty="0">
                <a:latin typeface="Times New Roman"/>
                <a:cs typeface="Times New Roman"/>
              </a:rPr>
              <a:t>detection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-114" dirty="0">
                <a:latin typeface="Times New Roman"/>
                <a:cs typeface="Times New Roman"/>
              </a:rPr>
              <a:t>and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-45" dirty="0">
                <a:latin typeface="Times New Roman"/>
                <a:cs typeface="Times New Roman"/>
              </a:rPr>
              <a:t>diagnosis</a:t>
            </a:r>
            <a:r>
              <a:rPr sz="3000" b="1" spc="10" dirty="0">
                <a:latin typeface="Times New Roman"/>
                <a:cs typeface="Times New Roman"/>
              </a:rPr>
              <a:t> </a:t>
            </a:r>
            <a:r>
              <a:rPr sz="3000" b="1" spc="-95" dirty="0">
                <a:latin typeface="Times New Roman"/>
                <a:cs typeface="Times New Roman"/>
              </a:rPr>
              <a:t>in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-45" dirty="0">
                <a:latin typeface="Times New Roman"/>
                <a:cs typeface="Times New Roman"/>
              </a:rPr>
              <a:t>solar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-180" dirty="0" err="1">
                <a:latin typeface="Times New Roman"/>
                <a:cs typeface="Times New Roman"/>
              </a:rPr>
              <a:t>pv</a:t>
            </a:r>
            <a:r>
              <a:rPr sz="3000" b="1" spc="10" dirty="0">
                <a:latin typeface="Times New Roman"/>
                <a:cs typeface="Times New Roman"/>
              </a:rPr>
              <a:t> </a:t>
            </a:r>
            <a:r>
              <a:rPr sz="3000" b="1" spc="-60" dirty="0" smtClean="0">
                <a:latin typeface="Times New Roman"/>
                <a:cs typeface="Times New Roman"/>
              </a:rPr>
              <a:t>panels”</a:t>
            </a:r>
            <a:endParaRPr sz="3000" dirty="0" smtClean="0">
              <a:latin typeface="Times New Roman"/>
              <a:cs typeface="Times New Roman"/>
            </a:endParaRPr>
          </a:p>
          <a:p>
            <a:pPr marL="785495" marR="2917190" indent="-457200">
              <a:lnSpc>
                <a:spcPct val="116500"/>
              </a:lnSpc>
              <a:spcBef>
                <a:spcPts val="2600"/>
              </a:spcBef>
              <a:buFont typeface="Wingdings" pitchFamily="2" charset="2"/>
              <a:buChar char="Ø"/>
            </a:pPr>
            <a:r>
              <a:rPr sz="3150" spc="175" dirty="0" err="1" smtClean="0">
                <a:latin typeface="Times New Roman"/>
                <a:cs typeface="Times New Roman"/>
              </a:rPr>
              <a:t>IoT</a:t>
            </a:r>
            <a:r>
              <a:rPr sz="3150" dirty="0" smtClean="0">
                <a:latin typeface="Times New Roman"/>
                <a:cs typeface="Times New Roman"/>
              </a:rPr>
              <a:t> </a:t>
            </a:r>
            <a:r>
              <a:rPr sz="3150" spc="100" dirty="0">
                <a:latin typeface="Times New Roman"/>
                <a:cs typeface="Times New Roman"/>
              </a:rPr>
              <a:t>based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50" dirty="0">
                <a:latin typeface="Times New Roman"/>
                <a:cs typeface="Times New Roman"/>
              </a:rPr>
              <a:t>system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55" dirty="0">
                <a:latin typeface="Times New Roman"/>
                <a:cs typeface="Times New Roman"/>
              </a:rPr>
              <a:t>designed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110" dirty="0">
                <a:latin typeface="Times New Roman"/>
                <a:cs typeface="Times New Roman"/>
              </a:rPr>
              <a:t>for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85" dirty="0">
                <a:latin typeface="Times New Roman"/>
                <a:cs typeface="Times New Roman"/>
              </a:rPr>
              <a:t>detection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170" dirty="0">
                <a:latin typeface="Times New Roman"/>
                <a:cs typeface="Times New Roman"/>
              </a:rPr>
              <a:t>and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70" dirty="0">
                <a:latin typeface="Times New Roman"/>
                <a:cs typeface="Times New Roman"/>
              </a:rPr>
              <a:t>diagnosis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85" dirty="0">
                <a:latin typeface="Times New Roman"/>
                <a:cs typeface="Times New Roman"/>
              </a:rPr>
              <a:t>of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85" dirty="0">
                <a:latin typeface="Times New Roman"/>
                <a:cs typeface="Times New Roman"/>
              </a:rPr>
              <a:t>pv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90" dirty="0">
                <a:latin typeface="Times New Roman"/>
                <a:cs typeface="Times New Roman"/>
              </a:rPr>
              <a:t>panel. </a:t>
            </a:r>
            <a:r>
              <a:rPr sz="3150" spc="-775" dirty="0">
                <a:latin typeface="Times New Roman"/>
                <a:cs typeface="Times New Roman"/>
              </a:rPr>
              <a:t> </a:t>
            </a:r>
            <a:endParaRPr sz="3150" dirty="0">
              <a:latin typeface="Times New Roman"/>
              <a:cs typeface="Times New Roman"/>
            </a:endParaRPr>
          </a:p>
          <a:p>
            <a:pPr marL="785495" indent="-457200">
              <a:lnSpc>
                <a:spcPct val="100000"/>
              </a:lnSpc>
              <a:spcBef>
                <a:spcPts val="620"/>
              </a:spcBef>
              <a:buFont typeface="Wingdings" pitchFamily="2" charset="2"/>
              <a:buChar char="Ø"/>
            </a:pPr>
            <a:r>
              <a:rPr sz="3150" spc="110" dirty="0" smtClean="0">
                <a:latin typeface="Times New Roman"/>
                <a:cs typeface="Times New Roman"/>
              </a:rPr>
              <a:t>The</a:t>
            </a:r>
            <a:r>
              <a:rPr sz="3150" dirty="0" smtClean="0">
                <a:latin typeface="Times New Roman"/>
                <a:cs typeface="Times New Roman"/>
              </a:rPr>
              <a:t> </a:t>
            </a:r>
            <a:r>
              <a:rPr sz="3150" spc="50" dirty="0">
                <a:latin typeface="Times New Roman"/>
                <a:cs typeface="Times New Roman"/>
              </a:rPr>
              <a:t>system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110" dirty="0">
                <a:latin typeface="Times New Roman"/>
                <a:cs typeface="Times New Roman"/>
              </a:rPr>
              <a:t>has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65" dirty="0">
                <a:latin typeface="Times New Roman"/>
                <a:cs typeface="Times New Roman"/>
              </a:rPr>
              <a:t>ability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175" dirty="0">
                <a:latin typeface="Times New Roman"/>
                <a:cs typeface="Times New Roman"/>
              </a:rPr>
              <a:t>to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60" dirty="0">
                <a:latin typeface="Times New Roman"/>
                <a:cs typeface="Times New Roman"/>
              </a:rPr>
              <a:t>identify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85" dirty="0">
                <a:latin typeface="Times New Roman"/>
                <a:cs typeface="Times New Roman"/>
              </a:rPr>
              <a:t>faults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75" dirty="0">
                <a:latin typeface="Times New Roman"/>
                <a:cs typeface="Times New Roman"/>
              </a:rPr>
              <a:t>in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75" dirty="0">
                <a:latin typeface="Times New Roman"/>
                <a:cs typeface="Times New Roman"/>
              </a:rPr>
              <a:t>real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70" dirty="0">
                <a:latin typeface="Times New Roman"/>
                <a:cs typeface="Times New Roman"/>
              </a:rPr>
              <a:t>time</a:t>
            </a:r>
            <a:r>
              <a:rPr sz="3150" spc="70" dirty="0" smtClean="0">
                <a:latin typeface="Times New Roman"/>
                <a:cs typeface="Times New Roman"/>
              </a:rPr>
              <a:t>.</a:t>
            </a:r>
            <a:endParaRPr lang="en-US" sz="3150" spc="70" dirty="0" smtClean="0">
              <a:latin typeface="Times New Roman"/>
              <a:cs typeface="Times New Roman"/>
            </a:endParaRPr>
          </a:p>
          <a:p>
            <a:pPr marL="785495" indent="-457200">
              <a:lnSpc>
                <a:spcPct val="100000"/>
              </a:lnSpc>
              <a:spcBef>
                <a:spcPts val="620"/>
              </a:spcBef>
              <a:buFont typeface="Wingdings" pitchFamily="2" charset="2"/>
              <a:buChar char="Ø"/>
            </a:pPr>
            <a:r>
              <a:rPr lang="en-US" sz="3150" spc="114" dirty="0">
                <a:latin typeface="Times New Roman"/>
                <a:cs typeface="Times New Roman"/>
              </a:rPr>
              <a:t>Primary</a:t>
            </a:r>
            <a:r>
              <a:rPr lang="en-US" sz="3150" spc="-5" dirty="0">
                <a:latin typeface="Times New Roman"/>
                <a:cs typeface="Times New Roman"/>
              </a:rPr>
              <a:t> </a:t>
            </a:r>
            <a:r>
              <a:rPr lang="en-US" sz="3150" spc="45" dirty="0">
                <a:latin typeface="Times New Roman"/>
                <a:cs typeface="Times New Roman"/>
              </a:rPr>
              <a:t>objective</a:t>
            </a:r>
            <a:r>
              <a:rPr lang="en-US" sz="3150" dirty="0">
                <a:latin typeface="Times New Roman"/>
                <a:cs typeface="Times New Roman"/>
              </a:rPr>
              <a:t> </a:t>
            </a:r>
            <a:r>
              <a:rPr lang="en-US" sz="3150" spc="-15" dirty="0">
                <a:latin typeface="Times New Roman"/>
                <a:cs typeface="Times New Roman"/>
              </a:rPr>
              <a:t>is</a:t>
            </a:r>
            <a:r>
              <a:rPr lang="en-US" sz="3150" dirty="0">
                <a:latin typeface="Times New Roman"/>
                <a:cs typeface="Times New Roman"/>
              </a:rPr>
              <a:t> </a:t>
            </a:r>
            <a:r>
              <a:rPr lang="en-US" sz="3150" spc="175" dirty="0">
                <a:latin typeface="Times New Roman"/>
                <a:cs typeface="Times New Roman"/>
              </a:rPr>
              <a:t>to</a:t>
            </a:r>
            <a:r>
              <a:rPr lang="en-US" sz="3150" dirty="0">
                <a:latin typeface="Times New Roman"/>
                <a:cs typeface="Times New Roman"/>
              </a:rPr>
              <a:t> </a:t>
            </a:r>
            <a:r>
              <a:rPr lang="en-US" sz="3150" spc="90" dirty="0">
                <a:latin typeface="Times New Roman"/>
                <a:cs typeface="Times New Roman"/>
              </a:rPr>
              <a:t>enhance</a:t>
            </a:r>
            <a:r>
              <a:rPr lang="en-US" sz="3150" dirty="0">
                <a:latin typeface="Times New Roman"/>
                <a:cs typeface="Times New Roman"/>
              </a:rPr>
              <a:t> </a:t>
            </a:r>
            <a:r>
              <a:rPr lang="en-US" sz="3150" spc="110" dirty="0">
                <a:latin typeface="Times New Roman"/>
                <a:cs typeface="Times New Roman"/>
              </a:rPr>
              <a:t>the</a:t>
            </a:r>
            <a:r>
              <a:rPr lang="en-US" sz="3150" dirty="0">
                <a:latin typeface="Times New Roman"/>
                <a:cs typeface="Times New Roman"/>
              </a:rPr>
              <a:t> </a:t>
            </a:r>
            <a:r>
              <a:rPr lang="en-US" sz="3150" spc="100" dirty="0">
                <a:latin typeface="Times New Roman"/>
                <a:cs typeface="Times New Roman"/>
              </a:rPr>
              <a:t>performance.</a:t>
            </a:r>
            <a:endParaRPr sz="31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507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1383947" y="1641435"/>
            <a:ext cx="156705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T </a:t>
            </a:r>
            <a:r>
              <a:rPr sz="3000" spc="-50" dirty="0"/>
              <a:t>Asha</a:t>
            </a:r>
            <a:r>
              <a:rPr sz="3000" spc="5" dirty="0"/>
              <a:t> </a:t>
            </a:r>
            <a:r>
              <a:rPr sz="3000" spc="-50" dirty="0"/>
              <a:t>Rakshana</a:t>
            </a:r>
            <a:r>
              <a:rPr sz="3000" dirty="0"/>
              <a:t> </a:t>
            </a:r>
            <a:r>
              <a:rPr sz="3000" spc="20" dirty="0"/>
              <a:t>et.al.,</a:t>
            </a:r>
            <a:r>
              <a:rPr sz="3000" spc="5" dirty="0"/>
              <a:t> </a:t>
            </a:r>
            <a:r>
              <a:rPr sz="3000" spc="-5" dirty="0"/>
              <a:t>“IoT</a:t>
            </a:r>
            <a:r>
              <a:rPr sz="3000" spc="5" dirty="0"/>
              <a:t> </a:t>
            </a:r>
            <a:r>
              <a:rPr sz="3000" spc="-75" dirty="0"/>
              <a:t>based</a:t>
            </a:r>
            <a:r>
              <a:rPr sz="3000" dirty="0"/>
              <a:t> </a:t>
            </a:r>
            <a:r>
              <a:rPr sz="3000" spc="-45" dirty="0"/>
              <a:t>solar</a:t>
            </a:r>
            <a:r>
              <a:rPr sz="3000" spc="5" dirty="0"/>
              <a:t> </a:t>
            </a:r>
            <a:r>
              <a:rPr sz="3000" spc="-75" dirty="0"/>
              <a:t>panel</a:t>
            </a:r>
            <a:r>
              <a:rPr sz="3000" spc="5" dirty="0"/>
              <a:t> </a:t>
            </a:r>
            <a:r>
              <a:rPr sz="3000" spc="-40" dirty="0"/>
              <a:t>fault</a:t>
            </a:r>
            <a:r>
              <a:rPr sz="3000" dirty="0"/>
              <a:t> </a:t>
            </a:r>
            <a:r>
              <a:rPr sz="3000" spc="-75" dirty="0"/>
              <a:t>monitoring</a:t>
            </a:r>
            <a:r>
              <a:rPr sz="3000" spc="5" dirty="0"/>
              <a:t> </a:t>
            </a:r>
            <a:r>
              <a:rPr sz="3000" spc="-114" dirty="0"/>
              <a:t>and</a:t>
            </a:r>
            <a:r>
              <a:rPr sz="3000" dirty="0"/>
              <a:t> </a:t>
            </a:r>
            <a:r>
              <a:rPr sz="3000" spc="-55" dirty="0"/>
              <a:t>control</a:t>
            </a:r>
            <a:r>
              <a:rPr sz="3000" spc="5" dirty="0"/>
              <a:t> </a:t>
            </a:r>
            <a:r>
              <a:rPr sz="3000" spc="-85" dirty="0"/>
              <a:t>by</a:t>
            </a:r>
            <a:r>
              <a:rPr sz="3000" spc="5" dirty="0"/>
              <a:t> </a:t>
            </a:r>
            <a:r>
              <a:rPr sz="3000" spc="-75" dirty="0"/>
              <a:t>using</a:t>
            </a:r>
            <a:r>
              <a:rPr sz="3000" dirty="0"/>
              <a:t> </a:t>
            </a:r>
            <a:r>
              <a:rPr sz="3000" spc="-45" dirty="0"/>
              <a:t>wi-fi</a:t>
            </a:r>
            <a:r>
              <a:rPr sz="3000" spc="5" dirty="0"/>
              <a:t> </a:t>
            </a:r>
            <a:r>
              <a:rPr sz="3000" spc="-95" dirty="0"/>
              <a:t>modem”</a:t>
            </a:r>
            <a:endParaRPr sz="3000"/>
          </a:p>
        </p:txBody>
      </p:sp>
      <p:sp>
        <p:nvSpPr>
          <p:cNvPr id="11" name="object 9"/>
          <p:cNvSpPr txBox="1"/>
          <p:nvPr/>
        </p:nvSpPr>
        <p:spPr>
          <a:xfrm>
            <a:off x="1447800" y="2324100"/>
            <a:ext cx="13999844" cy="3761927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785495" indent="-457200">
              <a:lnSpc>
                <a:spcPct val="100000"/>
              </a:lnSpc>
              <a:spcBef>
                <a:spcPts val="715"/>
              </a:spcBef>
              <a:buFont typeface="Wingdings" pitchFamily="2" charset="2"/>
              <a:buChar char="Ø"/>
            </a:pPr>
            <a:r>
              <a:rPr sz="3150" spc="80" dirty="0">
                <a:latin typeface="Times New Roman"/>
                <a:cs typeface="Times New Roman"/>
              </a:rPr>
              <a:t>Increase</a:t>
            </a:r>
            <a:r>
              <a:rPr sz="3150" spc="-5" dirty="0">
                <a:latin typeface="Times New Roman"/>
                <a:cs typeface="Times New Roman"/>
              </a:rPr>
              <a:t> </a:t>
            </a:r>
            <a:r>
              <a:rPr sz="3150" spc="130" dirty="0">
                <a:latin typeface="Times New Roman"/>
                <a:cs typeface="Times New Roman"/>
              </a:rPr>
              <a:t>production</a:t>
            </a:r>
            <a:r>
              <a:rPr sz="3150" spc="-5" dirty="0">
                <a:latin typeface="Times New Roman"/>
                <a:cs typeface="Times New Roman"/>
              </a:rPr>
              <a:t> </a:t>
            </a:r>
            <a:r>
              <a:rPr sz="3150" spc="85" dirty="0">
                <a:latin typeface="Times New Roman"/>
                <a:cs typeface="Times New Roman"/>
              </a:rPr>
              <a:t>by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45" dirty="0">
                <a:latin typeface="Times New Roman"/>
                <a:cs typeface="Times New Roman"/>
              </a:rPr>
              <a:t>rectifying</a:t>
            </a:r>
            <a:r>
              <a:rPr sz="3150" spc="-5" dirty="0">
                <a:latin typeface="Times New Roman"/>
                <a:cs typeface="Times New Roman"/>
              </a:rPr>
              <a:t> </a:t>
            </a:r>
            <a:r>
              <a:rPr sz="3150" spc="110" dirty="0">
                <a:latin typeface="Times New Roman"/>
                <a:cs typeface="Times New Roman"/>
              </a:rPr>
              <a:t>the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30" dirty="0">
                <a:latin typeface="Times New Roman"/>
                <a:cs typeface="Times New Roman"/>
              </a:rPr>
              <a:t>issue.</a:t>
            </a:r>
            <a:endParaRPr sz="3150" dirty="0">
              <a:latin typeface="Times New Roman"/>
              <a:cs typeface="Times New Roman"/>
            </a:endParaRPr>
          </a:p>
          <a:p>
            <a:pPr marL="785495" indent="-457200">
              <a:lnSpc>
                <a:spcPct val="100000"/>
              </a:lnSpc>
              <a:spcBef>
                <a:spcPts val="625"/>
              </a:spcBef>
              <a:buFont typeface="Wingdings" pitchFamily="2" charset="2"/>
              <a:buChar char="Ø"/>
            </a:pPr>
            <a:r>
              <a:rPr sz="3150" spc="105" dirty="0">
                <a:latin typeface="Times New Roman"/>
                <a:cs typeface="Times New Roman"/>
              </a:rPr>
              <a:t>Integrating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185" dirty="0">
                <a:latin typeface="Times New Roman"/>
                <a:cs typeface="Times New Roman"/>
              </a:rPr>
              <a:t>a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135" dirty="0">
                <a:latin typeface="Times New Roman"/>
                <a:cs typeface="Times New Roman"/>
              </a:rPr>
              <a:t>smart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114" dirty="0">
                <a:latin typeface="Times New Roman"/>
                <a:cs typeface="Times New Roman"/>
              </a:rPr>
              <a:t>home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120" dirty="0">
                <a:latin typeface="Times New Roman"/>
                <a:cs typeface="Times New Roman"/>
              </a:rPr>
              <a:t>network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80" dirty="0">
                <a:latin typeface="Times New Roman"/>
                <a:cs typeface="Times New Roman"/>
              </a:rPr>
              <a:t>within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110" dirty="0">
                <a:latin typeface="Times New Roman"/>
                <a:cs typeface="Times New Roman"/>
              </a:rPr>
              <a:t>the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95" dirty="0">
                <a:latin typeface="Times New Roman"/>
                <a:cs typeface="Times New Roman"/>
              </a:rPr>
              <a:t>Solar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50" dirty="0">
                <a:latin typeface="Times New Roman"/>
                <a:cs typeface="Times New Roman"/>
              </a:rPr>
              <a:t>System.</a:t>
            </a:r>
            <a:endParaRPr sz="3150" dirty="0">
              <a:latin typeface="Times New Roman"/>
              <a:cs typeface="Times New Roman"/>
            </a:endParaRPr>
          </a:p>
          <a:p>
            <a:pPr marL="785495" indent="-457200">
              <a:lnSpc>
                <a:spcPct val="100000"/>
              </a:lnSpc>
              <a:spcBef>
                <a:spcPts val="620"/>
              </a:spcBef>
              <a:buFont typeface="Wingdings" pitchFamily="2" charset="2"/>
              <a:buChar char="Ø"/>
            </a:pPr>
            <a:r>
              <a:rPr sz="3150" spc="105" dirty="0">
                <a:latin typeface="Times New Roman"/>
                <a:cs typeface="Times New Roman"/>
              </a:rPr>
              <a:t>Detection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110" dirty="0">
                <a:latin typeface="Times New Roman"/>
                <a:cs typeface="Times New Roman"/>
              </a:rPr>
              <a:t>the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100" dirty="0">
                <a:latin typeface="Times New Roman"/>
                <a:cs typeface="Times New Roman"/>
              </a:rPr>
              <a:t>fault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95" dirty="0">
                <a:latin typeface="Times New Roman"/>
                <a:cs typeface="Times New Roman"/>
              </a:rPr>
              <a:t>occur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145" dirty="0">
                <a:latin typeface="Times New Roman"/>
                <a:cs typeface="Times New Roman"/>
              </a:rPr>
              <a:t>through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110" dirty="0">
                <a:latin typeface="Times New Roman"/>
                <a:cs typeface="Times New Roman"/>
              </a:rPr>
              <a:t>the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100" dirty="0">
                <a:latin typeface="Times New Roman"/>
                <a:cs typeface="Times New Roman"/>
              </a:rPr>
              <a:t>Light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125" dirty="0">
                <a:latin typeface="Times New Roman"/>
                <a:cs typeface="Times New Roman"/>
              </a:rPr>
              <a:t>Dependent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120" dirty="0">
                <a:latin typeface="Times New Roman"/>
                <a:cs typeface="Times New Roman"/>
              </a:rPr>
              <a:t>Resistor(LDR).</a:t>
            </a:r>
            <a:endParaRPr sz="31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365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b="1" spc="-35" dirty="0">
                <a:latin typeface="Times New Roman"/>
                <a:cs typeface="Times New Roman"/>
              </a:rPr>
              <a:t>Preethi</a:t>
            </a:r>
            <a:r>
              <a:rPr sz="3000" b="1" dirty="0">
                <a:latin typeface="Times New Roman"/>
                <a:cs typeface="Times New Roman"/>
              </a:rPr>
              <a:t> </a:t>
            </a:r>
            <a:r>
              <a:rPr sz="3000" b="1" spc="-15" dirty="0">
                <a:latin typeface="Times New Roman"/>
                <a:cs typeface="Times New Roman"/>
              </a:rPr>
              <a:t>Sekar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20" dirty="0">
                <a:latin typeface="Times New Roman"/>
                <a:cs typeface="Times New Roman"/>
              </a:rPr>
              <a:t>et.al.,</a:t>
            </a:r>
            <a:r>
              <a:rPr sz="3000" b="1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“IoT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-75" dirty="0">
                <a:latin typeface="Times New Roman"/>
                <a:cs typeface="Times New Roman"/>
              </a:rPr>
              <a:t>based</a:t>
            </a:r>
            <a:r>
              <a:rPr sz="3000" b="1" dirty="0">
                <a:latin typeface="Times New Roman"/>
                <a:cs typeface="Times New Roman"/>
              </a:rPr>
              <a:t> </a:t>
            </a:r>
            <a:r>
              <a:rPr sz="3000" b="1" spc="-15" dirty="0">
                <a:latin typeface="Times New Roman"/>
                <a:cs typeface="Times New Roman"/>
              </a:rPr>
              <a:t>Solar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-65" dirty="0">
                <a:latin typeface="Times New Roman"/>
                <a:cs typeface="Times New Roman"/>
              </a:rPr>
              <a:t>Energy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-40" dirty="0">
                <a:latin typeface="Times New Roman"/>
                <a:cs typeface="Times New Roman"/>
              </a:rPr>
              <a:t>Monitoring</a:t>
            </a:r>
            <a:r>
              <a:rPr sz="3000" b="1" spc="-40" dirty="0" smtClean="0">
                <a:latin typeface="Times New Roman"/>
                <a:cs typeface="Times New Roman"/>
              </a:rPr>
              <a:t>”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39800" y="6134100"/>
            <a:ext cx="137109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Enhancing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Efficiency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by incorporation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of solar tracker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Track’s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Sun position and direction to optimize Sun Exposure on it’s surface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Utilizes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Maximum Power Point Tracking Mechanism (MPPT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86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0395" y="2571750"/>
            <a:ext cx="361950" cy="361950"/>
            <a:chOff x="1030395" y="2373303"/>
            <a:chExt cx="361950" cy="361950"/>
          </a:xfrm>
        </p:grpSpPr>
        <p:sp>
          <p:nvSpPr>
            <p:cNvPr id="3" name="object 3"/>
            <p:cNvSpPr/>
            <p:nvPr/>
          </p:nvSpPr>
          <p:spPr>
            <a:xfrm>
              <a:off x="1041701" y="2384609"/>
              <a:ext cx="339725" cy="339725"/>
            </a:xfrm>
            <a:custGeom>
              <a:avLst/>
              <a:gdLst/>
              <a:ahLst/>
              <a:cxnLst/>
              <a:rect l="l" t="t" r="r" b="b"/>
              <a:pathLst>
                <a:path w="339725" h="339725">
                  <a:moveTo>
                    <a:pt x="0" y="339161"/>
                  </a:moveTo>
                  <a:lnTo>
                    <a:pt x="113053" y="169580"/>
                  </a:lnTo>
                  <a:lnTo>
                    <a:pt x="0" y="0"/>
                  </a:lnTo>
                  <a:lnTo>
                    <a:pt x="339161" y="169580"/>
                  </a:lnTo>
                  <a:lnTo>
                    <a:pt x="0" y="3391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1701" y="2384609"/>
              <a:ext cx="339725" cy="339725"/>
            </a:xfrm>
            <a:custGeom>
              <a:avLst/>
              <a:gdLst/>
              <a:ahLst/>
              <a:cxnLst/>
              <a:rect l="l" t="t" r="r" b="b"/>
              <a:pathLst>
                <a:path w="339725" h="339725">
                  <a:moveTo>
                    <a:pt x="0" y="0"/>
                  </a:moveTo>
                  <a:lnTo>
                    <a:pt x="339161" y="169580"/>
                  </a:lnTo>
                  <a:lnTo>
                    <a:pt x="0" y="339161"/>
                  </a:lnTo>
                  <a:lnTo>
                    <a:pt x="113053" y="169580"/>
                  </a:lnTo>
                  <a:lnTo>
                    <a:pt x="0" y="0"/>
                  </a:lnTo>
                  <a:close/>
                </a:path>
              </a:pathLst>
            </a:custGeom>
            <a:ln w="226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030395" y="3562350"/>
            <a:ext cx="361950" cy="361950"/>
            <a:chOff x="1030395" y="3359194"/>
            <a:chExt cx="361950" cy="361950"/>
          </a:xfrm>
        </p:grpSpPr>
        <p:sp>
          <p:nvSpPr>
            <p:cNvPr id="6" name="object 6"/>
            <p:cNvSpPr/>
            <p:nvPr/>
          </p:nvSpPr>
          <p:spPr>
            <a:xfrm>
              <a:off x="1041701" y="3370500"/>
              <a:ext cx="339725" cy="339725"/>
            </a:xfrm>
            <a:custGeom>
              <a:avLst/>
              <a:gdLst/>
              <a:ahLst/>
              <a:cxnLst/>
              <a:rect l="l" t="t" r="r" b="b"/>
              <a:pathLst>
                <a:path w="339725" h="339725">
                  <a:moveTo>
                    <a:pt x="0" y="339161"/>
                  </a:moveTo>
                  <a:lnTo>
                    <a:pt x="113053" y="169580"/>
                  </a:lnTo>
                  <a:lnTo>
                    <a:pt x="0" y="0"/>
                  </a:lnTo>
                  <a:lnTo>
                    <a:pt x="339161" y="169580"/>
                  </a:lnTo>
                  <a:lnTo>
                    <a:pt x="0" y="3391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1701" y="3370500"/>
              <a:ext cx="339725" cy="339725"/>
            </a:xfrm>
            <a:custGeom>
              <a:avLst/>
              <a:gdLst/>
              <a:ahLst/>
              <a:cxnLst/>
              <a:rect l="l" t="t" r="r" b="b"/>
              <a:pathLst>
                <a:path w="339725" h="339725">
                  <a:moveTo>
                    <a:pt x="0" y="0"/>
                  </a:moveTo>
                  <a:lnTo>
                    <a:pt x="339161" y="169580"/>
                  </a:lnTo>
                  <a:lnTo>
                    <a:pt x="0" y="339161"/>
                  </a:lnTo>
                  <a:lnTo>
                    <a:pt x="113053" y="169580"/>
                  </a:lnTo>
                  <a:lnTo>
                    <a:pt x="0" y="0"/>
                  </a:lnTo>
                  <a:close/>
                </a:path>
              </a:pathLst>
            </a:custGeom>
            <a:ln w="226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041701" y="4457700"/>
            <a:ext cx="339725" cy="339725"/>
          </a:xfrm>
          <a:custGeom>
            <a:avLst/>
            <a:gdLst/>
            <a:ahLst/>
            <a:cxnLst/>
            <a:rect l="l" t="t" r="r" b="b"/>
            <a:pathLst>
              <a:path w="339725" h="339725">
                <a:moveTo>
                  <a:pt x="0" y="339161"/>
                </a:moveTo>
                <a:lnTo>
                  <a:pt x="113053" y="169580"/>
                </a:lnTo>
                <a:lnTo>
                  <a:pt x="0" y="0"/>
                </a:lnTo>
                <a:lnTo>
                  <a:pt x="339161" y="169580"/>
                </a:lnTo>
                <a:lnTo>
                  <a:pt x="0" y="339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3169" y="6510104"/>
            <a:ext cx="9723059" cy="277177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030395" y="5448300"/>
            <a:ext cx="361950" cy="361950"/>
            <a:chOff x="1030395" y="5420855"/>
            <a:chExt cx="361950" cy="361950"/>
          </a:xfrm>
        </p:grpSpPr>
        <p:sp>
          <p:nvSpPr>
            <p:cNvPr id="12" name="object 12"/>
            <p:cNvSpPr/>
            <p:nvPr/>
          </p:nvSpPr>
          <p:spPr>
            <a:xfrm>
              <a:off x="1041701" y="5432160"/>
              <a:ext cx="339725" cy="339725"/>
            </a:xfrm>
            <a:custGeom>
              <a:avLst/>
              <a:gdLst/>
              <a:ahLst/>
              <a:cxnLst/>
              <a:rect l="l" t="t" r="r" b="b"/>
              <a:pathLst>
                <a:path w="339725" h="339725">
                  <a:moveTo>
                    <a:pt x="0" y="339161"/>
                  </a:moveTo>
                  <a:lnTo>
                    <a:pt x="113053" y="169580"/>
                  </a:lnTo>
                  <a:lnTo>
                    <a:pt x="0" y="0"/>
                  </a:lnTo>
                  <a:lnTo>
                    <a:pt x="339161" y="169580"/>
                  </a:lnTo>
                  <a:lnTo>
                    <a:pt x="0" y="3391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1701" y="5432160"/>
              <a:ext cx="339725" cy="339725"/>
            </a:xfrm>
            <a:custGeom>
              <a:avLst/>
              <a:gdLst/>
              <a:ahLst/>
              <a:cxnLst/>
              <a:rect l="l" t="t" r="r" b="b"/>
              <a:pathLst>
                <a:path w="339725" h="339725">
                  <a:moveTo>
                    <a:pt x="0" y="0"/>
                  </a:moveTo>
                  <a:lnTo>
                    <a:pt x="339161" y="169580"/>
                  </a:lnTo>
                  <a:lnTo>
                    <a:pt x="0" y="339161"/>
                  </a:lnTo>
                  <a:lnTo>
                    <a:pt x="113053" y="169580"/>
                  </a:lnTo>
                  <a:lnTo>
                    <a:pt x="0" y="0"/>
                  </a:lnTo>
                  <a:close/>
                </a:path>
              </a:pathLst>
            </a:custGeom>
            <a:ln w="226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09789" y="6510104"/>
            <a:ext cx="4124324" cy="2771774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429000" y="603281"/>
            <a:ext cx="12805113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600" spc="-75" dirty="0">
                <a:latin typeface="Algerian" pitchFamily="82" charset="0"/>
              </a:rPr>
              <a:t>Objective</a:t>
            </a:r>
            <a:r>
              <a:rPr sz="6600" spc="-25" dirty="0">
                <a:latin typeface="Algerian" pitchFamily="82" charset="0"/>
              </a:rPr>
              <a:t> </a:t>
            </a:r>
            <a:r>
              <a:rPr sz="6600" spc="-5" dirty="0">
                <a:latin typeface="Algerian" pitchFamily="82" charset="0"/>
              </a:rPr>
              <a:t>of</a:t>
            </a:r>
            <a:r>
              <a:rPr sz="6600" spc="-25" dirty="0">
                <a:latin typeface="Algerian" pitchFamily="82" charset="0"/>
              </a:rPr>
              <a:t> </a:t>
            </a:r>
            <a:r>
              <a:rPr sz="6600" spc="-85" dirty="0">
                <a:latin typeface="Algerian" pitchFamily="82" charset="0"/>
              </a:rPr>
              <a:t>the</a:t>
            </a:r>
            <a:r>
              <a:rPr sz="6600" spc="-25" dirty="0">
                <a:latin typeface="Algerian" pitchFamily="82" charset="0"/>
              </a:rPr>
              <a:t> </a:t>
            </a:r>
            <a:r>
              <a:rPr sz="6600" spc="-50" dirty="0">
                <a:latin typeface="Algerian" pitchFamily="82" charset="0"/>
              </a:rPr>
              <a:t>Project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669338" y="2432749"/>
            <a:ext cx="9784715" cy="46157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90" dirty="0">
                <a:latin typeface="Times New Roman"/>
                <a:cs typeface="Times New Roman"/>
              </a:rPr>
              <a:t>Real-Time</a:t>
            </a:r>
            <a:r>
              <a:rPr sz="3700" spc="-15" dirty="0">
                <a:latin typeface="Times New Roman"/>
                <a:cs typeface="Times New Roman"/>
              </a:rPr>
              <a:t> </a:t>
            </a:r>
            <a:r>
              <a:rPr sz="3700" spc="245" dirty="0">
                <a:latin typeface="Times New Roman"/>
                <a:cs typeface="Times New Roman"/>
              </a:rPr>
              <a:t>Data</a:t>
            </a:r>
            <a:r>
              <a:rPr sz="3700" spc="-15" dirty="0">
                <a:latin typeface="Times New Roman"/>
                <a:cs typeface="Times New Roman"/>
              </a:rPr>
              <a:t> </a:t>
            </a:r>
            <a:r>
              <a:rPr sz="3700" spc="80" dirty="0">
                <a:latin typeface="Times New Roman"/>
                <a:cs typeface="Times New Roman"/>
              </a:rPr>
              <a:t>Collection</a:t>
            </a:r>
            <a:endParaRPr sz="3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20"/>
              </a:spcBef>
            </a:pPr>
            <a:r>
              <a:rPr sz="3700" spc="100" dirty="0">
                <a:latin typeface="Times New Roman"/>
                <a:cs typeface="Times New Roman"/>
              </a:rPr>
              <a:t>Examine</a:t>
            </a:r>
            <a:r>
              <a:rPr sz="3700" spc="-15" dirty="0">
                <a:latin typeface="Times New Roman"/>
                <a:cs typeface="Times New Roman"/>
              </a:rPr>
              <a:t> </a:t>
            </a:r>
            <a:r>
              <a:rPr sz="3700" spc="245" dirty="0">
                <a:latin typeface="Times New Roman"/>
                <a:cs typeface="Times New Roman"/>
              </a:rPr>
              <a:t>Data</a:t>
            </a:r>
            <a:r>
              <a:rPr sz="3700" spc="-15" dirty="0">
                <a:latin typeface="Times New Roman"/>
                <a:cs typeface="Times New Roman"/>
              </a:rPr>
              <a:t> </a:t>
            </a:r>
            <a:r>
              <a:rPr sz="3700" spc="125" dirty="0">
                <a:latin typeface="Times New Roman"/>
                <a:cs typeface="Times New Roman"/>
              </a:rPr>
              <a:t>for</a:t>
            </a:r>
            <a:r>
              <a:rPr sz="3700" spc="-10" dirty="0">
                <a:latin typeface="Times New Roman"/>
                <a:cs typeface="Times New Roman"/>
              </a:rPr>
              <a:t> </a:t>
            </a:r>
            <a:r>
              <a:rPr sz="3700" spc="65" dirty="0">
                <a:latin typeface="Times New Roman"/>
                <a:cs typeface="Times New Roman"/>
              </a:rPr>
              <a:t>Overall</a:t>
            </a:r>
            <a:r>
              <a:rPr sz="3700" spc="-15" dirty="0">
                <a:latin typeface="Times New Roman"/>
                <a:cs typeface="Times New Roman"/>
              </a:rPr>
              <a:t> </a:t>
            </a:r>
            <a:r>
              <a:rPr sz="3700" spc="90" dirty="0">
                <a:latin typeface="Times New Roman"/>
                <a:cs typeface="Times New Roman"/>
              </a:rPr>
              <a:t>Energy</a:t>
            </a:r>
            <a:r>
              <a:rPr sz="3700" spc="-15" dirty="0">
                <a:latin typeface="Times New Roman"/>
                <a:cs typeface="Times New Roman"/>
              </a:rPr>
              <a:t> </a:t>
            </a:r>
            <a:r>
              <a:rPr sz="3700" spc="145" dirty="0">
                <a:latin typeface="Times New Roman"/>
                <a:cs typeface="Times New Roman"/>
              </a:rPr>
              <a:t>Production</a:t>
            </a:r>
            <a:endParaRPr sz="3700" dirty="0">
              <a:latin typeface="Times New Roman"/>
              <a:cs typeface="Times New Roman"/>
            </a:endParaRPr>
          </a:p>
          <a:p>
            <a:pPr marL="12700" marR="5080">
              <a:lnSpc>
                <a:spcPct val="174200"/>
              </a:lnSpc>
              <a:spcBef>
                <a:spcPts val="765"/>
              </a:spcBef>
            </a:pPr>
            <a:r>
              <a:rPr sz="3700" spc="80" dirty="0">
                <a:latin typeface="Times New Roman"/>
                <a:cs typeface="Times New Roman"/>
              </a:rPr>
              <a:t>Aiding</a:t>
            </a:r>
            <a:r>
              <a:rPr sz="3700" spc="-10" dirty="0">
                <a:latin typeface="Times New Roman"/>
                <a:cs typeface="Times New Roman"/>
              </a:rPr>
              <a:t> </a:t>
            </a:r>
            <a:r>
              <a:rPr sz="3700" spc="80" dirty="0">
                <a:latin typeface="Times New Roman"/>
                <a:cs typeface="Times New Roman"/>
              </a:rPr>
              <a:t>in</a:t>
            </a:r>
            <a:r>
              <a:rPr sz="3700" spc="-5" dirty="0">
                <a:latin typeface="Times New Roman"/>
                <a:cs typeface="Times New Roman"/>
              </a:rPr>
              <a:t> </a:t>
            </a:r>
            <a:r>
              <a:rPr sz="3700" spc="135" dirty="0">
                <a:latin typeface="Times New Roman"/>
                <a:cs typeface="Times New Roman"/>
              </a:rPr>
              <a:t>pinpoint</a:t>
            </a:r>
            <a:r>
              <a:rPr sz="3700" spc="-10" dirty="0">
                <a:latin typeface="Times New Roman"/>
                <a:cs typeface="Times New Roman"/>
              </a:rPr>
              <a:t> </a:t>
            </a:r>
            <a:r>
              <a:rPr sz="3700" spc="110" dirty="0">
                <a:latin typeface="Times New Roman"/>
                <a:cs typeface="Times New Roman"/>
              </a:rPr>
              <a:t>fault</a:t>
            </a:r>
            <a:r>
              <a:rPr sz="3700" spc="-5" dirty="0">
                <a:latin typeface="Times New Roman"/>
                <a:cs typeface="Times New Roman"/>
              </a:rPr>
              <a:t> </a:t>
            </a:r>
            <a:r>
              <a:rPr sz="3700" spc="114" dirty="0">
                <a:latin typeface="Times New Roman"/>
                <a:cs typeface="Times New Roman"/>
              </a:rPr>
              <a:t>Detection</a:t>
            </a:r>
            <a:r>
              <a:rPr sz="3700" spc="-10" dirty="0">
                <a:latin typeface="Times New Roman"/>
                <a:cs typeface="Times New Roman"/>
              </a:rPr>
              <a:t> </a:t>
            </a:r>
            <a:r>
              <a:rPr sz="3700" spc="-30" dirty="0">
                <a:latin typeface="Times New Roman"/>
                <a:cs typeface="Times New Roman"/>
              </a:rPr>
              <a:t>&amp;</a:t>
            </a:r>
            <a:r>
              <a:rPr sz="3700" spc="-5" dirty="0">
                <a:latin typeface="Times New Roman"/>
                <a:cs typeface="Times New Roman"/>
              </a:rPr>
              <a:t> </a:t>
            </a:r>
            <a:r>
              <a:rPr sz="3700" spc="145" dirty="0">
                <a:latin typeface="Times New Roman"/>
                <a:cs typeface="Times New Roman"/>
              </a:rPr>
              <a:t>Monitoring </a:t>
            </a:r>
            <a:r>
              <a:rPr sz="3700" spc="-910" dirty="0">
                <a:latin typeface="Times New Roman"/>
                <a:cs typeface="Times New Roman"/>
              </a:rPr>
              <a:t> </a:t>
            </a:r>
            <a:r>
              <a:rPr sz="3700" spc="80" dirty="0">
                <a:latin typeface="Times New Roman"/>
                <a:cs typeface="Times New Roman"/>
              </a:rPr>
              <a:t>Provides</a:t>
            </a:r>
            <a:r>
              <a:rPr sz="3700" spc="-10" dirty="0">
                <a:latin typeface="Times New Roman"/>
                <a:cs typeface="Times New Roman"/>
              </a:rPr>
              <a:t> </a:t>
            </a:r>
            <a:r>
              <a:rPr sz="3700" spc="105" dirty="0">
                <a:latin typeface="Times New Roman"/>
                <a:cs typeface="Times New Roman"/>
              </a:rPr>
              <a:t>User-Friendly</a:t>
            </a:r>
            <a:r>
              <a:rPr sz="3700" spc="-5" dirty="0">
                <a:latin typeface="Times New Roman"/>
                <a:cs typeface="Times New Roman"/>
              </a:rPr>
              <a:t> </a:t>
            </a:r>
            <a:r>
              <a:rPr sz="3700" spc="95" dirty="0" smtClean="0">
                <a:latin typeface="Times New Roman"/>
                <a:cs typeface="Times New Roman"/>
              </a:rPr>
              <a:t>Interface</a:t>
            </a:r>
            <a:endParaRPr lang="en-IN" sz="3700" spc="95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74200"/>
              </a:lnSpc>
              <a:spcBef>
                <a:spcPts val="765"/>
              </a:spcBef>
            </a:pPr>
            <a:endParaRPr sz="3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8200" y="342900"/>
            <a:ext cx="842730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atin typeface="Algerian" pitchFamily="82" charset="0"/>
              </a:rPr>
              <a:t>Problem Definition</a:t>
            </a:r>
            <a:endParaRPr lang="en-IN" sz="6600" dirty="0">
              <a:latin typeface="Algerian" pitchFamily="82" charset="0"/>
            </a:endParaRPr>
          </a:p>
        </p:txBody>
      </p:sp>
      <p:sp>
        <p:nvSpPr>
          <p:cNvPr id="21" name="Shape 4"/>
          <p:cNvSpPr/>
          <p:nvPr/>
        </p:nvSpPr>
        <p:spPr>
          <a:xfrm>
            <a:off x="457200" y="2118603"/>
            <a:ext cx="657209" cy="630258"/>
          </a:xfrm>
          <a:prstGeom prst="roundRect">
            <a:avLst>
              <a:gd name="adj" fmla="val 2000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3" name="Text 6"/>
          <p:cNvSpPr/>
          <p:nvPr/>
        </p:nvSpPr>
        <p:spPr>
          <a:xfrm>
            <a:off x="1371600" y="2261567"/>
            <a:ext cx="3574852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dirty="0" smtClean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</a:rPr>
              <a:t>Performance Optimization</a:t>
            </a:r>
            <a:endParaRPr lang="en-US" sz="2169" dirty="0"/>
          </a:p>
        </p:txBody>
      </p:sp>
      <p:sp>
        <p:nvSpPr>
          <p:cNvPr id="24" name="Text 7"/>
          <p:cNvSpPr/>
          <p:nvPr/>
        </p:nvSpPr>
        <p:spPr>
          <a:xfrm>
            <a:off x="1371600" y="2740378"/>
            <a:ext cx="7422166" cy="14271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76"/>
              </a:lnSpc>
            </a:pPr>
            <a:r>
              <a:rPr lang="en-US" sz="173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Performance optimization for solar panels involves enhancing efficiency through improved materials, better positioning, regular maintenance, and advanced tracking systems.</a:t>
            </a:r>
            <a:endParaRPr lang="en-US" sz="1735" dirty="0"/>
          </a:p>
        </p:txBody>
      </p:sp>
      <p:sp>
        <p:nvSpPr>
          <p:cNvPr id="27" name="Text 10"/>
          <p:cNvSpPr/>
          <p:nvPr/>
        </p:nvSpPr>
        <p:spPr>
          <a:xfrm>
            <a:off x="2447618" y="4391681"/>
            <a:ext cx="192405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endParaRPr lang="en-US" sz="2603" dirty="0"/>
          </a:p>
        </p:txBody>
      </p:sp>
      <p:sp>
        <p:nvSpPr>
          <p:cNvPr id="28" name="Text 11"/>
          <p:cNvSpPr/>
          <p:nvPr/>
        </p:nvSpPr>
        <p:spPr>
          <a:xfrm>
            <a:off x="11588948" y="2139216"/>
            <a:ext cx="6699052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dirty="0" smtClean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Monitoring and Management</a:t>
            </a:r>
            <a:endParaRPr lang="en-US" sz="2169" dirty="0"/>
          </a:p>
        </p:txBody>
      </p:sp>
      <p:sp>
        <p:nvSpPr>
          <p:cNvPr id="29" name="Text 12"/>
          <p:cNvSpPr/>
          <p:nvPr/>
        </p:nvSpPr>
        <p:spPr>
          <a:xfrm>
            <a:off x="11734800" y="2748861"/>
            <a:ext cx="6019800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76"/>
              </a:lnSpc>
            </a:pPr>
            <a:r>
              <a:rPr lang="en-US" sz="173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Maintenance and monitoring of solar panels involve cleaning, inspecting for damage, and tracking performance metrics regularly.</a:t>
            </a:r>
            <a:endParaRPr lang="en-US" sz="1735" dirty="0"/>
          </a:p>
        </p:txBody>
      </p:sp>
      <p:sp>
        <p:nvSpPr>
          <p:cNvPr id="32" name="Text 15"/>
          <p:cNvSpPr/>
          <p:nvPr/>
        </p:nvSpPr>
        <p:spPr>
          <a:xfrm>
            <a:off x="2434828" y="6686439"/>
            <a:ext cx="198001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endParaRPr lang="en-US" sz="2603" dirty="0"/>
          </a:p>
        </p:txBody>
      </p:sp>
      <p:sp>
        <p:nvSpPr>
          <p:cNvPr id="33" name="Text 16"/>
          <p:cNvSpPr/>
          <p:nvPr/>
        </p:nvSpPr>
        <p:spPr>
          <a:xfrm>
            <a:off x="6551251" y="6588687"/>
            <a:ext cx="6851452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11"/>
              </a:lnSpc>
            </a:pPr>
            <a:r>
              <a:rPr lang="en-US" sz="216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Detection and Diagnostics</a:t>
            </a:r>
            <a:endParaRPr lang="en-US" sz="2169" dirty="0"/>
          </a:p>
        </p:txBody>
      </p:sp>
      <p:sp>
        <p:nvSpPr>
          <p:cNvPr id="34" name="Text 17"/>
          <p:cNvSpPr/>
          <p:nvPr/>
        </p:nvSpPr>
        <p:spPr>
          <a:xfrm>
            <a:off x="6551251" y="6972300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76"/>
              </a:lnSpc>
            </a:pPr>
            <a:r>
              <a:rPr lang="en-US" sz="173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Detecting and diagnosing solar panels involve inspecting for efficiency, damage, and connectivity using thermal imaging and electrical tests.</a:t>
            </a:r>
            <a:endParaRPr lang="en-US" sz="1735" dirty="0"/>
          </a:p>
        </p:txBody>
      </p:sp>
      <p:sp>
        <p:nvSpPr>
          <p:cNvPr id="37" name="TextBox 36"/>
          <p:cNvSpPr txBox="1"/>
          <p:nvPr/>
        </p:nvSpPr>
        <p:spPr>
          <a:xfrm>
            <a:off x="637363" y="2212862"/>
            <a:ext cx="29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3" y="3745651"/>
            <a:ext cx="6206836" cy="2678378"/>
          </a:xfrm>
          <a:prstGeom prst="rect">
            <a:avLst/>
          </a:prstGeom>
        </p:spPr>
      </p:pic>
      <p:sp>
        <p:nvSpPr>
          <p:cNvPr id="31" name="Shape 4"/>
          <p:cNvSpPr/>
          <p:nvPr/>
        </p:nvSpPr>
        <p:spPr>
          <a:xfrm>
            <a:off x="10787023" y="1996252"/>
            <a:ext cx="657209" cy="630258"/>
          </a:xfrm>
          <a:prstGeom prst="roundRect">
            <a:avLst>
              <a:gd name="adj" fmla="val 2000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40" name="Shape 4"/>
          <p:cNvSpPr/>
          <p:nvPr/>
        </p:nvSpPr>
        <p:spPr>
          <a:xfrm>
            <a:off x="5715807" y="6489241"/>
            <a:ext cx="657209" cy="630258"/>
          </a:xfrm>
          <a:prstGeom prst="roundRect">
            <a:avLst>
              <a:gd name="adj" fmla="val 2000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41" name="TextBox 40"/>
          <p:cNvSpPr txBox="1"/>
          <p:nvPr/>
        </p:nvSpPr>
        <p:spPr>
          <a:xfrm>
            <a:off x="5895970" y="6568774"/>
            <a:ext cx="29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967186" y="2103267"/>
            <a:ext cx="29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7892366"/>
            <a:ext cx="6914604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850" y="4173682"/>
            <a:ext cx="63627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8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7918" y="2459439"/>
            <a:ext cx="12360081" cy="70389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9200" y="231513"/>
            <a:ext cx="87630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600" spc="-70" dirty="0">
                <a:latin typeface="Algerian" pitchFamily="82" charset="0"/>
              </a:rPr>
              <a:t>Proposed </a:t>
            </a:r>
            <a:r>
              <a:rPr sz="6600" spc="-20" dirty="0">
                <a:latin typeface="Algerian" pitchFamily="82" charset="0"/>
              </a:rPr>
              <a:t>System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2000" y="1699114"/>
            <a:ext cx="9374633" cy="36215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marR="5080" indent="-685800">
              <a:lnSpc>
                <a:spcPct val="115599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sz="5000" spc="175" dirty="0">
                <a:latin typeface="Times New Roman"/>
                <a:cs typeface="Times New Roman"/>
              </a:rPr>
              <a:t>Real</a:t>
            </a:r>
            <a:r>
              <a:rPr sz="5000" spc="-20" dirty="0">
                <a:latin typeface="Times New Roman"/>
                <a:cs typeface="Times New Roman"/>
              </a:rPr>
              <a:t> </a:t>
            </a:r>
            <a:r>
              <a:rPr sz="5000" spc="100" dirty="0">
                <a:latin typeface="Times New Roman"/>
                <a:cs typeface="Times New Roman"/>
              </a:rPr>
              <a:t>time</a:t>
            </a:r>
            <a:r>
              <a:rPr sz="5000" spc="-15" dirty="0">
                <a:latin typeface="Times New Roman"/>
                <a:cs typeface="Times New Roman"/>
              </a:rPr>
              <a:t> </a:t>
            </a:r>
            <a:r>
              <a:rPr sz="5000" spc="265" dirty="0">
                <a:latin typeface="Times New Roman"/>
                <a:cs typeface="Times New Roman"/>
              </a:rPr>
              <a:t>data</a:t>
            </a:r>
            <a:r>
              <a:rPr sz="5000" spc="-15" dirty="0">
                <a:latin typeface="Times New Roman"/>
                <a:cs typeface="Times New Roman"/>
              </a:rPr>
              <a:t> </a:t>
            </a:r>
            <a:r>
              <a:rPr sz="5000" spc="75" dirty="0">
                <a:latin typeface="Times New Roman"/>
                <a:cs typeface="Times New Roman"/>
              </a:rPr>
              <a:t>collection. </a:t>
            </a:r>
            <a:r>
              <a:rPr sz="5000" spc="-1235" dirty="0">
                <a:latin typeface="Times New Roman"/>
                <a:cs typeface="Times New Roman"/>
              </a:rPr>
              <a:t> </a:t>
            </a:r>
            <a:endParaRPr lang="en-IN" sz="5000" spc="-1235" dirty="0" smtClean="0">
              <a:latin typeface="Times New Roman"/>
              <a:cs typeface="Times New Roman"/>
            </a:endParaRPr>
          </a:p>
          <a:p>
            <a:pPr marL="698500" marR="5080" indent="-685800">
              <a:lnSpc>
                <a:spcPct val="115599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sz="5000" spc="325" dirty="0" smtClean="0">
                <a:latin typeface="Times New Roman"/>
                <a:cs typeface="Times New Roman"/>
              </a:rPr>
              <a:t>Data </a:t>
            </a:r>
            <a:r>
              <a:rPr sz="5000" spc="130" dirty="0">
                <a:latin typeface="Times New Roman"/>
                <a:cs typeface="Times New Roman"/>
              </a:rPr>
              <a:t>Transmission </a:t>
            </a:r>
            <a:r>
              <a:rPr sz="5000" spc="135" dirty="0">
                <a:latin typeface="Times New Roman"/>
                <a:cs typeface="Times New Roman"/>
              </a:rPr>
              <a:t> </a:t>
            </a:r>
            <a:endParaRPr lang="en-IN" sz="5000" spc="135" dirty="0" smtClean="0">
              <a:latin typeface="Times New Roman"/>
              <a:cs typeface="Times New Roman"/>
            </a:endParaRPr>
          </a:p>
          <a:p>
            <a:pPr marL="698500" marR="5080" indent="-685800">
              <a:lnSpc>
                <a:spcPct val="115599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sz="5000" spc="95" dirty="0" smtClean="0">
                <a:latin typeface="Times New Roman"/>
                <a:cs typeface="Times New Roman"/>
              </a:rPr>
              <a:t>Analytics </a:t>
            </a:r>
            <a:r>
              <a:rPr sz="5000" spc="-45" dirty="0">
                <a:latin typeface="Times New Roman"/>
                <a:cs typeface="Times New Roman"/>
              </a:rPr>
              <a:t>&amp; </a:t>
            </a:r>
            <a:r>
              <a:rPr sz="5000" spc="190" dirty="0">
                <a:latin typeface="Times New Roman"/>
                <a:cs typeface="Times New Roman"/>
              </a:rPr>
              <a:t>Monitoring </a:t>
            </a:r>
            <a:r>
              <a:rPr sz="5000" spc="195" dirty="0">
                <a:latin typeface="Times New Roman"/>
                <a:cs typeface="Times New Roman"/>
              </a:rPr>
              <a:t> </a:t>
            </a:r>
            <a:endParaRPr lang="en-IN" sz="5000" spc="195" dirty="0" smtClean="0">
              <a:latin typeface="Times New Roman"/>
              <a:cs typeface="Times New Roman"/>
            </a:endParaRPr>
          </a:p>
          <a:p>
            <a:pPr marL="698500" marR="5080" indent="-685800">
              <a:lnSpc>
                <a:spcPct val="115599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sz="5000" spc="114" dirty="0" smtClean="0">
                <a:latin typeface="Times New Roman"/>
                <a:cs typeface="Times New Roman"/>
              </a:rPr>
              <a:t>Energy</a:t>
            </a:r>
            <a:r>
              <a:rPr sz="5000" spc="-10" dirty="0" smtClean="0">
                <a:latin typeface="Times New Roman"/>
                <a:cs typeface="Times New Roman"/>
              </a:rPr>
              <a:t> </a:t>
            </a:r>
            <a:r>
              <a:rPr sz="5000" spc="25" dirty="0">
                <a:latin typeface="Times New Roman"/>
                <a:cs typeface="Times New Roman"/>
              </a:rPr>
              <a:t>Efficiency</a:t>
            </a:r>
            <a:endParaRPr sz="5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647700"/>
            <a:ext cx="6838949" cy="91058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22022" y="266700"/>
            <a:ext cx="5849972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35" dirty="0">
                <a:latin typeface="Algerian" pitchFamily="82" charset="0"/>
              </a:rPr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24200" y="8377237"/>
            <a:ext cx="5795645" cy="42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80" dirty="0">
                <a:latin typeface="Times New Roman"/>
                <a:cs typeface="Times New Roman"/>
              </a:rPr>
              <a:t>Fig.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Graphical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Representation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of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System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5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34600" y="1061003"/>
            <a:ext cx="7048499" cy="8229599"/>
          </a:xfrm>
          <a:prstGeom prst="rect">
            <a:avLst/>
          </a:prstGeom>
        </p:spPr>
      </p:pic>
      <p:sp>
        <p:nvSpPr>
          <p:cNvPr id="6" name="object 3"/>
          <p:cNvSpPr txBox="1"/>
          <p:nvPr/>
        </p:nvSpPr>
        <p:spPr>
          <a:xfrm>
            <a:off x="11538584" y="9101054"/>
            <a:ext cx="4240530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spc="75" dirty="0">
                <a:latin typeface="Times New Roman"/>
                <a:cs typeface="Times New Roman"/>
              </a:rPr>
              <a:t>Fig.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45" dirty="0">
                <a:latin typeface="Times New Roman"/>
                <a:cs typeface="Times New Roman"/>
              </a:rPr>
              <a:t>Block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105" dirty="0">
                <a:latin typeface="Times New Roman"/>
                <a:cs typeface="Times New Roman"/>
              </a:rPr>
              <a:t>Diagram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65" dirty="0">
                <a:latin typeface="Times New Roman"/>
                <a:cs typeface="Times New Roman"/>
              </a:rPr>
              <a:t>of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80" dirty="0">
                <a:latin typeface="Times New Roman"/>
                <a:cs typeface="Times New Roman"/>
              </a:rPr>
              <a:t>the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spc="35" dirty="0">
                <a:latin typeface="Times New Roman"/>
                <a:cs typeface="Times New Roman"/>
              </a:rPr>
              <a:t>system</a:t>
            </a:r>
            <a:endParaRPr sz="23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401</Words>
  <Application>Microsoft Office PowerPoint</Application>
  <PresentationFormat>Custom</PresentationFormat>
  <Paragraphs>98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GHOUSIA COLLEGE OF ENGINEERING RAMANAGARA - 562159</vt:lpstr>
      <vt:lpstr>Contents</vt:lpstr>
      <vt:lpstr>Introduction</vt:lpstr>
      <vt:lpstr>PowerPoint Presentation</vt:lpstr>
      <vt:lpstr>T Asha Rakshana et.al., “IoT based solar panel fault monitoring and control by using wi-fi modem”</vt:lpstr>
      <vt:lpstr>Objective of the Project</vt:lpstr>
      <vt:lpstr>PowerPoint Presentation</vt:lpstr>
      <vt:lpstr>Proposed System</vt:lpstr>
      <vt:lpstr>Methodology</vt:lpstr>
      <vt:lpstr>Architecture Diagram</vt:lpstr>
      <vt:lpstr>PowerPoint Presentation</vt:lpstr>
      <vt:lpstr>Applications</vt:lpstr>
      <vt:lpstr>PowerPoint Presentation</vt:lpstr>
      <vt:lpstr>PowerPoint Presentation</vt:lpstr>
      <vt:lpstr>Thank -You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1 Presentation</dc:title>
  <dc:creator>Jazib Hassan</dc:creator>
  <cp:keywords>DAF4tZC6t-4,BAE9VpqlNfc</cp:keywords>
  <cp:lastModifiedBy>Jazib Hassan</cp:lastModifiedBy>
  <cp:revision>16</cp:revision>
  <dcterms:created xsi:type="dcterms:W3CDTF">2024-05-26T05:09:12Z</dcterms:created>
  <dcterms:modified xsi:type="dcterms:W3CDTF">2024-05-27T05:05:34Z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2024-05-26T00:00:00Z</vt:filetime>
  </property>
  <property fmtid="{D5CDD505-2E9C-101B-9397-08002B2CF9AE}" pid="3" name="Creator">
    <vt:lpwstr>Canva</vt:lpwstr>
  </property>
  <property fmtid="{D5CDD505-2E9C-101B-9397-08002B2CF9AE}" pid="4" name="LastSaved">
    <vt:filetime>2024-05-26T00:00:00Z</vt:filetime>
  </property>
</Properties>
</file>