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93" autoAdjust="0"/>
  </p:normalViewPr>
  <p:slideViewPr>
    <p:cSldViewPr snapToGrid="0">
      <p:cViewPr varScale="1">
        <p:scale>
          <a:sx n="76" d="100"/>
          <a:sy n="76" d="100"/>
        </p:scale>
        <p:origin x="1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C37DD-ED8D-480A-8262-0CE4AA855BEC}"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78F13-C3E7-4301-91B6-5AC36A35A953}" type="slidenum">
              <a:rPr lang="en-US" smtClean="0"/>
              <a:t>‹#›</a:t>
            </a:fld>
            <a:endParaRPr lang="en-US"/>
          </a:p>
        </p:txBody>
      </p:sp>
    </p:spTree>
    <p:extLst>
      <p:ext uri="{BB962C8B-B14F-4D97-AF65-F5344CB8AC3E}">
        <p14:creationId xmlns:p14="http://schemas.microsoft.com/office/powerpoint/2010/main" val="33669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C78F13-C3E7-4301-91B6-5AC36A35A953}" type="slidenum">
              <a:rPr lang="en-US" smtClean="0"/>
              <a:t>4</a:t>
            </a:fld>
            <a:endParaRPr lang="en-US"/>
          </a:p>
        </p:txBody>
      </p:sp>
    </p:spTree>
    <p:extLst>
      <p:ext uri="{BB962C8B-B14F-4D97-AF65-F5344CB8AC3E}">
        <p14:creationId xmlns:p14="http://schemas.microsoft.com/office/powerpoint/2010/main" val="22584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3997-A237-4797-A11A-7BA4D0F4A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C84431-E613-411F-812C-816CA7BF6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ED474-9269-438E-AD98-26009333EFCA}"/>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D276751A-3BA9-4A7F-B37A-3AB81A9CF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0EC3C-0F57-4D5B-BF5A-C3C5EDE5E6C8}"/>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135535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4D11-8625-4252-B8B8-4CE57F8A6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AAF27-5B0C-4F88-82CF-B2392C83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A62EC-D0D0-43C8-B3EF-6FA914276307}"/>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C5779BCB-8E5A-48E0-8EBC-C9CEE6604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AE6D2-73D9-4D57-AFA0-82D7F02DC908}"/>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304006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A4843-F642-4D7E-B16A-44D6DEAA2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46AD5-39B7-45E1-BCB9-F606BF833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58E1D-D9F5-43DE-B8F8-4E527912232D}"/>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2AE0B76C-A328-4BC8-8E63-725FAD7C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0EDFD-0A94-4754-B6AE-7D66A10F4397}"/>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167745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D081-4AC9-453D-919F-03AB7E012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92C19-BC7D-437A-8CEF-8BFE3A4AB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B9E5-A25C-4D6A-BBE9-D82A3ED92959}"/>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559F1C05-BBE1-4EC9-8EA1-496C64E0E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53E20-EF0E-41B5-A081-9CB07BC72D17}"/>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106428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9A0E-2C55-430E-9C90-2C3ADB057C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3679A-5F36-45E9-BD32-C04BEAC13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7A30D2-C0D1-48B5-B91E-4EF43B51A1ED}"/>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BBCAC582-D161-4A96-8AA4-1E0F50B8A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5CE8A-BCB5-4B55-8C94-9537C6E42A44}"/>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230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EB04-76B6-4D4F-B259-5F2592D24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C04B6-B75C-40FB-BB6A-57FE653ED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764E3B-D727-4247-83F7-239239DE4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A9BC1-6D6B-421A-9577-931683CADA99}"/>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6" name="Footer Placeholder 5">
            <a:extLst>
              <a:ext uri="{FF2B5EF4-FFF2-40B4-BE49-F238E27FC236}">
                <a16:creationId xmlns:a16="http://schemas.microsoft.com/office/drawing/2014/main" id="{B19D1456-2508-40B6-AF2D-4E067720E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F5A19-A3A4-4616-B868-7CFEAE7E3D56}"/>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420378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CAB2-134E-433A-BD0A-D4471B58A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EF612-5825-40B2-A19C-3BAF4D195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0D4C1-5963-4D3B-B4A8-C7CACB7F8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DC542-6F98-486C-9DED-9721F9C04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3B714-E0A7-4A6A-93C2-0EC5CDED7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2F662C-A633-4316-864F-C23698529CFA}"/>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8" name="Footer Placeholder 7">
            <a:extLst>
              <a:ext uri="{FF2B5EF4-FFF2-40B4-BE49-F238E27FC236}">
                <a16:creationId xmlns:a16="http://schemas.microsoft.com/office/drawing/2014/main" id="{68D180AF-E9F8-4623-8332-DAAF086F9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AACC3-A838-4396-AB05-EC0D0D881758}"/>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333343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46B-362E-45E7-95A8-F7467A0FE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D6706-FDCD-4733-8B70-19A6CB495E40}"/>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4" name="Footer Placeholder 3">
            <a:extLst>
              <a:ext uri="{FF2B5EF4-FFF2-40B4-BE49-F238E27FC236}">
                <a16:creationId xmlns:a16="http://schemas.microsoft.com/office/drawing/2014/main" id="{43DF57EA-6389-4935-AA01-2F081CE367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9F15F-A25C-4D9F-9189-30C1871D2E5D}"/>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307518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D8931-6D21-4635-B985-BB11A947DA56}"/>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3" name="Footer Placeholder 2">
            <a:extLst>
              <a:ext uri="{FF2B5EF4-FFF2-40B4-BE49-F238E27FC236}">
                <a16:creationId xmlns:a16="http://schemas.microsoft.com/office/drawing/2014/main" id="{ED71B071-3E84-4F12-8BEA-D3FB825FE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9BF31C-521B-4DB9-8FA9-00A23C02E6FE}"/>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84102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5AC4-57C2-4253-AD7F-33358EEDB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07314-E563-44E7-A7EC-BE58DA3EB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ED9289-93F4-4425-A754-A3305B94F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722FA-A818-4407-866E-F795C3562D5C}"/>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6" name="Footer Placeholder 5">
            <a:extLst>
              <a:ext uri="{FF2B5EF4-FFF2-40B4-BE49-F238E27FC236}">
                <a16:creationId xmlns:a16="http://schemas.microsoft.com/office/drawing/2014/main" id="{B3FF8B36-E7CD-422E-B422-E177E2DF0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59561-B048-4CA5-B73E-3D9C2FA579B2}"/>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110954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3832-1F07-4897-B250-5B2BE3F9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2FDA94-974D-40BC-AA57-F1CD2E676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F51AC0-73F2-44BC-B0AE-C70550FA2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CDD4E-7607-4AF4-9E3B-5C41A883FA2C}"/>
              </a:ext>
            </a:extLst>
          </p:cNvPr>
          <p:cNvSpPr>
            <a:spLocks noGrp="1"/>
          </p:cNvSpPr>
          <p:nvPr>
            <p:ph type="dt" sz="half" idx="10"/>
          </p:nvPr>
        </p:nvSpPr>
        <p:spPr/>
        <p:txBody>
          <a:bodyPr/>
          <a:lstStyle/>
          <a:p>
            <a:fld id="{B09FAFB9-5784-4D0F-9743-4C6E67657117}" type="datetimeFigureOut">
              <a:rPr lang="en-US" smtClean="0"/>
              <a:t>10/19/2020</a:t>
            </a:fld>
            <a:endParaRPr lang="en-US"/>
          </a:p>
        </p:txBody>
      </p:sp>
      <p:sp>
        <p:nvSpPr>
          <p:cNvPr id="6" name="Footer Placeholder 5">
            <a:extLst>
              <a:ext uri="{FF2B5EF4-FFF2-40B4-BE49-F238E27FC236}">
                <a16:creationId xmlns:a16="http://schemas.microsoft.com/office/drawing/2014/main" id="{97D13605-9955-4633-BFBC-B98B39E1B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5AB07-D898-4D0D-B820-A3258E9AD84D}"/>
              </a:ext>
            </a:extLst>
          </p:cNvPr>
          <p:cNvSpPr>
            <a:spLocks noGrp="1"/>
          </p:cNvSpPr>
          <p:nvPr>
            <p:ph type="sldNum" sz="quarter" idx="12"/>
          </p:nvPr>
        </p:nvSpPr>
        <p:spPr/>
        <p:txBody>
          <a:bodyPr/>
          <a:lstStyle/>
          <a:p>
            <a:fld id="{6F970FB6-766D-4164-A2A0-58F966EB4266}" type="slidenum">
              <a:rPr lang="en-US" smtClean="0"/>
              <a:t>‹#›</a:t>
            </a:fld>
            <a:endParaRPr lang="en-US"/>
          </a:p>
        </p:txBody>
      </p:sp>
    </p:spTree>
    <p:extLst>
      <p:ext uri="{BB962C8B-B14F-4D97-AF65-F5344CB8AC3E}">
        <p14:creationId xmlns:p14="http://schemas.microsoft.com/office/powerpoint/2010/main" val="297948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D25A2-F60C-4F25-A4DF-644D3BECC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5269D5-DAA5-49C1-8C44-F335D9287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5ED5B-D47C-42D9-A528-DF62F0CF0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FAFB9-5784-4D0F-9743-4C6E67657117}" type="datetimeFigureOut">
              <a:rPr lang="en-US" smtClean="0"/>
              <a:t>10/19/2020</a:t>
            </a:fld>
            <a:endParaRPr lang="en-US"/>
          </a:p>
        </p:txBody>
      </p:sp>
      <p:sp>
        <p:nvSpPr>
          <p:cNvPr id="5" name="Footer Placeholder 4">
            <a:extLst>
              <a:ext uri="{FF2B5EF4-FFF2-40B4-BE49-F238E27FC236}">
                <a16:creationId xmlns:a16="http://schemas.microsoft.com/office/drawing/2014/main" id="{410B9632-5E62-4C70-A1D4-71E95C88E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0D4AD6-827F-40E1-9A84-DB2ADBF96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70FB6-766D-4164-A2A0-58F966EB4266}" type="slidenum">
              <a:rPr lang="en-US" smtClean="0"/>
              <a:t>‹#›</a:t>
            </a:fld>
            <a:endParaRPr lang="en-US"/>
          </a:p>
        </p:txBody>
      </p:sp>
    </p:spTree>
    <p:extLst>
      <p:ext uri="{BB962C8B-B14F-4D97-AF65-F5344CB8AC3E}">
        <p14:creationId xmlns:p14="http://schemas.microsoft.com/office/powerpoint/2010/main" val="413050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beautiful-soup-4.readthedocs.io/en/latest/" TargetMode="External"/><Relationship Id="rId4" Type="http://schemas.openxmlformats.org/officeDocument/2006/relationships/hyperlink" Target="https://geocoder.readthedocs.io/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5C9E58-0385-460A-84C5-0FBDB4ADEFA0}"/>
              </a:ext>
            </a:extLst>
          </p:cNvPr>
          <p:cNvSpPr>
            <a:spLocks noGrp="1"/>
          </p:cNvSpPr>
          <p:nvPr>
            <p:ph type="ctrTitle"/>
          </p:nvPr>
        </p:nvSpPr>
        <p:spPr>
          <a:xfrm>
            <a:off x="1524000" y="2776538"/>
            <a:ext cx="9144000" cy="1381188"/>
          </a:xfrm>
        </p:spPr>
        <p:txBody>
          <a:bodyPr anchor="ctr">
            <a:normAutofit/>
          </a:bodyPr>
          <a:lstStyle/>
          <a:p>
            <a:pPr marL="0" marR="0">
              <a:spcBef>
                <a:spcPts val="0"/>
              </a:spcBef>
              <a:spcAft>
                <a:spcPts val="800"/>
              </a:spcAft>
            </a:pPr>
            <a:r>
              <a:rPr lang="en-US" sz="1600" b="1">
                <a:solidFill>
                  <a:schemeClr val="bg2"/>
                </a:solidFill>
                <a:effectLst/>
                <a:latin typeface="Arial" panose="020B0604020202020204" pitchFamily="34" charset="0"/>
                <a:ea typeface="Calibri" panose="020F0502020204030204" pitchFamily="34" charset="0"/>
                <a:cs typeface="Times New Roman" panose="02020603050405020304" pitchFamily="18" charset="0"/>
              </a:rPr>
              <a:t>CAPSTONE PROJECT - THE BATTLE OF NEIGHBORHOODS (WEEK 2)</a:t>
            </a:r>
            <a:br>
              <a:rPr lang="en-US" sz="16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br>
            <a:r>
              <a:rPr lang="en-US" sz="1600">
                <a:solidFill>
                  <a:schemeClr val="bg2"/>
                </a:solidFill>
                <a:effectLst/>
                <a:latin typeface="Arial" panose="020B0604020202020204" pitchFamily="34" charset="0"/>
                <a:ea typeface="Calibri" panose="020F0502020204030204" pitchFamily="34" charset="0"/>
                <a:cs typeface="Times New Roman" panose="02020603050405020304" pitchFamily="18" charset="0"/>
              </a:rPr>
              <a:t>By </a:t>
            </a:r>
            <a:br>
              <a:rPr lang="en-US" sz="16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a:solidFill>
                  <a:schemeClr val="bg2"/>
                </a:solidFill>
                <a:effectLst/>
                <a:latin typeface="Arial" panose="020B0604020202020204" pitchFamily="34" charset="0"/>
                <a:ea typeface="Calibri" panose="020F0502020204030204" pitchFamily="34" charset="0"/>
                <a:cs typeface="Times New Roman" panose="02020603050405020304" pitchFamily="18" charset="0"/>
              </a:rPr>
              <a:t>JHANSIRANI GUMMA</a:t>
            </a:r>
            <a:br>
              <a:rPr lang="en-US" sz="16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br>
            <a:r>
              <a:rPr lang="en-US" sz="16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br>
              <a:rPr lang="en-US" sz="16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br>
            <a:endParaRPr lang="en-US" sz="1600" b="1">
              <a:solidFill>
                <a:schemeClr val="bg2"/>
              </a:solidFill>
              <a:highlight>
                <a:srgbClr val="FFFF00"/>
              </a:highlight>
            </a:endParaRPr>
          </a:p>
        </p:txBody>
      </p:sp>
    </p:spTree>
    <p:extLst>
      <p:ext uri="{BB962C8B-B14F-4D97-AF65-F5344CB8AC3E}">
        <p14:creationId xmlns:p14="http://schemas.microsoft.com/office/powerpoint/2010/main" val="31885008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BA359B-6AB8-48E5-AE4B-7B6408AB88A1}"/>
              </a:ext>
            </a:extLst>
          </p:cNvPr>
          <p:cNvSpPr>
            <a:spLocks noGrp="1"/>
          </p:cNvSpPr>
          <p:nvPr>
            <p:ph type="title"/>
          </p:nvPr>
        </p:nvSpPr>
        <p:spPr>
          <a:xfrm>
            <a:off x="640079" y="2053641"/>
            <a:ext cx="3669161" cy="2760098"/>
          </a:xfrm>
        </p:spPr>
        <p:txBody>
          <a:bodyPr>
            <a:normAutofit/>
          </a:bodyPr>
          <a:lstStyle/>
          <a:p>
            <a:r>
              <a:rPr lang="en-US" b="1">
                <a:solidFill>
                  <a:srgbClr val="FFFFFF"/>
                </a:solidFill>
              </a:rPr>
              <a:t>Introduction</a:t>
            </a:r>
          </a:p>
        </p:txBody>
      </p:sp>
      <p:sp>
        <p:nvSpPr>
          <p:cNvPr id="3" name="Content Placeholder 2">
            <a:extLst>
              <a:ext uri="{FF2B5EF4-FFF2-40B4-BE49-F238E27FC236}">
                <a16:creationId xmlns:a16="http://schemas.microsoft.com/office/drawing/2014/main" id="{B5AA91F6-FA88-4647-B54B-1CB85B752B90}"/>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effectLst/>
                <a:latin typeface="Arial" panose="020B0604020202020204" pitchFamily="34" charset="0"/>
                <a:ea typeface="Times New Roman" panose="02020603050405020304" pitchFamily="18" charset="0"/>
              </a:rPr>
              <a:t>This Capstone Project aim to create an analysis of features for a people migrating to Toronto to search a best neighborhood as a comparative analysis between neighborhoods.</a:t>
            </a:r>
          </a:p>
          <a:p>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features include median housing price and better school according to ratings, crime rates of that area, road connectivity, weather conditions, good management for emergency, water resources both fresh and wastewater and excrement conveyed in sewers and recreational facilities.</a:t>
            </a:r>
            <a:endPar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endPar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solidFill>
                <a:srgbClr val="000000"/>
              </a:solidFill>
              <a:effectLst/>
              <a:latin typeface="Arial" panose="020B0604020202020204" pitchFamily="34" charset="0"/>
              <a:ea typeface="Times New Roman" panose="02020603050405020304" pitchFamily="18" charset="0"/>
            </a:endParaRPr>
          </a:p>
          <a:p>
            <a:endParaRPr lang="en-US" sz="2000">
              <a:solidFill>
                <a:srgbClr val="000000"/>
              </a:solidFill>
            </a:endParaRPr>
          </a:p>
        </p:txBody>
      </p:sp>
    </p:spTree>
    <p:extLst>
      <p:ext uri="{BB962C8B-B14F-4D97-AF65-F5344CB8AC3E}">
        <p14:creationId xmlns:p14="http://schemas.microsoft.com/office/powerpoint/2010/main" val="353187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03630F-ED4A-45A2-A232-97EAFD02E242}"/>
              </a:ext>
            </a:extLst>
          </p:cNvPr>
          <p:cNvSpPr>
            <a:spLocks noGrp="1"/>
          </p:cNvSpPr>
          <p:nvPr>
            <p:ph type="title"/>
          </p:nvPr>
        </p:nvSpPr>
        <p:spPr>
          <a:xfrm>
            <a:off x="640079" y="2053641"/>
            <a:ext cx="3669161" cy="2760098"/>
          </a:xfrm>
        </p:spPr>
        <p:txBody>
          <a:bodyPr>
            <a:normAutofit/>
          </a:bodyPr>
          <a:lstStyle/>
          <a:p>
            <a:r>
              <a:rPr lang="en-US" b="1">
                <a:solidFill>
                  <a:srgbClr val="FFFFFF"/>
                </a:solidFill>
              </a:rPr>
              <a:t>DATA SOURCES</a:t>
            </a:r>
          </a:p>
        </p:txBody>
      </p:sp>
      <p:sp>
        <p:nvSpPr>
          <p:cNvPr id="3" name="Content Placeholder 2">
            <a:extLst>
              <a:ext uri="{FF2B5EF4-FFF2-40B4-BE49-F238E27FC236}">
                <a16:creationId xmlns:a16="http://schemas.microsoft.com/office/drawing/2014/main" id="{F5FDA995-6F9E-4D94-A1AE-3C3FB351D2D1}"/>
              </a:ext>
            </a:extLst>
          </p:cNvPr>
          <p:cNvSpPr>
            <a:spLocks noGrp="1"/>
          </p:cNvSpPr>
          <p:nvPr>
            <p:ph idx="1"/>
          </p:nvPr>
        </p:nvSpPr>
        <p:spPr>
          <a:xfrm>
            <a:off x="6090574" y="801866"/>
            <a:ext cx="5306084" cy="5230634"/>
          </a:xfrm>
        </p:spPr>
        <p:txBody>
          <a:bodyPr anchor="ctr">
            <a:normAutofit/>
          </a:bodyPr>
          <a:lstStyle/>
          <a:p>
            <a:pPr marL="0" marR="0">
              <a:spcBef>
                <a:spcPts val="750"/>
              </a:spcBef>
              <a:spcAft>
                <a:spcPts val="75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Links: </a:t>
            </a:r>
            <a:r>
              <a:rPr lang="en-US" sz="1100" u="sng">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https://en.wikipedia.org/wiki/List_of_postal_codes_of_Canada:_M</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750"/>
              </a:spcBef>
              <a:spcAft>
                <a:spcPts val="750"/>
              </a:spcAft>
              <a:buNone/>
            </a:pPr>
            <a:r>
              <a:rPr lang="en-US"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100" u="sng">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4"/>
              </a:rPr>
              <a:t>https://geocoder.readthedocs.io/index.html</a:t>
            </a:r>
            <a:r>
              <a:rPr lang="en-US"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100">
                <a:solidFill>
                  <a:srgbClr val="000000"/>
                </a:solidFill>
                <a:effectLst/>
                <a:latin typeface="Arial" panose="020B0604020202020204" pitchFamily="34" charset="0"/>
                <a:ea typeface="Calibri" panose="020F0502020204030204" pitchFamily="34" charset="0"/>
              </a:rPr>
              <a:t>                       </a:t>
            </a:r>
            <a:r>
              <a:rPr lang="en-US" sz="1100" u="sng">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a:rPr>
              <a:t>http://beautiful-soup-4.readthedocs.io/en/latest/</a:t>
            </a:r>
            <a:endParaRPr lang="en-US" sz="1100" u="sng">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US" sz="1100">
                <a:solidFill>
                  <a:srgbClr val="000000"/>
                </a:solidFill>
                <a:effectLst/>
                <a:latin typeface="Arial" panose="020B0604020202020204" pitchFamily="34" charset="0"/>
                <a:ea typeface="Times New Roman" panose="02020603050405020304" pitchFamily="18" charset="0"/>
              </a:rPr>
              <a:t>Foursquare is a location data provider with information about all manner of venues and events within an area of interest.</a:t>
            </a:r>
          </a:p>
          <a:p>
            <a:r>
              <a:rPr lang="en-US" sz="1100">
                <a:solidFill>
                  <a:srgbClr val="000000"/>
                </a:solidFill>
                <a:effectLst/>
                <a:latin typeface="Arial" panose="020B0604020202020204" pitchFamily="34" charset="0"/>
                <a:ea typeface="Times New Roman" panose="02020603050405020304" pitchFamily="18" charset="0"/>
              </a:rPr>
              <a:t>After finding the list of neighborhoods, we then connect to the Foursquare API to gather information about venues inside each neighborhood.</a:t>
            </a:r>
          </a:p>
          <a:p>
            <a:pPr marL="0" marR="0">
              <a:spcBef>
                <a:spcPts val="750"/>
              </a:spcBef>
              <a:spcAft>
                <a:spcPts val="75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1. Neighborhood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2. Neighborhood Latitude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3. Neighborhood Longitude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4. Venue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5. Name of the venue e.g. the name of a store or restaurant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6. Venue Latitude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7. Venue Longitude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8. Venue Category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a:solidFill>
                <a:srgbClr val="000000"/>
              </a:solidFill>
            </a:endParaRPr>
          </a:p>
        </p:txBody>
      </p:sp>
    </p:spTree>
    <p:extLst>
      <p:ext uri="{BB962C8B-B14F-4D97-AF65-F5344CB8AC3E}">
        <p14:creationId xmlns:p14="http://schemas.microsoft.com/office/powerpoint/2010/main" val="428095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78">
            <a:extLst>
              <a:ext uri="{FF2B5EF4-FFF2-40B4-BE49-F238E27FC236}">
                <a16:creationId xmlns:a16="http://schemas.microsoft.com/office/drawing/2014/main" id="{A8288379-F434-43B8-9E55-6C54520E3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26"/>
            <a:ext cx="5446920" cy="680804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5" name="Picture 80">
            <a:extLst>
              <a:ext uri="{FF2B5EF4-FFF2-40B4-BE49-F238E27FC236}">
                <a16:creationId xmlns:a16="http://schemas.microsoft.com/office/drawing/2014/main" id="{ECF1DF64-8684-47D9-A06B-BAFE34C3FE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2A764B-A268-4FF9-A5D9-9F21FCCEB6F0}"/>
              </a:ext>
            </a:extLst>
          </p:cNvPr>
          <p:cNvSpPr>
            <a:spLocks noGrp="1"/>
          </p:cNvSpPr>
          <p:nvPr>
            <p:ph type="title"/>
          </p:nvPr>
        </p:nvSpPr>
        <p:spPr>
          <a:xfrm>
            <a:off x="640080" y="2155372"/>
            <a:ext cx="3676146" cy="2556636"/>
          </a:xfrm>
        </p:spPr>
        <p:txBody>
          <a:bodyPr vert="horz" lIns="91440" tIns="45720" rIns="91440" bIns="45720" rtlCol="0" anchor="ctr">
            <a:normAutofit/>
          </a:bodyPr>
          <a:lstStyle/>
          <a:p>
            <a:r>
              <a:rPr lang="en-US" b="1" kern="1200">
                <a:solidFill>
                  <a:srgbClr val="FFFFFF"/>
                </a:solidFill>
                <a:effectLst/>
                <a:latin typeface="+mj-lt"/>
                <a:ea typeface="+mj-ea"/>
                <a:cs typeface="+mj-cs"/>
              </a:rPr>
              <a:t>Map of Toronto</a:t>
            </a:r>
            <a:br>
              <a:rPr lang="en-US" kern="1200">
                <a:solidFill>
                  <a:srgbClr val="FFFFFF"/>
                </a:solidFill>
                <a:effectLst/>
                <a:latin typeface="+mj-lt"/>
                <a:ea typeface="+mj-ea"/>
                <a:cs typeface="+mj-cs"/>
              </a:rPr>
            </a:br>
            <a:endParaRPr lang="en-US" kern="1200">
              <a:solidFill>
                <a:srgbClr val="FFFFFF"/>
              </a:solidFill>
              <a:latin typeface="+mj-lt"/>
              <a:ea typeface="+mj-ea"/>
              <a:cs typeface="+mj-cs"/>
            </a:endParaRPr>
          </a:p>
        </p:txBody>
      </p:sp>
      <p:sp>
        <p:nvSpPr>
          <p:cNvPr id="3086" name="Rectangle 82">
            <a:extLst>
              <a:ext uri="{FF2B5EF4-FFF2-40B4-BE49-F238E27FC236}">
                <a16:creationId xmlns:a16="http://schemas.microsoft.com/office/drawing/2014/main" id="{8B780FD3-CF74-4204-B5CD-DF82EC554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3670"/>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84A69DC-FD17-4C17-83D5-8EA5D4361F2C}"/>
              </a:ext>
            </a:extLst>
          </p:cNvPr>
          <p:cNvPicPr/>
          <p:nvPr/>
        </p:nvPicPr>
        <p:blipFill rotWithShape="1">
          <a:blip r:embed="rId4">
            <a:alphaModFix/>
            <a:extLst>
              <a:ext uri="{28A0092B-C50C-407E-A947-70E740481C1C}">
                <a14:useLocalDpi xmlns:a14="http://schemas.microsoft.com/office/drawing/2010/main" val="0"/>
              </a:ext>
            </a:extLst>
          </a:blip>
          <a:srcRect l="14286" r="62851" b="-2"/>
          <a:stretch/>
        </p:blipFill>
        <p:spPr bwMode="auto">
          <a:xfrm>
            <a:off x="6240477" y="968684"/>
            <a:ext cx="1444752" cy="1658819"/>
          </a:xfrm>
          <a:prstGeom prst="rect">
            <a:avLst/>
          </a:prstGeom>
          <a:noFill/>
          <a:effectLst>
            <a:softEdge rad="0"/>
          </a:effectLst>
        </p:spPr>
      </p:pic>
      <p:pic>
        <p:nvPicPr>
          <p:cNvPr id="21" name="Picture 20">
            <a:extLst>
              <a:ext uri="{FF2B5EF4-FFF2-40B4-BE49-F238E27FC236}">
                <a16:creationId xmlns:a16="http://schemas.microsoft.com/office/drawing/2014/main" id="{FE4B71F3-986C-4ED1-A15A-8335901E339D}"/>
              </a:ext>
            </a:extLst>
          </p:cNvPr>
          <p:cNvPicPr/>
          <p:nvPr/>
        </p:nvPicPr>
        <p:blipFill rotWithShape="1">
          <a:blip r:embed="rId5" cstate="print">
            <a:alphaModFix/>
            <a:extLst>
              <a:ext uri="{28A0092B-C50C-407E-A947-70E740481C1C}">
                <a14:useLocalDpi xmlns:a14="http://schemas.microsoft.com/office/drawing/2010/main" val="0"/>
              </a:ext>
            </a:extLst>
          </a:blip>
          <a:srcRect l="22889" r="28123" b="6"/>
          <a:stretch/>
        </p:blipFill>
        <p:spPr bwMode="auto">
          <a:xfrm>
            <a:off x="7852358" y="968285"/>
            <a:ext cx="1444752" cy="1658819"/>
          </a:xfrm>
          <a:prstGeom prst="rect">
            <a:avLst/>
          </a:prstGeom>
          <a:noFill/>
          <a:effectLst>
            <a:softEdge rad="0"/>
          </a:effectLst>
        </p:spPr>
      </p:pic>
      <p:pic>
        <p:nvPicPr>
          <p:cNvPr id="3082" name="Picture 3">
            <a:extLst>
              <a:ext uri="{FF2B5EF4-FFF2-40B4-BE49-F238E27FC236}">
                <a16:creationId xmlns:a16="http://schemas.microsoft.com/office/drawing/2014/main" id="{B3AC40DD-F6D8-4593-B947-00813656A186}"/>
              </a:ext>
            </a:extLst>
          </p:cNvPr>
          <p:cNvPicPr>
            <a:picLocks noChangeAspect="1" noChangeArrowheads="1"/>
          </p:cNvPicPr>
          <p:nvPr/>
        </p:nvPicPr>
        <p:blipFill rotWithShape="1">
          <a:blip r:embed="rId6">
            <a:alphaModFix/>
            <a:extLst>
              <a:ext uri="{28A0092B-C50C-407E-A947-70E740481C1C}">
                <a14:useLocalDpi xmlns:a14="http://schemas.microsoft.com/office/drawing/2010/main" val="0"/>
              </a:ext>
            </a:extLst>
          </a:blip>
          <a:srcRect l="63745" r="16876" b="-2"/>
          <a:stretch/>
        </p:blipFill>
        <p:spPr bwMode="auto">
          <a:xfrm>
            <a:off x="9454584" y="964899"/>
            <a:ext cx="1444752" cy="1658819"/>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560A41B0-413F-4984-86C6-6A8EECC08503}"/>
              </a:ext>
            </a:extLst>
          </p:cNvPr>
          <p:cNvSpPr>
            <a:spLocks noChangeArrowheads="1"/>
          </p:cNvSpPr>
          <p:nvPr/>
        </p:nvSpPr>
        <p:spPr bwMode="auto">
          <a:xfrm>
            <a:off x="6090574" y="3425146"/>
            <a:ext cx="4977578" cy="26358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a:ln>
                  <a:noFill/>
                </a:ln>
                <a:solidFill>
                  <a:srgbClr val="000000"/>
                </a:solidFill>
                <a:effectLst/>
              </a:rPr>
              <a:t>Data preprocessing</a:t>
            </a:r>
            <a:r>
              <a:rPr kumimoji="0" lang="en-US" altLang="en-US" sz="1500" b="0" i="0" u="none" strike="noStrike" cap="none" normalizeH="0" baseline="0">
                <a:ln>
                  <a:noFill/>
                </a:ln>
                <a:solidFill>
                  <a:srgbClr val="000000"/>
                </a:solidFill>
                <a:effectLst/>
              </a:rPr>
              <a:t> involves the transformation of the Toronto raw dataset into an understandable format.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a:ln>
                  <a:noFill/>
                </a:ln>
                <a:solidFill>
                  <a:srgbClr val="000000"/>
                </a:solidFill>
                <a:effectLst/>
              </a:rPr>
              <a:t>Data cleansing</a:t>
            </a:r>
            <a:r>
              <a:rPr kumimoji="0" lang="en-US" altLang="en-US" sz="1500" b="0" i="0" u="none" strike="noStrike" cap="none" normalizeH="0" baseline="0">
                <a:ln>
                  <a:noFill/>
                </a:ln>
                <a:solidFill>
                  <a:srgbClr val="000000"/>
                </a:solidFill>
                <a:effectLst/>
              </a:rPr>
              <a:t> or </a:t>
            </a:r>
            <a:r>
              <a:rPr kumimoji="0" lang="en-US" altLang="en-US" sz="1500" b="1" i="0" u="none" strike="noStrike" cap="none" normalizeH="0" baseline="0">
                <a:ln>
                  <a:noFill/>
                </a:ln>
                <a:solidFill>
                  <a:srgbClr val="000000"/>
                </a:solidFill>
                <a:effectLst/>
              </a:rPr>
              <a:t>data cleaning</a:t>
            </a:r>
            <a:r>
              <a:rPr kumimoji="0" lang="en-US" altLang="en-US" sz="1500" b="0" i="0" u="none" strike="noStrike" cap="none" normalizeH="0" baseline="0">
                <a:ln>
                  <a:noFill/>
                </a:ln>
                <a:solidFill>
                  <a:srgbClr val="000000"/>
                </a:solidFill>
                <a:effectLst/>
              </a:rPr>
              <a:t> is the process of detecting and correcting (or removing) corrupt or inaccurate records from a record set, table, or database and refers to</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solidFill>
                  <a:srgbClr val="000000"/>
                </a:solidFill>
                <a:effectLst/>
              </a:rPr>
              <a:t> identifying incomplete, incorrect, inaccurate or irrelevant parts of the </a:t>
            </a:r>
            <a:r>
              <a:rPr kumimoji="0" lang="en-US" altLang="en-US" sz="1500" b="1" i="0" u="none" strike="noStrike" cap="none" normalizeH="0" baseline="0">
                <a:ln>
                  <a:noFill/>
                </a:ln>
                <a:solidFill>
                  <a:srgbClr val="000000"/>
                </a:solidFill>
                <a:effectLst/>
              </a:rPr>
              <a:t>data</a:t>
            </a:r>
            <a:r>
              <a:rPr kumimoji="0" lang="en-US" altLang="en-US" sz="1500" b="0" i="0" u="none" strike="noStrike" cap="none" normalizeH="0" baseline="0">
                <a:ln>
                  <a:noFill/>
                </a:ln>
                <a:solidFill>
                  <a:srgbClr val="000000"/>
                </a:solidFill>
                <a:effectLst/>
              </a:rPr>
              <a:t> and then replacing, modifying, or deleting the dirty or coarse </a:t>
            </a:r>
            <a:r>
              <a:rPr kumimoji="0" lang="en-US" altLang="en-US" sz="1500" b="1" i="0" u="none" strike="noStrike" cap="none" normalizeH="0" baseline="0">
                <a:ln>
                  <a:noFill/>
                </a:ln>
                <a:solidFill>
                  <a:srgbClr val="000000"/>
                </a:solidFill>
                <a:effectLst/>
              </a:rPr>
              <a:t>data from Toronto raw dataset.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a:ln>
                  <a:noFill/>
                </a:ln>
                <a:solidFill>
                  <a:srgbClr val="000000"/>
                </a:solidFill>
                <a:effectLst/>
              </a:rPr>
              <a:t>The following table shows the Toronto dataset after cleansing.</a:t>
            </a:r>
            <a:endParaRPr kumimoji="0" lang="en-US" altLang="en-US" sz="1500" b="0" i="0" u="none" strike="noStrike" cap="none" normalizeH="0" baseline="0">
              <a:ln>
                <a:noFill/>
              </a:ln>
              <a:solidFill>
                <a:srgbClr val="000000"/>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solidFill>
                <a:srgbClr val="000000"/>
              </a:solidFill>
              <a:effectLst/>
            </a:endParaRPr>
          </a:p>
        </p:txBody>
      </p:sp>
      <p:sp>
        <p:nvSpPr>
          <p:cNvPr id="11" name="Rectangle 12">
            <a:extLst>
              <a:ext uri="{FF2B5EF4-FFF2-40B4-BE49-F238E27FC236}">
                <a16:creationId xmlns:a16="http://schemas.microsoft.com/office/drawing/2014/main" id="{2EDA0D7F-D598-4BCD-865F-C6114CB675CF}"/>
              </a:ext>
            </a:extLst>
          </p:cNvPr>
          <p:cNvSpPr>
            <a:spLocks noChangeArrowheads="1"/>
          </p:cNvSpPr>
          <p:nvPr/>
        </p:nvSpPr>
        <p:spPr bwMode="auto">
          <a:xfrm>
            <a:off x="160337" y="333716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TextBox 19">
            <a:extLst>
              <a:ext uri="{FF2B5EF4-FFF2-40B4-BE49-F238E27FC236}">
                <a16:creationId xmlns:a16="http://schemas.microsoft.com/office/drawing/2014/main" id="{4A34EB23-A9F1-4357-9AB4-3700FF1966E1}"/>
              </a:ext>
            </a:extLst>
          </p:cNvPr>
          <p:cNvSpPr txBox="1"/>
          <p:nvPr/>
        </p:nvSpPr>
        <p:spPr>
          <a:xfrm>
            <a:off x="160337" y="392637"/>
            <a:ext cx="6174712" cy="369332"/>
          </a:xfrm>
          <a:prstGeom prst="rect">
            <a:avLst/>
          </a:prstGeom>
          <a:noFill/>
        </p:spPr>
        <p:txBody>
          <a:bodyPr wrap="square">
            <a:spAutoFit/>
          </a:bodyPr>
          <a:lstStyle/>
          <a:p>
            <a:pPr>
              <a:spcAft>
                <a:spcPts val="600"/>
              </a:spcAft>
            </a:pPr>
            <a:r>
              <a:rPr lang="en-US" b="1" u="sng">
                <a:effectLst/>
                <a:latin typeface="Arial" panose="020B0604020202020204" pitchFamily="34" charset="0"/>
                <a:ea typeface="Times New Roman" panose="02020603050405020304" pitchFamily="18" charset="0"/>
              </a:rPr>
              <a:t>Data Preprocessing and Cleansing</a:t>
            </a:r>
            <a:endParaRPr lang="en-US"/>
          </a:p>
        </p:txBody>
      </p:sp>
    </p:spTree>
    <p:extLst>
      <p:ext uri="{BB962C8B-B14F-4D97-AF65-F5344CB8AC3E}">
        <p14:creationId xmlns:p14="http://schemas.microsoft.com/office/powerpoint/2010/main" val="103030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4C2F01-F01D-4FFC-9C38-3406013C84AB}"/>
              </a:ext>
            </a:extLst>
          </p:cNvPr>
          <p:cNvSpPr>
            <a:spLocks noGrp="1"/>
          </p:cNvSpPr>
          <p:nvPr>
            <p:ph type="title"/>
          </p:nvPr>
        </p:nvSpPr>
        <p:spPr>
          <a:xfrm>
            <a:off x="1179576" y="822960"/>
            <a:ext cx="9829800" cy="1325880"/>
          </a:xfrm>
        </p:spPr>
        <p:txBody>
          <a:bodyPr>
            <a:normAutofit/>
          </a:bodyPr>
          <a:lstStyle/>
          <a:p>
            <a:pPr algn="ctr"/>
            <a:r>
              <a:rPr lang="en-US" sz="4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3. METHODOLOGY</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4D3E02CB-8833-49F1-888B-1978F25FAEBE}"/>
              </a:ext>
            </a:extLst>
          </p:cNvPr>
          <p:cNvSpPr>
            <a:spLocks noGrp="1"/>
          </p:cNvSpPr>
          <p:nvPr>
            <p:ph idx="1"/>
          </p:nvPr>
        </p:nvSpPr>
        <p:spPr>
          <a:xfrm>
            <a:off x="804672" y="2827419"/>
            <a:ext cx="5126896" cy="3227626"/>
          </a:xfrm>
        </p:spPr>
        <p:txBody>
          <a:bodyPr anchor="ctr">
            <a:normAutofit/>
          </a:bodyPr>
          <a:lstStyle/>
          <a:p>
            <a:pPr marL="0" marR="0">
              <a:spcBef>
                <a:spcPts val="0"/>
              </a:spcBef>
              <a:spcAft>
                <a:spcPts val="0"/>
              </a:spcAft>
            </a:pPr>
            <a:r>
              <a:rPr lang="en-US" sz="1900" b="1" u="sng">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Clustering Approach:</a:t>
            </a:r>
            <a:endParaRPr lang="en-US" sz="1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decided to explore neighborhoods, segment them, and group them into clusters to find good neighborhoods in a big city like Toronto. To be able to do that, we need to cluster data which is a form of unsupervised machine learning: k-means clustering algorithm.</a:t>
            </a:r>
            <a:endParaRPr lang="en-US" sz="1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900">
              <a:solidFill>
                <a:srgbClr val="000000"/>
              </a:solidFill>
            </a:endParaRPr>
          </a:p>
        </p:txBody>
      </p:sp>
      <p:pic>
        <p:nvPicPr>
          <p:cNvPr id="6" name="Picture 5">
            <a:extLst>
              <a:ext uri="{FF2B5EF4-FFF2-40B4-BE49-F238E27FC236}">
                <a16:creationId xmlns:a16="http://schemas.microsoft.com/office/drawing/2014/main" id="{3288F923-593E-4CD9-9A3B-247CB34AA4CC}"/>
              </a:ext>
            </a:extLst>
          </p:cNvPr>
          <p:cNvPicPr/>
          <p:nvPr/>
        </p:nvPicPr>
        <p:blipFill rotWithShape="1">
          <a:blip r:embed="rId3" cstate="print">
            <a:extLst>
              <a:ext uri="{28A0092B-C50C-407E-A947-70E740481C1C}">
                <a14:useLocalDpi xmlns:a14="http://schemas.microsoft.com/office/drawing/2010/main" val="0"/>
              </a:ext>
            </a:extLst>
          </a:blip>
          <a:srcRect l="29752" r="31165" b="1"/>
          <a:stretch/>
        </p:blipFill>
        <p:spPr bwMode="auto">
          <a:xfrm>
            <a:off x="6738720" y="2837712"/>
            <a:ext cx="4336008" cy="3217333"/>
          </a:xfrm>
          <a:prstGeom prst="rect">
            <a:avLst/>
          </a:prstGeom>
          <a:noFill/>
        </p:spPr>
      </p:pic>
    </p:spTree>
    <p:extLst>
      <p:ext uri="{BB962C8B-B14F-4D97-AF65-F5344CB8AC3E}">
        <p14:creationId xmlns:p14="http://schemas.microsoft.com/office/powerpoint/2010/main" val="356418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E0DC0F3-E144-463E-88B2-409384AE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6">
            <a:extLst>
              <a:ext uri="{FF2B5EF4-FFF2-40B4-BE49-F238E27FC236}">
                <a16:creationId xmlns:a16="http://schemas.microsoft.com/office/drawing/2014/main" id="{13A8998A-DE1B-4FAE-820A-8A8B3A7B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39EBA89E-988C-457C-8BDF-3AAB4D9C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F7F6B76E-48DD-46FC-A900-366468BB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142" y="638342"/>
            <a:ext cx="5435054" cy="5257799"/>
          </a:xfrm>
          <a:prstGeom prst="rect">
            <a:avLst/>
          </a:prstGeom>
          <a:solidFill>
            <a:srgbClr val="FE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CE65A1-0DC1-47DB-9073-368E1B0CEF1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01847" y="1554527"/>
            <a:ext cx="5130396" cy="872167"/>
          </a:xfrm>
          <a:prstGeom prst="rect">
            <a:avLst/>
          </a:prstGeom>
        </p:spPr>
      </p:pic>
      <p:pic>
        <p:nvPicPr>
          <p:cNvPr id="4" name="Content Placeholder 3">
            <a:extLst>
              <a:ext uri="{FF2B5EF4-FFF2-40B4-BE49-F238E27FC236}">
                <a16:creationId xmlns:a16="http://schemas.microsoft.com/office/drawing/2014/main" id="{C07DE842-86BC-4F30-A86B-A1722F530CCF}"/>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801847" y="3529682"/>
            <a:ext cx="5130396" cy="2026505"/>
          </a:xfrm>
          <a:prstGeom prst="rect">
            <a:avLst/>
          </a:prstGeom>
        </p:spPr>
      </p:pic>
      <p:sp>
        <p:nvSpPr>
          <p:cNvPr id="53" name="Rectangle 8">
            <a:extLst>
              <a:ext uri="{FF2B5EF4-FFF2-40B4-BE49-F238E27FC236}">
                <a16:creationId xmlns:a16="http://schemas.microsoft.com/office/drawing/2014/main" id="{313DBE6E-A8BE-42BD-A187-65E0DDA0D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7618"/>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2823C51-61B5-4858-9382-B207984794EF}"/>
              </a:ext>
            </a:extLst>
          </p:cNvPr>
          <p:cNvSpPr>
            <a:spLocks noGrp="1"/>
          </p:cNvSpPr>
          <p:nvPr>
            <p:ph type="title"/>
          </p:nvPr>
        </p:nvSpPr>
        <p:spPr>
          <a:xfrm>
            <a:off x="6697928" y="1702959"/>
            <a:ext cx="4558191" cy="1283186"/>
          </a:xfrm>
        </p:spPr>
        <p:txBody>
          <a:bodyPr vert="horz" lIns="91440" tIns="45720" rIns="91440" bIns="45720" rtlCol="0">
            <a:normAutofit/>
          </a:bodyPr>
          <a:lstStyle/>
          <a:p>
            <a:r>
              <a:rPr lang="en-US" sz="2500" b="1">
                <a:solidFill>
                  <a:srgbClr val="FEFFFF"/>
                </a:solidFill>
                <a:effectLst/>
              </a:rPr>
              <a:t>Most Common Venues near Neighborhood</a:t>
            </a:r>
            <a:r>
              <a:rPr lang="en-US" sz="2500">
                <a:solidFill>
                  <a:srgbClr val="FEFFFF"/>
                </a:solidFill>
                <a:effectLst/>
              </a:rPr>
              <a:t> | Using Clustering</a:t>
            </a:r>
            <a:br>
              <a:rPr lang="en-US" sz="2500">
                <a:solidFill>
                  <a:srgbClr val="FEFFFF"/>
                </a:solidFill>
                <a:effectLst/>
              </a:rPr>
            </a:br>
            <a:endParaRPr lang="en-US" sz="2500">
              <a:solidFill>
                <a:srgbClr val="FEFFFF"/>
              </a:solidFill>
            </a:endParaRPr>
          </a:p>
        </p:txBody>
      </p:sp>
      <p:sp>
        <p:nvSpPr>
          <p:cNvPr id="33" name="Content Placeholder 32">
            <a:extLst>
              <a:ext uri="{FF2B5EF4-FFF2-40B4-BE49-F238E27FC236}">
                <a16:creationId xmlns:a16="http://schemas.microsoft.com/office/drawing/2014/main" id="{37D6A58B-B95B-4363-94D2-207451FB7DB3}"/>
              </a:ext>
            </a:extLst>
          </p:cNvPr>
          <p:cNvSpPr>
            <a:spLocks noGrp="1"/>
          </p:cNvSpPr>
          <p:nvPr>
            <p:ph idx="1"/>
          </p:nvPr>
        </p:nvSpPr>
        <p:spPr>
          <a:xfrm>
            <a:off x="6691056" y="3234881"/>
            <a:ext cx="4558191" cy="2819365"/>
          </a:xfrm>
        </p:spPr>
        <p:txBody>
          <a:bodyPr anchor="t">
            <a:normAutofit/>
          </a:bodyPr>
          <a:lstStyle/>
          <a:p>
            <a:pPr marL="0" indent="0">
              <a:buNone/>
            </a:pPr>
            <a:r>
              <a:rPr lang="en-US" sz="2400" dirty="0">
                <a:solidFill>
                  <a:srgbClr val="FEFFFF"/>
                </a:solidFill>
              </a:rPr>
              <a:t>We are trying to find most common venues near neighborhood in Toronto using clusters.</a:t>
            </a:r>
          </a:p>
        </p:txBody>
      </p:sp>
    </p:spTree>
    <p:extLst>
      <p:ext uri="{BB962C8B-B14F-4D97-AF65-F5344CB8AC3E}">
        <p14:creationId xmlns:p14="http://schemas.microsoft.com/office/powerpoint/2010/main" val="372830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C51F522-6B98-4E4E-85EE-B6E6212FE93E}"/>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effectLst/>
              </a:rPr>
              <a:t>4.RESULTS</a:t>
            </a:r>
            <a:br>
              <a:rPr lang="en-US" sz="4000">
                <a:solidFill>
                  <a:srgbClr val="FFFFFF"/>
                </a:solidFill>
                <a:effectLst/>
              </a:rPr>
            </a:br>
            <a:r>
              <a:rPr lang="en-US" sz="4000" b="1">
                <a:solidFill>
                  <a:srgbClr val="FFFFFF"/>
                </a:solidFill>
                <a:effectLst/>
              </a:rPr>
              <a:t>Map of Clusters in Toronto</a:t>
            </a:r>
            <a:endParaRPr lang="en-US" sz="4000">
              <a:solidFill>
                <a:srgbClr val="FFFFFF"/>
              </a:solidFill>
            </a:endParaRPr>
          </a:p>
        </p:txBody>
      </p:sp>
      <p:sp>
        <p:nvSpPr>
          <p:cNvPr id="14" name="TextBox 13">
            <a:extLst>
              <a:ext uri="{FF2B5EF4-FFF2-40B4-BE49-F238E27FC236}">
                <a16:creationId xmlns:a16="http://schemas.microsoft.com/office/drawing/2014/main" id="{B7C441F7-A780-4579-8F97-7490D4DBC44A}"/>
              </a:ext>
            </a:extLst>
          </p:cNvPr>
          <p:cNvSpPr txBox="1"/>
          <p:nvPr/>
        </p:nvSpPr>
        <p:spPr>
          <a:xfrm>
            <a:off x="1424904" y="2494450"/>
            <a:ext cx="4053545" cy="3563159"/>
          </a:xfrm>
          <a:prstGeom prst="rect">
            <a:avLst/>
          </a:prstGeom>
        </p:spPr>
        <p:txBody>
          <a:bodyPr vert="horz" lIns="91440" tIns="45720" rIns="91440" bIns="45720" rtlCol="0">
            <a:normAutofit/>
          </a:bodyPr>
          <a:lstStyle/>
          <a:p>
            <a:pPr marL="0" marR="0" indent="-228600">
              <a:lnSpc>
                <a:spcPct val="90000"/>
              </a:lnSpc>
              <a:spcBef>
                <a:spcPts val="750"/>
              </a:spcBef>
              <a:spcAft>
                <a:spcPts val="750"/>
              </a:spcAft>
              <a:buFont typeface="Arial" panose="020B0604020202020204" pitchFamily="34" charset="0"/>
              <a:buChar char="•"/>
            </a:pPr>
            <a:r>
              <a:rPr lang="en-US" sz="1900">
                <a:effectLst/>
              </a:rPr>
              <a:t>Toronto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pic>
        <p:nvPicPr>
          <p:cNvPr id="10" name="Picture 9" descr="Map&#10;&#10;Description automatically generated">
            <a:extLst>
              <a:ext uri="{FF2B5EF4-FFF2-40B4-BE49-F238E27FC236}">
                <a16:creationId xmlns:a16="http://schemas.microsoft.com/office/drawing/2014/main" id="{530C232C-77AB-4D97-9ACE-DAFB6EF265C0}"/>
              </a:ext>
            </a:extLst>
          </p:cNvPr>
          <p:cNvPicPr/>
          <p:nvPr/>
        </p:nvPicPr>
        <p:blipFill rotWithShape="1">
          <a:blip r:embed="rId2" cstate="print">
            <a:extLst>
              <a:ext uri="{28A0092B-C50C-407E-A947-70E740481C1C}">
                <a14:useLocalDpi xmlns:a14="http://schemas.microsoft.com/office/drawing/2010/main" val="0"/>
              </a:ext>
            </a:extLst>
          </a:blip>
          <a:srcRect l="21283" r="45698"/>
          <a:stretch/>
        </p:blipFill>
        <p:spPr bwMode="auto">
          <a:xfrm>
            <a:off x="6098892" y="2492376"/>
            <a:ext cx="4802404" cy="3563372"/>
          </a:xfrm>
          <a:prstGeom prst="rect">
            <a:avLst/>
          </a:prstGeom>
          <a:noFill/>
        </p:spPr>
      </p:pic>
      <p:sp>
        <p:nvSpPr>
          <p:cNvPr id="16" name="TextBox 15">
            <a:extLst>
              <a:ext uri="{FF2B5EF4-FFF2-40B4-BE49-F238E27FC236}">
                <a16:creationId xmlns:a16="http://schemas.microsoft.com/office/drawing/2014/main" id="{958FC5ED-47CE-4BE5-B10C-F916455551E4}"/>
              </a:ext>
            </a:extLst>
          </p:cNvPr>
          <p:cNvSpPr txBox="1"/>
          <p:nvPr/>
        </p:nvSpPr>
        <p:spPr>
          <a:xfrm>
            <a:off x="7388051" y="2457428"/>
            <a:ext cx="3886200" cy="2949846"/>
          </a:xfrm>
          <a:prstGeom prst="rect">
            <a:avLst/>
          </a:prstGeom>
          <a:noFill/>
        </p:spPr>
        <p:txBody>
          <a:bodyPr wrap="square">
            <a:spAutoFit/>
          </a:bodyPr>
          <a:lstStyle/>
          <a:p>
            <a:pPr marL="0" marR="0" algn="just">
              <a:lnSpc>
                <a:spcPct val="107000"/>
              </a:lnSpc>
              <a:spcBef>
                <a:spcPts val="750"/>
              </a:spcBef>
              <a:spcAft>
                <a:spcPts val="750"/>
              </a:spcAft>
            </a:pPr>
            <a:r>
              <a:rPr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750"/>
              </a:spcBef>
              <a:spcAft>
                <a:spcPts val="750"/>
              </a:spcAft>
            </a:pPr>
            <a:r>
              <a:rPr lang="en-US">
                <a:effectLst/>
                <a:latin typeface="Arial" panose="020B0604020202020204" pitchFamily="34" charset="0"/>
                <a:ea typeface="Times New Roman" panose="02020603050405020304" pitchFamily="18"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80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C1560E-323E-4926-BD98-7F5175149E25}"/>
              </a:ext>
            </a:extLst>
          </p:cNvPr>
          <p:cNvSpPr>
            <a:spLocks noGrp="1"/>
          </p:cNvSpPr>
          <p:nvPr>
            <p:ph type="title"/>
          </p:nvPr>
        </p:nvSpPr>
        <p:spPr>
          <a:xfrm>
            <a:off x="640079" y="2053641"/>
            <a:ext cx="3669161" cy="2760098"/>
          </a:xfrm>
        </p:spPr>
        <p:txBody>
          <a:bodyPr>
            <a:normAutofit/>
          </a:bodyPr>
          <a:lstStyle/>
          <a:p>
            <a:r>
              <a:rPr lang="en-US" sz="31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5. DISCUSSION</a:t>
            </a:r>
            <a:br>
              <a:rPr lang="en-US" sz="31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br>
            <a:br>
              <a:rPr lang="en-US" sz="3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3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US" sz="3100" b="1" u="sng">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Problem Which Tried to Solve</a:t>
            </a:r>
            <a:br>
              <a:rPr lang="en-US" sz="3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100">
              <a:solidFill>
                <a:srgbClr val="FFFFFF"/>
              </a:solidFill>
            </a:endParaRPr>
          </a:p>
        </p:txBody>
      </p:sp>
      <p:sp>
        <p:nvSpPr>
          <p:cNvPr id="3" name="Content Placeholder 2">
            <a:extLst>
              <a:ext uri="{FF2B5EF4-FFF2-40B4-BE49-F238E27FC236}">
                <a16:creationId xmlns:a16="http://schemas.microsoft.com/office/drawing/2014/main" id="{D68C86AB-59C0-4E0F-85FB-E9201AFD622E}"/>
              </a:ext>
            </a:extLst>
          </p:cNvPr>
          <p:cNvSpPr>
            <a:spLocks noGrp="1"/>
          </p:cNvSpPr>
          <p:nvPr>
            <p:ph idx="1"/>
          </p:nvPr>
        </p:nvSpPr>
        <p:spPr>
          <a:xfrm>
            <a:off x="6090574" y="801866"/>
            <a:ext cx="5306084" cy="5230634"/>
          </a:xfrm>
        </p:spPr>
        <p:txBody>
          <a:bodyPr anchor="ctr">
            <a:normAutofit/>
          </a:bodyPr>
          <a:lstStyle/>
          <a:p>
            <a:pPr marL="0" marR="0">
              <a:spcBef>
                <a:spcPts val="750"/>
              </a:spcBef>
              <a:spcAft>
                <a:spcPts val="75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major purpose of this project is to suggest a better neighborhood in a new city for the person who are shifting there. </a:t>
            </a:r>
          </a:p>
          <a:p>
            <a:pPr marL="0" marR="0">
              <a:spcBef>
                <a:spcPts val="750"/>
              </a:spcBef>
              <a:spcAft>
                <a:spcPts val="75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Social presence in society in terms of likeminded people. Connectivity to the airport, bus stand, city center, markets, and other daily needs things nearby.</a:t>
            </a:r>
            <a:endPar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750"/>
              </a:spcBef>
              <a:spcAft>
                <a:spcPts val="75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Sorted list of venues near neighborhood around Toronto city.</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800"/>
              </a:spcAft>
              <a:buNone/>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rgbClr val="000000"/>
              </a:solidFill>
            </a:endParaRPr>
          </a:p>
        </p:txBody>
      </p:sp>
    </p:spTree>
    <p:extLst>
      <p:ext uri="{BB962C8B-B14F-4D97-AF65-F5344CB8AC3E}">
        <p14:creationId xmlns:p14="http://schemas.microsoft.com/office/powerpoint/2010/main" val="204526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C0EC48-0DB2-4169-AD35-022BF2EF5FF4}"/>
              </a:ext>
            </a:extLst>
          </p:cNvPr>
          <p:cNvSpPr>
            <a:spLocks noGrp="1"/>
          </p:cNvSpPr>
          <p:nvPr>
            <p:ph type="title"/>
          </p:nvPr>
        </p:nvSpPr>
        <p:spPr>
          <a:xfrm>
            <a:off x="640079" y="2053641"/>
            <a:ext cx="3669161" cy="2760098"/>
          </a:xfrm>
        </p:spPr>
        <p:txBody>
          <a:bodyPr>
            <a:normAutofit/>
          </a:bodyPr>
          <a:lstStyle/>
          <a:p>
            <a:r>
              <a:rPr lang="en-US" sz="37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6. CONCLUSION</a:t>
            </a:r>
            <a:br>
              <a:rPr lang="en-US" sz="3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700">
              <a:solidFill>
                <a:srgbClr val="FFFFFF"/>
              </a:solidFill>
            </a:endParaRPr>
          </a:p>
        </p:txBody>
      </p:sp>
      <p:sp>
        <p:nvSpPr>
          <p:cNvPr id="3" name="Content Placeholder 2">
            <a:extLst>
              <a:ext uri="{FF2B5EF4-FFF2-40B4-BE49-F238E27FC236}">
                <a16:creationId xmlns:a16="http://schemas.microsoft.com/office/drawing/2014/main" id="{6F34EF65-CD2F-4650-9D99-3F5232E06578}"/>
              </a:ext>
            </a:extLst>
          </p:cNvPr>
          <p:cNvSpPr>
            <a:spLocks noGrp="1"/>
          </p:cNvSpPr>
          <p:nvPr>
            <p:ph idx="1"/>
          </p:nvPr>
        </p:nvSpPr>
        <p:spPr>
          <a:xfrm>
            <a:off x="6090574" y="801866"/>
            <a:ext cx="5306084" cy="5230634"/>
          </a:xfrm>
        </p:spPr>
        <p:txBody>
          <a:bodyPr anchor="ctr">
            <a:normAutofit/>
          </a:bodyPr>
          <a:lstStyle/>
          <a:p>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Capstone project, using k-means cluster algorithm I separated the neighborhood into different clusters and different latitude and longitude from dataset, which have very-similar neighborhoods around them. Using the charts above results presented to a particular neighborhood based on most common venues near neighborhood in Toronto.</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000" dirty="0">
                <a:solidFill>
                  <a:srgbClr val="000000"/>
                </a:solidFill>
                <a:effectLst/>
                <a:latin typeface="Arial" panose="020B0604020202020204" pitchFamily="34" charset="0"/>
                <a:ea typeface="Times New Roman" panose="02020603050405020304" pitchFamily="18" charset="0"/>
              </a:rPr>
              <a:t>I feel rewarded with the efforts and believe this course with all the topics covered is well worthy of appreciation.</a:t>
            </a:r>
          </a:p>
          <a:p>
            <a:r>
              <a:rPr lang="en-US" sz="1000" dirty="0">
                <a:solidFill>
                  <a:srgbClr val="000000"/>
                </a:solidFill>
                <a:effectLst/>
                <a:latin typeface="Arial" panose="020B0604020202020204" pitchFamily="34" charset="0"/>
                <a:ea typeface="Times New Roman" panose="02020603050405020304" pitchFamily="18" charset="0"/>
              </a:rPr>
              <a:t>This project has shown me a practical application to resolve a real situation that has impacting personal and financial impact using Data Science tools.</a:t>
            </a:r>
            <a:br>
              <a:rPr lang="en-US" sz="1000" dirty="0">
                <a:solidFill>
                  <a:srgbClr val="000000"/>
                </a:solidFill>
                <a:effectLst/>
                <a:latin typeface="Arial" panose="020B0604020202020204" pitchFamily="34" charset="0"/>
                <a:ea typeface="Times New Roman" panose="02020603050405020304" pitchFamily="18" charset="0"/>
              </a:rPr>
            </a:br>
            <a:r>
              <a:rPr lang="en-US" sz="1000" dirty="0">
                <a:solidFill>
                  <a:srgbClr val="000000"/>
                </a:solidFill>
                <a:effectLst/>
                <a:latin typeface="Arial" panose="020B0604020202020204" pitchFamily="34" charset="0"/>
                <a:ea typeface="Times New Roman" panose="02020603050405020304" pitchFamily="18" charset="0"/>
              </a:rPr>
              <a:t>The mapping with Folium is a very powerful technique to consolidate information and make the analysis and decision better with confidence.</a:t>
            </a:r>
          </a:p>
          <a:p>
            <a:pPr marL="0" marR="0">
              <a:spcBef>
                <a:spcPts val="0"/>
              </a:spcBef>
              <a:spcAft>
                <a:spcPts val="0"/>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Libraries Which are Used to Develop the Project:</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Pandas: For creating and manipulating data frames.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Scikit Learn: For importing k-means clustering.</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JSON: Library to handle JSON files.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XML: To separate data from presentation and XML stores data in plain text format.</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Geocoder: To retrieve Location Data.</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75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Beautiful Soup and Requests: To scrap and library to handle http requests.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750"/>
              </a:spcBef>
              <a:spcAft>
                <a:spcPts val="800"/>
              </a:spcAft>
            </a:pPr>
            <a:r>
              <a:rPr lang="en-US" sz="10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Matplotlib: Python Plotting Module.</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000" dirty="0">
              <a:solidFill>
                <a:srgbClr val="000000"/>
              </a:solidFill>
            </a:endParaRPr>
          </a:p>
        </p:txBody>
      </p:sp>
    </p:spTree>
    <p:extLst>
      <p:ext uri="{BB962C8B-B14F-4D97-AF65-F5344CB8AC3E}">
        <p14:creationId xmlns:p14="http://schemas.microsoft.com/office/powerpoint/2010/main" val="421186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912</Words>
  <Application>Microsoft Office PowerPoint</Application>
  <PresentationFormat>Widescreen</PresentationFormat>
  <Paragraphs>54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CAPSTONE PROJECT - THE BATTLE OF NEIGHBORHOODS (WEEK 2) By  JHANSIRANI GUMMA   </vt:lpstr>
      <vt:lpstr>Introduction</vt:lpstr>
      <vt:lpstr>DATA SOURCES</vt:lpstr>
      <vt:lpstr>Map of Toronto </vt:lpstr>
      <vt:lpstr>3. METHODOLOGY </vt:lpstr>
      <vt:lpstr>Most Common Venues near Neighborhood | Using Clustering </vt:lpstr>
      <vt:lpstr>4.RESULTS Map of Clusters in Toronto</vt:lpstr>
      <vt:lpstr>5. DISCUSSION         Problem Which Tried to Solve </vt:lpstr>
      <vt:lpstr>6.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 By  JHANSIRANI GUMMA</dc:title>
  <dc:creator>Gangadhara Raju Gumma</dc:creator>
  <cp:lastModifiedBy>Gangadhara Raju Gumma</cp:lastModifiedBy>
  <cp:revision>2</cp:revision>
  <dcterms:created xsi:type="dcterms:W3CDTF">2020-10-19T21:55:16Z</dcterms:created>
  <dcterms:modified xsi:type="dcterms:W3CDTF">2020-10-19T23:08:11Z</dcterms:modified>
</cp:coreProperties>
</file>