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2743200" cy="534035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59CBE8"/>
                </a:solidFill>
              </a:defRPr>
            </a:pPr>
            <a:r>
              <a:t>FRESCO Study</a:t>
            </a:r>
          </a:p>
        </p:txBody>
      </p:sp>
      <p:pic>
        <p:nvPicPr>
          <p:cNvPr id="4" name="Picture 3" descr="fruzaql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772160"/>
            <a:ext cx="2743200" cy="13311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2743200"/>
            <a:ext cx="4114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95429D"/>
                </a:solidFill>
              </a:defRPr>
            </a:pPr>
            <a:r>
              <a:t>IMPORTANT SAFETY INFORMATION (continued)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320040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2855"/>
                </a:solidFill>
              </a:defRPr>
            </a:pPr>
            <a:r>
              <a:t>WARNINGS AND PRECAUTIONS (continued)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650615"/>
            <a:ext cx="4114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002855"/>
                </a:solidFill>
              </a:defRPr>
            </a:pPr>
            <a:r>
              <a:t>Impaired Wound Healing. In 911 patients with mCRC treated with FRUZAQLA, 1 patient experienced a Grade 2 event of wound dehiscence. Do not administer FRUZAQLA for at least 2 weeks prior to major surgery. Do not administer FRUZAQLA for at least 2 weeks after major surgery and until adequate wound healing. The safety of resumption of FRUZAQLA after resolution of wound healing complications has not been established.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5029200"/>
            <a:ext cx="4114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 b="1">
                <a:solidFill>
                  <a:srgbClr val="002855"/>
                </a:solidFill>
              </a:defRPr>
            </a:pPr>
            <a:r>
              <a:t>Please see additional Important Safety Information throughout, full Important Safety Information, and full Prescribing Information for FRUZAQLA.</a:t>
            </a:r>
          </a:p>
        </p:txBody>
      </p:sp>
      <p:sp>
        <p:nvSpPr>
          <p:cNvPr id="9" name="Rectangle 3"/>
          <p:cNvSpPr/>
          <p:nvPr/>
        </p:nvSpPr>
        <p:spPr>
          <a:xfrm>
            <a:off x="1014603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UNMET</a:t>
            </a:r>
          </a:p>
          <a:p>
            <a:r>
              <a:t>NEED/MOA</a:t>
            </a:r>
          </a:p>
        </p:txBody>
      </p:sp>
      <p:sp>
        <p:nvSpPr>
          <p:cNvPr id="10" name="Rectangle 4"/>
          <p:cNvSpPr/>
          <p:nvPr/>
        </p:nvSpPr>
        <p:spPr>
          <a:xfrm>
            <a:off x="1947291" y="5929630"/>
            <a:ext cx="914400" cy="914400"/>
          </a:xfrm>
          <a:prstGeom prst="rect">
            <a:avLst/>
          </a:prstGeom>
          <a:solidFill>
            <a:srgbClr val="A4C8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FRESCO-2</a:t>
            </a:r>
          </a:p>
        </p:txBody>
      </p:sp>
      <p:sp>
        <p:nvSpPr>
          <p:cNvPr id="11" name="Rectangle 5"/>
          <p:cNvSpPr/>
          <p:nvPr/>
        </p:nvSpPr>
        <p:spPr>
          <a:xfrm>
            <a:off x="2879979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EFFICACY:</a:t>
            </a:r>
          </a:p>
          <a:p>
            <a:r>
              <a:t>OS</a:t>
            </a:r>
          </a:p>
        </p:txBody>
      </p:sp>
      <p:sp>
        <p:nvSpPr>
          <p:cNvPr id="12" name="Rectangle 6"/>
          <p:cNvSpPr/>
          <p:nvPr/>
        </p:nvSpPr>
        <p:spPr>
          <a:xfrm>
            <a:off x="3812667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EFFICACY:</a:t>
            </a:r>
          </a:p>
          <a:p>
            <a:r>
              <a:t>PFS</a:t>
            </a:r>
          </a:p>
        </p:txBody>
      </p:sp>
      <p:sp>
        <p:nvSpPr>
          <p:cNvPr id="13" name="Rectangle 7"/>
          <p:cNvSpPr/>
          <p:nvPr/>
        </p:nvSpPr>
        <p:spPr>
          <a:xfrm>
            <a:off x="4745355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SAFETY</a:t>
            </a:r>
          </a:p>
        </p:txBody>
      </p:sp>
      <p:sp>
        <p:nvSpPr>
          <p:cNvPr id="14" name="Rectangle 8"/>
          <p:cNvSpPr/>
          <p:nvPr/>
        </p:nvSpPr>
        <p:spPr>
          <a:xfrm>
            <a:off x="5678043" y="5929630"/>
            <a:ext cx="914400" cy="914400"/>
          </a:xfrm>
          <a:prstGeom prst="rect">
            <a:avLst/>
          </a:prstGeom>
          <a:solidFill>
            <a:srgbClr val="3DA1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FRESCO</a:t>
            </a:r>
          </a:p>
        </p:txBody>
      </p:sp>
      <p:sp>
        <p:nvSpPr>
          <p:cNvPr id="15" name="Rectangle 9"/>
          <p:cNvSpPr/>
          <p:nvPr/>
        </p:nvSpPr>
        <p:spPr>
          <a:xfrm>
            <a:off x="6610731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EFFICACY:</a:t>
            </a:r>
          </a:p>
          <a:p>
            <a:r>
              <a:t>OS</a:t>
            </a:r>
          </a:p>
        </p:txBody>
      </p:sp>
      <p:sp>
        <p:nvSpPr>
          <p:cNvPr id="16" name="Rectangle 10"/>
          <p:cNvSpPr/>
          <p:nvPr/>
        </p:nvSpPr>
        <p:spPr>
          <a:xfrm>
            <a:off x="7543419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EFFICACY:</a:t>
            </a:r>
          </a:p>
          <a:p>
            <a:r>
              <a:t>PFS</a:t>
            </a:r>
          </a:p>
        </p:txBody>
      </p:sp>
      <p:sp>
        <p:nvSpPr>
          <p:cNvPr id="17" name="Rectangle 11"/>
          <p:cNvSpPr/>
          <p:nvPr/>
        </p:nvSpPr>
        <p:spPr>
          <a:xfrm>
            <a:off x="8476107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SAFETY</a:t>
            </a:r>
          </a:p>
        </p:txBody>
      </p:sp>
      <p:sp>
        <p:nvSpPr>
          <p:cNvPr id="18" name="Rectangle 12"/>
          <p:cNvSpPr/>
          <p:nvPr/>
        </p:nvSpPr>
        <p:spPr>
          <a:xfrm>
            <a:off x="9408795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QOL/</a:t>
            </a:r>
          </a:p>
          <a:p>
            <a:r>
              <a:t>DOSING</a:t>
            </a:r>
          </a:p>
        </p:txBody>
      </p:sp>
      <p:sp>
        <p:nvSpPr>
          <p:cNvPr id="19" name="Rectangle 13"/>
          <p:cNvSpPr/>
          <p:nvPr/>
        </p:nvSpPr>
        <p:spPr>
          <a:xfrm>
            <a:off x="10341483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ASSIST/</a:t>
            </a:r>
          </a:p>
          <a:p>
            <a:r>
              <a:t>ISI</a:t>
            </a:r>
          </a:p>
        </p:txBody>
      </p:sp>
      <p:sp>
        <p:nvSpPr>
          <p:cNvPr id="20" name="Rectangle 14"/>
          <p:cNvSpPr/>
          <p:nvPr/>
        </p:nvSpPr>
        <p:spPr>
          <a:xfrm>
            <a:off x="11274171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  <a:r>
              <a:t>ISI/</a:t>
            </a:r>
          </a:p>
          <a:p>
            <a:r>
              <a:t>REFERENCES</a:t>
            </a:r>
          </a:p>
        </p:txBody>
      </p:sp>
      <p:sp>
        <p:nvSpPr>
          <p:cNvPr id="21" name="Rectangle 3"/>
          <p:cNvSpPr/>
          <p:nvPr/>
        </p:nvSpPr>
        <p:spPr>
          <a:xfrm>
            <a:off x="81153" y="5929630"/>
            <a:ext cx="914400" cy="914400"/>
          </a:xfrm>
          <a:prstGeom prst="rect">
            <a:avLst/>
          </a:prstGeom>
          <a:solidFill>
            <a:srgbClr val="95429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p>
            <a:pPr algn="ctr">
              <a:defRPr sz="800" b="1">
                <a:solidFill>
                  <a:srgbClr val="FFFFFF"/>
                </a:solidFill>
              </a:defRPr>
            </a:pPr>
          </a:p>
        </p:txBody>
      </p:sp>
      <p:pic>
        <p:nvPicPr>
          <p:cNvPr id="22" name="Picture 21" descr="Home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" y="6158865"/>
            <a:ext cx="544830" cy="456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WPS Writer</Application>
  <PresentationFormat>On-screen Show (4:3)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Jinghan Huang</cp:lastModifiedBy>
  <cp:revision>2</cp:revision>
  <dcterms:created xsi:type="dcterms:W3CDTF">2025-08-21T16:04:25Z</dcterms:created>
  <dcterms:modified xsi:type="dcterms:W3CDTF">2025-08-21T16:04:25Z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1E504AE3AB938B8D8943A7688B2D594D_42</vt:lpwstr>
  </property>
  <property fmtid="{D5CDD505-2E9C-101B-9397-08002B2CF9AE}" pid="3" name="KSOProductBuildVer">
    <vt:lpwstr>1033-6.15.0.8733</vt:lpwstr>
  </property>
</Properties>
</file>