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70" r:id="rId3"/>
    <p:sldId id="272" r:id="rId4"/>
    <p:sldId id="273" r:id="rId5"/>
    <p:sldId id="306" r:id="rId6"/>
    <p:sldId id="307" r:id="rId7"/>
    <p:sldId id="274" r:id="rId8"/>
    <p:sldId id="279" r:id="rId9"/>
    <p:sldId id="280" r:id="rId10"/>
    <p:sldId id="275" r:id="rId11"/>
    <p:sldId id="276" r:id="rId12"/>
    <p:sldId id="277" r:id="rId13"/>
    <p:sldId id="281" r:id="rId14"/>
    <p:sldId id="283" r:id="rId15"/>
    <p:sldId id="284" r:id="rId16"/>
    <p:sldId id="285" r:id="rId17"/>
    <p:sldId id="304" r:id="rId18"/>
    <p:sldId id="312" r:id="rId19"/>
    <p:sldId id="305" r:id="rId20"/>
    <p:sldId id="311" r:id="rId21"/>
    <p:sldId id="286" r:id="rId22"/>
    <p:sldId id="287" r:id="rId23"/>
    <p:sldId id="288" r:id="rId24"/>
    <p:sldId id="293" r:id="rId25"/>
    <p:sldId id="315" r:id="rId26"/>
    <p:sldId id="295" r:id="rId27"/>
    <p:sldId id="290" r:id="rId28"/>
    <p:sldId id="294" r:id="rId29"/>
    <p:sldId id="296" r:id="rId30"/>
    <p:sldId id="297" r:id="rId31"/>
    <p:sldId id="299" r:id="rId32"/>
    <p:sldId id="298" r:id="rId33"/>
    <p:sldId id="300" r:id="rId34"/>
    <p:sldId id="309" r:id="rId35"/>
    <p:sldId id="316" r:id="rId36"/>
    <p:sldId id="317" r:id="rId37"/>
    <p:sldId id="318" r:id="rId38"/>
    <p:sldId id="319" r:id="rId39"/>
    <p:sldId id="291" r:id="rId40"/>
    <p:sldId id="292" r:id="rId41"/>
    <p:sldId id="314" r:id="rId42"/>
    <p:sldId id="302" r:id="rId43"/>
    <p:sldId id="308" r:id="rId44"/>
    <p:sldId id="303" r:id="rId45"/>
    <p:sldId id="261" r:id="rId4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3C"/>
    <a:srgbClr val="104577"/>
    <a:srgbClr val="60A8EA"/>
    <a:srgbClr val="3490E4"/>
    <a:srgbClr val="186CB8"/>
    <a:srgbClr val="1B75CA"/>
    <a:srgbClr val="2294FF"/>
    <a:srgbClr val="082E56"/>
    <a:srgbClr val="BBCC07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6651" autoAdjust="0"/>
  </p:normalViewPr>
  <p:slideViewPr>
    <p:cSldViewPr>
      <p:cViewPr varScale="1">
        <p:scale>
          <a:sx n="91" d="100"/>
          <a:sy n="91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13318-1703-4433-9BA8-7B0365E924C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8A293-1CDC-4F25-9E67-DF1233550E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https://en.wikipedia.org/wiki/List_of_3D_graphics_libraries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6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https://itk.org/CourseWare/Training/GettingStarted-III.pdf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36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https://itk.org/CourseWare/Training/GettingStarted-III.pdf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56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https://itk.org/CourseWare/Training/GettingStarted-III.pdf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8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https://itk.org/CourseWare/Training/GettingStarted-III.pdf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73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https://dsp.stackexchange.com/questions/14241/difference-between-linear-and-non-linear-filter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97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https://dsp.stackexchange.com/questions/14241/difference-between-linear-and-non-linear-filter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14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http://dicom.nema.org/medical/dicom/2015b/output/chtml/part03/sect_C.8.19.6.13.html</a:t>
            </a:r>
          </a:p>
          <a:p>
            <a:r>
              <a:rPr lang="en-US" dirty="0"/>
              <a:t>http://wiki.openrtk.org/index.php/RTK/Scripts/FDK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37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</a:t>
            </a:r>
          </a:p>
          <a:p>
            <a:r>
              <a:rPr lang="en-US" dirty="0"/>
              <a:t>: https://itk.org/Doxygen/html/classitk_1_1Object.html</a:t>
            </a:r>
          </a:p>
          <a:p>
            <a:endParaRPr lang="en-US" dirty="0"/>
          </a:p>
          <a:p>
            <a:r>
              <a:rPr lang="en-US" dirty="0"/>
              <a:t>Data Object</a:t>
            </a:r>
          </a:p>
          <a:p>
            <a:r>
              <a:rPr lang="en-US" dirty="0"/>
              <a:t>: https://itk.org/Doxygen/html/classitk_1_1DataObject.html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93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 Object</a:t>
            </a:r>
          </a:p>
          <a:p>
            <a:r>
              <a:rPr lang="en-US" altLang="ko-KR" dirty="0"/>
              <a:t>: https://itk.org/Doxygen/html/classitk_1_1DataObject.html</a:t>
            </a:r>
          </a:p>
          <a:p>
            <a:endParaRPr lang="en-US" dirty="0"/>
          </a:p>
          <a:p>
            <a:r>
              <a:rPr lang="en-US" dirty="0" err="1"/>
              <a:t>ImageBase</a:t>
            </a:r>
            <a:endParaRPr lang="en-US" dirty="0"/>
          </a:p>
          <a:p>
            <a:r>
              <a:rPr lang="en-US" dirty="0"/>
              <a:t>: https://itk.org/Doxygen/html/classitk_1_1ImageBase.html#a25875d37af3d05f237f7483c28050da2</a:t>
            </a:r>
          </a:p>
          <a:p>
            <a:endParaRPr lang="en-US" dirty="0"/>
          </a:p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: https://itk.org/Doxygen/html/classitk_1_1Image.html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42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https://itk.org/CourseWare/Training/GettingStarted-III.pdf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2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https://itk.org/CourseWare/Training/GettingStarted-II.pdf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36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ImageToImageFilter</a:t>
            </a:r>
            <a:endParaRPr lang="en-US" altLang="ko-K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/>
              <a:t>https://itk.org/Doxygen/html/classitk_1_1ImageToImageFilter.html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66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http://wiki.openrtk.org/index.php/RTK/Scripts/FDK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61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http://www.openrtk.org/Doxygen/DocGeo3D.html</a:t>
            </a:r>
          </a:p>
          <a:p>
            <a:r>
              <a:rPr lang="en-US" dirty="0"/>
              <a:t>http://wiki.openrtk.org/index.php/RTK/Scripts/FDK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95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http://www.openrtk.org/Doxygen/DocGeo3D.html</a:t>
            </a:r>
          </a:p>
          <a:p>
            <a:r>
              <a:rPr lang="en-US" dirty="0"/>
              <a:t>http://wiki.openrtk.org/index.php/RTK/Scripts/FDK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64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http://www.openrtk.org/Doxygen/DocGeo3D.html</a:t>
            </a:r>
          </a:p>
          <a:p>
            <a:r>
              <a:rPr lang="en-US" dirty="0"/>
              <a:t>http://wiki.openrtk.org/index.php/RTK/Scripts/FDK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86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http://www.openrtk.org/Doxygen/DocGeo3D.html</a:t>
            </a:r>
          </a:p>
          <a:p>
            <a:r>
              <a:rPr lang="en-US" dirty="0"/>
              <a:t>http://wiki.openrtk.org/index.php/RTK/Scripts/FDK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110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http://www.openrtk.org/Doxygen/DocGeo3D.html</a:t>
            </a:r>
          </a:p>
          <a:p>
            <a:r>
              <a:rPr lang="en-US" dirty="0"/>
              <a:t>http://wiki.openrtk.org/index.php/RTK/Scripts/FDK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45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http://www.openrtk.org/Doxygen/DocGeo3D.html</a:t>
            </a:r>
          </a:p>
          <a:p>
            <a:r>
              <a:rPr lang="en-US" dirty="0"/>
              <a:t>http://wiki.openrtk.org/index.php/RTK/Scripts/FDK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19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http://www.openrtk.org/Doxygen/DocGeo3D.html</a:t>
            </a:r>
          </a:p>
          <a:p>
            <a:r>
              <a:rPr lang="en-US" dirty="0"/>
              <a:t>http://wiki.openrtk.org/index.php/RTK/Scripts/FDK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596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http://www.openrtk.org/Doxygen/DocGeo3D.html</a:t>
            </a:r>
          </a:p>
          <a:p>
            <a:r>
              <a:rPr lang="en-US" dirty="0"/>
              <a:t>http://wiki.openrtk.org/index.php/RTK/Scripts/FDK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7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https://itk.org/CourseWare/Training/GettingStarted-II.pdf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27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http://www.openrtk.org/Doxygen/DocGeo3D.html</a:t>
            </a:r>
          </a:p>
          <a:p>
            <a:r>
              <a:rPr lang="en-US" dirty="0"/>
              <a:t>http://wiki.openrtk.org/index.php/RTK/Scripts/FDK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17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http://www.openrtk.org/Doxygen/DocGeo3D.html</a:t>
            </a:r>
          </a:p>
          <a:p>
            <a:r>
              <a:rPr lang="en-US" dirty="0"/>
              <a:t>http://wiki.openrtk.org/index.php/RTK/Scripts/FDK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07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http://www.openrtk.org/Doxygen/DocGeo3D.html</a:t>
            </a:r>
          </a:p>
          <a:p>
            <a:r>
              <a:rPr lang="en-US" dirty="0"/>
              <a:t>http://wiki.openrtk.org/index.php/RTK/Scripts/FDK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80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http://www.openrtk.org/Doxygen/DocGeo3D.html</a:t>
            </a:r>
          </a:p>
          <a:p>
            <a:r>
              <a:rPr lang="en-US" dirty="0"/>
              <a:t>http://wiki.openrtk.org/index.php/RTK/Scripts/FDK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351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http://www.openrtk.org/Doxygen/DocGeo3D.html</a:t>
            </a:r>
          </a:p>
          <a:p>
            <a:r>
              <a:rPr lang="en-US" dirty="0"/>
              <a:t>http://wiki.openrtk.org/index.php/RTK/Scripts/FDK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644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http://www.openrtk.org/Doxygen/DocGeo3D.html</a:t>
            </a:r>
          </a:p>
          <a:p>
            <a:r>
              <a:rPr lang="en-US" dirty="0"/>
              <a:t>http://wiki.openrtk.org/index.php/RTK/Scripts/FDK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38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http://www.openrtk.org/Doxygen/DocGeo3D.html</a:t>
            </a:r>
          </a:p>
          <a:p>
            <a:r>
              <a:rPr lang="en-US" dirty="0"/>
              <a:t>http://wiki.openrtk.org/index.php/RTK/Scripts/FDK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50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http://www.openrtk.org/Doxygen/DocGeo3D.html</a:t>
            </a:r>
          </a:p>
          <a:p>
            <a:r>
              <a:rPr lang="en-US" dirty="0"/>
              <a:t>http://wiki.openrtk.org/index.php/RTK/Scripts/FDK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430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http://skuld.bmsc.washington.edu/people/merritt/graphics/quadrics.html</a:t>
            </a:r>
          </a:p>
          <a:p>
            <a:r>
              <a:rPr lang="en-US" altLang="ko-KR" dirty="0"/>
              <a:t>https://stackoverflow.com/questions/1986378/how-to-set-up-quadratic-equation-for-a-ray-sphere-intersection</a:t>
            </a:r>
          </a:p>
          <a:p>
            <a:r>
              <a:rPr lang="en-US" altLang="ko-KR" dirty="0"/>
              <a:t>https://books.google.co.kr/books?id=YPblYyLqBM4C&amp;pg=PA67&amp;lpg=PA67&amp;dq=Ray+quadric+intersection&amp;source=bl&amp;ots=y-87_GpnQ9&amp;sig=FayYccZ4jtMTDsFa6kzEGfYQYvI&amp;hl=ko&amp;sa=X&amp;ved=2ahUKEwiQuJPu06_dAhXVdt4KHQdVCiUQ6AEwBXoECAYQAQ#v=onepage&amp;q=Ray%20quadric%20intersection&amp;f=false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2404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https://dsp.stackexchange.com/questions/14241/difference-between-linear-and-non-linear-filter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79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https://itk.org/CourseWare/Training/GettingStarted-III.pdf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350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https://en.wikipedia.org/wiki/Euler_angles</a:t>
            </a:r>
          </a:p>
          <a:p>
            <a:r>
              <a:rPr lang="en-US" dirty="0"/>
              <a:t>https://blog.naver.com/wlsghks0120/221073732022</a:t>
            </a:r>
          </a:p>
          <a:p>
            <a:r>
              <a:rPr lang="en-US" dirty="0"/>
              <a:t>https://cafe.naver.com/arsrelica/1035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88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https://en.wikipedia.org/wiki/Euler_angles</a:t>
            </a:r>
          </a:p>
          <a:p>
            <a:r>
              <a:rPr lang="en-US" dirty="0"/>
              <a:t>https://blog.naver.com/wlsghks0120/221073732022</a:t>
            </a:r>
          </a:p>
          <a:p>
            <a:r>
              <a:rPr lang="en-US" dirty="0"/>
              <a:t>https://cafe.naver.com/arsrelica/1035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688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http://tutorial.math.lamar.edu/Classes/CalcIII/QuadricSurfaces.aspx</a:t>
            </a:r>
          </a:p>
          <a:p>
            <a:r>
              <a:rPr lang="en-US" dirty="0"/>
              <a:t>http://www.mat.ucm.es/~mpuente/docs_conicas_cuadricas/4_quadric_surfaces.pdf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398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https://www.siggraph.org//education/materials/HyperGraph/raytrace/rtinter4.htm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8362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http://tutorial.math.lamar.edu/Classes/CalcIII/QuadricSurfaces.aspx</a:t>
            </a:r>
          </a:p>
          <a:p>
            <a:r>
              <a:rPr lang="en-US" dirty="0"/>
              <a:t>http://www.mat.ucm.es/~mpuente/docs_conicas_cuadricas/4_quadric_surfaces.pdf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8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https://itk.org/CourseWare/Training/GettingStarted-III.pdf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09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https://itk.org/CourseWare/Training/GettingStarted-III.pdf</a:t>
            </a:r>
          </a:p>
          <a:p>
            <a:endParaRPr lang="en-US" dirty="0"/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ProjectGeometricPhantomImageFilter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TInputImage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TOutputImage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&gt;::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GenerateData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함수를 보면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projectors.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()-&gt;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GetOutput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()-&gt;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SetRequestedRegion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this-&gt;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GetOutput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()-&gt;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GetRequestedRegion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projectors.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()-&gt;Update();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this-&gt;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GraftOutput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projectors.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()-&gt;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GetOutput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endParaRPr 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Projector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들의 마지막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Region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설정하고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하여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Thread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진행한다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8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https://itk.org/CourseWare/Training/GettingStarted-III.pdf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833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https://itk.org/CourseWare/Training/SegmentationMethodsOverview.pdf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63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https://itk.org/CourseWare/Training/SegmentationMethodsOverview.pdf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7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6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2018-09-10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25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907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91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9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7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6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2018-09-10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3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2018-09-10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73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184" y="151536"/>
            <a:ext cx="8915400" cy="59262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2018-09-10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64989" y="6571640"/>
            <a:ext cx="400048" cy="204929"/>
          </a:xfrm>
        </p:spPr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0057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2018-09-10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22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8544" y="2921168"/>
            <a:ext cx="38994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Thank You</a:t>
            </a:r>
            <a:endParaRPr lang="ko-KR" altLang="en-US" sz="6000" dirty="0"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44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7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93" r="41520" b="26933"/>
          <a:stretch/>
        </p:blipFill>
        <p:spPr bwMode="auto">
          <a:xfrm>
            <a:off x="7652865" y="0"/>
            <a:ext cx="2253135" cy="89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3905" y="207690"/>
            <a:ext cx="8915400" cy="465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타원 13"/>
          <p:cNvSpPr/>
          <p:nvPr userDrawn="1"/>
        </p:nvSpPr>
        <p:spPr>
          <a:xfrm>
            <a:off x="9569327" y="6578522"/>
            <a:ext cx="196134" cy="196134"/>
          </a:xfrm>
          <a:prstGeom prst="ellipse">
            <a:avLst/>
          </a:prstGeom>
          <a:solidFill>
            <a:srgbClr val="104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67370" y="6571640"/>
            <a:ext cx="400048" cy="20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defRPr>
            </a:lvl1pPr>
          </a:lstStyle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049" name="직선 연결선 2048"/>
          <p:cNvCxnSpPr/>
          <p:nvPr userDrawn="1"/>
        </p:nvCxnSpPr>
        <p:spPr>
          <a:xfrm>
            <a:off x="0" y="893515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직사각형 2053"/>
          <p:cNvSpPr/>
          <p:nvPr userDrawn="1"/>
        </p:nvSpPr>
        <p:spPr>
          <a:xfrm>
            <a:off x="0" y="893515"/>
            <a:ext cx="9906000" cy="130646"/>
          </a:xfrm>
          <a:prstGeom prst="rect">
            <a:avLst/>
          </a:prstGeom>
          <a:gradFill>
            <a:gsLst>
              <a:gs pos="0">
                <a:schemeClr val="bg1">
                  <a:lumMod val="65000"/>
                  <a:alpha val="49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15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20" y="211882"/>
            <a:ext cx="117210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6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spc="-150">
          <a:solidFill>
            <a:schemeClr val="tx1"/>
          </a:solidFill>
          <a:latin typeface="뷰웍스 B" pitchFamily="18" charset="-127"/>
          <a:ea typeface="뷰웍스 B" pitchFamily="18" charset="-127"/>
          <a:cs typeface="뷰웍스 B" pitchFamily="18" charset="-127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784" y="3838520"/>
            <a:ext cx="1942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00" dirty="0">
                <a:solidFill>
                  <a:srgbClr val="104577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ITK &amp; RTK</a:t>
            </a:r>
          </a:p>
        </p:txBody>
      </p:sp>
      <p:sp>
        <p:nvSpPr>
          <p:cNvPr id="7" name="양쪽 모서리가 둥근 사각형 6"/>
          <p:cNvSpPr/>
          <p:nvPr/>
        </p:nvSpPr>
        <p:spPr>
          <a:xfrm rot="5400000">
            <a:off x="-2567130" y="3397704"/>
            <a:ext cx="5472609" cy="350626"/>
          </a:xfrm>
          <a:prstGeom prst="round2SameRect">
            <a:avLst>
              <a:gd name="adj1" fmla="val 11538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0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About ITK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Image IO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73EAA6-9498-4163-B26D-0EB5C1093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1609372"/>
            <a:ext cx="86963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7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About ITK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Image IO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B01392-4B6C-4C89-9B71-4497DF4F0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606724"/>
            <a:ext cx="88582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2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About ITK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Image IO Example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8CD82F-28A5-4CF7-9B6D-4DC181613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1454762"/>
            <a:ext cx="8713088" cy="51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8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Segmentation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Edge-preserving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Smoothing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Perona-malik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Curvature flow and MCDE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Bilateral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Similarity/classifier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Region Growing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Statistical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Boundary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Edge-detection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Watersheds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Deformable models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Level-set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Mesh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Hybrid methods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Region growing + level-sets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Fuzzy connect. + Voronoi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6499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Segmentation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Watershed transform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EB3968-6F73-4678-B035-1D128A449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1991767"/>
            <a:ext cx="84486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4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Segmentation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68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Level-Set Segmentation Framework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4A69AE-7BC6-4144-9FDD-F55C9F57C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844824"/>
            <a:ext cx="8616255" cy="460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3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68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Argument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SDD : Source to Detector Distance (mm) (default : 1536)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SID : Source to Isocenter Distance (mm) (default : 1000)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arc_arg</a:t>
            </a:r>
            <a:r>
              <a:rPr lang="en-US" altLang="ko-KR" sz="1400" dirty="0"/>
              <a:t> : </a:t>
            </a:r>
            <a:r>
              <a:rPr lang="ko-KR" altLang="en-US" sz="1400" dirty="0"/>
              <a:t>호의 각도 </a:t>
            </a:r>
            <a:r>
              <a:rPr lang="en-US" altLang="ko-KR" sz="1400" dirty="0"/>
              <a:t>(angular arc) (default : 360)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590582-5706-4439-A344-4ED86F2F3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389" y="1469684"/>
            <a:ext cx="3432196" cy="30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About ITK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E0BBE-2500-49D1-806C-FA317E085EC0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Class hierarchy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F17F69-21A0-4227-AE3B-765A2CF52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512" y="969426"/>
            <a:ext cx="2530492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6D9D7-CFA3-4D6C-A229-E5D77D0E3FBE}"/>
              </a:ext>
            </a:extLst>
          </p:cNvPr>
          <p:cNvSpPr txBox="1"/>
          <p:nvPr/>
        </p:nvSpPr>
        <p:spPr>
          <a:xfrm>
            <a:off x="344488" y="4387388"/>
            <a:ext cx="952455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prstClr val="black"/>
                </a:solidFill>
              </a:rPr>
              <a:t>itk</a:t>
            </a:r>
            <a:r>
              <a:rPr lang="en-US" altLang="ko-KR" sz="1400" dirty="0">
                <a:solidFill>
                  <a:prstClr val="black"/>
                </a:solidFill>
              </a:rPr>
              <a:t>::</a:t>
            </a:r>
            <a:r>
              <a:rPr lang="en-US" altLang="ko-KR" sz="1400" dirty="0"/>
              <a:t>Object</a:t>
            </a:r>
            <a:r>
              <a:rPr lang="ko-KR" altLang="en-US" sz="1400" dirty="0"/>
              <a:t> </a:t>
            </a:r>
            <a:r>
              <a:rPr lang="en-US" altLang="ko-KR" sz="1400" dirty="0"/>
              <a:t>Class</a:t>
            </a:r>
            <a:br>
              <a:rPr lang="en-US" altLang="ko-KR" sz="1400" dirty="0"/>
            </a:br>
            <a:r>
              <a:rPr lang="en-US" altLang="ko-KR" sz="14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LightObject</a:t>
            </a:r>
            <a:r>
              <a:rPr lang="ko-KR" altLang="en-US" sz="1200" dirty="0"/>
              <a:t>에 이은 두번째로 높은 </a:t>
            </a:r>
            <a:r>
              <a:rPr lang="en-US" altLang="ko-KR" sz="1200" dirty="0"/>
              <a:t>Level</a:t>
            </a:r>
            <a:r>
              <a:rPr lang="ko-KR" altLang="en-US" sz="1200" dirty="0"/>
              <a:t>의 </a:t>
            </a:r>
            <a:r>
              <a:rPr lang="en-US" altLang="ko-KR" sz="1200" dirty="0"/>
              <a:t>Base class</a:t>
            </a:r>
            <a:r>
              <a:rPr lang="ko-KR" altLang="en-US" sz="1200" dirty="0"/>
              <a:t>로 </a:t>
            </a:r>
            <a:r>
              <a:rPr lang="en-US" altLang="ko-KR" sz="1200" dirty="0"/>
              <a:t>Call back(Object/observer </a:t>
            </a:r>
            <a:r>
              <a:rPr lang="ko-KR" altLang="en-US" sz="1200" dirty="0"/>
              <a:t>패턴을 이용</a:t>
            </a:r>
            <a:r>
              <a:rPr lang="en-US" altLang="ko-KR" sz="1200" dirty="0"/>
              <a:t>) </a:t>
            </a:r>
            <a:r>
              <a:rPr lang="ko-KR" altLang="en-US" sz="1200" dirty="0"/>
              <a:t>수행에 의한 기능을 확대</a:t>
            </a:r>
            <a:r>
              <a:rPr lang="en-US" altLang="ko-KR" sz="1200" dirty="0"/>
              <a:t> class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prstClr val="black"/>
                </a:solidFill>
              </a:rPr>
              <a:t>itk</a:t>
            </a:r>
            <a:r>
              <a:rPr lang="en-US" altLang="ko-KR" sz="1400" dirty="0">
                <a:solidFill>
                  <a:prstClr val="black"/>
                </a:solidFill>
              </a:rPr>
              <a:t>::</a:t>
            </a:r>
            <a:r>
              <a:rPr lang="en-US" altLang="ko-KR" sz="1400" dirty="0" err="1"/>
              <a:t>DataObject</a:t>
            </a:r>
            <a:br>
              <a:rPr lang="en-US" altLang="ko-KR" sz="1400" dirty="0"/>
            </a:b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Insight data </a:t>
            </a:r>
            <a:r>
              <a:rPr lang="ko-KR" altLang="en-US" sz="1200" dirty="0"/>
              <a:t>처리 </a:t>
            </a:r>
            <a:r>
              <a:rPr lang="en-US" altLang="ko-KR" sz="1200" dirty="0"/>
              <a:t>Pipeline</a:t>
            </a:r>
            <a:r>
              <a:rPr lang="ko-KR" altLang="en-US" sz="1200" dirty="0"/>
              <a:t>에 있는 모든 </a:t>
            </a:r>
            <a:r>
              <a:rPr lang="en-US" altLang="ko-KR" sz="1200" dirty="0"/>
              <a:t>Data object</a:t>
            </a:r>
            <a:r>
              <a:rPr lang="ko-KR" altLang="en-US" sz="1200" dirty="0"/>
              <a:t>들의 </a:t>
            </a:r>
            <a:r>
              <a:rPr lang="en-US" altLang="ko-KR" sz="1200" dirty="0"/>
              <a:t>Base class</a:t>
            </a:r>
            <a:r>
              <a:rPr lang="ko-KR" altLang="en-US" sz="1200" dirty="0"/>
              <a:t>이다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ProcessObject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DataObject</a:t>
            </a:r>
            <a:r>
              <a:rPr lang="ko-KR" altLang="en-US" sz="1200" dirty="0"/>
              <a:t>는 </a:t>
            </a:r>
            <a:r>
              <a:rPr lang="en-US" altLang="ko-KR" sz="1200" dirty="0"/>
              <a:t>data flow pipeline</a:t>
            </a:r>
            <a:r>
              <a:rPr lang="ko-KR" altLang="en-US" sz="1200" dirty="0"/>
              <a:t>에서 서로 연결되어 있다</a:t>
            </a:r>
            <a:r>
              <a:rPr lang="en-US" altLang="ko-KR" sz="1200" dirty="0"/>
              <a:t>.</a:t>
            </a:r>
            <a:br>
              <a:rPr lang="en-US" altLang="ko-KR" sz="1400" dirty="0"/>
            </a:b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prstClr val="black"/>
                </a:solidFill>
              </a:rPr>
              <a:t>itk</a:t>
            </a:r>
            <a:r>
              <a:rPr lang="en-US" altLang="ko-KR" sz="1400" dirty="0">
                <a:solidFill>
                  <a:prstClr val="black"/>
                </a:solidFill>
              </a:rPr>
              <a:t>::</a:t>
            </a:r>
            <a:r>
              <a:rPr lang="en-US" altLang="ko-KR" sz="1400" dirty="0" err="1">
                <a:solidFill>
                  <a:prstClr val="black"/>
                </a:solidFill>
              </a:rPr>
              <a:t>ProcessObject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200" dirty="0">
                <a:solidFill>
                  <a:prstClr val="black"/>
                </a:solidFill>
              </a:rPr>
              <a:t>:</a:t>
            </a:r>
            <a:r>
              <a:rPr lang="ko-KR" altLang="en-US" sz="1200" dirty="0">
                <a:solidFill>
                  <a:prstClr val="black"/>
                </a:solidFill>
              </a:rPr>
              <a:t> 모든 </a:t>
            </a:r>
            <a:r>
              <a:rPr lang="en-US" altLang="ko-KR" sz="1200" dirty="0">
                <a:solidFill>
                  <a:prstClr val="black"/>
                </a:solidFill>
              </a:rPr>
              <a:t>Process object(Source, Filters, Mappers)</a:t>
            </a:r>
            <a:r>
              <a:rPr lang="ko-KR" altLang="en-US" sz="1200" dirty="0">
                <a:solidFill>
                  <a:prstClr val="black"/>
                </a:solidFill>
              </a:rPr>
              <a:t>들의 </a:t>
            </a:r>
            <a:r>
              <a:rPr lang="en-US" altLang="ko-KR" sz="1200" dirty="0">
                <a:solidFill>
                  <a:prstClr val="black"/>
                </a:solidFill>
              </a:rPr>
              <a:t>Base Class</a:t>
            </a:r>
            <a:r>
              <a:rPr lang="ko-KR" altLang="en-US" sz="1200" dirty="0">
                <a:solidFill>
                  <a:prstClr val="black"/>
                </a:solidFill>
              </a:rPr>
              <a:t>이다</a:t>
            </a:r>
            <a:r>
              <a:rPr lang="en-US" altLang="ko-KR" sz="1200" dirty="0">
                <a:solidFill>
                  <a:prstClr val="black"/>
                </a:solidFill>
              </a:rPr>
              <a:t>. </a:t>
            </a:r>
            <a:br>
              <a:rPr lang="en-US" altLang="ko-KR" sz="1200" dirty="0">
                <a:solidFill>
                  <a:prstClr val="black"/>
                </a:solidFill>
              </a:rPr>
            </a:br>
            <a:r>
              <a:rPr lang="ko-KR" altLang="en-US" sz="1200" dirty="0">
                <a:solidFill>
                  <a:prstClr val="black"/>
                </a:solidFill>
              </a:rPr>
              <a:t>주 역할은 </a:t>
            </a:r>
            <a:r>
              <a:rPr lang="en-US" altLang="ko-KR" sz="1200" dirty="0">
                <a:solidFill>
                  <a:prstClr val="black"/>
                </a:solidFill>
              </a:rPr>
              <a:t>Filter</a:t>
            </a:r>
            <a:r>
              <a:rPr lang="ko-KR" altLang="en-US" sz="1200" dirty="0">
                <a:solidFill>
                  <a:prstClr val="black"/>
                </a:solidFill>
              </a:rPr>
              <a:t>의 </a:t>
            </a:r>
            <a:r>
              <a:rPr lang="en-US" altLang="ko-KR" sz="1200" dirty="0">
                <a:solidFill>
                  <a:prstClr val="black"/>
                </a:solidFill>
              </a:rPr>
              <a:t>Input</a:t>
            </a:r>
            <a:r>
              <a:rPr lang="ko-KR" altLang="en-US" sz="1200" dirty="0">
                <a:solidFill>
                  <a:prstClr val="black"/>
                </a:solidFill>
              </a:rPr>
              <a:t>과 </a:t>
            </a:r>
            <a:r>
              <a:rPr lang="en-US" altLang="ko-KR" sz="1200" dirty="0">
                <a:solidFill>
                  <a:prstClr val="black"/>
                </a:solidFill>
              </a:rPr>
              <a:t>Output</a:t>
            </a:r>
            <a:r>
              <a:rPr lang="ko-KR" altLang="en-US" sz="1200" dirty="0">
                <a:solidFill>
                  <a:prstClr val="black"/>
                </a:solidFill>
              </a:rPr>
              <a:t>을 정의하는 역할이다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endParaRPr lang="en-US" altLang="ko-KR" sz="1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137778C-AB93-4B20-9CF6-4084ABC2040B}"/>
              </a:ext>
            </a:extLst>
          </p:cNvPr>
          <p:cNvGrpSpPr/>
          <p:nvPr/>
        </p:nvGrpSpPr>
        <p:grpSpPr>
          <a:xfrm>
            <a:off x="218773" y="1676400"/>
            <a:ext cx="4014147" cy="2544688"/>
            <a:chOff x="1064568" y="1566266"/>
            <a:chExt cx="6476405" cy="436248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CB59798-46B5-477E-9088-9085265E5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4568" y="2381989"/>
              <a:ext cx="6476405" cy="354675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4D8812-62A3-4AB1-988D-A96C9D889552}"/>
                </a:ext>
              </a:extLst>
            </p:cNvPr>
            <p:cNvSpPr txBox="1"/>
            <p:nvPr/>
          </p:nvSpPr>
          <p:spPr>
            <a:xfrm>
              <a:off x="2183930" y="1566266"/>
              <a:ext cx="3737941" cy="527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itk</a:t>
              </a:r>
              <a:r>
                <a:rPr lang="en-US" altLang="ko-KR" sz="1400" dirty="0"/>
                <a:t>::</a:t>
              </a:r>
              <a:r>
                <a:rPr lang="en-US" altLang="ko-KR" sz="1400" dirty="0" err="1"/>
                <a:t>LightObject</a:t>
              </a:r>
              <a:endParaRPr lang="ko-KR" altLang="en-US" sz="1400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36AA1498-2538-4121-9FBB-871EC51F468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4052902" y="2093903"/>
              <a:ext cx="0" cy="2880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D862517-7CBE-4F1F-AAB4-A7A6942D9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944" y="3416195"/>
            <a:ext cx="3804250" cy="8520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FF3873-22B6-4E4C-96B6-A8B5EFBEC8B8}"/>
              </a:ext>
            </a:extLst>
          </p:cNvPr>
          <p:cNvSpPr txBox="1"/>
          <p:nvPr/>
        </p:nvSpPr>
        <p:spPr>
          <a:xfrm>
            <a:off x="4364951" y="3115794"/>
            <a:ext cx="952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ProcessObject</a:t>
            </a:r>
            <a:endParaRPr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A21F98-FE79-48CC-8187-E19BC711A3BD}"/>
              </a:ext>
            </a:extLst>
          </p:cNvPr>
          <p:cNvSpPr txBox="1"/>
          <p:nvPr/>
        </p:nvSpPr>
        <p:spPr>
          <a:xfrm>
            <a:off x="4364951" y="1610844"/>
            <a:ext cx="952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DataObject</a:t>
            </a:r>
            <a:endParaRPr lang="en-US" altLang="ko-KR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8E4D6D3-1D48-4709-A6A8-A73CF3A9F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9503" y="1950014"/>
            <a:ext cx="3783692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7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About ITK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E0BBE-2500-49D1-806C-FA317E085EC0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Class hierarchy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6D9D7-CFA3-4D6C-A229-E5D77D0E3FBE}"/>
              </a:ext>
            </a:extLst>
          </p:cNvPr>
          <p:cNvSpPr txBox="1"/>
          <p:nvPr/>
        </p:nvSpPr>
        <p:spPr>
          <a:xfrm>
            <a:off x="344488" y="1678082"/>
            <a:ext cx="95245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prstClr val="black"/>
                </a:solidFill>
              </a:rPr>
              <a:t>itk</a:t>
            </a:r>
            <a:r>
              <a:rPr lang="en-US" altLang="ko-KR" sz="1200" dirty="0">
                <a:solidFill>
                  <a:prstClr val="black"/>
                </a:solidFill>
              </a:rPr>
              <a:t>::</a:t>
            </a:r>
            <a:r>
              <a:rPr lang="en-US" altLang="ko-KR" sz="1200" dirty="0" err="1"/>
              <a:t>DataObject</a:t>
            </a:r>
            <a:endParaRPr lang="en-US" altLang="ko-KR" sz="12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200" dirty="0"/>
              <a:t>Insight data </a:t>
            </a:r>
            <a:r>
              <a:rPr lang="ko-KR" altLang="en-US" sz="1200" dirty="0"/>
              <a:t>처리 </a:t>
            </a:r>
            <a:r>
              <a:rPr lang="en-US" altLang="ko-KR" sz="1200" dirty="0"/>
              <a:t>Pipeline</a:t>
            </a:r>
            <a:r>
              <a:rPr lang="ko-KR" altLang="en-US" sz="1200" dirty="0"/>
              <a:t>에 있는 모든 </a:t>
            </a:r>
            <a:r>
              <a:rPr lang="en-US" altLang="ko-KR" sz="1200" dirty="0"/>
              <a:t>Data object</a:t>
            </a:r>
            <a:r>
              <a:rPr lang="ko-KR" altLang="en-US" sz="1200" dirty="0"/>
              <a:t>들의 </a:t>
            </a:r>
            <a:r>
              <a:rPr lang="en-US" altLang="ko-KR" sz="1200" dirty="0"/>
              <a:t>Base class</a:t>
            </a:r>
            <a:r>
              <a:rPr lang="ko-KR" altLang="en-US" sz="1200" dirty="0"/>
              <a:t>이다</a:t>
            </a:r>
            <a:r>
              <a:rPr lang="en-US" altLang="ko-KR" sz="1200" dirty="0"/>
              <a:t>, 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200" dirty="0" err="1"/>
              <a:t>ProcessObject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DataObject</a:t>
            </a:r>
            <a:r>
              <a:rPr lang="ko-KR" altLang="en-US" sz="1200" dirty="0"/>
              <a:t>는 </a:t>
            </a:r>
            <a:r>
              <a:rPr lang="en-US" altLang="ko-KR" sz="1200" dirty="0"/>
              <a:t>data flow pipeline</a:t>
            </a:r>
            <a:r>
              <a:rPr lang="ko-KR" altLang="en-US" sz="1200" dirty="0"/>
              <a:t>에서 서로 연결되어 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endParaRPr lang="en-US" altLang="ko-KR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prstClr val="black"/>
                </a:solidFill>
              </a:rPr>
              <a:t>itk</a:t>
            </a:r>
            <a:r>
              <a:rPr lang="en-US" altLang="ko-KR" sz="1200" dirty="0">
                <a:solidFill>
                  <a:prstClr val="black"/>
                </a:solidFill>
              </a:rPr>
              <a:t>::</a:t>
            </a:r>
            <a:r>
              <a:rPr lang="en-US" altLang="ko-KR" sz="1200" dirty="0" err="1">
                <a:solidFill>
                  <a:prstClr val="black"/>
                </a:solidFill>
              </a:rPr>
              <a:t>ImageBase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200" dirty="0"/>
              <a:t>Image</a:t>
            </a:r>
            <a:r>
              <a:rPr lang="ko-KR" altLang="en-US" sz="1200" dirty="0"/>
              <a:t>의 </a:t>
            </a:r>
            <a:r>
              <a:rPr lang="en-US" altLang="ko-KR" sz="1200" dirty="0"/>
              <a:t>Dimension</a:t>
            </a:r>
            <a:r>
              <a:rPr lang="ko-KR" altLang="en-US" sz="1200" dirty="0"/>
              <a:t>에 기반의 </a:t>
            </a:r>
            <a:r>
              <a:rPr lang="en-US" altLang="ko-KR" sz="1200" dirty="0"/>
              <a:t>Image Base Class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200" b="1" dirty="0"/>
              <a:t>Image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Geometry</a:t>
            </a:r>
            <a:r>
              <a:rPr lang="ko-KR" altLang="en-US" sz="1200" b="1" dirty="0"/>
              <a:t>를 관리한다</a:t>
            </a:r>
            <a:r>
              <a:rPr lang="en-US" altLang="ko-KR" sz="1200" b="1" dirty="0"/>
              <a:t>. (Position, Orientation, Spacing, Extent)</a:t>
            </a:r>
            <a:endParaRPr lang="en-US" altLang="ko-KR" sz="12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200" dirty="0"/>
              <a:t>Image(Pixel) data</a:t>
            </a:r>
            <a:r>
              <a:rPr lang="ko-KR" altLang="en-US" sz="1200" dirty="0"/>
              <a:t>를 저장하지는 않는다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dirty="0"/>
              <a:t>(Pixel</a:t>
            </a:r>
            <a:r>
              <a:rPr lang="ko-KR" altLang="en-US" sz="1200" dirty="0"/>
              <a:t>의 접근은 </a:t>
            </a:r>
            <a:r>
              <a:rPr lang="en-US" altLang="ko-KR" sz="1200" dirty="0"/>
              <a:t>Image &amp; </a:t>
            </a:r>
            <a:r>
              <a:rPr lang="en-US" altLang="ko-KR" sz="1200" dirty="0" err="1"/>
              <a:t>ImageAdaptor</a:t>
            </a:r>
            <a:r>
              <a:rPr lang="en-US" altLang="ko-KR" sz="1200" dirty="0"/>
              <a:t> class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정의되있다</a:t>
            </a:r>
            <a:r>
              <a:rPr lang="en-US" altLang="ko-KR" sz="1200" dirty="0"/>
              <a:t>.)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200" dirty="0"/>
              <a:t>Index</a:t>
            </a:r>
            <a:r>
              <a:rPr lang="ko-KR" altLang="en-US" sz="1200" dirty="0"/>
              <a:t>와 </a:t>
            </a:r>
            <a:r>
              <a:rPr lang="en-US" altLang="ko-KR" sz="1200" dirty="0"/>
              <a:t>Physical space coordinate frame</a:t>
            </a:r>
            <a:r>
              <a:rPr lang="ko-KR" altLang="en-US" sz="1200" dirty="0"/>
              <a:t>을 바꾸는 </a:t>
            </a:r>
            <a:r>
              <a:rPr lang="en-US" altLang="ko-KR" sz="1200" dirty="0"/>
              <a:t>Method</a:t>
            </a:r>
            <a:r>
              <a:rPr lang="ko-KR" altLang="en-US" sz="1200" dirty="0"/>
              <a:t>를 제공한다</a:t>
            </a:r>
            <a:r>
              <a:rPr lang="en-US" altLang="ko-KR" sz="12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prstClr val="black"/>
                </a:solidFill>
              </a:rPr>
              <a:t>itk</a:t>
            </a:r>
            <a:r>
              <a:rPr lang="en-US" altLang="ko-KR" sz="1200" dirty="0">
                <a:solidFill>
                  <a:prstClr val="black"/>
                </a:solidFill>
              </a:rPr>
              <a:t>::Image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200" dirty="0"/>
              <a:t>Pixel type</a:t>
            </a:r>
            <a:r>
              <a:rPr lang="ko-KR" altLang="en-US" sz="1200" dirty="0"/>
              <a:t>과 </a:t>
            </a:r>
            <a:r>
              <a:rPr lang="en-US" altLang="ko-KR" sz="1200" dirty="0"/>
              <a:t>Dimension</a:t>
            </a:r>
            <a:r>
              <a:rPr lang="ko-KR" altLang="en-US" sz="1200" dirty="0"/>
              <a:t>에 의해 </a:t>
            </a:r>
            <a:r>
              <a:rPr lang="en-US" altLang="ko-KR" sz="1200" dirty="0"/>
              <a:t>Template </a:t>
            </a:r>
            <a:r>
              <a:rPr lang="ko-KR" altLang="en-US" sz="1200" dirty="0"/>
              <a:t>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(Pixel data</a:t>
            </a:r>
            <a:r>
              <a:rPr lang="ko-KR" altLang="en-US" sz="1200" dirty="0"/>
              <a:t>의 </a:t>
            </a:r>
            <a:r>
              <a:rPr lang="en-US" altLang="ko-KR" sz="1200" dirty="0"/>
              <a:t>Container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ImportImageContainer</a:t>
            </a:r>
            <a:r>
              <a:rPr lang="ko-KR" altLang="en-US" sz="1200" dirty="0"/>
              <a:t> </a:t>
            </a:r>
            <a:r>
              <a:rPr lang="en-US" altLang="ko-KR" sz="1200" dirty="0"/>
              <a:t>class</a:t>
            </a:r>
            <a:r>
              <a:rPr lang="ko-KR" altLang="en-US" sz="1200" dirty="0"/>
              <a:t>이다</a:t>
            </a:r>
            <a:r>
              <a:rPr lang="en-US" altLang="ko-KR" sz="1200" dirty="0"/>
              <a:t>.)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200" dirty="0"/>
              <a:t>Container</a:t>
            </a:r>
            <a:r>
              <a:rPr lang="ko-KR" altLang="en-US" sz="1200" dirty="0"/>
              <a:t>를 가지고 </a:t>
            </a:r>
            <a:r>
              <a:rPr lang="en-US" altLang="ko-KR" sz="1200" dirty="0"/>
              <a:t>Image</a:t>
            </a:r>
            <a:r>
              <a:rPr lang="ko-KR" altLang="en-US" sz="1200" dirty="0"/>
              <a:t>들은 배열로 모델링 된다</a:t>
            </a:r>
            <a:r>
              <a:rPr lang="en-US" altLang="ko-KR" sz="1200" dirty="0"/>
              <a:t>. (Start index</a:t>
            </a:r>
            <a:r>
              <a:rPr lang="ko-KR" altLang="en-US" sz="1200" dirty="0"/>
              <a:t>와 </a:t>
            </a:r>
            <a:r>
              <a:rPr lang="en-US" altLang="ko-KR" sz="1200" dirty="0"/>
              <a:t>Size</a:t>
            </a:r>
            <a:r>
              <a:rPr lang="ko-KR" altLang="en-US" sz="1200" dirty="0"/>
              <a:t>에 의해 정의된다</a:t>
            </a:r>
            <a:r>
              <a:rPr lang="en-US" altLang="ko-KR" sz="1200" dirty="0"/>
              <a:t>.)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prstClr val="black"/>
                </a:solidFill>
              </a:rPr>
              <a:t>itk</a:t>
            </a:r>
            <a:r>
              <a:rPr lang="en-US" altLang="ko-KR" sz="1200" dirty="0">
                <a:solidFill>
                  <a:prstClr val="black"/>
                </a:solidFill>
              </a:rPr>
              <a:t>::Index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200" dirty="0" err="1"/>
              <a:t>itk</a:t>
            </a:r>
            <a:r>
              <a:rPr lang="en-US" altLang="ko-KR" sz="1200" dirty="0"/>
              <a:t>::Index</a:t>
            </a:r>
            <a:r>
              <a:rPr lang="ko-KR" altLang="en-US" sz="1200" dirty="0"/>
              <a:t>는 </a:t>
            </a:r>
            <a:r>
              <a:rPr lang="en-US" altLang="ko-KR" sz="1200" dirty="0"/>
              <a:t>Multi-</a:t>
            </a:r>
            <a:r>
              <a:rPr lang="en-US" altLang="ko-KR" sz="1200" dirty="0" err="1"/>
              <a:t>demensional</a:t>
            </a:r>
            <a:r>
              <a:rPr lang="en-US" altLang="ko-KR" sz="1200" dirty="0"/>
              <a:t> index</a:t>
            </a:r>
            <a:r>
              <a:rPr lang="ko-KR" altLang="en-US" sz="1200" dirty="0"/>
              <a:t>를 나타내기 위한 </a:t>
            </a:r>
            <a:r>
              <a:rPr lang="en-US" altLang="ko-KR" sz="1200" dirty="0"/>
              <a:t>Templated class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200" dirty="0"/>
              <a:t>Index</a:t>
            </a:r>
            <a:r>
              <a:rPr lang="ko-KR" altLang="en-US" sz="1200" dirty="0"/>
              <a:t>의 첫번째 </a:t>
            </a:r>
            <a:r>
              <a:rPr lang="en-US" altLang="ko-KR" sz="1200" dirty="0"/>
              <a:t>Element</a:t>
            </a:r>
            <a:r>
              <a:rPr lang="ko-KR" altLang="en-US" sz="1200" dirty="0"/>
              <a:t>는 가장 빠른 </a:t>
            </a:r>
            <a:r>
              <a:rPr lang="en-US" altLang="ko-KR" sz="1200" dirty="0"/>
              <a:t>Moving index</a:t>
            </a:r>
            <a:r>
              <a:rPr lang="ko-KR" altLang="en-US" sz="1200" dirty="0"/>
              <a:t>라고 가정한다</a:t>
            </a:r>
            <a:r>
              <a:rPr lang="en-US" altLang="ko-KR" sz="1200" dirty="0"/>
              <a:t>.</a:t>
            </a:r>
            <a:endParaRPr lang="en-US" altLang="ko-KR" sz="1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137778C-AB93-4B20-9CF6-4084ABC2040B}"/>
              </a:ext>
            </a:extLst>
          </p:cNvPr>
          <p:cNvGrpSpPr/>
          <p:nvPr/>
        </p:nvGrpSpPr>
        <p:grpSpPr>
          <a:xfrm>
            <a:off x="7028669" y="1454762"/>
            <a:ext cx="2316819" cy="2522012"/>
            <a:chOff x="2183926" y="1566266"/>
            <a:chExt cx="3737945" cy="432360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CB59798-46B5-477E-9088-9085265E5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284"/>
            <a:stretch/>
          </p:blipFill>
          <p:spPr>
            <a:xfrm>
              <a:off x="2183926" y="2343114"/>
              <a:ext cx="3737945" cy="354675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4D8812-62A3-4AB1-988D-A96C9D889552}"/>
                </a:ext>
              </a:extLst>
            </p:cNvPr>
            <p:cNvSpPr txBox="1"/>
            <p:nvPr/>
          </p:nvSpPr>
          <p:spPr>
            <a:xfrm>
              <a:off x="2183930" y="1566266"/>
              <a:ext cx="3737941" cy="527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itk</a:t>
              </a:r>
              <a:r>
                <a:rPr lang="en-US" altLang="ko-KR" sz="1400" dirty="0"/>
                <a:t>::</a:t>
              </a:r>
              <a:r>
                <a:rPr lang="en-US" altLang="ko-KR" sz="1400" dirty="0" err="1"/>
                <a:t>LightObject</a:t>
              </a:r>
              <a:endParaRPr lang="ko-KR" altLang="en-US" sz="1400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36AA1498-2538-4121-9FBB-871EC51F468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4052902" y="2093903"/>
              <a:ext cx="0" cy="2880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9456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About ITK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E0BBE-2500-49D1-806C-FA317E085EC0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Class hierarchy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FA43EE-B505-4602-909E-607E0C82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64" y="1642148"/>
            <a:ext cx="4546252" cy="22114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852EAC-1DDB-431B-A953-51BD8C4908DE}"/>
              </a:ext>
            </a:extLst>
          </p:cNvPr>
          <p:cNvSpPr txBox="1"/>
          <p:nvPr/>
        </p:nvSpPr>
        <p:spPr>
          <a:xfrm>
            <a:off x="469008" y="3848268"/>
            <a:ext cx="92365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ImageToImageFilter</a:t>
            </a:r>
            <a:endParaRPr lang="en-US" altLang="ko-KR" sz="12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200" dirty="0" err="1"/>
              <a:t>SetInput</a:t>
            </a:r>
            <a:r>
              <a:rPr lang="en-US" altLang="ko-KR" sz="1200" dirty="0"/>
              <a:t>()</a:t>
            </a:r>
            <a:r>
              <a:rPr lang="ko-KR" altLang="en-US" sz="1200" dirty="0"/>
              <a:t>으로 받아들여진 </a:t>
            </a:r>
            <a:r>
              <a:rPr lang="en-US" altLang="ko-KR" sz="1200" dirty="0"/>
              <a:t>Input Image</a:t>
            </a:r>
            <a:r>
              <a:rPr lang="ko-KR" altLang="en-US" sz="1200" dirty="0"/>
              <a:t>를 가지고 </a:t>
            </a:r>
            <a:r>
              <a:rPr lang="en-US" altLang="ko-KR" sz="1200" dirty="0"/>
              <a:t>Output Image</a:t>
            </a:r>
            <a:r>
              <a:rPr lang="ko-KR" altLang="en-US" sz="1200" dirty="0"/>
              <a:t>를 생성하는 </a:t>
            </a:r>
            <a:r>
              <a:rPr lang="en-US" altLang="ko-KR" sz="1200" dirty="0"/>
              <a:t>Filter</a:t>
            </a:r>
            <a:r>
              <a:rPr lang="ko-KR" altLang="en-US" sz="1200" dirty="0"/>
              <a:t>들의 </a:t>
            </a:r>
            <a:r>
              <a:rPr lang="en-US" altLang="ko-KR" sz="1200" dirty="0"/>
              <a:t>Base class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/>
              <a:t>이 </a:t>
            </a:r>
            <a:r>
              <a:rPr lang="en-US" altLang="ko-KR" sz="1200" dirty="0"/>
              <a:t>Class</a:t>
            </a:r>
            <a:r>
              <a:rPr lang="ko-KR" altLang="en-US" sz="1200" dirty="0"/>
              <a:t>는 </a:t>
            </a:r>
            <a:r>
              <a:rPr lang="en-US" altLang="ko-KR" sz="1200" dirty="0"/>
              <a:t>Multithreaded Processing</a:t>
            </a:r>
            <a:r>
              <a:rPr lang="ko-KR" altLang="en-US" sz="1200" dirty="0"/>
              <a:t>을 지원하는 하부구조를 가지고 있다</a:t>
            </a:r>
            <a:r>
              <a:rPr lang="en-US" altLang="ko-KR" sz="12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200" dirty="0"/>
              <a:t>Filter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GenerateData</a:t>
            </a:r>
            <a:r>
              <a:rPr lang="en-US" altLang="ko-KR" sz="1200" dirty="0"/>
              <a:t>()</a:t>
            </a:r>
            <a:r>
              <a:rPr lang="ko-KR" altLang="en-US" sz="1200" dirty="0"/>
              <a:t>를 제공하면</a:t>
            </a:r>
            <a:r>
              <a:rPr lang="en-US" altLang="ko-KR" sz="1200" dirty="0"/>
              <a:t>, </a:t>
            </a:r>
            <a:r>
              <a:rPr lang="ko-KR" altLang="en-US" sz="1200" dirty="0"/>
              <a:t>영상 처리는 하나의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에서 수행되고</a:t>
            </a:r>
            <a:r>
              <a:rPr lang="en-US" altLang="ko-KR" sz="1200" dirty="0"/>
              <a:t>, Output data</a:t>
            </a:r>
            <a:r>
              <a:rPr lang="ko-KR" altLang="en-US" sz="1200" dirty="0"/>
              <a:t>를 할당한다</a:t>
            </a:r>
            <a:r>
              <a:rPr lang="en-US" altLang="ko-KR" sz="12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200" dirty="0"/>
              <a:t>Filter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ThreadedGenerateData</a:t>
            </a:r>
            <a:r>
              <a:rPr lang="en-US" altLang="ko-KR" sz="1200" dirty="0"/>
              <a:t>()</a:t>
            </a:r>
            <a:r>
              <a:rPr lang="ko-KR" altLang="en-US" sz="1200" dirty="0"/>
              <a:t>를 제공하면</a:t>
            </a:r>
            <a:r>
              <a:rPr lang="en-US" altLang="ko-KR" sz="1200" dirty="0"/>
              <a:t>, Image</a:t>
            </a:r>
            <a:r>
              <a:rPr lang="ko-KR" altLang="en-US" sz="1200" dirty="0"/>
              <a:t>는 </a:t>
            </a:r>
            <a:r>
              <a:rPr lang="en-US" altLang="ko-KR" sz="1200" dirty="0"/>
              <a:t>Work unit</a:t>
            </a:r>
            <a:r>
              <a:rPr lang="ko-KR" altLang="en-US" sz="1200" dirty="0"/>
              <a:t>수만큼 나눠질 것이다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 err="1"/>
              <a:t>ThreadGenerateData</a:t>
            </a:r>
            <a:r>
              <a:rPr lang="en-US" altLang="ko-KR" sz="1200" dirty="0"/>
              <a:t>()</a:t>
            </a:r>
            <a:r>
              <a:rPr lang="ko-KR" altLang="en-US" sz="1200" dirty="0"/>
              <a:t>는 각 </a:t>
            </a:r>
            <a:r>
              <a:rPr lang="en-US" altLang="ko-KR" sz="1200" dirty="0"/>
              <a:t>Thread</a:t>
            </a:r>
            <a:r>
              <a:rPr lang="ko-KR" altLang="en-US" sz="1200" dirty="0"/>
              <a:t>에서 호출 될 것이다</a:t>
            </a:r>
            <a:r>
              <a:rPr lang="en-US" altLang="ko-KR" sz="12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200" dirty="0" err="1"/>
              <a:t>GeneratedInputRequestedRegion</a:t>
            </a:r>
            <a:r>
              <a:rPr lang="en-US" altLang="ko-KR" sz="1200" dirty="0"/>
              <a:t>()</a:t>
            </a:r>
            <a:r>
              <a:rPr lang="ko-KR" altLang="en-US" sz="1200" dirty="0"/>
              <a:t>을 수행한다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endParaRPr lang="en-US" altLang="ko-KR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InPlaceImageFilter</a:t>
            </a:r>
            <a:endParaRPr lang="en-US" altLang="ko-KR" sz="12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200" dirty="0"/>
              <a:t>Input Image</a:t>
            </a:r>
            <a:r>
              <a:rPr lang="ko-KR" altLang="en-US" sz="1200" dirty="0"/>
              <a:t>를 가져와 </a:t>
            </a:r>
            <a:r>
              <a:rPr lang="en-US" altLang="ko-KR" sz="1200" dirty="0"/>
              <a:t>Output Image</a:t>
            </a:r>
            <a:r>
              <a:rPr lang="ko-KR" altLang="en-US" sz="1200" dirty="0"/>
              <a:t>로써 덮어 씌운다</a:t>
            </a:r>
            <a:r>
              <a:rPr lang="en-US" altLang="ko-KR" sz="12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200" dirty="0"/>
              <a:t>Output Data</a:t>
            </a:r>
            <a:r>
              <a:rPr lang="ko-KR" altLang="en-US" sz="1200" dirty="0"/>
              <a:t>들은 </a:t>
            </a:r>
            <a:r>
              <a:rPr lang="en-US" altLang="ko-KR" sz="1200" dirty="0"/>
              <a:t>Input bulk data</a:t>
            </a:r>
            <a:r>
              <a:rPr lang="ko-KR" altLang="en-US" sz="1200" dirty="0"/>
              <a:t>와 같은 </a:t>
            </a:r>
            <a:r>
              <a:rPr lang="en-US" altLang="ko-KR" sz="1200" dirty="0"/>
              <a:t>Memory block</a:t>
            </a:r>
            <a:r>
              <a:rPr lang="ko-KR" altLang="en-US" sz="1200" dirty="0"/>
              <a:t>에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InplaceImageFilter</a:t>
            </a:r>
            <a:r>
              <a:rPr lang="ko-KR" altLang="en-US" sz="1200" dirty="0"/>
              <a:t>들은 </a:t>
            </a:r>
            <a:r>
              <a:rPr lang="en-US" altLang="ko-KR" sz="1200" dirty="0"/>
              <a:t>Standard </a:t>
            </a:r>
            <a:r>
              <a:rPr lang="en-US" altLang="ko-KR" sz="1200" dirty="0" err="1"/>
              <a:t>ImageToImageFilter</a:t>
            </a:r>
            <a:r>
              <a:rPr lang="ko-KR" altLang="en-US" sz="1200" dirty="0"/>
              <a:t>들 보다 메모리를 덜 사용한다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dirty="0"/>
              <a:t>(Input Buffer</a:t>
            </a:r>
            <a:r>
              <a:rPr lang="ko-KR" altLang="en-US" sz="1200" dirty="0"/>
              <a:t>를 </a:t>
            </a:r>
            <a:r>
              <a:rPr lang="en-US" altLang="ko-KR" sz="1200" dirty="0"/>
              <a:t>Output Buffer</a:t>
            </a:r>
            <a:r>
              <a:rPr lang="ko-KR" altLang="en-US" sz="1200" dirty="0"/>
              <a:t>로 재사용 함으로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276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About ITK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190C7-C67C-4BA9-909C-B44BEACE9870}"/>
              </a:ext>
            </a:extLst>
          </p:cNvPr>
          <p:cNvSpPr txBox="1"/>
          <p:nvPr/>
        </p:nvSpPr>
        <p:spPr>
          <a:xfrm>
            <a:off x="469008" y="1469683"/>
            <a:ext cx="9236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Image Processing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Segmentation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Registration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No Graphical User Interface</a:t>
            </a:r>
            <a:br>
              <a:rPr lang="en-US" altLang="ko-KR" sz="1400" dirty="0"/>
            </a:b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No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특징</a:t>
            </a:r>
            <a:endParaRPr lang="en-US" altLang="ko-KR" sz="2800" spc="-150" dirty="0">
              <a:solidFill>
                <a:prstClr val="black"/>
              </a:solidFill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323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E0BBE-2500-49D1-806C-FA317E085EC0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Filter Class hierarchy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B60B3-F892-418F-BDC4-6F11817D246E}"/>
              </a:ext>
            </a:extLst>
          </p:cNvPr>
          <p:cNvSpPr txBox="1"/>
          <p:nvPr/>
        </p:nvSpPr>
        <p:spPr>
          <a:xfrm>
            <a:off x="2936776" y="1700808"/>
            <a:ext cx="280831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itk</a:t>
            </a:r>
            <a:r>
              <a:rPr lang="en-US" altLang="ko-KR" dirty="0"/>
              <a:t>::</a:t>
            </a:r>
            <a:r>
              <a:rPr lang="en-US" altLang="ko-KR" dirty="0" err="1"/>
              <a:t>ImageToImageFilter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7887D-4C44-4351-84F5-840E4C54A214}"/>
              </a:ext>
            </a:extLst>
          </p:cNvPr>
          <p:cNvSpPr txBox="1"/>
          <p:nvPr/>
        </p:nvSpPr>
        <p:spPr>
          <a:xfrm>
            <a:off x="2936776" y="2339588"/>
            <a:ext cx="280831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itk</a:t>
            </a:r>
            <a:r>
              <a:rPr lang="en-US" altLang="ko-KR" dirty="0"/>
              <a:t>::</a:t>
            </a:r>
            <a:r>
              <a:rPr lang="en-US" altLang="ko-KR" dirty="0" err="1"/>
              <a:t>InPlaceImageFilter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EF960F-A309-4953-9D1D-4B73BD341E58}"/>
              </a:ext>
            </a:extLst>
          </p:cNvPr>
          <p:cNvSpPr txBox="1"/>
          <p:nvPr/>
        </p:nvSpPr>
        <p:spPr>
          <a:xfrm>
            <a:off x="2000672" y="2987660"/>
            <a:ext cx="46805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rtk</a:t>
            </a:r>
            <a:r>
              <a:rPr lang="en-US" altLang="ko-KR" dirty="0"/>
              <a:t>::</a:t>
            </a:r>
            <a:r>
              <a:rPr lang="en-US" altLang="ko-KR" dirty="0" err="1"/>
              <a:t>ProjectGeometricPhantomImageFilter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1AE2E8-2B3F-478D-AAD6-110CA41FCBBF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4340932" y="2708920"/>
            <a:ext cx="0" cy="278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D3073B-1D0E-41AA-9CA5-787E21D0C136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V="1">
            <a:off x="4340932" y="2070140"/>
            <a:ext cx="0" cy="2694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D60EBB-EDB3-45DE-ACD8-90AD309DA5B0}"/>
              </a:ext>
            </a:extLst>
          </p:cNvPr>
          <p:cNvSpPr txBox="1"/>
          <p:nvPr/>
        </p:nvSpPr>
        <p:spPr>
          <a:xfrm>
            <a:off x="469008" y="3452373"/>
            <a:ext cx="92365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ImageToImageFilter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SetInput</a:t>
            </a:r>
            <a:r>
              <a:rPr lang="en-US" altLang="ko-KR" sz="1400" dirty="0"/>
              <a:t>()</a:t>
            </a:r>
            <a:r>
              <a:rPr lang="ko-KR" altLang="en-US" sz="1400" dirty="0"/>
              <a:t>으로 받아들여진 </a:t>
            </a:r>
            <a:r>
              <a:rPr lang="en-US" altLang="ko-KR" sz="1400" dirty="0"/>
              <a:t>Input Image</a:t>
            </a:r>
            <a:r>
              <a:rPr lang="ko-KR" altLang="en-US" sz="1400" dirty="0"/>
              <a:t>를 가지고 </a:t>
            </a:r>
            <a:r>
              <a:rPr lang="en-US" altLang="ko-KR" sz="1400" dirty="0"/>
              <a:t>Output Image</a:t>
            </a:r>
            <a:r>
              <a:rPr lang="ko-KR" altLang="en-US" sz="1400" dirty="0"/>
              <a:t>를 생성하는 </a:t>
            </a:r>
            <a:r>
              <a:rPr lang="en-US" altLang="ko-KR" sz="1400" dirty="0"/>
              <a:t>Filter</a:t>
            </a:r>
            <a:r>
              <a:rPr lang="ko-KR" altLang="en-US" sz="1400" dirty="0"/>
              <a:t>들의 </a:t>
            </a:r>
            <a:r>
              <a:rPr lang="en-US" altLang="ko-KR" sz="1400" dirty="0"/>
              <a:t>Base class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이 </a:t>
            </a:r>
            <a:r>
              <a:rPr lang="en-US" altLang="ko-KR" sz="1400" dirty="0"/>
              <a:t>Class</a:t>
            </a:r>
            <a:r>
              <a:rPr lang="ko-KR" altLang="en-US" sz="1400" dirty="0"/>
              <a:t>는 </a:t>
            </a:r>
            <a:r>
              <a:rPr lang="en-US" altLang="ko-KR" sz="1400" dirty="0"/>
              <a:t>Multithreaded Processing</a:t>
            </a:r>
            <a:r>
              <a:rPr lang="ko-KR" altLang="en-US" sz="1400" dirty="0"/>
              <a:t>을 지원하는 하부구조를 가지고 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Filter</a:t>
            </a:r>
            <a:r>
              <a:rPr lang="ko-KR" altLang="en-US" sz="1400" dirty="0"/>
              <a:t>가 </a:t>
            </a:r>
            <a:r>
              <a:rPr lang="en-US" altLang="ko-KR" sz="1400" dirty="0" err="1"/>
              <a:t>GenerateData</a:t>
            </a:r>
            <a:r>
              <a:rPr lang="en-US" altLang="ko-KR" sz="1400" dirty="0"/>
              <a:t>()</a:t>
            </a:r>
            <a:r>
              <a:rPr lang="ko-KR" altLang="en-US" sz="1400" dirty="0"/>
              <a:t>를 제공하면</a:t>
            </a:r>
            <a:r>
              <a:rPr lang="en-US" altLang="ko-KR" sz="1400" dirty="0"/>
              <a:t>, </a:t>
            </a:r>
            <a:r>
              <a:rPr lang="ko-KR" altLang="en-US" sz="1400" dirty="0"/>
              <a:t>영상 처리는 하나의 </a:t>
            </a:r>
            <a:r>
              <a:rPr lang="en-US" altLang="ko-KR" sz="1400" dirty="0"/>
              <a:t>Thread</a:t>
            </a:r>
            <a:r>
              <a:rPr lang="ko-KR" altLang="en-US" sz="1400" dirty="0"/>
              <a:t>에서 수행되고</a:t>
            </a:r>
            <a:r>
              <a:rPr lang="en-US" altLang="ko-KR" sz="1400" dirty="0"/>
              <a:t>, Output data</a:t>
            </a:r>
            <a:r>
              <a:rPr lang="ko-KR" altLang="en-US" sz="1400" dirty="0"/>
              <a:t>를 할당한다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Filter</a:t>
            </a:r>
            <a:r>
              <a:rPr lang="ko-KR" altLang="en-US" sz="1400" dirty="0"/>
              <a:t>가 </a:t>
            </a:r>
            <a:r>
              <a:rPr lang="en-US" altLang="ko-KR" sz="1400" dirty="0" err="1"/>
              <a:t>ThreadedGenerateData</a:t>
            </a:r>
            <a:r>
              <a:rPr lang="en-US" altLang="ko-KR" sz="1400" dirty="0"/>
              <a:t>()</a:t>
            </a:r>
            <a:r>
              <a:rPr lang="ko-KR" altLang="en-US" sz="1400" dirty="0"/>
              <a:t>를 제공하면</a:t>
            </a:r>
            <a:r>
              <a:rPr lang="en-US" altLang="ko-KR" sz="1400" dirty="0"/>
              <a:t>, Image</a:t>
            </a:r>
            <a:r>
              <a:rPr lang="ko-KR" altLang="en-US" sz="1400" dirty="0"/>
              <a:t>는 </a:t>
            </a:r>
            <a:r>
              <a:rPr lang="en-US" altLang="ko-KR" sz="1400" dirty="0"/>
              <a:t>Work unit</a:t>
            </a:r>
            <a:r>
              <a:rPr lang="ko-KR" altLang="en-US" sz="1400" dirty="0"/>
              <a:t>수만큼 나눠질 것이다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ThreadGenerateData</a:t>
            </a:r>
            <a:r>
              <a:rPr lang="en-US" altLang="ko-KR" sz="1400" dirty="0"/>
              <a:t>()</a:t>
            </a:r>
            <a:r>
              <a:rPr lang="ko-KR" altLang="en-US" sz="1400" dirty="0"/>
              <a:t>는 각 </a:t>
            </a:r>
            <a:r>
              <a:rPr lang="en-US" altLang="ko-KR" sz="1400" dirty="0"/>
              <a:t>Thread</a:t>
            </a:r>
            <a:r>
              <a:rPr lang="ko-KR" altLang="en-US" sz="1400" dirty="0"/>
              <a:t>에서 호출 될 것이다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GeneratedInputRequestedRegion</a:t>
            </a:r>
            <a:r>
              <a:rPr lang="en-US" altLang="ko-KR" sz="1400" dirty="0"/>
              <a:t>()</a:t>
            </a:r>
            <a:r>
              <a:rPr lang="ko-KR" altLang="en-US" sz="1400" dirty="0"/>
              <a:t>을 수행한다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InPlaceImageFilter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Input Image</a:t>
            </a:r>
            <a:r>
              <a:rPr lang="ko-KR" altLang="en-US" sz="1400" dirty="0"/>
              <a:t>를 가져와 </a:t>
            </a:r>
            <a:r>
              <a:rPr lang="en-US" altLang="ko-KR" sz="1400" dirty="0"/>
              <a:t>Output Image</a:t>
            </a:r>
            <a:r>
              <a:rPr lang="ko-KR" altLang="en-US" sz="1400" dirty="0"/>
              <a:t>로써 덮어 씌운다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Output Data</a:t>
            </a:r>
            <a:r>
              <a:rPr lang="ko-KR" altLang="en-US" sz="1400" dirty="0"/>
              <a:t>들은 </a:t>
            </a:r>
            <a:r>
              <a:rPr lang="en-US" altLang="ko-KR" sz="1400" dirty="0"/>
              <a:t>Input bulk data</a:t>
            </a:r>
            <a:r>
              <a:rPr lang="ko-KR" altLang="en-US" sz="1400" dirty="0"/>
              <a:t>와 같은 </a:t>
            </a:r>
            <a:r>
              <a:rPr lang="en-US" altLang="ko-KR" sz="1400" dirty="0"/>
              <a:t>Memory block</a:t>
            </a:r>
            <a:r>
              <a:rPr lang="ko-KR" altLang="en-US" sz="1400" dirty="0"/>
              <a:t>에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InplaceImageFilter</a:t>
            </a:r>
            <a:r>
              <a:rPr lang="ko-KR" altLang="en-US" sz="1400" dirty="0"/>
              <a:t>들은 </a:t>
            </a:r>
            <a:r>
              <a:rPr lang="en-US" altLang="ko-KR" sz="1400" dirty="0"/>
              <a:t>Standard </a:t>
            </a:r>
            <a:r>
              <a:rPr lang="en-US" altLang="ko-KR" sz="1400" dirty="0" err="1"/>
              <a:t>ImageToImageFilter</a:t>
            </a:r>
            <a:r>
              <a:rPr lang="ko-KR" altLang="en-US" sz="1400" dirty="0"/>
              <a:t>들 보다 메모리를 덜 사용한다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(Input Buffer</a:t>
            </a:r>
            <a:r>
              <a:rPr lang="ko-KR" altLang="en-US" sz="1400" dirty="0"/>
              <a:t>를 </a:t>
            </a:r>
            <a:r>
              <a:rPr lang="en-US" altLang="ko-KR" sz="1400" dirty="0"/>
              <a:t>Output Buffer</a:t>
            </a:r>
            <a:r>
              <a:rPr lang="ko-KR" altLang="en-US" sz="1400" dirty="0"/>
              <a:t>로 재사용 함으로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406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RTK (FDK)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68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STEP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Geometry </a:t>
            </a:r>
            <a:r>
              <a:rPr lang="ko-KR" altLang="en-US" sz="1400" dirty="0"/>
              <a:t>파일</a:t>
            </a:r>
            <a:r>
              <a:rPr lang="en-US" altLang="ko-KR" sz="1400" dirty="0"/>
              <a:t>(.xml)</a:t>
            </a:r>
            <a:r>
              <a:rPr lang="ko-KR" altLang="en-US" sz="1400" dirty="0"/>
              <a:t> 생성</a:t>
            </a:r>
            <a:br>
              <a:rPr lang="en-US" altLang="ko-KR" sz="1400" dirty="0"/>
            </a:br>
            <a:r>
              <a:rPr lang="en-US" altLang="ko-KR" sz="1400" dirty="0"/>
              <a:t>: </a:t>
            </a:r>
            <a:r>
              <a:rPr lang="en-US" altLang="ko-KR" sz="1400" dirty="0" err="1"/>
              <a:t>rtksimulatedgeometry</a:t>
            </a:r>
            <a:r>
              <a:rPr lang="en-US" altLang="ko-KR" sz="1400" dirty="0"/>
              <a:t> –n 180 –o geometry.xml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Projection data(</a:t>
            </a:r>
            <a:r>
              <a:rPr lang="ko-KR" altLang="en-US" sz="1400" dirty="0"/>
              <a:t>촬영 </a:t>
            </a:r>
            <a:r>
              <a:rPr lang="en-US" altLang="ko-KR" sz="1400" dirty="0"/>
              <a:t>Data) </a:t>
            </a:r>
            <a:r>
              <a:rPr lang="ko-KR" altLang="en-US" sz="1400" dirty="0"/>
              <a:t>생성</a:t>
            </a:r>
            <a:br>
              <a:rPr lang="en-US" altLang="ko-KR" sz="1400" dirty="0"/>
            </a:br>
            <a:r>
              <a:rPr lang="en-US" altLang="ko-KR" sz="1400" dirty="0"/>
              <a:t>: </a:t>
            </a:r>
            <a:r>
              <a:rPr lang="en-US" altLang="ko-KR" sz="1400" dirty="0" err="1"/>
              <a:t>rtkprojectgeometricphantom</a:t>
            </a:r>
            <a:r>
              <a:rPr lang="en-US" altLang="ko-KR" sz="1400" dirty="0"/>
              <a:t> -g geometry.xml -o </a:t>
            </a:r>
            <a:r>
              <a:rPr lang="en-US" altLang="ko-KR" sz="1400" dirty="0" err="1"/>
              <a:t>projections.mha</a:t>
            </a:r>
            <a:r>
              <a:rPr lang="en-US" altLang="ko-KR" sz="1400" dirty="0"/>
              <a:t> --spacing 2 --dimension 256 --</a:t>
            </a:r>
            <a:r>
              <a:rPr lang="en-US" altLang="ko-KR" sz="1400" dirty="0" err="1"/>
              <a:t>phantomfile</a:t>
            </a:r>
            <a:r>
              <a:rPr lang="en-US" altLang="ko-KR" sz="1400" dirty="0"/>
              <a:t> SheppLogan.txt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Reconstruction </a:t>
            </a:r>
            <a:r>
              <a:rPr lang="ko-KR" altLang="en-US" sz="1400" dirty="0"/>
              <a:t>수행</a:t>
            </a:r>
            <a:r>
              <a:rPr lang="en-US" altLang="ko-KR" sz="1400" dirty="0"/>
              <a:t>(FDK, Back projection)</a:t>
            </a:r>
            <a:br>
              <a:rPr lang="en-US" altLang="ko-KR" sz="1400" dirty="0"/>
            </a:br>
            <a:r>
              <a:rPr lang="en-US" altLang="ko-KR" sz="1400" dirty="0"/>
              <a:t>: </a:t>
            </a:r>
            <a:r>
              <a:rPr lang="en-US" altLang="ko-KR" sz="1400" dirty="0" err="1"/>
              <a:t>rtkfdk</a:t>
            </a:r>
            <a:r>
              <a:rPr lang="en-US" altLang="ko-KR" sz="1400" dirty="0"/>
              <a:t> -p . -r </a:t>
            </a:r>
            <a:r>
              <a:rPr lang="en-US" altLang="ko-KR" sz="1400" dirty="0" err="1"/>
              <a:t>projections.mha</a:t>
            </a:r>
            <a:r>
              <a:rPr lang="en-US" altLang="ko-KR" sz="1400" dirty="0"/>
              <a:t> -o </a:t>
            </a:r>
            <a:r>
              <a:rPr lang="en-US" altLang="ko-KR" sz="1400" dirty="0" err="1"/>
              <a:t>fdk.mha</a:t>
            </a:r>
            <a:r>
              <a:rPr lang="en-US" altLang="ko-KR" sz="1400" dirty="0"/>
              <a:t> -g geometry.xml --spacing 2 --dimension 256</a:t>
            </a:r>
          </a:p>
          <a:p>
            <a:pPr lvl="1"/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1729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RTK (Geometry)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9711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RTK 3D Circular Projection Geometry (</a:t>
            </a:r>
            <a:r>
              <a:rPr lang="ko-KR" altLang="en-US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개요 및 </a:t>
            </a:r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Coordinate system)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RTK</a:t>
            </a:r>
            <a:r>
              <a:rPr lang="ko-KR" altLang="en-US" sz="1400" dirty="0"/>
              <a:t>에서 사용되는 </a:t>
            </a:r>
            <a:r>
              <a:rPr lang="en-US" altLang="ko-KR" sz="1400" dirty="0"/>
              <a:t>Geometry format</a:t>
            </a:r>
            <a:r>
              <a:rPr lang="ko-KR" altLang="en-US" sz="1400" dirty="0"/>
              <a:t>에 대해 설명한다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단위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Degree : Geometry</a:t>
            </a:r>
            <a:r>
              <a:rPr lang="ko-KR" altLang="en-US" sz="1400" dirty="0"/>
              <a:t> </a:t>
            </a:r>
            <a:r>
              <a:rPr lang="en-US" altLang="ko-KR" sz="1400" dirty="0"/>
              <a:t>object</a:t>
            </a:r>
            <a:r>
              <a:rPr lang="ko-KR" altLang="en-US" sz="1400" dirty="0"/>
              <a:t>에서 저장되는 </a:t>
            </a:r>
            <a:r>
              <a:rPr lang="en-US" altLang="ko-KR" sz="1400" dirty="0"/>
              <a:t>Angle</a:t>
            </a:r>
            <a:r>
              <a:rPr lang="ko-KR" altLang="en-US" sz="1400" dirty="0"/>
              <a:t>은 </a:t>
            </a:r>
            <a:r>
              <a:rPr lang="en-US" altLang="ko-KR" sz="1400" dirty="0"/>
              <a:t>Degree</a:t>
            </a:r>
            <a:r>
              <a:rPr lang="ko-KR" altLang="en-US" sz="1400" dirty="0"/>
              <a:t>를 사용한다</a:t>
            </a:r>
            <a:r>
              <a:rPr lang="en-US" altLang="ko-KR" sz="1400" dirty="0"/>
              <a:t>. (0 ~ 360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Distance : </a:t>
            </a:r>
            <a:r>
              <a:rPr lang="ko-KR" altLang="en-US" sz="1400" dirty="0"/>
              <a:t>강요되지는 않지만 </a:t>
            </a:r>
            <a:r>
              <a:rPr lang="en-US" altLang="ko-KR" sz="1400" dirty="0"/>
              <a:t>ITK</a:t>
            </a:r>
            <a:r>
              <a:rPr lang="ko-KR" altLang="en-US" sz="1400" dirty="0"/>
              <a:t>와 </a:t>
            </a:r>
            <a:r>
              <a:rPr lang="en-US" altLang="ko-KR" sz="1400" dirty="0"/>
              <a:t>DICOM</a:t>
            </a:r>
            <a:r>
              <a:rPr lang="ko-KR" altLang="en-US" sz="1400" dirty="0"/>
              <a:t>에서 일반적으로 </a:t>
            </a:r>
            <a:r>
              <a:rPr lang="en-US" altLang="ko-KR" sz="1400" dirty="0"/>
              <a:t>Millimeter</a:t>
            </a:r>
            <a:r>
              <a:rPr lang="ko-KR" altLang="en-US" sz="1400" dirty="0"/>
              <a:t>를 사용한다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Image Coordinate system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itk</a:t>
            </a:r>
            <a:r>
              <a:rPr lang="en-US" altLang="ko-KR" sz="1400" dirty="0"/>
              <a:t>::Image&lt;&gt;</a:t>
            </a:r>
            <a:r>
              <a:rPr lang="ko-KR" altLang="en-US" sz="1400" dirty="0"/>
              <a:t>는 </a:t>
            </a:r>
            <a:r>
              <a:rPr lang="en-US" altLang="ko-KR" sz="1400" dirty="0"/>
              <a:t>Voxel</a:t>
            </a:r>
            <a:r>
              <a:rPr lang="ko-KR" altLang="en-US" sz="1400" dirty="0"/>
              <a:t>을 </a:t>
            </a:r>
            <a:r>
              <a:rPr lang="en-US" altLang="ko-KR" sz="1400" dirty="0"/>
              <a:t>Physical </a:t>
            </a:r>
            <a:r>
              <a:rPr lang="ko-KR" altLang="en-US" sz="1400" dirty="0"/>
              <a:t>좌표</a:t>
            </a:r>
            <a:r>
              <a:rPr lang="en-US" altLang="ko-KR" sz="1400" dirty="0"/>
              <a:t>(World Coordinate system)</a:t>
            </a:r>
            <a:r>
              <a:rPr lang="ko-KR" altLang="en-US" sz="1400" dirty="0"/>
              <a:t>로 변환하기 위한 정보를 가지고 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Members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m_Origin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m_Spacing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m_Direction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Voxel </a:t>
            </a:r>
            <a:r>
              <a:rPr lang="ko-KR" altLang="en-US" sz="1400" dirty="0"/>
              <a:t>좌표는 내부 </a:t>
            </a:r>
            <a:r>
              <a:rPr lang="en-US" altLang="ko-KR" sz="1400" dirty="0"/>
              <a:t>Computation</a:t>
            </a:r>
            <a:r>
              <a:rPr lang="ko-KR" altLang="en-US" sz="1400" dirty="0"/>
              <a:t>을 제외하고는 </a:t>
            </a:r>
            <a:r>
              <a:rPr lang="en-US" altLang="ko-KR" sz="1400" dirty="0"/>
              <a:t>RTK</a:t>
            </a:r>
            <a:r>
              <a:rPr lang="ko-KR" altLang="en-US" sz="1400" dirty="0"/>
              <a:t>에서 사용되지 않는다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Fixed coordinate system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RTK</a:t>
            </a:r>
            <a:r>
              <a:rPr lang="ko-KR" altLang="en-US" sz="1400" dirty="0"/>
              <a:t>에서 </a:t>
            </a:r>
            <a:r>
              <a:rPr lang="en-US" altLang="ko-KR" sz="1400" dirty="0"/>
              <a:t>Fixed coordinate system(x, y, z)</a:t>
            </a:r>
            <a:r>
              <a:rPr lang="ko-KR" altLang="en-US" sz="1400" dirty="0"/>
              <a:t>는 </a:t>
            </a:r>
            <a:r>
              <a:rPr lang="en-US" altLang="ko-KR" sz="1400" dirty="0"/>
              <a:t>Origin(0, 0, 0)</a:t>
            </a:r>
            <a:r>
              <a:rPr lang="ko-KR" altLang="en-US" sz="1400" dirty="0"/>
              <a:t>에서 </a:t>
            </a:r>
            <a:r>
              <a:rPr lang="en-US" altLang="ko-KR" sz="1400" dirty="0"/>
              <a:t>Isocenter</a:t>
            </a:r>
            <a:r>
              <a:rPr lang="ko-KR" altLang="en-US" sz="1400" dirty="0"/>
              <a:t>를 가진 </a:t>
            </a:r>
            <a:r>
              <a:rPr lang="en-US" altLang="ko-KR" sz="1400" dirty="0"/>
              <a:t>tomography </a:t>
            </a:r>
            <a:r>
              <a:rPr lang="ko-KR" altLang="en-US" sz="1400" dirty="0"/>
              <a:t>의 </a:t>
            </a:r>
            <a:r>
              <a:rPr lang="en-US" altLang="ko-KR" sz="1400" dirty="0"/>
              <a:t>Coordinate system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0606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RTK (</a:t>
            </a:r>
            <a:r>
              <a:rPr lang="en-US" altLang="ko-KR" dirty="0"/>
              <a:t>Geometry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68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RTK 3D Circular Projection Geometry (Class)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ProjectionGeometry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TDimension</a:t>
            </a:r>
            <a:r>
              <a:rPr lang="en-US" altLang="ko-KR" sz="1400" dirty="0"/>
              <a:t>&gt;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TDimension</a:t>
            </a:r>
            <a:r>
              <a:rPr lang="en-US" altLang="ko-KR" sz="1400" dirty="0"/>
              <a:t>-D tomography</a:t>
            </a:r>
            <a:r>
              <a:rPr lang="ko-KR" altLang="en-US" sz="1400" dirty="0"/>
              <a:t>를 </a:t>
            </a:r>
            <a:r>
              <a:rPr lang="en-US" altLang="ko-KR" sz="1400" dirty="0"/>
              <a:t>(TDimension-1)-D Projection image</a:t>
            </a:r>
            <a:r>
              <a:rPr lang="ko-KR" altLang="en-US" sz="1400" dirty="0"/>
              <a:t>로 관련 짓기 위한 </a:t>
            </a:r>
            <a:r>
              <a:rPr lang="en-US" altLang="ko-KR" sz="1400" dirty="0"/>
              <a:t>Mother class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(</a:t>
            </a:r>
            <a:r>
              <a:rPr lang="en-US" altLang="ko-KR" sz="1400" dirty="0" err="1"/>
              <a:t>TDimension</a:t>
            </a:r>
            <a:r>
              <a:rPr lang="en-US" altLang="ko-KR" sz="1400" dirty="0"/>
              <a:t>) X (</a:t>
            </a:r>
            <a:r>
              <a:rPr lang="en-US" altLang="ko-KR" sz="1400" dirty="0" err="1"/>
              <a:t>TDimension</a:t>
            </a:r>
            <a:r>
              <a:rPr lang="en-US" altLang="ko-KR" sz="1400" dirty="0"/>
              <a:t> +1) projection metrics</a:t>
            </a:r>
            <a:r>
              <a:rPr lang="ko-KR" altLang="en-US" sz="1400" dirty="0"/>
              <a:t>를 가지고 있다</a:t>
            </a:r>
            <a:r>
              <a:rPr lang="en-US" altLang="ko-KR" sz="1400" dirty="0"/>
              <a:t>. (</a:t>
            </a:r>
            <a:r>
              <a:rPr lang="en-US" altLang="ko-KR" sz="1400" dirty="0" err="1"/>
              <a:t>GetMatrices</a:t>
            </a:r>
            <a:r>
              <a:rPr lang="ko-KR" altLang="en-US" sz="1400" dirty="0"/>
              <a:t>를 통해 접근 가능하다</a:t>
            </a:r>
            <a:r>
              <a:rPr lang="en-US" altLang="ko-KR" sz="1400" dirty="0"/>
              <a:t>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오직 </a:t>
            </a:r>
            <a:r>
              <a:rPr lang="en-US" altLang="ko-KR" sz="1400" dirty="0"/>
              <a:t>3D </a:t>
            </a:r>
            <a:r>
              <a:rPr lang="en-US" altLang="ko-KR" sz="1400" dirty="0" err="1"/>
              <a:t>Circulartrajectory</a:t>
            </a:r>
            <a:r>
              <a:rPr lang="ko-KR" altLang="en-US" sz="1400" dirty="0"/>
              <a:t>에서만 사용될 수 있다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ThreeDCircularProjectionGeometry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IEC 61217(</a:t>
            </a:r>
            <a:r>
              <a:rPr lang="en-US" altLang="ko-KR" sz="1400" dirty="0" err="1"/>
              <a:t>Isocentric</a:t>
            </a:r>
            <a:r>
              <a:rPr lang="en-US" altLang="ko-KR" sz="1400" dirty="0"/>
              <a:t> radiotherapy system</a:t>
            </a:r>
            <a:r>
              <a:rPr lang="ko-KR" altLang="en-US" sz="1400" dirty="0"/>
              <a:t>의 </a:t>
            </a:r>
            <a:r>
              <a:rPr lang="en-US" altLang="ko-KR" sz="1400" dirty="0"/>
              <a:t>Cone-beam imager</a:t>
            </a:r>
            <a:r>
              <a:rPr lang="ko-KR" altLang="en-US" sz="1400" dirty="0"/>
              <a:t>를 위한 </a:t>
            </a:r>
            <a:r>
              <a:rPr lang="en-US" altLang="ko-KR" sz="1400" dirty="0"/>
              <a:t>Design)</a:t>
            </a:r>
            <a:r>
              <a:rPr lang="ko-KR" altLang="en-US" sz="1400" dirty="0"/>
              <a:t>을 </a:t>
            </a:r>
            <a:r>
              <a:rPr lang="en-US" altLang="ko-KR" sz="1400" dirty="0"/>
              <a:t>Base</a:t>
            </a:r>
            <a:r>
              <a:rPr lang="ko-KR" altLang="en-US" sz="1400" dirty="0"/>
              <a:t>로 만들어졌다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오직 </a:t>
            </a:r>
            <a:r>
              <a:rPr lang="en-US" altLang="ko-KR" sz="1400" dirty="0"/>
              <a:t>3D </a:t>
            </a:r>
            <a:r>
              <a:rPr lang="en-US" altLang="ko-KR" sz="1400" dirty="0" err="1"/>
              <a:t>Circulartrajectory</a:t>
            </a:r>
            <a:r>
              <a:rPr lang="ko-KR" altLang="en-US" sz="1400" dirty="0"/>
              <a:t>에서만 사용될 수 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Circular trajectory</a:t>
            </a:r>
            <a:r>
              <a:rPr lang="ko-KR" altLang="en-US" sz="1400" dirty="0"/>
              <a:t>를 따라</a:t>
            </a:r>
            <a:r>
              <a:rPr lang="en-US" altLang="ko-KR" sz="1400" dirty="0"/>
              <a:t>, (flat panel</a:t>
            </a:r>
            <a:r>
              <a:rPr lang="ko-KR" altLang="en-US" sz="1400" dirty="0"/>
              <a:t>로 획득된</a:t>
            </a:r>
            <a:r>
              <a:rPr lang="en-US" altLang="ko-KR" sz="1400" dirty="0"/>
              <a:t>) 2D Projection image</a:t>
            </a:r>
            <a:r>
              <a:rPr lang="ko-KR" altLang="en-US" sz="1400" dirty="0"/>
              <a:t>들의 </a:t>
            </a:r>
            <a:r>
              <a:rPr lang="en-US" altLang="ko-KR" sz="1400" dirty="0"/>
              <a:t>Set</a:t>
            </a:r>
            <a:r>
              <a:rPr lang="ko-KR" altLang="en-US" sz="1400" dirty="0"/>
              <a:t>를 정의한다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Trajectory</a:t>
            </a:r>
            <a:r>
              <a:rPr lang="ko-KR" altLang="en-US" sz="1400" dirty="0"/>
              <a:t>에 대해 엄격하지는 않지만 몇몇 </a:t>
            </a:r>
            <a:r>
              <a:rPr lang="en-US" altLang="ko-KR" sz="1400" dirty="0"/>
              <a:t>Reconstruction</a:t>
            </a:r>
            <a:r>
              <a:rPr lang="ko-KR" altLang="en-US" sz="1400" dirty="0"/>
              <a:t>은 </a:t>
            </a:r>
            <a:r>
              <a:rPr lang="en-US" altLang="ko-KR" sz="1400" b="1" dirty="0"/>
              <a:t>y</a:t>
            </a:r>
            <a:r>
              <a:rPr lang="ko-KR" altLang="en-US" sz="1400" b="1" dirty="0"/>
              <a:t>축을 따라 회전</a:t>
            </a:r>
            <a:r>
              <a:rPr lang="en-US" altLang="ko-KR" sz="1400" b="1" dirty="0"/>
              <a:t>(Rotate)</a:t>
            </a:r>
            <a:r>
              <a:rPr lang="ko-KR" altLang="en-US" sz="1400" dirty="0"/>
              <a:t>되었다고 간주된다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Fixed Coordinate system</a:t>
            </a:r>
            <a:r>
              <a:rPr lang="ko-KR" altLang="en-US" sz="1400" dirty="0"/>
              <a:t>에서 </a:t>
            </a:r>
            <a:r>
              <a:rPr lang="en-US" altLang="ko-KR" sz="1400" dirty="0"/>
              <a:t>Source</a:t>
            </a:r>
            <a:r>
              <a:rPr lang="ko-KR" altLang="en-US" sz="1400" dirty="0"/>
              <a:t>와 </a:t>
            </a:r>
            <a:r>
              <a:rPr lang="en-US" altLang="ko-KR" sz="1400" dirty="0"/>
              <a:t>Detector</a:t>
            </a:r>
            <a:r>
              <a:rPr lang="ko-KR" altLang="en-US" sz="1400" dirty="0"/>
              <a:t>의 </a:t>
            </a:r>
            <a:r>
              <a:rPr lang="en-US" altLang="ko-KR" sz="1400" dirty="0"/>
              <a:t>Position</a:t>
            </a:r>
            <a:r>
              <a:rPr lang="ko-KR" altLang="en-US" sz="1400" dirty="0"/>
              <a:t>을 정의하기 위해 </a:t>
            </a:r>
            <a:r>
              <a:rPr lang="en-US" altLang="ko-KR" sz="1400" dirty="0"/>
              <a:t>9</a:t>
            </a:r>
            <a:r>
              <a:rPr lang="ko-KR" altLang="en-US" sz="1400" dirty="0"/>
              <a:t>개의 </a:t>
            </a:r>
            <a:r>
              <a:rPr lang="en-US" altLang="ko-KR" sz="1400" dirty="0"/>
              <a:t>Parameter</a:t>
            </a:r>
            <a:r>
              <a:rPr lang="ko-KR" altLang="en-US" sz="1400" dirty="0"/>
              <a:t>가 </a:t>
            </a:r>
            <a:r>
              <a:rPr lang="en-US" altLang="ko-KR" sz="1400" dirty="0"/>
              <a:t>Projection </a:t>
            </a:r>
            <a:r>
              <a:rPr lang="ko-KR" altLang="en-US" sz="1400" dirty="0"/>
              <a:t>마다 사용된다</a:t>
            </a:r>
            <a:r>
              <a:rPr lang="en-US" altLang="ko-KR" sz="14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C519BB-428E-44AA-A50A-925F6D70C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5" y="4200089"/>
            <a:ext cx="5544616" cy="1447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6BA7B1-748F-4B9E-97E5-F27F3E78B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4212538"/>
            <a:ext cx="3616789" cy="20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5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RTK (</a:t>
            </a:r>
            <a:r>
              <a:rPr lang="en-US" altLang="ko-KR" dirty="0"/>
              <a:t>Geometry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68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ThreeDCircularProjectionGeometry</a:t>
            </a:r>
            <a:endParaRPr lang="en-US" altLang="ko-KR" sz="2800" spc="-150" dirty="0">
              <a:solidFill>
                <a:prstClr val="black"/>
              </a:solidFill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Detector Orientation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Initial detector orientation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모든 </a:t>
            </a:r>
            <a:r>
              <a:rPr lang="en-US" altLang="ko-KR" sz="1400" dirty="0"/>
              <a:t>Parameter </a:t>
            </a:r>
            <a:r>
              <a:rPr lang="ko-KR" altLang="en-US" sz="1400" dirty="0"/>
              <a:t>초기화 </a:t>
            </a:r>
            <a:r>
              <a:rPr lang="en-US" altLang="ko-KR" sz="1400" dirty="0"/>
              <a:t>(=0)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Detector</a:t>
            </a:r>
            <a:r>
              <a:rPr lang="ko-KR" altLang="en-US" sz="1400" dirty="0"/>
              <a:t>의 </a:t>
            </a:r>
            <a:r>
              <a:rPr lang="en-US" altLang="ko-KR" sz="1400" dirty="0"/>
              <a:t>normal vector</a:t>
            </a:r>
            <a:r>
              <a:rPr lang="ko-KR" altLang="en-US" sz="1400" dirty="0"/>
              <a:t>는 </a:t>
            </a:r>
            <a:r>
              <a:rPr lang="en-US" altLang="ko-KR" sz="1400" dirty="0"/>
              <a:t>Z</a:t>
            </a:r>
            <a:r>
              <a:rPr lang="ko-KR" altLang="en-US" sz="1400" dirty="0"/>
              <a:t>축 방향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Rotation order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Rotation angle</a:t>
            </a:r>
            <a:r>
              <a:rPr lang="ko-KR" altLang="en-US" sz="1400" dirty="0"/>
              <a:t>은 </a:t>
            </a:r>
            <a:r>
              <a:rPr lang="en-US" altLang="ko-KR" sz="1400" dirty="0"/>
              <a:t>Detector</a:t>
            </a:r>
            <a:r>
              <a:rPr lang="ko-KR" altLang="en-US" sz="1400" dirty="0"/>
              <a:t>의 </a:t>
            </a:r>
            <a:r>
              <a:rPr lang="en-US" altLang="ko-KR" sz="1400" dirty="0"/>
              <a:t>Orientation</a:t>
            </a:r>
            <a:r>
              <a:rPr lang="ko-KR" altLang="en-US" sz="1400" dirty="0"/>
              <a:t>을 정의하는데 사용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Euler angle</a:t>
            </a:r>
            <a:r>
              <a:rPr lang="ko-KR" altLang="en-US" sz="1400" dirty="0"/>
              <a:t>의 </a:t>
            </a:r>
            <a:r>
              <a:rPr lang="en-US" altLang="ko-KR" sz="1400" dirty="0"/>
              <a:t>ZXY convention</a:t>
            </a:r>
            <a:r>
              <a:rPr lang="ko-KR" altLang="en-US" sz="1400" dirty="0"/>
              <a:t>을 사용한다</a:t>
            </a:r>
            <a:r>
              <a:rPr lang="en-US" altLang="ko-KR" sz="14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GantryAngle</a:t>
            </a:r>
            <a:r>
              <a:rPr lang="ko-KR" altLang="en-US" sz="1400" dirty="0"/>
              <a:t>은 </a:t>
            </a:r>
            <a:r>
              <a:rPr lang="en-US" altLang="ko-KR" sz="1400" dirty="0"/>
              <a:t>Y</a:t>
            </a:r>
            <a:r>
              <a:rPr lang="ko-KR" altLang="en-US" sz="1400" dirty="0"/>
              <a:t>축을 기준으로 회전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OutOfPlaneAngle</a:t>
            </a:r>
            <a:r>
              <a:rPr lang="ko-KR" altLang="en-US" sz="1400" dirty="0"/>
              <a:t>은 </a:t>
            </a:r>
            <a:r>
              <a:rPr lang="en-US" altLang="ko-KR" sz="1400" dirty="0"/>
              <a:t>X</a:t>
            </a:r>
            <a:r>
              <a:rPr lang="ko-KR" altLang="en-US" sz="1400" dirty="0"/>
              <a:t>축을 기준으로 회전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InPlaneAngle</a:t>
            </a:r>
            <a:r>
              <a:rPr lang="ko-KR" altLang="en-US" sz="1400" dirty="0"/>
              <a:t>은 </a:t>
            </a:r>
            <a:r>
              <a:rPr lang="en-US" altLang="ko-KR" sz="1400" dirty="0"/>
              <a:t>Z</a:t>
            </a:r>
            <a:r>
              <a:rPr lang="ko-KR" altLang="en-US" sz="1400" dirty="0"/>
              <a:t>축을 기준으로 회전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Gantry Angle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ϕg</a:t>
            </a:r>
            <a:r>
              <a:rPr lang="en-US" altLang="ko-KR" sz="1400" dirty="0"/>
              <a:t> in Section 2.3 of IEC 61217 </a:t>
            </a:r>
            <a:r>
              <a:rPr lang="ko-KR" altLang="en-US" sz="1400" dirty="0"/>
              <a:t>에 일치한다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: g System</a:t>
            </a:r>
            <a:r>
              <a:rPr lang="ko-KR" altLang="en-US" sz="1400" dirty="0"/>
              <a:t>의 </a:t>
            </a:r>
            <a:r>
              <a:rPr lang="en-US" altLang="ko-KR" sz="1400" dirty="0"/>
              <a:t>Rotation</a:t>
            </a:r>
            <a:r>
              <a:rPr lang="ko-KR" altLang="en-US" sz="1400" dirty="0"/>
              <a:t>은 </a:t>
            </a:r>
            <a:r>
              <a:rPr lang="en-US" altLang="ko-KR" sz="1400" dirty="0" err="1"/>
              <a:t>Xg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Zg</a:t>
            </a:r>
            <a:r>
              <a:rPr lang="ko-KR" altLang="en-US" sz="1400" dirty="0"/>
              <a:t>축의 </a:t>
            </a:r>
            <a:r>
              <a:rPr lang="en-US" altLang="ko-KR" sz="1400" dirty="0"/>
              <a:t>Rotation</a:t>
            </a:r>
            <a:r>
              <a:rPr lang="ko-KR" altLang="en-US" sz="1400" dirty="0"/>
              <a:t>과</a:t>
            </a:r>
            <a:br>
              <a:rPr lang="en-US" altLang="ko-KR" sz="1400" dirty="0"/>
            </a:br>
            <a:r>
              <a:rPr lang="en-US" altLang="ko-KR" sz="1400" dirty="0" err="1"/>
              <a:t>Yg</a:t>
            </a:r>
            <a:r>
              <a:rPr lang="ko-KR" altLang="en-US" sz="1400" dirty="0"/>
              <a:t>축을 기준으로 회전하는 </a:t>
            </a:r>
            <a:r>
              <a:rPr lang="en-US" altLang="ko-KR" sz="1400" dirty="0"/>
              <a:t>Angle </a:t>
            </a:r>
            <a:r>
              <a:rPr lang="en-US" altLang="ko-KR" sz="1400" dirty="0" err="1"/>
              <a:t>ϕg</a:t>
            </a:r>
            <a:r>
              <a:rPr lang="en-US" altLang="ko-KR" sz="1400" dirty="0"/>
              <a:t> </a:t>
            </a:r>
            <a:r>
              <a:rPr lang="ko-KR" altLang="en-US" sz="1400" dirty="0"/>
              <a:t>에 의해 정의된다</a:t>
            </a:r>
            <a:r>
              <a:rPr lang="en-US" altLang="ko-KR" sz="14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ϕg</a:t>
            </a:r>
            <a:r>
              <a:rPr lang="en-US" altLang="ko-KR" sz="1400" dirty="0"/>
              <a:t> </a:t>
            </a:r>
            <a:r>
              <a:rPr lang="ko-KR" altLang="en-US" sz="1400" dirty="0"/>
              <a:t>값의 증가는 </a:t>
            </a:r>
            <a:r>
              <a:rPr lang="en-US" altLang="ko-KR" sz="1400" dirty="0"/>
              <a:t>gantry</a:t>
            </a:r>
            <a:r>
              <a:rPr lang="ko-KR" altLang="en-US" sz="1400" dirty="0"/>
              <a:t>의 시계방향 회전에 일치한다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OutOfPlaneAngle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Gantry Rotation </a:t>
            </a:r>
            <a:r>
              <a:rPr lang="ko-KR" altLang="en-US" sz="1400" dirty="0"/>
              <a:t>축에 수직이고</a:t>
            </a:r>
            <a:r>
              <a:rPr lang="en-US" altLang="ko-KR" sz="1400" dirty="0"/>
              <a:t>, Flat panel</a:t>
            </a:r>
            <a:r>
              <a:rPr lang="ko-KR" altLang="en-US" sz="1400" dirty="0"/>
              <a:t>과 평행한 평면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IEC 61217</a:t>
            </a:r>
            <a:r>
              <a:rPr lang="ko-KR" altLang="en-US" sz="1400" dirty="0"/>
              <a:t>에 일치하는 </a:t>
            </a:r>
            <a:r>
              <a:rPr lang="en-US" altLang="ko-KR" sz="1400" dirty="0"/>
              <a:t>Rotation</a:t>
            </a:r>
            <a:r>
              <a:rPr lang="ko-KR" altLang="en-US" sz="1400" dirty="0"/>
              <a:t>은 없다</a:t>
            </a:r>
            <a:r>
              <a:rPr lang="en-US" altLang="ko-KR" sz="1400" dirty="0"/>
              <a:t>. (Default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0)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Gantry</a:t>
            </a:r>
            <a:r>
              <a:rPr lang="ko-KR" altLang="en-US" sz="1400" dirty="0"/>
              <a:t>가 </a:t>
            </a:r>
            <a:r>
              <a:rPr lang="en-US" altLang="ko-KR" sz="1400" dirty="0"/>
              <a:t>Rotate </a:t>
            </a:r>
            <a:r>
              <a:rPr lang="ko-KR" altLang="en-US" sz="1400" dirty="0"/>
              <a:t>한 후에</a:t>
            </a:r>
            <a:r>
              <a:rPr lang="en-US" altLang="ko-KR" sz="1400" dirty="0"/>
              <a:t>, X</a:t>
            </a:r>
            <a:r>
              <a:rPr lang="ko-KR" altLang="en-US" sz="1400" dirty="0"/>
              <a:t>축을 중심으로 하는 </a:t>
            </a:r>
            <a:r>
              <a:rPr lang="en-US" altLang="ko-KR" sz="1400" dirty="0"/>
              <a:t>Y</a:t>
            </a:r>
            <a:r>
              <a:rPr lang="ko-KR" altLang="en-US" sz="1400" dirty="0"/>
              <a:t>축과</a:t>
            </a:r>
            <a:r>
              <a:rPr lang="en-US" altLang="ko-KR" sz="1400" dirty="0"/>
              <a:t> Z</a:t>
            </a:r>
            <a:r>
              <a:rPr lang="ko-KR" altLang="en-US" sz="1400" dirty="0"/>
              <a:t>축의 </a:t>
            </a:r>
            <a:r>
              <a:rPr lang="en-US" altLang="ko-KR" sz="1400" dirty="0"/>
              <a:t>rotation</a:t>
            </a:r>
            <a:r>
              <a:rPr lang="ko-KR" altLang="en-US" sz="1400" dirty="0"/>
              <a:t>에 의해 정의된다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InPlaneAngle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2D Projection</a:t>
            </a:r>
            <a:r>
              <a:rPr lang="ko-KR" altLang="en-US" sz="1400" dirty="0"/>
              <a:t>의 </a:t>
            </a:r>
            <a:r>
              <a:rPr lang="en-US" altLang="ko-KR" sz="1400" dirty="0"/>
              <a:t>In Plane Rotation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OutOfPlaneAngle</a:t>
            </a:r>
            <a:r>
              <a:rPr lang="ko-KR" altLang="en-US" sz="1400" dirty="0"/>
              <a:t>이 </a:t>
            </a:r>
            <a:r>
              <a:rPr lang="en-US" altLang="ko-KR" sz="1400" dirty="0"/>
              <a:t>0</a:t>
            </a:r>
            <a:r>
              <a:rPr lang="ko-KR" altLang="en-US" sz="1400" dirty="0"/>
              <a:t>이면</a:t>
            </a:r>
            <a:r>
              <a:rPr lang="en-US" altLang="ko-KR" sz="1400" dirty="0"/>
              <a:t>, Section 2.6 of IEC 61217 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θr</a:t>
            </a:r>
            <a:r>
              <a:rPr lang="en-US" altLang="ko-KR" sz="1400" dirty="0"/>
              <a:t> </a:t>
            </a:r>
            <a:r>
              <a:rPr lang="ko-KR" altLang="en-US" sz="1400" dirty="0"/>
              <a:t>과 일치한다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(Default = 0)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5FA819-8898-4922-81E0-67BB72BFA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06" y="836712"/>
            <a:ext cx="2932246" cy="23530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FA1CB8-9994-492B-A95B-3FAD15AA02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63" t="4785" b="3819"/>
          <a:stretch/>
        </p:blipFill>
        <p:spPr>
          <a:xfrm>
            <a:off x="6840760" y="3189803"/>
            <a:ext cx="2864768" cy="20370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C2404B-5729-46C9-8E40-148ACDC99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144" y="5664173"/>
            <a:ext cx="1348663" cy="10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29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RTK (Geometry)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9711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ThreeDCircularProjectionGeometry</a:t>
            </a:r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 (</a:t>
            </a:r>
            <a:r>
              <a:rPr lang="ko-KR" altLang="en-US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좌표계 변환</a:t>
            </a:r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GetProjectionCoordinatesToFixedSystemMatrix</a:t>
            </a:r>
            <a:br>
              <a:rPr lang="en-US" altLang="ko-KR" sz="1400" dirty="0"/>
            </a:br>
            <a:r>
              <a:rPr lang="en-US" altLang="ko-KR" sz="1400" dirty="0"/>
              <a:t>: Projection coordinate system(2D) </a:t>
            </a:r>
            <a:r>
              <a:rPr lang="ko-KR" altLang="en-US" sz="1400" dirty="0"/>
              <a:t>을 </a:t>
            </a:r>
            <a:r>
              <a:rPr lang="en-US" altLang="ko-KR" sz="1400" dirty="0"/>
              <a:t>Fixed Coordinate system(3D)</a:t>
            </a:r>
            <a:r>
              <a:rPr lang="ko-KR" altLang="en-US" sz="1400" dirty="0"/>
              <a:t>으로 변환한다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>
                <a:sym typeface="Wingdings" panose="05000000000000000000" pitchFamily="2" charset="2"/>
              </a:rPr>
              <a:t> Projection </a:t>
            </a:r>
            <a:r>
              <a:rPr lang="ko-KR" altLang="en-US" sz="1400" dirty="0">
                <a:sym typeface="Wingdings" panose="05000000000000000000" pitchFamily="2" charset="2"/>
              </a:rPr>
              <a:t>영상들을 더 쉽게 다루기 위한 변환이다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endParaRPr lang="en-US" altLang="ko-KR" sz="1400" dirty="0"/>
          </a:p>
          <a:p>
            <a:pPr lvl="0"/>
            <a:r>
              <a:rPr lang="en-US" altLang="ko-KR" sz="1400" dirty="0"/>
              <a:t>	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단위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Degree : Geometry</a:t>
            </a:r>
            <a:r>
              <a:rPr lang="ko-KR" altLang="en-US" sz="1400" dirty="0"/>
              <a:t> </a:t>
            </a:r>
            <a:r>
              <a:rPr lang="en-US" altLang="ko-KR" sz="1400" dirty="0"/>
              <a:t>object</a:t>
            </a:r>
            <a:r>
              <a:rPr lang="ko-KR" altLang="en-US" sz="1400" dirty="0"/>
              <a:t>에서 저장되는 </a:t>
            </a:r>
            <a:r>
              <a:rPr lang="en-US" altLang="ko-KR" sz="1400" dirty="0"/>
              <a:t>Angle</a:t>
            </a:r>
            <a:r>
              <a:rPr lang="ko-KR" altLang="en-US" sz="1400" dirty="0"/>
              <a:t>은 </a:t>
            </a:r>
            <a:r>
              <a:rPr lang="en-US" altLang="ko-KR" sz="1400" dirty="0"/>
              <a:t>Degree</a:t>
            </a:r>
            <a:r>
              <a:rPr lang="ko-KR" altLang="en-US" sz="1400" dirty="0"/>
              <a:t>를 사용한다</a:t>
            </a:r>
            <a:r>
              <a:rPr lang="en-US" altLang="ko-KR" sz="1400" dirty="0"/>
              <a:t>. (0 ~ 360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Distance : </a:t>
            </a:r>
            <a:r>
              <a:rPr lang="ko-KR" altLang="en-US" sz="1400" dirty="0"/>
              <a:t>강요되지는 않지만 </a:t>
            </a:r>
            <a:r>
              <a:rPr lang="en-US" altLang="ko-KR" sz="1400" dirty="0"/>
              <a:t>ITK</a:t>
            </a:r>
            <a:r>
              <a:rPr lang="ko-KR" altLang="en-US" sz="1400" dirty="0"/>
              <a:t>와 </a:t>
            </a:r>
            <a:r>
              <a:rPr lang="en-US" altLang="ko-KR" sz="1400" dirty="0"/>
              <a:t>DICOM</a:t>
            </a:r>
            <a:r>
              <a:rPr lang="ko-KR" altLang="en-US" sz="1400" dirty="0"/>
              <a:t>에서 일반적으로 </a:t>
            </a:r>
            <a:r>
              <a:rPr lang="en-US" altLang="ko-KR" sz="1400" dirty="0"/>
              <a:t>Millimeter</a:t>
            </a:r>
            <a:r>
              <a:rPr lang="ko-KR" altLang="en-US" sz="1400" dirty="0"/>
              <a:t>를 사용한다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Image Coordinate system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itk</a:t>
            </a:r>
            <a:r>
              <a:rPr lang="en-US" altLang="ko-KR" sz="1400" dirty="0"/>
              <a:t>::Image&lt;&gt;</a:t>
            </a:r>
            <a:r>
              <a:rPr lang="ko-KR" altLang="en-US" sz="1400" dirty="0"/>
              <a:t>는 </a:t>
            </a:r>
            <a:r>
              <a:rPr lang="en-US" altLang="ko-KR" sz="1400" dirty="0"/>
              <a:t>Voxel</a:t>
            </a:r>
            <a:r>
              <a:rPr lang="ko-KR" altLang="en-US" sz="1400" dirty="0"/>
              <a:t>을 </a:t>
            </a:r>
            <a:r>
              <a:rPr lang="en-US" altLang="ko-KR" sz="1400" dirty="0"/>
              <a:t>Physical </a:t>
            </a:r>
            <a:r>
              <a:rPr lang="ko-KR" altLang="en-US" sz="1400" dirty="0"/>
              <a:t>좌표로 변환하기 위한 정보를 가지고 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Members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m_Origin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m_Spacing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m_Direction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Voxel </a:t>
            </a:r>
            <a:r>
              <a:rPr lang="ko-KR" altLang="en-US" sz="1400" dirty="0"/>
              <a:t>좌표는 내부 </a:t>
            </a:r>
            <a:r>
              <a:rPr lang="en-US" altLang="ko-KR" sz="1400" dirty="0"/>
              <a:t>Computation</a:t>
            </a:r>
            <a:r>
              <a:rPr lang="ko-KR" altLang="en-US" sz="1400" dirty="0"/>
              <a:t>을 제외하고는 </a:t>
            </a:r>
            <a:r>
              <a:rPr lang="en-US" altLang="ko-KR" sz="1400" dirty="0"/>
              <a:t>RTK</a:t>
            </a:r>
            <a:r>
              <a:rPr lang="ko-KR" altLang="en-US" sz="1400" dirty="0"/>
              <a:t>에서 사용되지 않는다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Fixed coordinate system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RTK</a:t>
            </a:r>
            <a:r>
              <a:rPr lang="ko-KR" altLang="en-US" sz="1400" dirty="0"/>
              <a:t>에서 </a:t>
            </a:r>
            <a:r>
              <a:rPr lang="en-US" altLang="ko-KR" sz="1400" dirty="0"/>
              <a:t>Fixed coordinate system(x, y, z)</a:t>
            </a:r>
            <a:r>
              <a:rPr lang="ko-KR" altLang="en-US" sz="1400" dirty="0"/>
              <a:t>는 </a:t>
            </a:r>
            <a:r>
              <a:rPr lang="en-US" altLang="ko-KR" sz="1400" dirty="0"/>
              <a:t>Origin(0, 0, 0)</a:t>
            </a:r>
            <a:r>
              <a:rPr lang="ko-KR" altLang="en-US" sz="1400" dirty="0"/>
              <a:t>에서 </a:t>
            </a:r>
            <a:r>
              <a:rPr lang="en-US" altLang="ko-KR" sz="1400" dirty="0"/>
              <a:t>Isocenter</a:t>
            </a:r>
            <a:r>
              <a:rPr lang="ko-KR" altLang="en-US" sz="1400" dirty="0"/>
              <a:t>를 가진 </a:t>
            </a:r>
            <a:r>
              <a:rPr lang="en-US" altLang="ko-KR" sz="1400" dirty="0"/>
              <a:t>tomography </a:t>
            </a:r>
            <a:r>
              <a:rPr lang="ko-KR" altLang="en-US" sz="1400" dirty="0"/>
              <a:t>의 </a:t>
            </a:r>
            <a:r>
              <a:rPr lang="en-US" altLang="ko-KR" sz="1400" dirty="0"/>
              <a:t>Coordinate system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06563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RTK (</a:t>
            </a:r>
            <a:r>
              <a:rPr lang="en-US" altLang="ko-KR" dirty="0"/>
              <a:t>Geometry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68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ThreeDCircularProjectionGeometry</a:t>
            </a:r>
            <a:endParaRPr lang="en-US" altLang="ko-KR" sz="2800" spc="-150" dirty="0">
              <a:solidFill>
                <a:prstClr val="black"/>
              </a:solidFill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Detector Orientation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Rotation Matrix</a:t>
            </a:r>
            <a:br>
              <a:rPr lang="en-US" altLang="ko-KR" sz="1400" dirty="0"/>
            </a:br>
            <a:r>
              <a:rPr lang="en-US" altLang="ko-KR" sz="1400" dirty="0"/>
              <a:t>: Homogeneous coordinate</a:t>
            </a:r>
            <a:r>
              <a:rPr lang="ko-KR" altLang="en-US" sz="1400" dirty="0"/>
              <a:t>에서 </a:t>
            </a:r>
            <a:r>
              <a:rPr lang="en-US" altLang="ko-KR" sz="1400" dirty="0"/>
              <a:t>Rotation matrix</a:t>
            </a:r>
            <a:r>
              <a:rPr lang="ko-KR" altLang="en-US" sz="1400" dirty="0"/>
              <a:t>는 </a:t>
            </a:r>
            <a:br>
              <a:rPr lang="en-US" altLang="ko-KR" sz="1400" dirty="0"/>
            </a:br>
            <a:r>
              <a:rPr lang="ko-KR" altLang="en-US" sz="1400" dirty="0"/>
              <a:t>반대각을 가지고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itk</a:t>
            </a:r>
            <a:r>
              <a:rPr lang="en-US" altLang="ko-KR" sz="1400" dirty="0"/>
              <a:t>::Euler3DTransform&lt;double&gt;::</a:t>
            </a:r>
            <a:r>
              <a:rPr lang="en-US" altLang="ko-KR" sz="1400" dirty="0" err="1"/>
              <a:t>ComputeMatrix</a:t>
            </a:r>
            <a:r>
              <a:rPr lang="en-US" altLang="ko-KR" sz="1400" dirty="0"/>
              <a:t>()</a:t>
            </a:r>
            <a:r>
              <a:rPr lang="ko-KR" altLang="en-US" sz="1400" dirty="0"/>
              <a:t> 로 구성된다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※ Scanner </a:t>
            </a:r>
            <a:r>
              <a:rPr lang="ko-KR" altLang="en-US" sz="1400" dirty="0"/>
              <a:t>가 아닌</a:t>
            </a:r>
            <a:r>
              <a:rPr lang="en-US" altLang="ko-KR" sz="1400" dirty="0"/>
              <a:t>, Volume</a:t>
            </a:r>
            <a:r>
              <a:rPr lang="ko-KR" altLang="en-US" sz="1400" dirty="0"/>
              <a:t>을 </a:t>
            </a:r>
            <a:r>
              <a:rPr lang="en-US" altLang="ko-KR" sz="1400" dirty="0"/>
              <a:t>Rotate </a:t>
            </a:r>
            <a:r>
              <a:rPr lang="ko-KR" altLang="en-US" sz="1400" dirty="0"/>
              <a:t>하는 것이기 때문</a:t>
            </a:r>
            <a:br>
              <a:rPr lang="en-US" altLang="ko-KR" sz="1400" dirty="0"/>
            </a:b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F9E723-4203-4FAF-BD2C-9F577EBC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00" y="2911817"/>
            <a:ext cx="47910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08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RTK (</a:t>
            </a:r>
            <a:r>
              <a:rPr lang="en-US" altLang="ko-KR" dirty="0"/>
              <a:t>Geometry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68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ThreeDCircularProjectionGeometry</a:t>
            </a:r>
            <a:endParaRPr lang="en-US" altLang="ko-KR" sz="2800" spc="-150" dirty="0">
              <a:solidFill>
                <a:prstClr val="black"/>
              </a:solidFill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Drawing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아래 그림은 </a:t>
            </a:r>
            <a:r>
              <a:rPr lang="en-US" altLang="ko-KR" sz="1400" dirty="0"/>
              <a:t>Rotate coordinate system(Rx, Ry, </a:t>
            </a:r>
            <a:r>
              <a:rPr lang="en-US" altLang="ko-KR" sz="1400" dirty="0" err="1"/>
              <a:t>Rz</a:t>
            </a:r>
            <a:r>
              <a:rPr lang="en-US" altLang="ko-KR" sz="1400" dirty="0"/>
              <a:t>)</a:t>
            </a:r>
            <a:r>
              <a:rPr lang="ko-KR" altLang="en-US" sz="1400" dirty="0"/>
              <a:t>에서 </a:t>
            </a:r>
            <a:r>
              <a:rPr lang="en-US" altLang="ko-KR" sz="1400" dirty="0"/>
              <a:t>Source</a:t>
            </a:r>
            <a:r>
              <a:rPr lang="ko-KR" altLang="en-US" sz="1400" dirty="0"/>
              <a:t>의 </a:t>
            </a:r>
            <a:r>
              <a:rPr lang="en-US" altLang="ko-KR" sz="1400" dirty="0"/>
              <a:t>Parameter</a:t>
            </a:r>
            <a:r>
              <a:rPr lang="ko-KR" altLang="en-US" sz="1400" dirty="0"/>
              <a:t>와 </a:t>
            </a:r>
            <a:r>
              <a:rPr lang="en-US" altLang="ko-KR" sz="1400" dirty="0"/>
              <a:t>Detector</a:t>
            </a:r>
            <a:r>
              <a:rPr lang="ko-KR" altLang="en-US" sz="1400" dirty="0"/>
              <a:t>의 위치를 묘사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6</a:t>
            </a:r>
            <a:r>
              <a:rPr lang="ko-KR" altLang="en-US" sz="1400" dirty="0"/>
              <a:t>개의 </a:t>
            </a:r>
            <a:r>
              <a:rPr lang="en-US" altLang="ko-KR" sz="1400" dirty="0"/>
              <a:t>Parameter</a:t>
            </a:r>
            <a:r>
              <a:rPr lang="ko-KR" altLang="en-US" sz="1400" dirty="0"/>
              <a:t>는 </a:t>
            </a:r>
            <a:r>
              <a:rPr lang="en-US" altLang="ko-KR" sz="1400" dirty="0"/>
              <a:t>Source</a:t>
            </a:r>
            <a:r>
              <a:rPr lang="ko-KR" altLang="en-US" sz="1400" dirty="0"/>
              <a:t>와 </a:t>
            </a:r>
            <a:r>
              <a:rPr lang="en-US" altLang="ko-KR" sz="1400" dirty="0"/>
              <a:t>Detector</a:t>
            </a:r>
            <a:r>
              <a:rPr lang="ko-KR" altLang="en-US" sz="1400" dirty="0"/>
              <a:t>의 </a:t>
            </a:r>
            <a:r>
              <a:rPr lang="en-US" altLang="ko-KR" sz="1400" dirty="0"/>
              <a:t>Position</a:t>
            </a:r>
            <a:r>
              <a:rPr lang="ko-KR" altLang="en-US" sz="1400" dirty="0"/>
              <a:t>을 나타내는데 사용 된다</a:t>
            </a:r>
            <a:r>
              <a:rPr lang="en-US" altLang="ko-KR" sz="14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8A56920-902F-4324-8907-E596DE27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01" y="2739396"/>
            <a:ext cx="3708583" cy="25448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6362246-12A0-416F-AF9D-C2B76D9DA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048" y="2771454"/>
            <a:ext cx="4223958" cy="261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0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RTK (</a:t>
            </a:r>
            <a:r>
              <a:rPr lang="en-US" altLang="ko-KR" dirty="0"/>
              <a:t>Geometry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68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ThreeDCircularProjectionGeometry</a:t>
            </a:r>
            <a:endParaRPr lang="en-US" altLang="ko-KR" sz="2800" spc="-150" dirty="0">
              <a:solidFill>
                <a:prstClr val="black"/>
              </a:solidFill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Source Position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Source Position</a:t>
            </a:r>
            <a:r>
              <a:rPr lang="ko-KR" altLang="en-US" sz="1400" dirty="0"/>
              <a:t>은 </a:t>
            </a:r>
            <a:r>
              <a:rPr lang="en-US" altLang="ko-KR" sz="1400" dirty="0"/>
              <a:t>3</a:t>
            </a:r>
            <a:r>
              <a:rPr lang="ko-KR" altLang="en-US" sz="1400" dirty="0"/>
              <a:t>개 </a:t>
            </a:r>
            <a:r>
              <a:rPr lang="en-US" altLang="ko-KR" sz="1400" dirty="0"/>
              <a:t>Parameter</a:t>
            </a:r>
            <a:r>
              <a:rPr lang="ko-KR" altLang="en-US" sz="1400" dirty="0"/>
              <a:t>를 가지고 </a:t>
            </a:r>
            <a:r>
              <a:rPr lang="en-US" altLang="ko-KR" sz="1400" dirty="0"/>
              <a:t>Isocenter</a:t>
            </a:r>
            <a:r>
              <a:rPr lang="ko-KR" altLang="en-US" sz="1400" dirty="0"/>
              <a:t>를 기준으로 정의된다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Params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SourceOffsetX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SourceOffsetY</a:t>
            </a:r>
            <a:r>
              <a:rPr lang="en-US" altLang="ko-KR" sz="1400" dirty="0"/>
              <a:t> and </a:t>
            </a:r>
            <a:r>
              <a:rPr lang="en-US" altLang="ko-KR" sz="1400" dirty="0" err="1"/>
              <a:t>SourceToIsocenterDistance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Detector Position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Detector Position</a:t>
            </a:r>
            <a:r>
              <a:rPr lang="ko-KR" altLang="en-US" sz="1400" dirty="0">
                <a:solidFill>
                  <a:prstClr val="black"/>
                </a:solidFill>
              </a:rPr>
              <a:t>은 </a:t>
            </a:r>
            <a:r>
              <a:rPr lang="en-US" altLang="ko-KR" sz="1400" dirty="0">
                <a:solidFill>
                  <a:prstClr val="black"/>
                </a:solidFill>
              </a:rPr>
              <a:t>3</a:t>
            </a:r>
            <a:r>
              <a:rPr lang="ko-KR" altLang="en-US" sz="1400" dirty="0">
                <a:solidFill>
                  <a:prstClr val="black"/>
                </a:solidFill>
              </a:rPr>
              <a:t>개 </a:t>
            </a:r>
            <a:r>
              <a:rPr lang="en-US" altLang="ko-KR" sz="1400" dirty="0" err="1">
                <a:solidFill>
                  <a:prstClr val="black"/>
                </a:solidFill>
              </a:rPr>
              <a:t>Prameter</a:t>
            </a:r>
            <a:r>
              <a:rPr lang="ko-KR" altLang="en-US" sz="1400" dirty="0">
                <a:solidFill>
                  <a:prstClr val="black"/>
                </a:solidFill>
              </a:rPr>
              <a:t>를 가지고 </a:t>
            </a:r>
            <a:r>
              <a:rPr lang="en-US" altLang="ko-KR" sz="1400" dirty="0">
                <a:solidFill>
                  <a:prstClr val="black"/>
                </a:solidFill>
              </a:rPr>
              <a:t>Source</a:t>
            </a:r>
            <a:r>
              <a:rPr lang="ko-KR" altLang="en-US" sz="1400" dirty="0">
                <a:solidFill>
                  <a:prstClr val="black"/>
                </a:solidFill>
              </a:rPr>
              <a:t>를 기준으로 정의된다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Prams : </a:t>
            </a:r>
            <a:r>
              <a:rPr lang="en-US" altLang="ko-KR" sz="1400" dirty="0" err="1">
                <a:solidFill>
                  <a:prstClr val="black"/>
                </a:solidFill>
              </a:rPr>
              <a:t>ProjectionOffsetX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</a:rPr>
              <a:t>ProjectionOffsetY</a:t>
            </a:r>
            <a:r>
              <a:rPr lang="en-US" altLang="ko-KR" sz="1400" dirty="0">
                <a:solidFill>
                  <a:prstClr val="black"/>
                </a:solidFill>
              </a:rPr>
              <a:t> and </a:t>
            </a:r>
            <a:r>
              <a:rPr lang="en-US" altLang="ko-KR" sz="1400" dirty="0" err="1">
                <a:solidFill>
                  <a:prstClr val="black"/>
                </a:solidFill>
              </a:rPr>
              <a:t>SourceToDetectorDistance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Final matrix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71D75A-9829-47A3-B5D3-A79278D8E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3669033"/>
            <a:ext cx="7077075" cy="2257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64F2F5-5D8F-4092-83CB-000DFA23A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200" y="5226399"/>
            <a:ext cx="3093986" cy="15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36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RTK (</a:t>
            </a:r>
            <a:r>
              <a:rPr lang="en-US" altLang="ko-KR" dirty="0"/>
              <a:t>Geometry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68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ThreeDCircularProjectionGeometry</a:t>
            </a:r>
            <a:endParaRPr lang="en-US" altLang="ko-KR" sz="2800" spc="-150" dirty="0">
              <a:solidFill>
                <a:prstClr val="black"/>
              </a:solidFill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Detector radius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Flat panel detector </a:t>
            </a:r>
            <a:r>
              <a:rPr lang="ko-KR" altLang="en-US" sz="1400" dirty="0"/>
              <a:t>외에 </a:t>
            </a:r>
            <a:r>
              <a:rPr lang="en-US" altLang="ko-KR" sz="1400" dirty="0"/>
              <a:t>Forward / back projector</a:t>
            </a:r>
            <a:r>
              <a:rPr lang="ko-KR" altLang="en-US" sz="1400" dirty="0"/>
              <a:t>들은 </a:t>
            </a:r>
            <a:br>
              <a:rPr lang="en-US" altLang="ko-KR" sz="1400" dirty="0"/>
            </a:br>
            <a:r>
              <a:rPr lang="en-US" altLang="ko-KR" sz="1400" dirty="0"/>
              <a:t>RTK</a:t>
            </a:r>
            <a:r>
              <a:rPr lang="ko-KR" altLang="en-US" sz="1400" dirty="0"/>
              <a:t>에서 </a:t>
            </a:r>
            <a:r>
              <a:rPr lang="en-US" altLang="ko-KR" sz="1400" dirty="0"/>
              <a:t>Cylindrical detector</a:t>
            </a:r>
            <a:r>
              <a:rPr lang="ko-KR" altLang="en-US" sz="1400" dirty="0"/>
              <a:t>도 다룰 수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Cylindrical detector</a:t>
            </a:r>
            <a:r>
              <a:rPr lang="ko-KR" altLang="en-US" sz="1400" dirty="0"/>
              <a:t>의 반지름</a:t>
            </a:r>
            <a:r>
              <a:rPr lang="en-US" altLang="ko-KR" sz="1400" dirty="0"/>
              <a:t>(radius)</a:t>
            </a:r>
            <a:r>
              <a:rPr lang="ko-KR" altLang="en-US" sz="1400" dirty="0"/>
              <a:t>는 오직 한번 저장된다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en-US" altLang="ko-KR" sz="1400" dirty="0" err="1"/>
              <a:t>RadiusCylindricalDetector</a:t>
            </a:r>
            <a:r>
              <a:rPr lang="ko-KR" altLang="en-US" sz="1400" dirty="0"/>
              <a:t>는 </a:t>
            </a:r>
            <a:r>
              <a:rPr lang="en-US" altLang="ko-KR" sz="1400" dirty="0"/>
              <a:t>Default</a:t>
            </a:r>
            <a:r>
              <a:rPr lang="ko-KR" altLang="en-US" sz="1400" dirty="0"/>
              <a:t> </a:t>
            </a:r>
            <a:r>
              <a:rPr lang="en-US" altLang="ko-KR" sz="1400" dirty="0"/>
              <a:t>0</a:t>
            </a:r>
            <a:r>
              <a:rPr lang="ko-KR" altLang="en-US" sz="1400" dirty="0" err="1"/>
              <a:t>이으로</a:t>
            </a:r>
            <a:r>
              <a:rPr lang="ko-KR" altLang="en-US" sz="1400" dirty="0"/>
              <a:t> 이는 </a:t>
            </a:r>
            <a:r>
              <a:rPr lang="en-US" altLang="ko-KR" sz="1400" dirty="0"/>
              <a:t>Flat panel</a:t>
            </a:r>
            <a:r>
              <a:rPr lang="ko-KR" altLang="en-US" sz="1400" dirty="0"/>
              <a:t>을 의미</a:t>
            </a:r>
            <a:r>
              <a:rPr lang="en-US" altLang="ko-KR" sz="1400" dirty="0"/>
              <a:t>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ProjectionsRegionConstIteratorRayBased</a:t>
            </a:r>
            <a:r>
              <a:rPr lang="en-US" altLang="ko-KR" sz="1400" dirty="0"/>
              <a:t>&lt; </a:t>
            </a:r>
            <a:r>
              <a:rPr lang="en-US" altLang="ko-KR" sz="1400" dirty="0" err="1"/>
              <a:t>TImage</a:t>
            </a:r>
            <a:r>
              <a:rPr lang="en-US" altLang="ko-KR" sz="1400" dirty="0"/>
              <a:t> &gt; *</a:t>
            </a:r>
            <a:r>
              <a:rPr lang="en-US" altLang="ko-KR" sz="1400" dirty="0" err="1"/>
              <a:t>ProjectionsRegionConstIteratorRayBased</a:t>
            </a:r>
            <a:r>
              <a:rPr lang="en-US" altLang="ko-KR" sz="1400" dirty="0"/>
              <a:t>&lt; </a:t>
            </a:r>
            <a:r>
              <a:rPr lang="en-US" altLang="ko-KR" sz="1400" dirty="0" err="1"/>
              <a:t>TImage</a:t>
            </a:r>
            <a:r>
              <a:rPr lang="en-US" altLang="ko-KR" sz="1400" dirty="0"/>
              <a:t> &gt;::New() </a:t>
            </a:r>
            <a:r>
              <a:rPr lang="ko-KR" altLang="en-US" sz="1400" dirty="0"/>
              <a:t>참조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Parallel geometry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SDD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일 때</a:t>
            </a:r>
            <a:r>
              <a:rPr lang="en-US" altLang="ko-KR" sz="1400" dirty="0"/>
              <a:t>, Geometry</a:t>
            </a:r>
            <a:r>
              <a:rPr lang="ko-KR" altLang="en-US" sz="1400" dirty="0"/>
              <a:t>는 평행하다고 가정된다</a:t>
            </a:r>
            <a:r>
              <a:rPr lang="en-US" altLang="ko-KR" sz="1400" dirty="0"/>
              <a:t>.(</a:t>
            </a:r>
            <a:r>
              <a:rPr lang="ko-KR" altLang="en-US" sz="1400" dirty="0"/>
              <a:t>무한일 때도 평행</a:t>
            </a:r>
            <a:r>
              <a:rPr lang="en-US" altLang="ko-KR" sz="1400" dirty="0"/>
              <a:t>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Detector</a:t>
            </a:r>
            <a:r>
              <a:rPr lang="ko-KR" altLang="en-US" sz="1400" dirty="0"/>
              <a:t>는 </a:t>
            </a:r>
            <a:r>
              <a:rPr lang="en-US" altLang="ko-KR" sz="1400" dirty="0"/>
              <a:t>Flat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X-Ray</a:t>
            </a:r>
            <a:r>
              <a:rPr lang="ko-KR" altLang="en-US" sz="1400" dirty="0"/>
              <a:t>는 </a:t>
            </a:r>
            <a:r>
              <a:rPr lang="en-US" altLang="ko-KR" sz="1400" dirty="0"/>
              <a:t>Detector</a:t>
            </a:r>
            <a:r>
              <a:rPr lang="ko-KR" altLang="en-US" sz="1400" dirty="0"/>
              <a:t> 평면에 직교하다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Source</a:t>
            </a:r>
            <a:r>
              <a:rPr lang="ko-KR" altLang="en-US" sz="1400" dirty="0"/>
              <a:t>는 </a:t>
            </a:r>
            <a:r>
              <a:rPr lang="en-US" altLang="ko-KR" sz="1400" dirty="0"/>
              <a:t>Isocenter</a:t>
            </a:r>
            <a:r>
              <a:rPr lang="ko-KR" altLang="en-US" sz="1400" dirty="0"/>
              <a:t>로부터 </a:t>
            </a:r>
            <a:r>
              <a:rPr lang="en-US" altLang="ko-KR" sz="1400" dirty="0"/>
              <a:t>SID</a:t>
            </a:r>
            <a:r>
              <a:rPr lang="ko-KR" altLang="en-US" sz="1400" dirty="0"/>
              <a:t>만큼 떨어져 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Detector</a:t>
            </a:r>
            <a:r>
              <a:rPr lang="ko-KR" altLang="en-US" sz="1400" dirty="0"/>
              <a:t>는 </a:t>
            </a:r>
            <a:r>
              <a:rPr lang="en-US" altLang="ko-KR" sz="1400" dirty="0"/>
              <a:t>Isocenter</a:t>
            </a:r>
            <a:r>
              <a:rPr lang="ko-KR" altLang="en-US" sz="1400" dirty="0"/>
              <a:t>의 원점</a:t>
            </a:r>
            <a:r>
              <a:rPr lang="en-US" altLang="ko-KR" sz="1400" dirty="0"/>
              <a:t>(0,0,0)</a:t>
            </a:r>
            <a:r>
              <a:rPr lang="ko-KR" altLang="en-US" sz="1400" dirty="0"/>
              <a:t>을 기준으로 대칭적으로 놓여 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이 때</a:t>
            </a:r>
            <a:r>
              <a:rPr lang="en-US" altLang="ko-KR" sz="1400" dirty="0"/>
              <a:t>, Projection matrix</a:t>
            </a:r>
            <a:r>
              <a:rPr lang="ko-KR" altLang="en-US" sz="1400" dirty="0"/>
              <a:t>는 다음과 같다</a:t>
            </a:r>
            <a:r>
              <a:rPr lang="en-US" altLang="ko-KR" sz="14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075229-C9B8-43A9-91D8-8A9DCC5DE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780" y="1052736"/>
            <a:ext cx="3038772" cy="20882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A2DF87-220F-4D72-B3DF-A7F27724E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144" y="4177515"/>
            <a:ext cx="3346351" cy="24216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E8B37D-F03A-469F-A174-79444774C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770" y="4960590"/>
            <a:ext cx="32480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2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ITK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Integrate ITK in my application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C23D44-A04F-48B6-A5A6-4508DC5D6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7" y="1642148"/>
            <a:ext cx="88582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10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RTK (</a:t>
            </a:r>
            <a:r>
              <a:rPr lang="en-US" altLang="ko-KR" dirty="0"/>
              <a:t>Geometry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68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ThreeDCircularProjectionGeometry</a:t>
            </a:r>
            <a:endParaRPr lang="en-US" altLang="ko-KR" sz="2800" spc="-150" dirty="0">
              <a:solidFill>
                <a:prstClr val="black"/>
              </a:solidFill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Sample (.xml)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ThreeDCCircularProjectionGeomtry</a:t>
            </a:r>
            <a:r>
              <a:rPr lang="ko-KR" altLang="en-US" sz="1400" dirty="0"/>
              <a:t>는 </a:t>
            </a:r>
            <a:r>
              <a:rPr lang="en-US" altLang="ko-KR" sz="1400" dirty="0"/>
              <a:t>XML</a:t>
            </a:r>
            <a:r>
              <a:rPr lang="ko-KR" altLang="en-US" sz="1400" dirty="0"/>
              <a:t>파일 형태로 </a:t>
            </a:r>
            <a:r>
              <a:rPr lang="en-US" altLang="ko-KR" sz="1400" dirty="0"/>
              <a:t>Save </a:t>
            </a:r>
            <a:r>
              <a:rPr lang="ko-KR" altLang="en-US" sz="1400" dirty="0"/>
              <a:t>하고</a:t>
            </a:r>
            <a:r>
              <a:rPr lang="en-US" altLang="ko-KR" sz="1400" dirty="0"/>
              <a:t>, Load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407C1C-656B-4E56-8166-6153B29C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84" y="2079815"/>
            <a:ext cx="5604056" cy="382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9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Projection </a:t>
            </a:r>
            <a:r>
              <a:rPr lang="ko-KR" altLang="en-US" sz="1400" dirty="0"/>
              <a:t>별</a:t>
            </a:r>
            <a:r>
              <a:rPr lang="en-US" altLang="ko-KR" sz="1400" dirty="0"/>
              <a:t>, Circular geometry parameter ( 0  ~ 360 </a:t>
            </a:r>
            <a:r>
              <a:rPr lang="ko-KR" altLang="en-US" sz="1400" dirty="0"/>
              <a:t>사이 각들</a:t>
            </a:r>
            <a:r>
              <a:rPr lang="en-US" altLang="ko-KR" sz="1400" dirty="0"/>
              <a:t>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std</a:t>
            </a:r>
            <a:r>
              <a:rPr lang="en-US" altLang="ko-KR" sz="1400" dirty="0"/>
              <a:t>::vector&lt;double&gt; </a:t>
            </a:r>
            <a:r>
              <a:rPr lang="en-US" altLang="ko-KR" sz="1400" dirty="0" err="1"/>
              <a:t>m_GantryAngles</a:t>
            </a:r>
            <a:r>
              <a:rPr lang="en-US" altLang="ko-KR" sz="1400" dirty="0"/>
              <a:t>;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std</a:t>
            </a:r>
            <a:r>
              <a:rPr lang="en-US" altLang="ko-KR" sz="1400" dirty="0"/>
              <a:t>::vector&lt;double&gt; </a:t>
            </a:r>
            <a:r>
              <a:rPr lang="en-US" altLang="ko-KR" sz="1400" dirty="0" err="1"/>
              <a:t>m_OutOfPlaneAngles</a:t>
            </a:r>
            <a:r>
              <a:rPr lang="en-US" altLang="ko-KR" sz="1400" dirty="0"/>
              <a:t>;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std</a:t>
            </a:r>
            <a:r>
              <a:rPr lang="en-US" altLang="ko-KR" sz="1400" dirty="0"/>
              <a:t>::vector&lt;double&gt; </a:t>
            </a:r>
            <a:r>
              <a:rPr lang="en-US" altLang="ko-KR" sz="1400" dirty="0" err="1"/>
              <a:t>m_InPlaneAngles</a:t>
            </a:r>
            <a:r>
              <a:rPr lang="en-US" altLang="ko-KR" sz="1400" dirty="0"/>
              <a:t>;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std</a:t>
            </a:r>
            <a:r>
              <a:rPr lang="en-US" altLang="ko-KR" sz="1400" dirty="0"/>
              <a:t>::vector&lt;double&gt; </a:t>
            </a:r>
            <a:r>
              <a:rPr lang="en-US" altLang="ko-KR" sz="1400" dirty="0" err="1"/>
              <a:t>m_SourceAngles</a:t>
            </a:r>
            <a:r>
              <a:rPr lang="en-US" altLang="ko-KR" sz="1400" dirty="0"/>
              <a:t>;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std</a:t>
            </a:r>
            <a:r>
              <a:rPr lang="en-US" altLang="ko-KR" sz="1400" dirty="0"/>
              <a:t>::vector&lt;double&gt; </a:t>
            </a:r>
            <a:r>
              <a:rPr lang="en-US" altLang="ko-KR" sz="1400" dirty="0" err="1"/>
              <a:t>m_SourceToIsocenterDistances</a:t>
            </a:r>
            <a:r>
              <a:rPr lang="en-US" altLang="ko-KR" sz="1400" dirty="0"/>
              <a:t>;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std</a:t>
            </a:r>
            <a:r>
              <a:rPr lang="en-US" altLang="ko-KR" sz="1400" dirty="0"/>
              <a:t>::vector&lt;double&gt; </a:t>
            </a:r>
            <a:r>
              <a:rPr lang="en-US" altLang="ko-KR" sz="1400" dirty="0" err="1"/>
              <a:t>m_SourceOffsetsX</a:t>
            </a:r>
            <a:r>
              <a:rPr lang="en-US" altLang="ko-KR" sz="1400" dirty="0"/>
              <a:t>; 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std</a:t>
            </a:r>
            <a:r>
              <a:rPr lang="en-US" altLang="ko-KR" sz="1400" dirty="0"/>
              <a:t>::vector&lt;double&gt; </a:t>
            </a:r>
            <a:r>
              <a:rPr lang="en-US" altLang="ko-KR" sz="1400" dirty="0" err="1"/>
              <a:t>m_SourceOffsetsY</a:t>
            </a:r>
            <a:r>
              <a:rPr lang="en-US" altLang="ko-KR" sz="1400" dirty="0"/>
              <a:t>;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std</a:t>
            </a:r>
            <a:r>
              <a:rPr lang="en-US" altLang="ko-KR" sz="1400" dirty="0"/>
              <a:t>::vector&lt;double&gt; </a:t>
            </a:r>
            <a:r>
              <a:rPr lang="en-US" altLang="ko-KR" sz="1400" dirty="0" err="1"/>
              <a:t>m_SourceToDetectorDistances</a:t>
            </a:r>
            <a:r>
              <a:rPr lang="en-US" altLang="ko-KR" sz="1400" dirty="0"/>
              <a:t>;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std</a:t>
            </a:r>
            <a:r>
              <a:rPr lang="en-US" altLang="ko-KR" sz="1400" dirty="0"/>
              <a:t>::vector&lt;double&gt; </a:t>
            </a:r>
            <a:r>
              <a:rPr lang="en-US" altLang="ko-KR" sz="1400" dirty="0" err="1"/>
              <a:t>m_ProjectionOffsetsX</a:t>
            </a:r>
            <a:r>
              <a:rPr lang="en-US" altLang="ko-KR" sz="1400" dirty="0"/>
              <a:t>;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std</a:t>
            </a:r>
            <a:r>
              <a:rPr lang="en-US" altLang="ko-KR" sz="1400" dirty="0"/>
              <a:t>::vector&lt;double&gt; </a:t>
            </a:r>
            <a:r>
              <a:rPr lang="en-US" altLang="ko-KR" sz="1400" dirty="0" err="1"/>
              <a:t>m_ProjectionOffsetsY</a:t>
            </a:r>
            <a:r>
              <a:rPr lang="en-US" altLang="ko-KR" sz="1400" dirty="0"/>
              <a:t>;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 /** Radius of curved detector. The default is </a:t>
            </a:r>
            <a:r>
              <a:rPr lang="en-US" altLang="ko-KR" sz="1400" b="1" dirty="0"/>
              <a:t>0 and it means a flat detector.</a:t>
            </a:r>
            <a:r>
              <a:rPr lang="en-US" altLang="ko-KR" sz="1400" dirty="0"/>
              <a:t> */  </a:t>
            </a:r>
            <a:br>
              <a:rPr lang="en-US" altLang="ko-KR" sz="1400" dirty="0"/>
            </a:br>
            <a:r>
              <a:rPr lang="en-US" altLang="ko-KR" sz="1400" dirty="0"/>
              <a:t>double </a:t>
            </a:r>
            <a:r>
              <a:rPr lang="en-US" altLang="ko-KR" sz="1400" dirty="0" err="1"/>
              <a:t>m_RadiusCylindricalDetector</a:t>
            </a:r>
            <a:r>
              <a:rPr lang="en-US" altLang="ko-KR" sz="1400" dirty="0"/>
              <a:t>;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/** Parameters of the collimation jaws.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std</a:t>
            </a:r>
            <a:r>
              <a:rPr lang="en-US" altLang="ko-KR" sz="1400" dirty="0"/>
              <a:t>::vector&lt;double&gt; </a:t>
            </a:r>
            <a:r>
              <a:rPr lang="en-US" altLang="ko-KR" sz="1400" dirty="0" err="1"/>
              <a:t>m_CollimationUInf</a:t>
            </a:r>
            <a:r>
              <a:rPr lang="en-US" altLang="ko-KR" sz="1400" dirty="0"/>
              <a:t>;    // U</a:t>
            </a:r>
            <a:r>
              <a:rPr lang="ko-KR" altLang="en-US" sz="1400" dirty="0"/>
              <a:t>값 하한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std</a:t>
            </a:r>
            <a:r>
              <a:rPr lang="en-US" altLang="ko-KR" sz="1400" dirty="0"/>
              <a:t>::vector&lt;double&gt; </a:t>
            </a:r>
            <a:r>
              <a:rPr lang="en-US" altLang="ko-KR" sz="1400" dirty="0" err="1"/>
              <a:t>m_CollimationUSup</a:t>
            </a:r>
            <a:r>
              <a:rPr lang="en-US" altLang="ko-KR" sz="1400" dirty="0"/>
              <a:t>;  // U</a:t>
            </a:r>
            <a:r>
              <a:rPr lang="ko-KR" altLang="en-US" sz="1400" dirty="0"/>
              <a:t>값 상한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std</a:t>
            </a:r>
            <a:r>
              <a:rPr lang="en-US" altLang="ko-KR" sz="1400" dirty="0"/>
              <a:t>::vector&lt;double&gt; </a:t>
            </a:r>
            <a:r>
              <a:rPr lang="en-US" altLang="ko-KR" sz="1400" dirty="0" err="1"/>
              <a:t>m_CollimationVInf</a:t>
            </a:r>
            <a:r>
              <a:rPr lang="en-US" altLang="ko-KR" sz="1400" dirty="0"/>
              <a:t>;    // V</a:t>
            </a:r>
            <a:r>
              <a:rPr lang="ko-KR" altLang="en-US" sz="1400" dirty="0"/>
              <a:t>값 하한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std</a:t>
            </a:r>
            <a:r>
              <a:rPr lang="en-US" altLang="ko-KR" sz="1400" dirty="0"/>
              <a:t>::vector&lt;double&gt; </a:t>
            </a:r>
            <a:r>
              <a:rPr lang="en-US" altLang="ko-KR" sz="1400" dirty="0" err="1"/>
              <a:t>m_CollimationVSup</a:t>
            </a:r>
            <a:r>
              <a:rPr lang="en-US" altLang="ko-KR" sz="1400" dirty="0"/>
              <a:t>;  // V</a:t>
            </a:r>
            <a:r>
              <a:rPr lang="ko-KR" altLang="en-US" sz="1400" dirty="0"/>
              <a:t>값 상한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06B45621-E96B-4C3B-B2BC-3BC2C518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84" y="151536"/>
            <a:ext cx="8915400" cy="592620"/>
          </a:xfrm>
        </p:spPr>
        <p:txBody>
          <a:bodyPr>
            <a:normAutofit/>
          </a:bodyPr>
          <a:lstStyle/>
          <a:p>
            <a:r>
              <a:rPr lang="en-US" dirty="0"/>
              <a:t>RTK (</a:t>
            </a:r>
            <a:r>
              <a:rPr lang="en-US" altLang="ko-KR" dirty="0"/>
              <a:t>Geometry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3D44B9-458E-4DE3-A360-1D88DF12E61A}"/>
              </a:ext>
            </a:extLst>
          </p:cNvPr>
          <p:cNvSpPr txBox="1"/>
          <p:nvPr/>
        </p:nvSpPr>
        <p:spPr>
          <a:xfrm>
            <a:off x="194688" y="931542"/>
            <a:ext cx="68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ThreeDCircularProjectionGeometry</a:t>
            </a:r>
            <a:endParaRPr lang="en-US" altLang="ko-KR" sz="2800" spc="-150" dirty="0">
              <a:solidFill>
                <a:prstClr val="black"/>
              </a:solidFill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C0C06B-48D5-4600-A485-F2F8A58C5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112" y="1988840"/>
            <a:ext cx="3812216" cy="184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74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RTK (Forward Projection)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68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rtkProjectgeometricphantom</a:t>
            </a:r>
            <a:endParaRPr lang="en-US" altLang="ko-KR" sz="2800" spc="-150" dirty="0">
              <a:solidFill>
                <a:prstClr val="black"/>
              </a:solidFill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typedef </a:t>
            </a:r>
            <a:r>
              <a:rPr lang="en-US" altLang="ko-KR" sz="1400" dirty="0" err="1"/>
              <a:t>itk</a:t>
            </a:r>
            <a:r>
              <a:rPr lang="en-US" altLang="ko-KR" sz="1400" dirty="0"/>
              <a:t>::Image&lt; </a:t>
            </a:r>
            <a:r>
              <a:rPr lang="en-US" altLang="ko-KR" sz="1400" dirty="0" err="1"/>
              <a:t>OutputPixelType</a:t>
            </a:r>
            <a:r>
              <a:rPr lang="en-US" altLang="ko-KR" sz="1400" dirty="0"/>
              <a:t>, Dimension &gt; </a:t>
            </a:r>
            <a:r>
              <a:rPr lang="en-US" altLang="ko-KR" sz="1400" dirty="0" err="1"/>
              <a:t>OutputImageType</a:t>
            </a:r>
            <a:r>
              <a:rPr lang="en-US" altLang="ko-KR" sz="1400" dirty="0"/>
              <a:t>;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Output</a:t>
            </a:r>
            <a:r>
              <a:rPr lang="ko-KR" altLang="en-US" sz="1400" dirty="0"/>
              <a:t>으로 사용할 </a:t>
            </a:r>
            <a:r>
              <a:rPr lang="en-US" altLang="ko-KR" sz="1400" dirty="0"/>
              <a:t>Image (Dimension = 3)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typedef </a:t>
            </a:r>
            <a:r>
              <a:rPr lang="en-US" altLang="ko-KR" sz="1400" dirty="0" err="1"/>
              <a:t>rtk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ConstantImageSource</a:t>
            </a:r>
            <a:r>
              <a:rPr lang="en-US" altLang="ko-KR" sz="1400" dirty="0"/>
              <a:t>&lt; </a:t>
            </a:r>
            <a:r>
              <a:rPr lang="en-US" altLang="ko-KR" sz="1400" dirty="0" err="1"/>
              <a:t>OutputImageType</a:t>
            </a:r>
            <a:r>
              <a:rPr lang="en-US" altLang="ko-KR" sz="1400" dirty="0"/>
              <a:t> &gt; </a:t>
            </a:r>
            <a:r>
              <a:rPr lang="en-US" altLang="ko-KR" sz="1400" dirty="0" err="1"/>
              <a:t>ConstantImageSourceType</a:t>
            </a:r>
            <a:r>
              <a:rPr lang="en-US" altLang="ko-KR" sz="1400" dirty="0"/>
              <a:t>;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Source Image </a:t>
            </a:r>
            <a:r>
              <a:rPr lang="ko-KR" altLang="en-US" sz="1400" dirty="0"/>
              <a:t>를 정의하는데 필요한 </a:t>
            </a:r>
            <a:r>
              <a:rPr lang="en-US" altLang="ko-KR" sz="1400" dirty="0"/>
              <a:t>Constant</a:t>
            </a:r>
            <a:r>
              <a:rPr lang="ko-KR" altLang="en-US" sz="1400" dirty="0"/>
              <a:t>로 </a:t>
            </a:r>
            <a:r>
              <a:rPr lang="en-US" altLang="ko-KR" sz="1400" dirty="0"/>
              <a:t>Argument</a:t>
            </a:r>
            <a:r>
              <a:rPr lang="ko-KR" altLang="en-US" sz="1400" dirty="0"/>
              <a:t>를 통해 전달 된다</a:t>
            </a:r>
            <a:r>
              <a:rPr lang="en-US" altLang="ko-KR" sz="14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Size[3]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Spacing[3]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Origin[3]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Direction[3]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Index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Constant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geometry.xml</a:t>
            </a:r>
            <a:r>
              <a:rPr lang="ko-KR" altLang="en-US" sz="1400" dirty="0"/>
              <a:t>을 따라 </a:t>
            </a:r>
            <a:r>
              <a:rPr lang="en-US" altLang="ko-KR" sz="1400" dirty="0"/>
              <a:t>Size</a:t>
            </a:r>
            <a:r>
              <a:rPr lang="ko-KR" altLang="en-US" sz="1400" dirty="0"/>
              <a:t>를 조절 한다</a:t>
            </a:r>
            <a:r>
              <a:rPr lang="en-US" altLang="ko-KR" sz="14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ConstantImageSourceType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SizeType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sizeOutput</a:t>
            </a:r>
            <a:r>
              <a:rPr lang="en-US" altLang="ko-KR" sz="1400" dirty="0"/>
              <a:t>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sizeOutput</a:t>
            </a:r>
            <a:r>
              <a:rPr lang="en-US" altLang="ko-KR" sz="1400" dirty="0"/>
              <a:t>[0] = </a:t>
            </a:r>
            <a:r>
              <a:rPr lang="en-US" altLang="ko-KR" sz="1400" dirty="0" err="1"/>
              <a:t>constantImageSource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GetSize</a:t>
            </a:r>
            <a:r>
              <a:rPr lang="en-US" altLang="ko-KR" sz="1400" dirty="0"/>
              <a:t>()[0];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sizeOutput</a:t>
            </a:r>
            <a:r>
              <a:rPr lang="en-US" altLang="ko-KR" sz="1400" dirty="0"/>
              <a:t>[1] = </a:t>
            </a:r>
            <a:r>
              <a:rPr lang="en-US" altLang="ko-KR" sz="1400" dirty="0" err="1"/>
              <a:t>constantImageSource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GetSize</a:t>
            </a:r>
            <a:r>
              <a:rPr lang="en-US" altLang="ko-KR" sz="1400" dirty="0"/>
              <a:t>()[1];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sizeOutput</a:t>
            </a:r>
            <a:r>
              <a:rPr lang="en-US" altLang="ko-KR" sz="1400" dirty="0"/>
              <a:t>[2] = </a:t>
            </a:r>
            <a:r>
              <a:rPr lang="en-US" altLang="ko-KR" sz="1400" dirty="0" err="1"/>
              <a:t>geometryReader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GetOutputObject</a:t>
            </a:r>
            <a:r>
              <a:rPr lang="en-US" altLang="ko-KR" sz="1400" dirty="0"/>
              <a:t>()-&gt;</a:t>
            </a:r>
            <a:r>
              <a:rPr lang="en-US" altLang="ko-KR" sz="1400" dirty="0" err="1"/>
              <a:t>GetGantryAngles</a:t>
            </a:r>
            <a:r>
              <a:rPr lang="en-US" altLang="ko-KR" sz="1400" dirty="0"/>
              <a:t>().size();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constantImageSource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SetSize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sizeOutput</a:t>
            </a:r>
            <a:r>
              <a:rPr lang="en-US" altLang="ko-KR" sz="1400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838160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RTK (</a:t>
            </a:r>
            <a:r>
              <a:rPr lang="en-US" altLang="ko-KR" dirty="0"/>
              <a:t>Forward Projection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68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rtkProjectgeometricphantom</a:t>
            </a:r>
            <a:endParaRPr lang="en-US" altLang="ko-KR" sz="2800" spc="-150" dirty="0">
              <a:solidFill>
                <a:prstClr val="black"/>
              </a:solidFill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typedef </a:t>
            </a:r>
            <a:r>
              <a:rPr lang="en-US" altLang="ko-KR" sz="1400" dirty="0" err="1"/>
              <a:t>rtk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ProjectGeometricPhantomImageFilter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OutputImageType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OutputImageType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PPCType</a:t>
            </a:r>
            <a:r>
              <a:rPr lang="en-US" altLang="ko-KR" sz="1400" dirty="0"/>
              <a:t>;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Phantom </a:t>
            </a:r>
            <a:r>
              <a:rPr lang="en-US" altLang="ko-KR" sz="1400" dirty="0" err="1"/>
              <a:t>Geomtry</a:t>
            </a:r>
            <a:r>
              <a:rPr lang="ko-KR" altLang="en-US" sz="1400" dirty="0"/>
              <a:t>에 입힐 </a:t>
            </a:r>
            <a:r>
              <a:rPr lang="en-US" altLang="ko-KR" sz="1400" dirty="0"/>
              <a:t>Filter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Argument</a:t>
            </a:r>
            <a:r>
              <a:rPr lang="ko-KR" altLang="en-US" sz="1400" dirty="0"/>
              <a:t>에 의한 </a:t>
            </a:r>
            <a:r>
              <a:rPr lang="en-US" altLang="ko-KR" sz="1400" dirty="0"/>
              <a:t>Offset </a:t>
            </a:r>
            <a:r>
              <a:rPr lang="ko-KR" altLang="en-US" sz="1400" dirty="0"/>
              <a:t>변경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PPCType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VectorType</a:t>
            </a:r>
            <a:r>
              <a:rPr lang="en-US" altLang="ko-KR" sz="1400" dirty="0"/>
              <a:t> offset(0.);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offset[0] = </a:t>
            </a:r>
            <a:r>
              <a:rPr lang="en-US" altLang="ko-KR" sz="1400" dirty="0" err="1"/>
              <a:t>args_info.offset_arg</a:t>
            </a:r>
            <a:r>
              <a:rPr lang="en-US" altLang="ko-KR" sz="1400" dirty="0"/>
              <a:t>[0];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offset[1] = </a:t>
            </a:r>
            <a:r>
              <a:rPr lang="en-US" altLang="ko-KR" sz="1400" dirty="0" err="1"/>
              <a:t>args_info.offset_arg</a:t>
            </a:r>
            <a:r>
              <a:rPr lang="en-US" altLang="ko-KR" sz="1400" dirty="0"/>
              <a:t>[1];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offset[2] = </a:t>
            </a:r>
            <a:r>
              <a:rPr lang="en-US" altLang="ko-KR" sz="1400" dirty="0" err="1"/>
              <a:t>args_info.offset_arg</a:t>
            </a:r>
            <a:r>
              <a:rPr lang="en-US" altLang="ko-KR" sz="1400" dirty="0"/>
              <a:t>[2];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Argument</a:t>
            </a:r>
            <a:r>
              <a:rPr lang="ko-KR" altLang="en-US" sz="1400" dirty="0">
                <a:solidFill>
                  <a:prstClr val="black"/>
                </a:solidFill>
              </a:rPr>
              <a:t>에 의한 </a:t>
            </a:r>
            <a:r>
              <a:rPr lang="en-US" altLang="ko-KR" sz="1400" dirty="0">
                <a:solidFill>
                  <a:prstClr val="black"/>
                </a:solidFill>
              </a:rPr>
              <a:t>Scale </a:t>
            </a:r>
            <a:r>
              <a:rPr lang="ko-KR" altLang="en-US" sz="1400" dirty="0">
                <a:solidFill>
                  <a:prstClr val="black"/>
                </a:solidFill>
              </a:rPr>
              <a:t>변경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PPCType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VectorType</a:t>
            </a:r>
            <a:r>
              <a:rPr lang="en-US" altLang="ko-KR" sz="1400" dirty="0"/>
              <a:t> scale;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for(unsigned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vnl_math_min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args_info.phantomscale_given</a:t>
            </a:r>
            <a:r>
              <a:rPr lang="en-US" altLang="ko-KR" sz="1400" dirty="0"/>
              <a:t>, Dimension);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  <a:br>
              <a:rPr lang="en-US" altLang="ko-KR" sz="1400" dirty="0"/>
            </a:br>
            <a:r>
              <a:rPr lang="en-US" altLang="ko-KR" sz="1400" dirty="0"/>
              <a:t>      scale[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args_info.phantomscale_arg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Argument</a:t>
            </a:r>
            <a:r>
              <a:rPr lang="ko-KR" altLang="en-US" sz="1400" dirty="0">
                <a:solidFill>
                  <a:prstClr val="black"/>
                </a:solidFill>
              </a:rPr>
              <a:t>에 의한 </a:t>
            </a:r>
            <a:r>
              <a:rPr lang="en-US" altLang="ko-KR" sz="1400" dirty="0">
                <a:solidFill>
                  <a:prstClr val="black"/>
                </a:solidFill>
              </a:rPr>
              <a:t>Rotation </a:t>
            </a:r>
            <a:r>
              <a:rPr lang="ko-KR" altLang="en-US" sz="1400" dirty="0">
                <a:solidFill>
                  <a:prstClr val="black"/>
                </a:solidFill>
              </a:rPr>
              <a:t>변경 </a:t>
            </a:r>
            <a:r>
              <a:rPr lang="en-US" altLang="ko-KR" sz="1400" dirty="0">
                <a:solidFill>
                  <a:prstClr val="black"/>
                </a:solidFill>
              </a:rPr>
              <a:t>(9</a:t>
            </a:r>
            <a:r>
              <a:rPr lang="ko-KR" altLang="en-US" sz="1400" dirty="0">
                <a:solidFill>
                  <a:prstClr val="black"/>
                </a:solidFill>
              </a:rPr>
              <a:t>개 값 필요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PPCType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RotationMatrixType</a:t>
            </a:r>
            <a:r>
              <a:rPr lang="en-US" altLang="ko-KR" sz="1400" dirty="0"/>
              <a:t> rot;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for(unsigned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&lt;Dimension;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  <a:br>
              <a:rPr lang="en-US" altLang="ko-KR" sz="1400" dirty="0"/>
            </a:br>
            <a:r>
              <a:rPr lang="en-US" altLang="ko-KR" sz="1400" dirty="0"/>
              <a:t>      for(unsigned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j=0; j&lt;Dimension; </a:t>
            </a:r>
            <a:r>
              <a:rPr lang="en-US" altLang="ko-KR" sz="1400" dirty="0" err="1"/>
              <a:t>j++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      rot[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][j] = </a:t>
            </a:r>
            <a:r>
              <a:rPr lang="en-US" altLang="ko-KR" sz="1400" dirty="0" err="1"/>
              <a:t>args_info.rotation_arg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*3+j];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64633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RTK (</a:t>
            </a:r>
            <a:r>
              <a:rPr lang="en-US" altLang="ko-KR" dirty="0"/>
              <a:t>Forward Projection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68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rtkProjectgeometricphantom</a:t>
            </a:r>
            <a:endParaRPr lang="en-US" altLang="ko-KR" sz="2800" spc="-150" dirty="0">
              <a:solidFill>
                <a:prstClr val="black"/>
              </a:solidFill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Filter </a:t>
            </a:r>
            <a:r>
              <a:rPr lang="ko-KR" altLang="en-US" sz="1400" dirty="0"/>
              <a:t>동작에 필요한 각종 </a:t>
            </a:r>
            <a:r>
              <a:rPr lang="en-US" altLang="ko-KR" sz="1400" dirty="0"/>
              <a:t>Parameter </a:t>
            </a:r>
            <a:r>
              <a:rPr lang="ko-KR" altLang="en-US" sz="1400" dirty="0"/>
              <a:t>설정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A69F0C-3276-452A-BA8D-9394D0E4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85" y="2996952"/>
            <a:ext cx="3952875" cy="1800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7B0DFA-DCAE-4C51-A8BF-D7DAF3B24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24" y="2815977"/>
            <a:ext cx="6753225" cy="180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AE47C3-19CC-4B85-965C-066C94CF6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24" y="2254002"/>
            <a:ext cx="4933950" cy="561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C7A0FE-6ABC-4DF5-BCA4-BDFF41ABD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4018" y="4293096"/>
            <a:ext cx="3209630" cy="17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98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RTK (</a:t>
            </a:r>
            <a:r>
              <a:rPr lang="en-US" altLang="ko-KR" dirty="0"/>
              <a:t>Forward Projection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68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rtkProjectgeometricphantom</a:t>
            </a:r>
            <a:endParaRPr lang="en-US" altLang="ko-KR" sz="2800" spc="-150" dirty="0">
              <a:solidFill>
                <a:prstClr val="black"/>
              </a:solidFill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Filter </a:t>
            </a:r>
            <a:r>
              <a:rPr lang="ko-KR" altLang="en-US" sz="1400" dirty="0"/>
              <a:t>동작 </a:t>
            </a:r>
            <a:r>
              <a:rPr lang="en-US" altLang="ko-KR" sz="1400" dirty="0"/>
              <a:t>(Update) </a:t>
            </a:r>
            <a:r>
              <a:rPr lang="ko-KR" altLang="en-US" sz="1400" dirty="0"/>
              <a:t>수행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ProjectGeometricPhantomImageFilter</a:t>
            </a:r>
            <a:r>
              <a:rPr lang="en-US" altLang="ko-KR" sz="1400" dirty="0"/>
              <a:t>&lt; </a:t>
            </a:r>
            <a:r>
              <a:rPr lang="en-US" altLang="ko-KR" sz="1400" dirty="0" err="1"/>
              <a:t>TInputImage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TOutputImage</a:t>
            </a:r>
            <a:r>
              <a:rPr lang="en-US" altLang="ko-KR" sz="1400" dirty="0"/>
              <a:t> &gt;::</a:t>
            </a:r>
            <a:r>
              <a:rPr lang="en-US" altLang="ko-KR" sz="1400" dirty="0" err="1"/>
              <a:t>GenerateData</a:t>
            </a:r>
            <a:r>
              <a:rPr lang="en-US" altLang="ko-KR" sz="1400" dirty="0"/>
              <a:t>() </a:t>
            </a:r>
            <a:r>
              <a:rPr lang="ko-KR" altLang="en-US" sz="1400" dirty="0"/>
              <a:t>수행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Modeling</a:t>
            </a:r>
            <a:r>
              <a:rPr lang="ko-KR" altLang="en-US" sz="1400" dirty="0"/>
              <a:t> </a:t>
            </a:r>
            <a:r>
              <a:rPr lang="en-US" altLang="ko-KR" sz="1400" dirty="0"/>
              <a:t>Data &amp; Geometry data </a:t>
            </a:r>
            <a:r>
              <a:rPr lang="ko-KR" altLang="en-US" sz="1400" dirty="0"/>
              <a:t>읽기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Modeling Data </a:t>
            </a:r>
            <a:r>
              <a:rPr lang="ko-KR" altLang="en-US" sz="1400" dirty="0"/>
              <a:t>읽기 </a:t>
            </a:r>
            <a:r>
              <a:rPr lang="en-US" altLang="ko-KR" sz="1400" dirty="0"/>
              <a:t>(</a:t>
            </a:r>
            <a:r>
              <a:rPr lang="ko-KR" altLang="en-US" sz="1400" dirty="0"/>
              <a:t>예제에서는 </a:t>
            </a:r>
            <a:r>
              <a:rPr lang="en-US" altLang="ko-KR" sz="1400" dirty="0" err="1"/>
              <a:t>QuadricShape</a:t>
            </a:r>
            <a:r>
              <a:rPr lang="en-US" altLang="ko-KR" sz="1400" dirty="0"/>
              <a:t>(Convex shape) </a:t>
            </a:r>
            <a:r>
              <a:rPr lang="ko-KR" altLang="en-US" sz="1400" dirty="0"/>
              <a:t>사용</a:t>
            </a:r>
            <a:r>
              <a:rPr lang="en-US" altLang="ko-KR" sz="1400" dirty="0"/>
              <a:t>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Update </a:t>
            </a:r>
            <a:r>
              <a:rPr lang="ko-KR" altLang="en-US" sz="1400" dirty="0" err="1"/>
              <a:t>수행전</a:t>
            </a:r>
            <a:r>
              <a:rPr lang="ko-KR" altLang="en-US" sz="1400" dirty="0"/>
              <a:t> </a:t>
            </a:r>
            <a:r>
              <a:rPr lang="en-US" altLang="ko-KR" sz="1400" dirty="0"/>
              <a:t>Filter</a:t>
            </a:r>
            <a:r>
              <a:rPr lang="ko-KR" altLang="en-US" sz="1400" dirty="0"/>
              <a:t>에 입력으로 적용한 </a:t>
            </a:r>
            <a:r>
              <a:rPr lang="en-US" altLang="ko-KR" sz="1400" dirty="0"/>
              <a:t>Parameter </a:t>
            </a:r>
            <a:r>
              <a:rPr lang="ko-KR" altLang="en-US" sz="1400" dirty="0"/>
              <a:t>적용 </a:t>
            </a:r>
            <a:r>
              <a:rPr lang="en-US" altLang="ko-KR" sz="1400" dirty="0"/>
              <a:t>(Rotate, Translate, Rescale)</a:t>
            </a:r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Projector</a:t>
            </a:r>
            <a:r>
              <a:rPr lang="ko-KR" altLang="en-US" sz="1400" dirty="0"/>
              <a:t> 에 </a:t>
            </a:r>
            <a:r>
              <a:rPr lang="en-US" altLang="ko-KR" sz="1400" dirty="0"/>
              <a:t>Input data(Image </a:t>
            </a:r>
            <a:r>
              <a:rPr lang="ko-KR" altLang="en-US" sz="1400" dirty="0"/>
              <a:t>상수 </a:t>
            </a:r>
            <a:r>
              <a:rPr lang="en-US" altLang="ko-KR" sz="1400" dirty="0"/>
              <a:t>Data), Geometry data, Shape(Modeling) data</a:t>
            </a:r>
            <a:r>
              <a:rPr lang="ko-KR" altLang="en-US" sz="1400" dirty="0"/>
              <a:t>가 담긴 </a:t>
            </a:r>
            <a:r>
              <a:rPr lang="en-US" altLang="ko-KR" sz="1400" dirty="0"/>
              <a:t>Filter</a:t>
            </a:r>
            <a:r>
              <a:rPr lang="ko-KR" altLang="en-US" sz="1400" dirty="0"/>
              <a:t>를 넣어준다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Requested Region</a:t>
            </a:r>
            <a:r>
              <a:rPr lang="ko-KR" altLang="en-US" sz="1400" dirty="0"/>
              <a:t>을 설정한다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31F503-B9DD-407F-B207-6BECA829F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00" y="2276872"/>
            <a:ext cx="4371975" cy="933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9EC732-B4B1-4DB9-8038-79AC5FEBF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600" y="3655561"/>
            <a:ext cx="3248025" cy="723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21EE80-9FF6-4978-85D0-DCCE59D1E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196" y="4960764"/>
            <a:ext cx="5619750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E886C4-645F-415B-88AB-719816B2C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977" y="5165906"/>
            <a:ext cx="5729255" cy="10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44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RTK (</a:t>
            </a:r>
            <a:r>
              <a:rPr lang="en-US" altLang="ko-KR" dirty="0"/>
              <a:t>Forward Projection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68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rtkProjectgeometricphantom</a:t>
            </a:r>
            <a:endParaRPr lang="en-US" altLang="ko-KR" sz="2800" spc="-150" dirty="0">
              <a:solidFill>
                <a:prstClr val="black"/>
              </a:solidFill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Filter </a:t>
            </a:r>
            <a:r>
              <a:rPr lang="ko-KR" altLang="en-US" sz="1400" dirty="0"/>
              <a:t>동작 </a:t>
            </a:r>
            <a:r>
              <a:rPr lang="en-US" altLang="ko-KR" sz="1400" dirty="0"/>
              <a:t>(Update) </a:t>
            </a:r>
            <a:r>
              <a:rPr lang="ko-KR" altLang="en-US" sz="1400" dirty="0"/>
              <a:t>수행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 startAt="7"/>
            </a:pPr>
            <a:r>
              <a:rPr lang="en-US" altLang="ko-KR" sz="1400" dirty="0"/>
              <a:t>Projector</a:t>
            </a:r>
            <a:r>
              <a:rPr lang="ko-KR" altLang="en-US" sz="1400" dirty="0"/>
              <a:t>에 설정한 </a:t>
            </a:r>
            <a:r>
              <a:rPr lang="en-US" altLang="ko-KR" sz="1400" dirty="0" err="1"/>
              <a:t>RayConvexIntersectionImageFilter</a:t>
            </a:r>
            <a:r>
              <a:rPr lang="en-US" altLang="ko-KR" sz="1400" dirty="0"/>
              <a:t> </a:t>
            </a:r>
            <a:r>
              <a:rPr lang="ko-KR" altLang="en-US" sz="1400" dirty="0"/>
              <a:t>수행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 startAt="7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7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7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7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7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7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7"/>
            </a:pPr>
            <a:r>
              <a:rPr lang="en-US" altLang="ko-KR" sz="1400" dirty="0"/>
              <a:t>Projection region</a:t>
            </a:r>
            <a:r>
              <a:rPr lang="ko-KR" altLang="en-US" sz="1400" dirty="0"/>
              <a:t>에 대한 상수 </a:t>
            </a:r>
            <a:r>
              <a:rPr lang="en-US" altLang="ko-KR" sz="1400" dirty="0"/>
              <a:t>Input </a:t>
            </a:r>
            <a:r>
              <a:rPr lang="ko-KR" altLang="en-US" sz="1400" dirty="0"/>
              <a:t>설정 객체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ProjectionsRegionConstIteratorRayBased</a:t>
            </a:r>
            <a:r>
              <a:rPr lang="en-US" altLang="ko-KR" sz="1400" dirty="0"/>
              <a:t>)</a:t>
            </a:r>
            <a:r>
              <a:rPr lang="ko-KR" altLang="en-US" sz="1400" dirty="0"/>
              <a:t> 생성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 startAt="7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7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7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7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7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7"/>
            </a:pPr>
            <a:r>
              <a:rPr lang="en-US" altLang="ko-KR" sz="1400" dirty="0" err="1"/>
              <a:t>RadiusCylindricalDetector</a:t>
            </a:r>
            <a:r>
              <a:rPr lang="en-US" altLang="ko-KR" sz="1400" dirty="0"/>
              <a:t> </a:t>
            </a:r>
            <a:r>
              <a:rPr lang="ko-KR" altLang="en-US" sz="1400" dirty="0"/>
              <a:t>값에 따른 </a:t>
            </a:r>
            <a:r>
              <a:rPr lang="en-US" altLang="ko-KR" sz="1400" dirty="0"/>
              <a:t>Detector type </a:t>
            </a:r>
            <a:r>
              <a:rPr lang="ko-KR" altLang="en-US" sz="1400" dirty="0"/>
              <a:t>에 따른 객체 생성</a:t>
            </a:r>
            <a:br>
              <a:rPr lang="en-US" altLang="ko-KR" sz="1400" dirty="0"/>
            </a:br>
            <a:r>
              <a:rPr lang="en-US" altLang="ko-KR" sz="1400" dirty="0"/>
              <a:t>: 0</a:t>
            </a:r>
            <a:r>
              <a:rPr lang="ko-KR" altLang="en-US" sz="1400" dirty="0"/>
              <a:t>이므로 </a:t>
            </a:r>
            <a:r>
              <a:rPr lang="en-US" altLang="ko-KR" sz="1400" dirty="0"/>
              <a:t>Flat panel</a:t>
            </a:r>
            <a:r>
              <a:rPr lang="ko-KR" altLang="en-US" sz="1400" dirty="0"/>
              <a:t>에 따른 </a:t>
            </a:r>
            <a:r>
              <a:rPr lang="en-US" altLang="ko-KR" sz="1400" dirty="0"/>
              <a:t>Ray </a:t>
            </a:r>
            <a:r>
              <a:rPr lang="ko-KR" altLang="en-US" sz="1400" dirty="0"/>
              <a:t>상수 객체 생성</a:t>
            </a: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6E98A5-E00D-4405-9163-AF736A58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00" y="1916832"/>
            <a:ext cx="5876925" cy="352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207F8A-921F-492F-9861-A6D61DF17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600" y="2348880"/>
            <a:ext cx="5619750" cy="742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550ACC-3331-48B2-BD3B-A862F63FD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600" y="3537132"/>
            <a:ext cx="6076950" cy="876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F64CBC-E1C1-4EE5-9F70-1BEA02FF4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2601" y="5062212"/>
            <a:ext cx="6408712" cy="172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08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RTK (</a:t>
            </a:r>
            <a:r>
              <a:rPr lang="en-US" altLang="ko-KR" dirty="0"/>
              <a:t>Forward Projection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68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rtkProjectgeometricphantom</a:t>
            </a:r>
            <a:endParaRPr lang="en-US" altLang="ko-KR" sz="2800" spc="-150" dirty="0">
              <a:solidFill>
                <a:prstClr val="black"/>
              </a:solidFill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Filter </a:t>
            </a:r>
            <a:r>
              <a:rPr lang="ko-KR" altLang="en-US" sz="1400" dirty="0"/>
              <a:t>동작 </a:t>
            </a:r>
            <a:r>
              <a:rPr lang="en-US" altLang="ko-KR" sz="1400" dirty="0"/>
              <a:t>(Update) </a:t>
            </a:r>
            <a:r>
              <a:rPr lang="ko-KR" altLang="en-US" sz="1400" dirty="0"/>
              <a:t>수행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 startAt="10"/>
            </a:pPr>
            <a:r>
              <a:rPr lang="en-US" altLang="ko-KR" sz="1400" dirty="0"/>
              <a:t>Projection</a:t>
            </a:r>
            <a:r>
              <a:rPr lang="ko-KR" altLang="en-US" sz="1400" dirty="0"/>
              <a:t> 관련 상수 </a:t>
            </a:r>
            <a:r>
              <a:rPr lang="en-US" altLang="ko-KR" sz="1400" dirty="0"/>
              <a:t>data</a:t>
            </a:r>
            <a:r>
              <a:rPr lang="ko-KR" altLang="en-US" sz="1400" dirty="0"/>
              <a:t> 설정</a:t>
            </a:r>
            <a:br>
              <a:rPr lang="en-US" altLang="ko-KR" sz="1400" dirty="0"/>
            </a:br>
            <a:r>
              <a:rPr lang="en-US" altLang="ko-KR" sz="1400" dirty="0"/>
              <a:t>: Fixed coordinator(</a:t>
            </a:r>
            <a:r>
              <a:rPr lang="ko-KR" altLang="en-US" sz="1400" dirty="0"/>
              <a:t>월드 좌표계</a:t>
            </a:r>
            <a:r>
              <a:rPr lang="en-US" altLang="ko-KR" sz="1400" dirty="0"/>
              <a:t>)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Source Position,  </a:t>
            </a:r>
            <a:br>
              <a:rPr lang="en-US" altLang="ko-KR" sz="1400" dirty="0"/>
            </a:br>
            <a:r>
              <a:rPr lang="en-US" altLang="ko-KR" sz="1400" dirty="0"/>
              <a:t>Pixel</a:t>
            </a:r>
            <a:r>
              <a:rPr lang="ko-KR" altLang="en-US" sz="1400" dirty="0"/>
              <a:t> 좌표계에서의 </a:t>
            </a:r>
            <a:r>
              <a:rPr lang="en-US" altLang="ko-KR" sz="1400" dirty="0"/>
              <a:t>Index </a:t>
            </a:r>
            <a:r>
              <a:rPr lang="ko-KR" altLang="en-US" sz="1400" dirty="0"/>
              <a:t>값으로 </a:t>
            </a:r>
            <a:r>
              <a:rPr lang="en-US" altLang="ko-KR" sz="1400" dirty="0"/>
              <a:t>Fixed coordinator</a:t>
            </a:r>
            <a:r>
              <a:rPr lang="ko-KR" altLang="en-US" sz="1400" dirty="0"/>
              <a:t>에서의 좌표를 구하기 위한 </a:t>
            </a:r>
            <a:r>
              <a:rPr lang="en-US" altLang="ko-KR" sz="1400" dirty="0"/>
              <a:t>Matrix </a:t>
            </a:r>
            <a:r>
              <a:rPr lang="ko-KR" altLang="en-US" sz="1400" dirty="0"/>
              <a:t>설정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 startAt="10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10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10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10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10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10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10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10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10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10"/>
            </a:pPr>
            <a:r>
              <a:rPr lang="en-US" altLang="ko-KR" sz="1400" dirty="0"/>
              <a:t>Pixel</a:t>
            </a:r>
            <a:r>
              <a:rPr lang="ko-KR" altLang="en-US" sz="1400" dirty="0"/>
              <a:t> 관련 상수 </a:t>
            </a:r>
            <a:r>
              <a:rPr lang="en-US" altLang="ko-KR" sz="1400" dirty="0"/>
              <a:t>data </a:t>
            </a:r>
            <a:r>
              <a:rPr lang="ko-KR" altLang="en-US" sz="1400" dirty="0"/>
              <a:t>설정</a:t>
            </a:r>
            <a:br>
              <a:rPr lang="en-US" altLang="ko-KR" sz="1400" dirty="0"/>
            </a:br>
            <a:r>
              <a:rPr lang="en-US" altLang="ko-KR" sz="1400" dirty="0"/>
              <a:t>: </a:t>
            </a:r>
            <a:r>
              <a:rPr lang="ko-KR" altLang="en-US" sz="1400" dirty="0"/>
              <a:t>위에서 구한 </a:t>
            </a:r>
            <a:r>
              <a:rPr lang="en-US" altLang="ko-KR" sz="1400" dirty="0"/>
              <a:t>MATRIX</a:t>
            </a:r>
            <a:r>
              <a:rPr lang="ko-KR" altLang="en-US" sz="1400" dirty="0"/>
              <a:t>를 이용한 </a:t>
            </a:r>
            <a:r>
              <a:rPr lang="en-US" altLang="ko-KR" sz="1400" dirty="0"/>
              <a:t>(</a:t>
            </a:r>
            <a:r>
              <a:rPr lang="ko-KR" altLang="en-US" sz="1400" dirty="0"/>
              <a:t>월드 좌표계에서</a:t>
            </a:r>
            <a:r>
              <a:rPr lang="en-US" altLang="ko-KR" sz="1400" dirty="0"/>
              <a:t>) Pixel </a:t>
            </a:r>
            <a:r>
              <a:rPr lang="ko-KR" altLang="en-US" sz="1400" dirty="0"/>
              <a:t>위치 설정</a:t>
            </a:r>
            <a:br>
              <a:rPr lang="en-US" altLang="ko-KR" sz="1400" dirty="0"/>
            </a:br>
            <a:r>
              <a:rPr lang="en-US" altLang="ko-KR" sz="1400" dirty="0"/>
              <a:t>Source </a:t>
            </a:r>
            <a:r>
              <a:rPr lang="ko-KR" altLang="en-US" sz="1400" dirty="0"/>
              <a:t>부터 </a:t>
            </a:r>
            <a:r>
              <a:rPr lang="en-US" altLang="ko-KR" sz="1400" dirty="0"/>
              <a:t>Pixel </a:t>
            </a:r>
            <a:r>
              <a:rPr lang="ko-KR" altLang="en-US" sz="1400" dirty="0"/>
              <a:t>까지의 거리 설정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A2632A-DEAC-4E90-A593-80EE26FCC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624" y="2380792"/>
            <a:ext cx="6302672" cy="17778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0C4CC2-0860-4C9B-83D7-1EE7C686F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499" y="5022716"/>
            <a:ext cx="5217677" cy="16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86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RTK (</a:t>
            </a:r>
            <a:r>
              <a:rPr lang="en-US" altLang="ko-KR" dirty="0"/>
              <a:t>Forward Projection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68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rtkProjectgeometricphantom</a:t>
            </a:r>
            <a:endParaRPr lang="en-US" altLang="ko-KR" sz="2800" spc="-150" dirty="0">
              <a:solidFill>
                <a:prstClr val="black"/>
              </a:solidFill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Filter </a:t>
            </a:r>
            <a:r>
              <a:rPr lang="ko-KR" altLang="en-US" sz="1400" dirty="0"/>
              <a:t>동작 </a:t>
            </a:r>
            <a:r>
              <a:rPr lang="en-US" altLang="ko-KR" sz="1400" dirty="0"/>
              <a:t>(Update) </a:t>
            </a:r>
            <a:r>
              <a:rPr lang="ko-KR" altLang="en-US" sz="1400" dirty="0"/>
              <a:t>수행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 startAt="12"/>
            </a:pPr>
            <a:r>
              <a:rPr lang="en-US" altLang="ko-KR" sz="1400" dirty="0"/>
              <a:t>Output data</a:t>
            </a:r>
            <a:r>
              <a:rPr lang="ko-KR" altLang="en-US" sz="1400" dirty="0"/>
              <a:t>의 </a:t>
            </a:r>
            <a:r>
              <a:rPr lang="en-US" altLang="ko-KR" sz="1400" dirty="0"/>
              <a:t>Region</a:t>
            </a:r>
            <a:r>
              <a:rPr lang="ko-KR" altLang="en-US" sz="1400" dirty="0"/>
              <a:t>에 따른 </a:t>
            </a:r>
            <a:r>
              <a:rPr lang="en-US" altLang="ko-KR" sz="1400" dirty="0"/>
              <a:t>Iterator 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 startAt="12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12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12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 startAt="12"/>
            </a:pPr>
            <a:r>
              <a:rPr lang="en-US" altLang="ko-KR" sz="1400" dirty="0"/>
              <a:t>Ray</a:t>
            </a:r>
            <a:r>
              <a:rPr lang="ko-KR" altLang="en-US" sz="1400" dirty="0"/>
              <a:t>와 </a:t>
            </a:r>
            <a:r>
              <a:rPr lang="en-US" altLang="ko-KR" sz="1400" dirty="0"/>
              <a:t>Pixel</a:t>
            </a:r>
            <a:r>
              <a:rPr lang="ko-KR" altLang="en-US" sz="1400" dirty="0"/>
              <a:t>이 교차 하면</a:t>
            </a:r>
            <a:r>
              <a:rPr lang="en-US" altLang="ko-KR" sz="1400" dirty="0"/>
              <a:t>, Output</a:t>
            </a:r>
            <a:r>
              <a:rPr lang="ko-KR" altLang="en-US" sz="1400" dirty="0"/>
              <a:t>에 해당 값을 설정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: Intersect </a:t>
            </a:r>
            <a:r>
              <a:rPr lang="ko-KR" altLang="en-US" sz="1400" dirty="0"/>
              <a:t>여부 확인 함수 </a:t>
            </a:r>
            <a:br>
              <a:rPr lang="en-US" altLang="ko-KR" sz="1400" dirty="0"/>
            </a:br>
            <a:r>
              <a:rPr lang="en-US" altLang="ko-KR" sz="1000" dirty="0"/>
              <a:t>(</a:t>
            </a:r>
            <a:r>
              <a:rPr lang="en-US" altLang="ko-KR" sz="1000" dirty="0" err="1"/>
              <a:t>QuadricShape</a:t>
            </a:r>
            <a:r>
              <a:rPr lang="en-US" altLang="ko-KR" sz="1000" dirty="0"/>
              <a:t>::</a:t>
            </a:r>
            <a:r>
              <a:rPr lang="en-US" altLang="ko-KR" sz="1000" dirty="0" err="1"/>
              <a:t>IsIntersectedByRay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PointType</a:t>
            </a:r>
            <a:r>
              <a:rPr lang="en-US" altLang="ko-KR" sz="1000" dirty="0"/>
              <a:t> &amp; </a:t>
            </a:r>
            <a:r>
              <a:rPr lang="en-US" altLang="ko-KR" sz="1000" dirty="0" err="1"/>
              <a:t>rayOrigin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VectorType</a:t>
            </a:r>
            <a:r>
              <a:rPr lang="en-US" altLang="ko-KR" sz="1000" dirty="0"/>
              <a:t> &amp; </a:t>
            </a:r>
            <a:r>
              <a:rPr lang="en-US" altLang="ko-KR" sz="1000" dirty="0" err="1"/>
              <a:t>rayDirection</a:t>
            </a:r>
            <a:r>
              <a:rPr lang="en-US" altLang="ko-KR" sz="1000" dirty="0"/>
              <a:t>, double &amp; </a:t>
            </a:r>
            <a:r>
              <a:rPr lang="en-US" altLang="ko-KR" sz="1000" dirty="0" err="1"/>
              <a:t>nearDist</a:t>
            </a:r>
            <a:r>
              <a:rPr lang="en-US" altLang="ko-KR" sz="1000" dirty="0"/>
              <a:t>, double &amp; </a:t>
            </a:r>
            <a:r>
              <a:rPr lang="en-US" altLang="ko-KR" sz="1000" dirty="0" err="1"/>
              <a:t>farDist</a:t>
            </a:r>
            <a:r>
              <a:rPr lang="en-US" altLang="ko-KR" sz="1000" dirty="0"/>
              <a:t>) )</a:t>
            </a:r>
            <a:br>
              <a:rPr lang="en-US" altLang="ko-KR" sz="1400" dirty="0"/>
            </a:br>
            <a:r>
              <a:rPr lang="en-US" altLang="ko-KR" sz="1400" dirty="0"/>
              <a:t>  Calculus.pptx</a:t>
            </a:r>
            <a:r>
              <a:rPr lang="ko-KR" altLang="en-US" sz="1400" dirty="0"/>
              <a:t>의 관련이론 </a:t>
            </a:r>
            <a:r>
              <a:rPr lang="en-US" altLang="ko-KR" sz="1400" dirty="0"/>
              <a:t>(Ray-Quadric Intersection </a:t>
            </a:r>
            <a:r>
              <a:rPr lang="ko-KR" altLang="en-US" sz="1400" dirty="0"/>
              <a:t>참조</a:t>
            </a:r>
            <a:r>
              <a:rPr lang="en-US" altLang="ko-KR" sz="1400" dirty="0"/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BA327E-F7E9-4C81-A7BF-C63175FDA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8" y="1999314"/>
            <a:ext cx="5800725" cy="361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F19A81-5948-42E1-AA04-3AD9A9E35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609" y="2887155"/>
            <a:ext cx="6840760" cy="13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36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 이론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Linear filter vs Nonlinear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Linear filter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ex) Mean filter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Nonlinear filter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Median filter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E3D405-2C5F-4CD6-8040-0C3A0A924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08" y="1469683"/>
            <a:ext cx="6820176" cy="1733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23B464-082D-4FA0-9A5E-4774273FF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709" y="3928760"/>
            <a:ext cx="3305175" cy="495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359EA8-D999-4E13-B620-90B91E9BC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709" y="5555114"/>
            <a:ext cx="3810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About ITK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190C7-C67C-4BA9-909C-B44BEACE9870}"/>
              </a:ext>
            </a:extLst>
          </p:cNvPr>
          <p:cNvSpPr txBox="1"/>
          <p:nvPr/>
        </p:nvSpPr>
        <p:spPr>
          <a:xfrm>
            <a:off x="469008" y="1469683"/>
            <a:ext cx="9236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Generic programing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Use typedef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Smart Pointers</a:t>
            </a:r>
            <a:br>
              <a:rPr lang="en-US" altLang="ko-KR" sz="1400" dirty="0"/>
            </a:br>
            <a:r>
              <a:rPr lang="en-US" altLang="ko-KR" sz="1400" dirty="0"/>
              <a:t>: No need for delete  (filter-&gt;delete();)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Basic usage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329407-9924-4FC5-AEC0-F59EF13A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1777460"/>
            <a:ext cx="4962525" cy="323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56780D8-F09B-4EAB-9D0E-6ACCDF23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44" y="2085237"/>
            <a:ext cx="4352925" cy="1200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6F20D6-D31E-4991-9F6E-D09614260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31" y="3771548"/>
            <a:ext cx="7440637" cy="6396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43B036-96A0-4BB6-A3A7-CB7004827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555" y="4808591"/>
            <a:ext cx="3425518" cy="15253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7CC1B0-6502-4A65-8E66-17E615D514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731" y="5142420"/>
            <a:ext cx="5208389" cy="76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14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 이론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Euler angles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Rigid body</a:t>
            </a:r>
            <a:r>
              <a:rPr lang="ko-KR" altLang="en-US" sz="1400" dirty="0"/>
              <a:t>의 </a:t>
            </a:r>
            <a:r>
              <a:rPr lang="en-US" altLang="ko-KR" sz="1400" dirty="0"/>
              <a:t>orientation</a:t>
            </a:r>
            <a:r>
              <a:rPr lang="ko-KR" altLang="en-US" sz="1400" dirty="0"/>
              <a:t>을 묘사하기 위해 </a:t>
            </a:r>
            <a:r>
              <a:rPr lang="en-US" altLang="ko-KR" sz="1400" dirty="0"/>
              <a:t>Leonhard Euler</a:t>
            </a:r>
            <a:r>
              <a:rPr lang="ko-KR" altLang="en-US" sz="1400" dirty="0"/>
              <a:t>에 의해 소개된 </a:t>
            </a:r>
            <a:r>
              <a:rPr lang="en-US" altLang="ko-KR" sz="1400" dirty="0"/>
              <a:t>3</a:t>
            </a:r>
            <a:r>
              <a:rPr lang="ko-KR" altLang="en-US" sz="1400" dirty="0"/>
              <a:t>개의 </a:t>
            </a:r>
            <a:r>
              <a:rPr lang="en-US" altLang="ko-KR" sz="1400" dirty="0"/>
              <a:t>angles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Orientation</a:t>
            </a:r>
            <a:r>
              <a:rPr lang="ko-KR" altLang="en-US" sz="1400" dirty="0"/>
              <a:t>은 </a:t>
            </a:r>
            <a:r>
              <a:rPr lang="en-US" altLang="ko-KR" sz="1400" dirty="0"/>
              <a:t>3</a:t>
            </a:r>
            <a:r>
              <a:rPr lang="ko-KR" altLang="en-US" sz="1400" dirty="0"/>
              <a:t>개의 </a:t>
            </a:r>
            <a:r>
              <a:rPr lang="en-US" altLang="ko-KR" sz="1400" dirty="0"/>
              <a:t>Rotation</a:t>
            </a:r>
            <a:r>
              <a:rPr lang="ko-KR" altLang="en-US" sz="1400" dirty="0"/>
              <a:t>들을 조합해서 획득된다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: 3</a:t>
            </a:r>
            <a:r>
              <a:rPr lang="ko-KR" altLang="en-US" sz="1400" dirty="0"/>
              <a:t>개의 </a:t>
            </a:r>
            <a:r>
              <a:rPr lang="en-US" altLang="ko-KR" sz="1400" dirty="0"/>
              <a:t>Rotation</a:t>
            </a:r>
            <a:r>
              <a:rPr lang="ko-KR" altLang="en-US" sz="1400" dirty="0"/>
              <a:t>들은 </a:t>
            </a:r>
            <a:r>
              <a:rPr lang="en-US" altLang="ko-KR" sz="1400" dirty="0"/>
              <a:t>Elemental geometry</a:t>
            </a:r>
            <a:r>
              <a:rPr lang="ko-KR" altLang="en-US" sz="1400" dirty="0"/>
              <a:t>와 </a:t>
            </a:r>
            <a:r>
              <a:rPr lang="en-US" altLang="ko-KR" sz="1400" dirty="0"/>
              <a:t>geometrical definition</a:t>
            </a:r>
            <a:r>
              <a:rPr lang="ko-KR" altLang="en-US" sz="1400" dirty="0"/>
              <a:t>에 의해 정의된다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3</a:t>
            </a:r>
            <a:r>
              <a:rPr lang="ko-KR" altLang="en-US" sz="1400" dirty="0"/>
              <a:t>개의 </a:t>
            </a:r>
            <a:r>
              <a:rPr lang="en-US" altLang="ko-KR" sz="1400" dirty="0"/>
              <a:t>Elemental rotation</a:t>
            </a:r>
            <a:r>
              <a:rPr lang="ko-KR" altLang="en-US" sz="1400" dirty="0"/>
              <a:t>들은 </a:t>
            </a:r>
            <a:r>
              <a:rPr lang="en-US" altLang="ko-KR" sz="1400" dirty="0"/>
              <a:t>Extrinsic </a:t>
            </a:r>
            <a:r>
              <a:rPr lang="ko-KR" altLang="en-US" sz="1400" dirty="0"/>
              <a:t>이거나 </a:t>
            </a:r>
            <a:r>
              <a:rPr lang="en-US" altLang="ko-KR" sz="1400" dirty="0"/>
              <a:t>Intrinsic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Extrinsic : Original coordinate system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xyz</a:t>
            </a:r>
            <a:r>
              <a:rPr lang="ko-KR" altLang="en-US" sz="1400" dirty="0"/>
              <a:t>축에 대한 </a:t>
            </a:r>
            <a:r>
              <a:rPr lang="en-US" altLang="ko-KR" sz="1400" dirty="0"/>
              <a:t>Rotation, </a:t>
            </a:r>
            <a:r>
              <a:rPr lang="ko-KR" altLang="en-US" sz="1400" dirty="0"/>
              <a:t>이는 움직임이 없다고 간주한다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Intrinsic : Rotated coordinate system XYZ </a:t>
            </a:r>
            <a:r>
              <a:rPr lang="ko-KR" altLang="en-US" sz="1400" dirty="0"/>
              <a:t>축에 대한 </a:t>
            </a:r>
            <a:r>
              <a:rPr lang="en-US" altLang="ko-KR" sz="1400" dirty="0"/>
              <a:t>Rotation, </a:t>
            </a:r>
            <a:r>
              <a:rPr lang="ko-KR" altLang="en-US" sz="1400" dirty="0"/>
              <a:t>이는 움직이는 물체이다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Rotation </a:t>
            </a:r>
            <a:r>
              <a:rPr lang="ko-KR" altLang="en-US" sz="1400" dirty="0"/>
              <a:t>축에 대한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en-US" altLang="ko-KR" sz="1400" dirty="0"/>
              <a:t>Convention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s-ES" altLang="ko-KR" sz="1400" dirty="0"/>
              <a:t>Proper Euler angles (z-x-z, x-y-x, y-z-y, z-y-z, x-z-x, y-x-y)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s-ES" altLang="ko-KR" sz="1400" dirty="0"/>
              <a:t>Tait–Bryan angles (x-y-z, y-z-x, z-x-y, x-z-y, z-y-x, y-x-z)</a:t>
            </a:r>
            <a:br>
              <a:rPr lang="es-ES" altLang="ko-KR" sz="1400" dirty="0"/>
            </a:br>
            <a:r>
              <a:rPr lang="es-ES" altLang="ko-KR" sz="1400" dirty="0"/>
              <a:t>: </a:t>
            </a:r>
            <a:r>
              <a:rPr lang="en-US" altLang="ko-KR" sz="1400" dirty="0"/>
              <a:t>Tait-Bryan </a:t>
            </a:r>
            <a:r>
              <a:rPr lang="ko-KR" altLang="en-US" sz="1400" dirty="0"/>
              <a:t>이 </a:t>
            </a:r>
            <a:r>
              <a:rPr lang="en-US" altLang="ko-KR" sz="1400" dirty="0"/>
              <a:t>Engineering application</a:t>
            </a:r>
            <a:r>
              <a:rPr lang="ko-KR" altLang="en-US" sz="1400" dirty="0"/>
              <a:t>에서 일반적이다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Example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우측에 파란색 평면을 빨간색 평면으로 회전 시키기 위해서는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두 평면의 교선 </a:t>
            </a:r>
            <a:r>
              <a:rPr lang="en-US" altLang="ko-KR" sz="1400" dirty="0"/>
              <a:t>N</a:t>
            </a:r>
            <a:r>
              <a:rPr lang="ko-KR" altLang="en-US" sz="1400" dirty="0"/>
              <a:t>이 새로운 </a:t>
            </a:r>
            <a:r>
              <a:rPr lang="en-US" altLang="ko-KR" sz="1400" dirty="0"/>
              <a:t>X</a:t>
            </a:r>
            <a:r>
              <a:rPr lang="ko-KR" altLang="en-US" sz="1400" dirty="0"/>
              <a:t>축이 될 때까지 </a:t>
            </a:r>
            <a:br>
              <a:rPr lang="en-US" altLang="ko-KR" sz="1400" dirty="0"/>
            </a:br>
            <a:r>
              <a:rPr lang="en-US" altLang="ko-KR" sz="1400" dirty="0"/>
              <a:t>X</a:t>
            </a:r>
            <a:r>
              <a:rPr lang="ko-KR" altLang="en-US" sz="1400" dirty="0"/>
              <a:t>축을 알파 만큼 </a:t>
            </a:r>
            <a:r>
              <a:rPr lang="en-US" altLang="ko-KR" sz="1400" dirty="0"/>
              <a:t>Z</a:t>
            </a:r>
            <a:r>
              <a:rPr lang="ko-KR" altLang="en-US" sz="1400" dirty="0"/>
              <a:t>축을 기준으로 회전</a:t>
            </a:r>
            <a:br>
              <a:rPr lang="en-US" altLang="ko-KR" sz="1400" dirty="0"/>
            </a:br>
            <a:r>
              <a:rPr lang="ko-KR" altLang="en-US" sz="1400" dirty="0"/>
              <a:t>파란 </a:t>
            </a:r>
            <a:r>
              <a:rPr lang="en-US" altLang="ko-KR" sz="1400" dirty="0"/>
              <a:t>Z</a:t>
            </a:r>
            <a:r>
              <a:rPr lang="ko-KR" altLang="en-US" sz="1400" dirty="0"/>
              <a:t>축이 빨간 </a:t>
            </a:r>
            <a:r>
              <a:rPr lang="en-US" altLang="ko-KR" sz="1400" dirty="0"/>
              <a:t>Z</a:t>
            </a:r>
            <a:r>
              <a:rPr lang="ko-KR" altLang="en-US" sz="1400" dirty="0"/>
              <a:t>축이 될 때 까지 </a:t>
            </a:r>
            <a:r>
              <a:rPr lang="en-US" altLang="ko-KR" sz="1400" dirty="0"/>
              <a:t>X</a:t>
            </a:r>
            <a:r>
              <a:rPr lang="ko-KR" altLang="en-US" sz="1400" dirty="0"/>
              <a:t>축 기준으로 베타 만큼 회전</a:t>
            </a:r>
            <a:br>
              <a:rPr lang="en-US" altLang="ko-KR" sz="1400" dirty="0"/>
            </a:br>
            <a:r>
              <a:rPr lang="ko-KR" altLang="en-US" sz="1400" dirty="0"/>
              <a:t>마지막으로 감마 만큼 회전 시켜 물체가 몇도 돌았는지 계산 할 수 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s-ES" altLang="ko-KR" sz="1400" dirty="0"/>
              <a:t>Alpha : </a:t>
            </a:r>
            <a:r>
              <a:rPr lang="ko-KR" altLang="en-US" sz="1400" dirty="0"/>
              <a:t>파란색 </a:t>
            </a:r>
            <a:r>
              <a:rPr lang="es-ES" altLang="ko-KR" sz="1400" b="1" dirty="0"/>
              <a:t>Z</a:t>
            </a:r>
            <a:r>
              <a:rPr lang="ko-KR" altLang="en-US" sz="1400" b="1" dirty="0"/>
              <a:t>축</a:t>
            </a:r>
            <a:r>
              <a:rPr lang="ko-KR" altLang="en-US" sz="1400" dirty="0"/>
              <a:t>을 회전축으로 삼고 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Beta : N</a:t>
            </a:r>
            <a:r>
              <a:rPr lang="ko-KR" altLang="en-US" sz="1400" dirty="0"/>
              <a:t>방향</a:t>
            </a:r>
            <a:r>
              <a:rPr lang="en-US" altLang="ko-KR" sz="1400" dirty="0"/>
              <a:t>(</a:t>
            </a:r>
            <a:r>
              <a:rPr lang="en-US" altLang="ko-KR" sz="1400" b="1" dirty="0"/>
              <a:t>X</a:t>
            </a:r>
            <a:r>
              <a:rPr lang="ko-KR" altLang="en-US" sz="1400" b="1" dirty="0"/>
              <a:t>축 기준</a:t>
            </a:r>
            <a:r>
              <a:rPr lang="en-US" altLang="ko-KR" sz="1400" dirty="0"/>
              <a:t>)</a:t>
            </a:r>
            <a:r>
              <a:rPr lang="ko-KR" altLang="en-US" sz="1400" dirty="0"/>
              <a:t>을 회전축으로 삼고 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s-ES" altLang="ko-KR" sz="1400" dirty="0"/>
              <a:t>Gamma : </a:t>
            </a:r>
            <a:r>
              <a:rPr lang="ko-KR" altLang="en-US" sz="1400" dirty="0"/>
              <a:t>빨간색 </a:t>
            </a:r>
            <a:r>
              <a:rPr lang="en-US" altLang="ko-KR" sz="1400" b="1" dirty="0"/>
              <a:t>Z</a:t>
            </a:r>
            <a:r>
              <a:rPr lang="ko-KR" altLang="en-US" sz="1400" b="1" dirty="0"/>
              <a:t>축</a:t>
            </a:r>
            <a:r>
              <a:rPr lang="ko-KR" altLang="en-US" sz="1400" dirty="0"/>
              <a:t>을 회전축으로 삼고 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따라서</a:t>
            </a:r>
            <a:r>
              <a:rPr lang="en-US" altLang="ko-KR" sz="1400" dirty="0"/>
              <a:t>, ZXZ</a:t>
            </a:r>
            <a:r>
              <a:rPr lang="ko-KR" altLang="en-US" sz="1400" dirty="0"/>
              <a:t>좌표라 부르기도 한다</a:t>
            </a:r>
            <a:r>
              <a:rPr lang="en-US" altLang="ko-KR" sz="1400" dirty="0"/>
              <a:t>.</a:t>
            </a:r>
            <a:endParaRPr lang="es-E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59322E-55E1-4780-98A9-323BC7C6D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543" y="3356992"/>
            <a:ext cx="2496001" cy="334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38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 이론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Euler angles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class ITK_TEMPLATE_EXPORT </a:t>
            </a:r>
            <a:r>
              <a:rPr lang="en-US" altLang="ko-KR" sz="1400" b="1" dirty="0"/>
              <a:t>Euler3DTransform</a:t>
            </a:r>
            <a:r>
              <a:rPr lang="en-US" altLang="ko-KR" sz="1400" dirty="0"/>
              <a:t> : public Rigid3DTransform&lt;</a:t>
            </a:r>
            <a:r>
              <a:rPr lang="en-US" altLang="ko-KR" sz="1400" dirty="0" err="1"/>
              <a:t>TParametersValueType</a:t>
            </a:r>
            <a:r>
              <a:rPr lang="en-US" altLang="ko-KR" sz="1400" dirty="0"/>
              <a:t>&gt;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74208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 이론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Quadratic equations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The general quadratic equation in 3 variables x, y, z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Ellipsoid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General Equation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Cone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General Equation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위 </a:t>
            </a:r>
            <a:r>
              <a:rPr lang="en-US" altLang="ko-KR" sz="1400" dirty="0"/>
              <a:t>or </a:t>
            </a:r>
            <a:r>
              <a:rPr lang="ko-KR" altLang="en-US" sz="1400" dirty="0"/>
              <a:t>아래의 </a:t>
            </a:r>
            <a:r>
              <a:rPr lang="en-US" altLang="ko-KR" sz="1400" dirty="0"/>
              <a:t>Cone</a:t>
            </a:r>
            <a:r>
              <a:rPr lang="ko-KR" altLang="en-US" sz="1400" dirty="0"/>
              <a:t>만 얻기 위한 </a:t>
            </a:r>
            <a:r>
              <a:rPr lang="en-US" altLang="ko-KR" sz="1400" dirty="0"/>
              <a:t>Equation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0119DD-2F04-475A-9744-A756115D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68" y="1926022"/>
            <a:ext cx="5514975" cy="304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EB7769-A881-45F4-BF22-D11B35E8D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592" y="2871147"/>
            <a:ext cx="1619250" cy="552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94CAA1-0BB8-4FEF-B7E1-3A6A590BA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18" y="2492896"/>
            <a:ext cx="1518054" cy="9090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8FD32A-20BC-40E0-8FFE-64FFD5A04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450" y="3905085"/>
            <a:ext cx="1228725" cy="514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8DE81E-2B88-446F-97FE-42A1B695AD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4701" y="3319868"/>
            <a:ext cx="1098342" cy="11704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6CB822-D5DA-435B-8893-9436CFF26F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0592" y="4837226"/>
            <a:ext cx="64198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4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 이론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Ray-Quadric Intersection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15B22-BD9E-4DD5-A8AA-12D1AC577F4F}"/>
              </a:ext>
            </a:extLst>
          </p:cNvPr>
          <p:cNvSpPr txBox="1"/>
          <p:nvPr/>
        </p:nvSpPr>
        <p:spPr>
          <a:xfrm>
            <a:off x="469008" y="1469683"/>
            <a:ext cx="923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Geometry </a:t>
            </a:r>
            <a:r>
              <a:rPr lang="ko-KR" altLang="en-US" sz="1400" dirty="0"/>
              <a:t>정보와 </a:t>
            </a:r>
            <a:r>
              <a:rPr lang="en-US" altLang="ko-KR" sz="1400" dirty="0"/>
              <a:t>Shape </a:t>
            </a:r>
            <a:r>
              <a:rPr lang="ko-KR" altLang="en-US" sz="1400" dirty="0"/>
              <a:t>정보를 이용해 </a:t>
            </a:r>
            <a:r>
              <a:rPr lang="en-US" altLang="ko-KR" sz="1400" dirty="0"/>
              <a:t>Intersect </a:t>
            </a:r>
            <a:r>
              <a:rPr lang="ko-KR" altLang="en-US" sz="1400" dirty="0"/>
              <a:t>되는 값을 얻어 </a:t>
            </a:r>
            <a:r>
              <a:rPr lang="en-US" altLang="ko-KR" sz="1400" dirty="0"/>
              <a:t>Plane</a:t>
            </a:r>
            <a:r>
              <a:rPr lang="ko-KR" altLang="en-US" sz="1400" dirty="0"/>
              <a:t>을 얻는다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boolQuadricShape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IsIntersectedByRay</a:t>
            </a:r>
            <a:r>
              <a:rPr lang="en-US" altLang="ko-KR" sz="1400" dirty="0"/>
              <a:t>()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123771-FE89-4F5E-82E8-EEAE77CF8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4" y="2073377"/>
            <a:ext cx="4666808" cy="41697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619F55-9016-4A35-8CDC-12D85A6A0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049" y="2060848"/>
            <a:ext cx="4666808" cy="32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15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 이론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Coordinate system (IEC 61217)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0B770B-FBC6-44B1-92DA-0F24F967A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" y="1567997"/>
            <a:ext cx="3728581" cy="50796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A48B2C-2A85-4948-8329-E439AF839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930" y="1454762"/>
            <a:ext cx="3241286" cy="51928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A0E8B4-4177-4DA9-8236-5D94B1205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192" y="1451097"/>
            <a:ext cx="3162590" cy="50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3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56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About ITK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190C7-C67C-4BA9-909C-B44BEACE9870}"/>
              </a:ext>
            </a:extLst>
          </p:cNvPr>
          <p:cNvSpPr txBox="1"/>
          <p:nvPr/>
        </p:nvSpPr>
        <p:spPr>
          <a:xfrm>
            <a:off x="469008" y="1469683"/>
            <a:ext cx="92365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Filter Elements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InPlace</a:t>
            </a:r>
            <a:r>
              <a:rPr lang="en-US" altLang="ko-KR" sz="1400" dirty="0"/>
              <a:t> Filter Elements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Filter</a:t>
            </a:r>
            <a:r>
              <a:rPr lang="ko-KR" altLang="en-US" sz="1400" dirty="0">
                <a:solidFill>
                  <a:prstClr val="black"/>
                </a:solidFill>
              </a:rPr>
              <a:t>들의 </a:t>
            </a:r>
            <a:r>
              <a:rPr lang="en-US" altLang="ko-KR" sz="1400" dirty="0">
                <a:solidFill>
                  <a:prstClr val="black"/>
                </a:solidFill>
              </a:rPr>
              <a:t>Base Class</a:t>
            </a:r>
            <a:r>
              <a:rPr lang="ko-KR" altLang="en-US" sz="1400" dirty="0">
                <a:solidFill>
                  <a:prstClr val="black"/>
                </a:solidFill>
              </a:rPr>
              <a:t>로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Input Image</a:t>
            </a:r>
            <a:r>
              <a:rPr lang="ko-KR" altLang="en-US" sz="1400" dirty="0">
                <a:solidFill>
                  <a:prstClr val="black"/>
                </a:solidFill>
              </a:rPr>
              <a:t>를 받아들여</a:t>
            </a:r>
            <a:r>
              <a:rPr lang="en-US" altLang="ko-KR" sz="1400" dirty="0">
                <a:solidFill>
                  <a:prstClr val="black"/>
                </a:solidFill>
              </a:rPr>
              <a:t>, Output</a:t>
            </a:r>
            <a:r>
              <a:rPr lang="ko-KR" altLang="en-US" sz="1400" dirty="0">
                <a:solidFill>
                  <a:prstClr val="black"/>
                </a:solidFill>
              </a:rPr>
              <a:t>으로 덮어 쓴다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Basic usage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18F8FA-1412-4BD5-9606-09688FC54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873" y="3697310"/>
            <a:ext cx="2994100" cy="16910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C36F481-5FD1-41C6-AD32-31BFD909E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088" y="1423988"/>
            <a:ext cx="3481016" cy="169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2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About ITK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190C7-C67C-4BA9-909C-B44BEACE9870}"/>
              </a:ext>
            </a:extLst>
          </p:cNvPr>
          <p:cNvSpPr txBox="1"/>
          <p:nvPr/>
        </p:nvSpPr>
        <p:spPr>
          <a:xfrm>
            <a:off x="469008" y="1469683"/>
            <a:ext cx="9236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Image Region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LargestPossibleRegion</a:t>
            </a:r>
            <a:r>
              <a:rPr lang="en-US" altLang="ko-KR" sz="1400" dirty="0"/>
              <a:t> : Dataset </a:t>
            </a:r>
            <a:r>
              <a:rPr lang="ko-KR" altLang="en-US" sz="1400" dirty="0"/>
              <a:t>전체</a:t>
            </a:r>
            <a:br>
              <a:rPr lang="en-US" altLang="ko-KR" sz="1400" dirty="0"/>
            </a:br>
            <a:r>
              <a:rPr lang="en-US" altLang="ko-KR" sz="1400" dirty="0"/>
              <a:t>※ Pipeline</a:t>
            </a:r>
            <a:r>
              <a:rPr lang="ko-KR" altLang="en-US" sz="1400" dirty="0"/>
              <a:t>의 첫번째 </a:t>
            </a:r>
            <a:r>
              <a:rPr lang="en-US" altLang="ko-KR" sz="1400" dirty="0"/>
              <a:t>PASS</a:t>
            </a:r>
            <a:r>
              <a:rPr lang="ko-KR" altLang="en-US" sz="1400" dirty="0"/>
              <a:t> 동안 협상된다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800" dirty="0"/>
              <a:t>(via </a:t>
            </a:r>
            <a:r>
              <a:rPr lang="en-US" altLang="ko-KR" sz="800" dirty="0" err="1"/>
              <a:t>ProcessObject</a:t>
            </a:r>
            <a:r>
              <a:rPr lang="en-US" altLang="ko-KR" sz="800" dirty="0"/>
              <a:t>::</a:t>
            </a:r>
            <a:r>
              <a:rPr lang="en-US" altLang="ko-KR" sz="800" dirty="0" err="1"/>
              <a:t>GenerateOutputInformation</a:t>
            </a:r>
            <a:r>
              <a:rPr lang="en-US" altLang="ko-KR" sz="800" dirty="0"/>
              <a:t>())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RequestRegion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DataObject</a:t>
            </a:r>
            <a:r>
              <a:rPr lang="ko-KR" altLang="en-US" sz="1400" dirty="0"/>
              <a:t>의 양</a:t>
            </a:r>
            <a:r>
              <a:rPr lang="en-US" altLang="ko-KR" sz="1400" dirty="0"/>
              <a:t>(User </a:t>
            </a:r>
            <a:r>
              <a:rPr lang="ko-KR" altLang="en-US" sz="1400" dirty="0"/>
              <a:t>혹은 </a:t>
            </a:r>
            <a:r>
              <a:rPr lang="en-US" altLang="ko-KR" sz="1400" dirty="0"/>
              <a:t>Pipeline</a:t>
            </a:r>
            <a:r>
              <a:rPr lang="ko-KR" altLang="en-US" sz="1400" dirty="0"/>
              <a:t>에서 요청된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※ Pipeline</a:t>
            </a:r>
            <a:r>
              <a:rPr lang="ko-KR" altLang="en-US" sz="1400" dirty="0"/>
              <a:t>의 두번째 </a:t>
            </a:r>
            <a:r>
              <a:rPr lang="en-US" altLang="ko-KR" sz="1400" dirty="0"/>
              <a:t>PASS</a:t>
            </a:r>
            <a:r>
              <a:rPr lang="ko-KR" altLang="en-US" sz="1400" dirty="0"/>
              <a:t> 동안 갱신된다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800" dirty="0"/>
              <a:t>(via the methods </a:t>
            </a:r>
            <a:r>
              <a:rPr lang="en-US" altLang="ko-KR" sz="800" dirty="0" err="1"/>
              <a:t>ProcessObject</a:t>
            </a:r>
            <a:r>
              <a:rPr lang="en-US" altLang="ko-KR" sz="800" dirty="0"/>
              <a:t>::</a:t>
            </a:r>
            <a:r>
              <a:rPr lang="en-US" altLang="ko-KR" sz="800" dirty="0" err="1"/>
              <a:t>EnlargeOutputRequestedRegion</a:t>
            </a:r>
            <a:r>
              <a:rPr lang="en-US" altLang="ko-KR" sz="800" dirty="0"/>
              <a:t>(), </a:t>
            </a:r>
            <a:r>
              <a:rPr lang="en-US" altLang="ko-KR" sz="800" dirty="0" err="1"/>
              <a:t>ProcessObject</a:t>
            </a:r>
            <a:r>
              <a:rPr lang="en-US" altLang="ko-KR" sz="800" dirty="0"/>
              <a:t>::</a:t>
            </a:r>
            <a:r>
              <a:rPr lang="en-US" altLang="ko-KR" sz="800" dirty="0" err="1"/>
              <a:t>GenerateOutputRequestedRegion</a:t>
            </a:r>
            <a:r>
              <a:rPr lang="en-US" altLang="ko-KR" sz="800" dirty="0"/>
              <a:t>(), </a:t>
            </a:r>
            <a:r>
              <a:rPr lang="en-US" altLang="ko-KR" sz="800" dirty="0" err="1"/>
              <a:t>ProcessObject</a:t>
            </a:r>
            <a:r>
              <a:rPr lang="en-US" altLang="ko-KR" sz="800" dirty="0"/>
              <a:t>::</a:t>
            </a:r>
            <a:r>
              <a:rPr lang="en-US" altLang="ko-KR" sz="800" dirty="0" err="1"/>
              <a:t>GenerateInputRequestedRegion</a:t>
            </a:r>
            <a:r>
              <a:rPr lang="en-US" altLang="ko-KR" sz="800" dirty="0"/>
              <a:t>())</a:t>
            </a:r>
            <a:br>
              <a:rPr lang="en-US" altLang="ko-KR" sz="1400" dirty="0"/>
            </a:b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>
                <a:solidFill>
                  <a:prstClr val="black"/>
                </a:solidFill>
              </a:rPr>
              <a:t>BufferedRegion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: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Memory</a:t>
            </a:r>
            <a:r>
              <a:rPr lang="ko-KR" altLang="en-US" sz="1400" dirty="0">
                <a:solidFill>
                  <a:prstClr val="black"/>
                </a:solidFill>
              </a:rPr>
              <a:t>에 있는 </a:t>
            </a:r>
            <a:r>
              <a:rPr lang="en-US" altLang="ko-KR" sz="1400" dirty="0" err="1">
                <a:solidFill>
                  <a:prstClr val="black"/>
                </a:solidFill>
              </a:rPr>
              <a:t>DataObject</a:t>
            </a:r>
            <a:r>
              <a:rPr lang="ko-KR" altLang="en-US" sz="1400" dirty="0">
                <a:solidFill>
                  <a:prstClr val="black"/>
                </a:solidFill>
              </a:rPr>
              <a:t>의 양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※ Pipeline</a:t>
            </a:r>
            <a:r>
              <a:rPr lang="ko-KR" altLang="en-US" sz="1400" dirty="0">
                <a:solidFill>
                  <a:prstClr val="black"/>
                </a:solidFill>
              </a:rPr>
              <a:t>의 마지막 </a:t>
            </a:r>
            <a:r>
              <a:rPr lang="en-US" altLang="ko-KR" sz="1400" dirty="0">
                <a:solidFill>
                  <a:prstClr val="black"/>
                </a:solidFill>
              </a:rPr>
              <a:t>PASS</a:t>
            </a:r>
            <a:r>
              <a:rPr lang="ko-KR" altLang="en-US" sz="1400" dirty="0">
                <a:solidFill>
                  <a:prstClr val="black"/>
                </a:solidFill>
              </a:rPr>
              <a:t> 동안 갱신된다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900" dirty="0">
                <a:solidFill>
                  <a:prstClr val="black"/>
                </a:solidFill>
              </a:rPr>
              <a:t>(when </a:t>
            </a:r>
            <a:r>
              <a:rPr lang="en-US" altLang="ko-KR" sz="900" dirty="0" err="1">
                <a:solidFill>
                  <a:prstClr val="black"/>
                </a:solidFill>
              </a:rPr>
              <a:t>ProcessObjects</a:t>
            </a:r>
            <a:r>
              <a:rPr lang="en-US" altLang="ko-KR" sz="900" dirty="0">
                <a:solidFill>
                  <a:prstClr val="black"/>
                </a:solidFill>
              </a:rPr>
              <a:t> finally calculate the bulk data via the methods </a:t>
            </a:r>
            <a:r>
              <a:rPr lang="en-US" altLang="ko-KR" sz="900" dirty="0" err="1">
                <a:solidFill>
                  <a:prstClr val="black"/>
                </a:solidFill>
              </a:rPr>
              <a:t>ProcessObject</a:t>
            </a:r>
            <a:r>
              <a:rPr lang="en-US" altLang="ko-KR" sz="900" dirty="0">
                <a:solidFill>
                  <a:prstClr val="black"/>
                </a:solidFill>
              </a:rPr>
              <a:t>::</a:t>
            </a:r>
            <a:r>
              <a:rPr lang="en-US" altLang="ko-KR" sz="900" dirty="0" err="1">
                <a:solidFill>
                  <a:prstClr val="black"/>
                </a:solidFill>
              </a:rPr>
              <a:t>GenerateData</a:t>
            </a:r>
            <a:r>
              <a:rPr lang="en-US" altLang="ko-KR" sz="900" dirty="0">
                <a:solidFill>
                  <a:prstClr val="black"/>
                </a:solidFill>
              </a:rPr>
              <a:t>() or </a:t>
            </a:r>
            <a:r>
              <a:rPr lang="en-US" altLang="ko-KR" sz="900" dirty="0" err="1">
                <a:solidFill>
                  <a:prstClr val="black"/>
                </a:solidFill>
              </a:rPr>
              <a:t>ProcessObject</a:t>
            </a:r>
            <a:r>
              <a:rPr lang="en-US" altLang="ko-KR" sz="900" dirty="0">
                <a:solidFill>
                  <a:prstClr val="black"/>
                </a:solidFill>
              </a:rPr>
              <a:t>::</a:t>
            </a:r>
            <a:r>
              <a:rPr lang="en-US" altLang="ko-KR" sz="900" dirty="0" err="1">
                <a:solidFill>
                  <a:prstClr val="black"/>
                </a:solidFill>
              </a:rPr>
              <a:t>DynamicThreadedGenerateData</a:t>
            </a:r>
            <a:r>
              <a:rPr lang="en-US" altLang="ko-KR" sz="900" dirty="0">
                <a:solidFill>
                  <a:prstClr val="black"/>
                </a:solidFill>
              </a:rPr>
              <a:t>())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9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>
                <a:solidFill>
                  <a:prstClr val="black"/>
                </a:solidFill>
              </a:rPr>
              <a:t>예제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: 512X512X200 </a:t>
            </a:r>
            <a:r>
              <a:rPr lang="ko-KR" altLang="en-US" sz="1400" dirty="0">
                <a:solidFill>
                  <a:prstClr val="black"/>
                </a:solidFill>
              </a:rPr>
              <a:t>크기의 </a:t>
            </a:r>
            <a:r>
              <a:rPr lang="en-US" altLang="ko-KR" sz="1400" dirty="0">
                <a:solidFill>
                  <a:prstClr val="black"/>
                </a:solidFill>
              </a:rPr>
              <a:t>Image</a:t>
            </a:r>
            <a:r>
              <a:rPr lang="ko-KR" altLang="en-US" sz="1400" dirty="0">
                <a:solidFill>
                  <a:prstClr val="black"/>
                </a:solidFill>
              </a:rPr>
              <a:t>가 </a:t>
            </a:r>
            <a:r>
              <a:rPr lang="en-US" altLang="ko-KR" sz="1400" dirty="0">
                <a:solidFill>
                  <a:prstClr val="black"/>
                </a:solidFill>
              </a:rPr>
              <a:t>DISK</a:t>
            </a:r>
            <a:r>
              <a:rPr lang="ko-KR" altLang="en-US" sz="1400" dirty="0" err="1">
                <a:solidFill>
                  <a:prstClr val="black"/>
                </a:solidFill>
              </a:rPr>
              <a:t>에있다</a:t>
            </a:r>
            <a:r>
              <a:rPr lang="en-US" altLang="ko-KR" sz="1400" dirty="0">
                <a:solidFill>
                  <a:prstClr val="black"/>
                </a:solidFill>
              </a:rPr>
              <a:t>. (</a:t>
            </a:r>
            <a:r>
              <a:rPr lang="en-US" altLang="ko-KR" sz="1400" dirty="0" err="1">
                <a:solidFill>
                  <a:prstClr val="black"/>
                </a:solidFill>
              </a:rPr>
              <a:t>LargestPossibleRegion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Application</a:t>
            </a:r>
            <a:r>
              <a:rPr lang="ko-KR" altLang="en-US" sz="1400" dirty="0">
                <a:solidFill>
                  <a:prstClr val="black"/>
                </a:solidFill>
              </a:rPr>
              <a:t>은 오직 </a:t>
            </a:r>
            <a:r>
              <a:rPr lang="en-US" altLang="ko-KR" sz="1400" dirty="0">
                <a:solidFill>
                  <a:prstClr val="black"/>
                </a:solidFill>
              </a:rPr>
              <a:t>256X256X50</a:t>
            </a:r>
            <a:r>
              <a:rPr lang="ko-KR" altLang="en-US" sz="1400" dirty="0">
                <a:solidFill>
                  <a:prstClr val="black"/>
                </a:solidFill>
              </a:rPr>
              <a:t>부분만 가지고 있다</a:t>
            </a:r>
            <a:r>
              <a:rPr lang="en-US" altLang="ko-KR" sz="1400" dirty="0">
                <a:solidFill>
                  <a:prstClr val="black"/>
                </a:solidFill>
              </a:rPr>
              <a:t>. (</a:t>
            </a:r>
            <a:r>
              <a:rPr lang="en-US" altLang="ko-KR" sz="1400" dirty="0" err="1">
                <a:solidFill>
                  <a:prstClr val="black"/>
                </a:solidFill>
              </a:rPr>
              <a:t>BufferedRegion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User</a:t>
            </a:r>
            <a:r>
              <a:rPr lang="ko-KR" altLang="en-US" sz="1400" dirty="0">
                <a:solidFill>
                  <a:prstClr val="black"/>
                </a:solidFill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</a:rPr>
              <a:t>100X100X1</a:t>
            </a:r>
            <a:r>
              <a:rPr lang="ko-KR" altLang="en-US" sz="1400" dirty="0">
                <a:solidFill>
                  <a:prstClr val="black"/>
                </a:solidFill>
              </a:rPr>
              <a:t> 부분만 동작 시키기를 원한다</a:t>
            </a:r>
            <a:r>
              <a:rPr lang="en-US" altLang="ko-KR" sz="1400" dirty="0">
                <a:solidFill>
                  <a:prstClr val="black"/>
                </a:solidFill>
              </a:rPr>
              <a:t>. (</a:t>
            </a:r>
            <a:r>
              <a:rPr lang="en-US" altLang="ko-KR" sz="1400" dirty="0" err="1">
                <a:solidFill>
                  <a:prstClr val="black"/>
                </a:solidFill>
              </a:rPr>
              <a:t>ReqeustedRegion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Basic usage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2D933F-BFA9-4079-9589-421A8A466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00" y="964501"/>
            <a:ext cx="3168352" cy="16724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8AD155-101D-45B1-B289-F01A794D4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239" y="3953327"/>
            <a:ext cx="2639789" cy="19239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FABBFD-A1AB-49C1-ACFB-A1FCC85C2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746" y="5949280"/>
            <a:ext cx="2639790" cy="3264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1CA342-BC0F-45FA-872D-B9383B05E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0081" y="1844825"/>
            <a:ext cx="253049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About ITK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190C7-C67C-4BA9-909C-B44BEACE9870}"/>
              </a:ext>
            </a:extLst>
          </p:cNvPr>
          <p:cNvSpPr txBox="1"/>
          <p:nvPr/>
        </p:nvSpPr>
        <p:spPr>
          <a:xfrm>
            <a:off x="469008" y="3140968"/>
            <a:ext cx="92365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3</a:t>
            </a:r>
            <a:r>
              <a:rPr lang="ko-KR" altLang="en-US" sz="1400" dirty="0"/>
              <a:t>개의 </a:t>
            </a:r>
            <a:r>
              <a:rPr lang="en-US" altLang="ko-KR" sz="1400" dirty="0"/>
              <a:t>PASS</a:t>
            </a:r>
            <a:r>
              <a:rPr lang="ko-KR" altLang="en-US" sz="1400" dirty="0"/>
              <a:t>들로 구성되어 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200" dirty="0">
                <a:solidFill>
                  <a:prstClr val="black"/>
                </a:solidFill>
              </a:rPr>
              <a:t>PIPELINE</a:t>
            </a:r>
            <a:r>
              <a:rPr lang="ko-KR" altLang="en-US" sz="1200" dirty="0">
                <a:solidFill>
                  <a:prstClr val="black"/>
                </a:solidFill>
              </a:rPr>
              <a:t>의 </a:t>
            </a:r>
            <a:r>
              <a:rPr lang="en-US" altLang="ko-KR" sz="1200" dirty="0">
                <a:solidFill>
                  <a:prstClr val="black"/>
                </a:solidFill>
              </a:rPr>
              <a:t>Component</a:t>
            </a:r>
            <a:r>
              <a:rPr lang="ko-KR" altLang="en-US" sz="1200" dirty="0">
                <a:solidFill>
                  <a:prstClr val="black"/>
                </a:solidFill>
              </a:rPr>
              <a:t>들이 최종 수정되었을 때와</a:t>
            </a:r>
            <a:r>
              <a:rPr lang="en-US" altLang="ko-KR" sz="1200" dirty="0">
                <a:solidFill>
                  <a:prstClr val="black"/>
                </a:solidFill>
              </a:rPr>
              <a:t>, Update</a:t>
            </a:r>
            <a:r>
              <a:rPr lang="ko-KR" altLang="en-US" sz="1200" dirty="0">
                <a:solidFill>
                  <a:prstClr val="black"/>
                </a:solidFill>
              </a:rPr>
              <a:t>가 필요한 </a:t>
            </a:r>
            <a:r>
              <a:rPr lang="en-US" altLang="ko-KR" sz="1200" dirty="0">
                <a:solidFill>
                  <a:prstClr val="black"/>
                </a:solidFill>
              </a:rPr>
              <a:t>Component</a:t>
            </a:r>
            <a:r>
              <a:rPr lang="ko-KR" altLang="en-US" sz="1200" dirty="0">
                <a:solidFill>
                  <a:prstClr val="black"/>
                </a:solidFill>
              </a:rPr>
              <a:t>들을 결정한다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br>
              <a:rPr lang="en-US" altLang="ko-KR" sz="1200" dirty="0">
                <a:solidFill>
                  <a:prstClr val="black"/>
                </a:solidFill>
              </a:rPr>
            </a:br>
            <a:r>
              <a:rPr lang="ko-KR" altLang="en-US" sz="1200" dirty="0">
                <a:solidFill>
                  <a:prstClr val="black"/>
                </a:solidFill>
              </a:rPr>
              <a:t>이 </a:t>
            </a:r>
            <a:r>
              <a:rPr lang="en-US" altLang="ko-KR" sz="1200" dirty="0">
                <a:solidFill>
                  <a:prstClr val="black"/>
                </a:solidFill>
              </a:rPr>
              <a:t>PASS</a:t>
            </a:r>
            <a:r>
              <a:rPr lang="ko-KR" altLang="en-US" sz="1200" dirty="0">
                <a:solidFill>
                  <a:prstClr val="black"/>
                </a:solidFill>
              </a:rPr>
              <a:t>에서 </a:t>
            </a:r>
            <a:r>
              <a:rPr lang="en-US" altLang="ko-KR" sz="1200" dirty="0">
                <a:solidFill>
                  <a:prstClr val="black"/>
                </a:solidFill>
              </a:rPr>
              <a:t>Meta </a:t>
            </a:r>
            <a:r>
              <a:rPr lang="ko-KR" altLang="en-US" sz="1200" dirty="0">
                <a:solidFill>
                  <a:prstClr val="black"/>
                </a:solidFill>
              </a:rPr>
              <a:t>정보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예를 들어</a:t>
            </a:r>
            <a:r>
              <a:rPr lang="en-US" altLang="ko-KR" sz="1200" dirty="0">
                <a:solidFill>
                  <a:prstClr val="black"/>
                </a:solidFill>
              </a:rPr>
              <a:t>, spacing, size)</a:t>
            </a:r>
            <a:r>
              <a:rPr lang="ko-KR" altLang="en-US" sz="1200" dirty="0">
                <a:solidFill>
                  <a:prstClr val="black"/>
                </a:solidFill>
              </a:rPr>
              <a:t>가 전달된다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arenR"/>
            </a:pPr>
            <a:endParaRPr lang="en-US" altLang="ko-KR" sz="1200" dirty="0">
              <a:solidFill>
                <a:prstClr val="black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200" dirty="0">
                <a:solidFill>
                  <a:prstClr val="black"/>
                </a:solidFill>
              </a:rPr>
              <a:t>특정 정보</a:t>
            </a:r>
            <a:r>
              <a:rPr lang="en-US" altLang="ko-KR" sz="1200" dirty="0">
                <a:solidFill>
                  <a:prstClr val="black"/>
                </a:solidFill>
              </a:rPr>
              <a:t>(Image</a:t>
            </a:r>
            <a:r>
              <a:rPr lang="ko-KR" altLang="en-US" sz="1200" dirty="0">
                <a:solidFill>
                  <a:prstClr val="black"/>
                </a:solidFill>
              </a:rPr>
              <a:t>의 </a:t>
            </a:r>
            <a:r>
              <a:rPr lang="en-US" altLang="ko-KR" sz="1200" dirty="0">
                <a:solidFill>
                  <a:prstClr val="black"/>
                </a:solidFill>
              </a:rPr>
              <a:t>Sub-region)</a:t>
            </a:r>
            <a:r>
              <a:rPr lang="ko-KR" altLang="en-US" sz="1200" dirty="0">
                <a:solidFill>
                  <a:prstClr val="black"/>
                </a:solidFill>
              </a:rPr>
              <a:t>에 대한 </a:t>
            </a:r>
            <a:r>
              <a:rPr lang="en-US" altLang="ko-KR" sz="1200" dirty="0">
                <a:solidFill>
                  <a:prstClr val="black"/>
                </a:solidFill>
              </a:rPr>
              <a:t>Request</a:t>
            </a:r>
            <a:r>
              <a:rPr lang="ko-KR" altLang="en-US" sz="1200" dirty="0">
                <a:solidFill>
                  <a:prstClr val="black"/>
                </a:solidFill>
              </a:rPr>
              <a:t>를 전파한다</a:t>
            </a:r>
            <a:r>
              <a:rPr lang="en-US" altLang="ko-KR" sz="1200" dirty="0">
                <a:solidFill>
                  <a:prstClr val="black"/>
                </a:solidFill>
              </a:rPr>
              <a:t>. (Request Region </a:t>
            </a:r>
            <a:r>
              <a:rPr lang="ko-KR" altLang="en-US" sz="1200" dirty="0">
                <a:solidFill>
                  <a:prstClr val="black"/>
                </a:solidFill>
              </a:rPr>
              <a:t>결정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  <a:br>
              <a:rPr lang="en-US" altLang="ko-KR" sz="1200" dirty="0">
                <a:solidFill>
                  <a:prstClr val="black"/>
                </a:solidFill>
              </a:rPr>
            </a:br>
            <a:r>
              <a:rPr lang="en-US" altLang="ko-KR" sz="1200" dirty="0" err="1">
                <a:solidFill>
                  <a:prstClr val="black"/>
                </a:solidFill>
              </a:rPr>
              <a:t>ProcessObject</a:t>
            </a:r>
            <a:r>
              <a:rPr lang="ko-KR" altLang="en-US" sz="1200" dirty="0">
                <a:solidFill>
                  <a:prstClr val="black"/>
                </a:solidFill>
              </a:rPr>
              <a:t>는 요청이 만족되었는지 아닌지를 결정한다</a:t>
            </a:r>
            <a:r>
              <a:rPr lang="en-US" altLang="ko-KR" sz="1200" dirty="0">
                <a:solidFill>
                  <a:prstClr val="black"/>
                </a:solidFill>
              </a:rPr>
              <a:t>. (</a:t>
            </a:r>
            <a:r>
              <a:rPr lang="ko-KR" altLang="en-US" sz="1200" dirty="0">
                <a:solidFill>
                  <a:prstClr val="black"/>
                </a:solidFill>
              </a:rPr>
              <a:t>만족되지 않았으면 </a:t>
            </a:r>
            <a:r>
              <a:rPr lang="en-US" altLang="ko-KR" sz="1200" dirty="0">
                <a:solidFill>
                  <a:prstClr val="black"/>
                </a:solidFill>
              </a:rPr>
              <a:t>Data block</a:t>
            </a:r>
            <a:r>
              <a:rPr lang="ko-KR" altLang="en-US" sz="1200" dirty="0">
                <a:solidFill>
                  <a:prstClr val="black"/>
                </a:solidFill>
              </a:rPr>
              <a:t>을 요청한다</a:t>
            </a:r>
            <a:r>
              <a:rPr lang="en-US" altLang="ko-KR" sz="1200" dirty="0">
                <a:solidFill>
                  <a:prstClr val="black"/>
                </a:solidFill>
              </a:rPr>
              <a:t>.)</a:t>
            </a:r>
          </a:p>
          <a:p>
            <a:pPr marL="800100" lvl="1" indent="-342900">
              <a:buFont typeface="+mj-lt"/>
              <a:buAutoNum type="arabicParenR"/>
            </a:pPr>
            <a:endParaRPr lang="en-US" altLang="ko-KR" sz="1200" dirty="0">
              <a:solidFill>
                <a:prstClr val="black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200" dirty="0">
                <a:solidFill>
                  <a:prstClr val="black"/>
                </a:solidFill>
              </a:rPr>
              <a:t>실제 계산하기 위한 </a:t>
            </a:r>
            <a:r>
              <a:rPr lang="en-US" altLang="ko-KR" sz="1200" dirty="0">
                <a:solidFill>
                  <a:prstClr val="black"/>
                </a:solidFill>
              </a:rPr>
              <a:t>PIPELINE</a:t>
            </a:r>
            <a:r>
              <a:rPr lang="ko-KR" altLang="en-US" sz="1200" dirty="0">
                <a:solidFill>
                  <a:prstClr val="black"/>
                </a:solidFill>
              </a:rPr>
              <a:t>을 구성한다</a:t>
            </a:r>
            <a:r>
              <a:rPr lang="en-US" altLang="ko-KR" sz="1200" dirty="0">
                <a:solidFill>
                  <a:prstClr val="black"/>
                </a:solidFill>
              </a:rPr>
              <a:t>. (Pixel </a:t>
            </a:r>
            <a:r>
              <a:rPr lang="ko-KR" altLang="en-US" sz="1200" dirty="0">
                <a:solidFill>
                  <a:prstClr val="black"/>
                </a:solidFill>
              </a:rPr>
              <a:t>값들은 마지막으로 계산된다</a:t>
            </a:r>
            <a:r>
              <a:rPr lang="en-US" altLang="ko-KR" sz="1200" dirty="0">
                <a:solidFill>
                  <a:prstClr val="black"/>
                </a:solidFill>
              </a:rPr>
              <a:t>.)</a:t>
            </a:r>
            <a:br>
              <a:rPr lang="en-US" altLang="ko-KR" sz="1200" dirty="0">
                <a:solidFill>
                  <a:prstClr val="black"/>
                </a:solidFill>
              </a:rPr>
            </a:br>
            <a:r>
              <a:rPr lang="ko-KR" altLang="en-US" sz="1200" dirty="0">
                <a:solidFill>
                  <a:prstClr val="black"/>
                </a:solidFill>
              </a:rPr>
              <a:t>첫번째와 두번째 </a:t>
            </a:r>
            <a:r>
              <a:rPr lang="en-US" altLang="ko-KR" sz="1200" dirty="0">
                <a:solidFill>
                  <a:prstClr val="black"/>
                </a:solidFill>
              </a:rPr>
              <a:t>PASS</a:t>
            </a:r>
            <a:r>
              <a:rPr lang="ko-KR" altLang="en-US" sz="1200" dirty="0">
                <a:solidFill>
                  <a:prstClr val="black"/>
                </a:solidFill>
              </a:rPr>
              <a:t>가 정의되었으면 </a:t>
            </a:r>
            <a:r>
              <a:rPr lang="en-US" altLang="ko-KR" sz="1200" dirty="0">
                <a:solidFill>
                  <a:prstClr val="black"/>
                </a:solidFill>
              </a:rPr>
              <a:t>PIPELINE</a:t>
            </a:r>
            <a:r>
              <a:rPr lang="ko-KR" altLang="en-US" sz="1200" dirty="0">
                <a:solidFill>
                  <a:prstClr val="black"/>
                </a:solidFill>
              </a:rPr>
              <a:t>을 진행한다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br>
              <a:rPr lang="en-US" altLang="ko-KR" sz="1200" dirty="0">
                <a:solidFill>
                  <a:prstClr val="black"/>
                </a:solidFill>
              </a:rPr>
            </a:br>
            <a:r>
              <a:rPr lang="en-US" altLang="ko-KR" sz="1200" dirty="0">
                <a:solidFill>
                  <a:prstClr val="black"/>
                </a:solidFill>
              </a:rPr>
              <a:t>※ Request</a:t>
            </a:r>
            <a:r>
              <a:rPr lang="ko-KR" altLang="en-US" sz="1200" dirty="0">
                <a:solidFill>
                  <a:prstClr val="black"/>
                </a:solidFill>
              </a:rPr>
              <a:t>가 만족되지 않았다면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</a:rPr>
              <a:t>ProcessObject</a:t>
            </a:r>
            <a:r>
              <a:rPr lang="ko-KR" altLang="en-US" sz="1200" dirty="0">
                <a:solidFill>
                  <a:prstClr val="black"/>
                </a:solidFill>
              </a:rPr>
              <a:t>들은 </a:t>
            </a:r>
            <a:r>
              <a:rPr lang="ko-KR" altLang="en-US" sz="1200" dirty="0" err="1">
                <a:solidFill>
                  <a:prstClr val="black"/>
                </a:solidFill>
              </a:rPr>
              <a:t>재수행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</a:rPr>
              <a:t>해야한다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DATA PIPELINE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D27300-B71B-412D-851D-46C5E6F8A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85" y="1468876"/>
            <a:ext cx="3354909" cy="147212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3B5F57C-DB07-4119-8BF7-AF0C73B96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884" y="1468876"/>
            <a:ext cx="27527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3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About ITK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190C7-C67C-4BA9-909C-B44BEACE9870}"/>
              </a:ext>
            </a:extLst>
          </p:cNvPr>
          <p:cNvSpPr txBox="1"/>
          <p:nvPr/>
        </p:nvSpPr>
        <p:spPr>
          <a:xfrm>
            <a:off x="469008" y="1469683"/>
            <a:ext cx="923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Detail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DATA PIPELINE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57BB43-1593-4685-BC77-BB7D9A058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" y="1849527"/>
            <a:ext cx="8784976" cy="48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About ITK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190C7-C67C-4BA9-909C-B44BEACE9870}"/>
              </a:ext>
            </a:extLst>
          </p:cNvPr>
          <p:cNvSpPr txBox="1"/>
          <p:nvPr/>
        </p:nvSpPr>
        <p:spPr>
          <a:xfrm>
            <a:off x="469008" y="1469683"/>
            <a:ext cx="923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Detail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DATA PIPELINE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EF9DCA-15CA-4FDD-82BF-1D4B95332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80" y="1811053"/>
            <a:ext cx="8645623" cy="48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16272</TotalTime>
  <Words>2799</Words>
  <Application>Microsoft Office PowerPoint</Application>
  <PresentationFormat>A4 용지(210x297mm)</PresentationFormat>
  <Paragraphs>608</Paragraphs>
  <Slides>45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맑은 고딕</vt:lpstr>
      <vt:lpstr>뷰웍스 B</vt:lpstr>
      <vt:lpstr>Arial</vt:lpstr>
      <vt:lpstr>Wingdings</vt:lpstr>
      <vt:lpstr>Office 테마</vt:lpstr>
      <vt:lpstr>PowerPoint 프레젠테이션</vt:lpstr>
      <vt:lpstr>About ITK</vt:lpstr>
      <vt:lpstr>About ITK</vt:lpstr>
      <vt:lpstr>About ITK</vt:lpstr>
      <vt:lpstr>About ITK</vt:lpstr>
      <vt:lpstr>About ITK</vt:lpstr>
      <vt:lpstr>About ITK</vt:lpstr>
      <vt:lpstr>About ITK</vt:lpstr>
      <vt:lpstr>About ITK</vt:lpstr>
      <vt:lpstr>About ITK</vt:lpstr>
      <vt:lpstr>About ITK</vt:lpstr>
      <vt:lpstr>About ITK</vt:lpstr>
      <vt:lpstr>Segmentation</vt:lpstr>
      <vt:lpstr>Segmentation</vt:lpstr>
      <vt:lpstr>Segmentation</vt:lpstr>
      <vt:lpstr>RTK</vt:lpstr>
      <vt:lpstr>About ITK</vt:lpstr>
      <vt:lpstr>About ITK</vt:lpstr>
      <vt:lpstr>About ITK</vt:lpstr>
      <vt:lpstr>RTK</vt:lpstr>
      <vt:lpstr>RTK (FDK)</vt:lpstr>
      <vt:lpstr>RTK (Geometry)</vt:lpstr>
      <vt:lpstr>RTK (Geometry)</vt:lpstr>
      <vt:lpstr>RTK (Geometry)</vt:lpstr>
      <vt:lpstr>RTK (Geometry)</vt:lpstr>
      <vt:lpstr>RTK (Geometry)</vt:lpstr>
      <vt:lpstr>RTK (Geometry)</vt:lpstr>
      <vt:lpstr>RTK (Geometry)</vt:lpstr>
      <vt:lpstr>RTK (Geometry)</vt:lpstr>
      <vt:lpstr>RTK (Geometry)</vt:lpstr>
      <vt:lpstr>RTK (Geometry)</vt:lpstr>
      <vt:lpstr>RTK (Forward Projection)</vt:lpstr>
      <vt:lpstr>RTK (Forward Projection)</vt:lpstr>
      <vt:lpstr>RTK (Forward Projection)</vt:lpstr>
      <vt:lpstr>RTK (Forward Projection)</vt:lpstr>
      <vt:lpstr>RTK (Forward Projection)</vt:lpstr>
      <vt:lpstr>RTK (Forward Projection)</vt:lpstr>
      <vt:lpstr>RTK (Forward Projection)</vt:lpstr>
      <vt:lpstr>관련 이론</vt:lpstr>
      <vt:lpstr>관련 이론</vt:lpstr>
      <vt:lpstr>관련 이론</vt:lpstr>
      <vt:lpstr>관련 이론</vt:lpstr>
      <vt:lpstr>관련 이론</vt:lpstr>
      <vt:lpstr>관련 이론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PTX</dc:creator>
  <cp:lastModifiedBy>김재혁 (Jaehyeok Kim)</cp:lastModifiedBy>
  <cp:revision>637</cp:revision>
  <dcterms:created xsi:type="dcterms:W3CDTF">2014-08-23T07:06:11Z</dcterms:created>
  <dcterms:modified xsi:type="dcterms:W3CDTF">2018-09-10T09:38:38Z</dcterms:modified>
</cp:coreProperties>
</file>