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1" r:id="rId3"/>
    <p:sldId id="313" r:id="rId4"/>
    <p:sldId id="309" r:id="rId5"/>
    <p:sldId id="312" r:id="rId6"/>
    <p:sldId id="310" r:id="rId7"/>
    <p:sldId id="311" r:id="rId8"/>
    <p:sldId id="292" r:id="rId9"/>
    <p:sldId id="302" r:id="rId10"/>
    <p:sldId id="308" r:id="rId11"/>
    <p:sldId id="314" r:id="rId12"/>
    <p:sldId id="315" r:id="rId13"/>
    <p:sldId id="303" r:id="rId14"/>
    <p:sldId id="261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3C"/>
    <a:srgbClr val="104577"/>
    <a:srgbClr val="60A8EA"/>
    <a:srgbClr val="3490E4"/>
    <a:srgbClr val="186CB8"/>
    <a:srgbClr val="1B75CA"/>
    <a:srgbClr val="2294FF"/>
    <a:srgbClr val="082E56"/>
    <a:srgbClr val="BBCC0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6972" autoAdjust="0"/>
  </p:normalViewPr>
  <p:slideViewPr>
    <p:cSldViewPr>
      <p:cViewPr varScale="1">
        <p:scale>
          <a:sx n="96" d="100"/>
          <a:sy n="96" d="100"/>
        </p:scale>
        <p:origin x="15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13318-1703-4433-9BA8-7B0365E924CD}" type="datetimeFigureOut">
              <a:rPr lang="ko-KR" altLang="en-US" smtClean="0"/>
              <a:pPr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8A293-1CDC-4F25-9E67-DF1233550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https://en.wikipedia.org/wiki/List_of_3D_graphics_libraries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6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http://skuld.bmsc.washington.edu/people/merritt/graphics/quadrics.html</a:t>
            </a:r>
          </a:p>
          <a:p>
            <a:r>
              <a:rPr lang="en-US" dirty="0"/>
              <a:t>https://stackoverflow.com/questions/1986378/how-to-set-up-quadratic-equation-for-a-ray-sphere-intersection</a:t>
            </a:r>
          </a:p>
          <a:p>
            <a:r>
              <a:rPr lang="en-US" dirty="0"/>
              <a:t>https://books.google.co.kr/books?id=YPblYyLqBM4C&amp;pg=PA67&amp;lpg=PA67&amp;dq=Ray+quadric+intersection&amp;source=bl&amp;ots=y-87_GpnQ9&amp;sig=FayYccZ4jtMTDsFa6kzEGfYQYvI&amp;hl=ko&amp;sa=X&amp;ved=2ahUKEwiQuJPu06_dAhXVdt4KHQdVCiUQ6AEwBXoECAYQAQ#v=onepage&amp;q=Ray%20quadric%20intersection&amp;f=fa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36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ooks.google.co.kr/books?id=YPblYyLqBM4C&amp;pg=PA67&amp;lpg=PA67&amp;dq=Ray+quadric+intersection&amp;source=bl&amp;ots=y-87_GpnQ9&amp;sig=FayYccZ4jtMTDsFa6kzEGfYQYvI&amp;hl=ko&amp;sa=X&amp;ved=2ahUKEwiQuJPu06_dAhXVdt4KHQdVCiUQ6AEwBXoECAYQAQ#v=onepage&amp;q=Ray%20quadric%20intersection&amp;f=fa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1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ooks.google.co.kr/books?id=YPblYyLqBM4C&amp;pg=PA67&amp;lpg=PA67&amp;dq=Ray+quadric+intersection&amp;source=bl&amp;ots=y-87_GpnQ9&amp;sig=FayYccZ4jtMTDsFa6kzEGfYQYvI&amp;hl=ko&amp;sa=X&amp;ved=2ahUKEwiQuJPu06_dAhXVdt4KHQdVCiUQ6AEwBXoECAYQAQ#v=onepage&amp;q=Ray%20quadric%20intersection&amp;f=fa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1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http://tutorial.math.lamar.edu/Classes/CalcIII/QuadricSurfaces.aspx</a:t>
            </a:r>
          </a:p>
          <a:p>
            <a:r>
              <a:rPr lang="en-US" dirty="0"/>
              <a:t>http://www.mat.ucm.es/~mpuente/docs_conicas_cuadricas/4_quadric_surfaces.pdf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8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https://dsp.stackexchange.com/questions/14241/difference-between-linear-and-non-linear-filter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http://darkpgmr.tistory.com/77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7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https://www.cs.cornell.edu/courses/cs4620/2015fa/lectures/11transforms3dWeb.pdf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2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https://en.wikipedia.org/wiki/Homogeneous_coordinates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2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https://www.cs.cornell.edu/courses/cs4620/2015fa/lectures/11transforms3dWeb.pdf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1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https://www.cs.cornell.edu/courses/cs4620/2015fa/lectures/11transforms3dWeb.pdf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5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https://en.wikipedia.org/wiki/Euler_angles</a:t>
            </a:r>
          </a:p>
          <a:p>
            <a:r>
              <a:rPr lang="en-US" dirty="0"/>
              <a:t>https://blog.naver.com/wlsghks0120/221073732022</a:t>
            </a:r>
          </a:p>
          <a:p>
            <a:r>
              <a:rPr lang="en-US" dirty="0"/>
              <a:t>https://cafe.naver.com/arsrelica/1035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8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http://tutorial.math.lamar.edu/Classes/CalcIII/QuadricSurfaces.aspx</a:t>
            </a:r>
          </a:p>
          <a:p>
            <a:r>
              <a:rPr lang="en-US" dirty="0"/>
              <a:t>http://www.mat.ucm.es/~mpuente/docs_conicas_cuadricas/4_quadric_surfaces.pdf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A293-1CDC-4F25-9E67-DF1233550E0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3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0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6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3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73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64989" y="6571640"/>
            <a:ext cx="400048" cy="204929"/>
          </a:xfrm>
        </p:spPr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057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DBAAF5-9F75-41AD-80CF-04B1036D4BD1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2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544" y="2921168"/>
            <a:ext cx="3899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Thank You</a:t>
            </a:r>
            <a:endParaRPr lang="ko-KR" altLang="en-US" sz="6000" dirty="0">
              <a:latin typeface="뷰웍스 B" pitchFamily="18" charset="-127"/>
              <a:ea typeface="뷰웍스 B" pitchFamily="18" charset="-127"/>
              <a:cs typeface="뷰웍스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7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3" r="41520" b="26933"/>
          <a:stretch/>
        </p:blipFill>
        <p:spPr bwMode="auto">
          <a:xfrm>
            <a:off x="7652865" y="0"/>
            <a:ext cx="2253135" cy="8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3905" y="207690"/>
            <a:ext cx="8915400" cy="46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타원 13"/>
          <p:cNvSpPr/>
          <p:nvPr userDrawn="1"/>
        </p:nvSpPr>
        <p:spPr>
          <a:xfrm>
            <a:off x="9569327" y="6578522"/>
            <a:ext cx="196134" cy="196134"/>
          </a:xfrm>
          <a:prstGeom prst="ellipse">
            <a:avLst/>
          </a:prstGeom>
          <a:solidFill>
            <a:srgbClr val="104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67370" y="6571640"/>
            <a:ext cx="400048" cy="20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defRPr>
            </a:lvl1pPr>
          </a:lstStyle>
          <a:p>
            <a:fld id="{5961EA3C-BED3-4ED8-8843-27B1C48DE8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049" name="직선 연결선 2048"/>
          <p:cNvCxnSpPr/>
          <p:nvPr userDrawn="1"/>
        </p:nvCxnSpPr>
        <p:spPr>
          <a:xfrm>
            <a:off x="0" y="893515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직사각형 2053"/>
          <p:cNvSpPr/>
          <p:nvPr userDrawn="1"/>
        </p:nvSpPr>
        <p:spPr>
          <a:xfrm>
            <a:off x="0" y="893515"/>
            <a:ext cx="9906000" cy="130646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4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15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211882"/>
            <a:ext cx="117210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6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spc="-150">
          <a:solidFill>
            <a:schemeClr val="tx1"/>
          </a:solidFill>
          <a:latin typeface="뷰웍스 B" pitchFamily="18" charset="-127"/>
          <a:ea typeface="뷰웍스 B" pitchFamily="18" charset="-127"/>
          <a:cs typeface="뷰웍스 B" pitchFamily="18" charset="-127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784" y="3838520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00" dirty="0">
                <a:solidFill>
                  <a:srgbClr val="104577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Calculus</a:t>
            </a: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2567130" y="3397704"/>
            <a:ext cx="5472609" cy="350626"/>
          </a:xfrm>
          <a:prstGeom prst="round2SameRect">
            <a:avLst>
              <a:gd name="adj1" fmla="val 11538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0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Ray-Quadric Intersection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Geometry </a:t>
            </a:r>
            <a:r>
              <a:rPr lang="ko-KR" altLang="en-US" sz="1400" dirty="0"/>
              <a:t>정보와 </a:t>
            </a:r>
            <a:r>
              <a:rPr lang="en-US" altLang="ko-KR" sz="1400" dirty="0"/>
              <a:t>Shape </a:t>
            </a:r>
            <a:r>
              <a:rPr lang="ko-KR" altLang="en-US" sz="1400" dirty="0"/>
              <a:t>정보를 이용해 </a:t>
            </a:r>
            <a:r>
              <a:rPr lang="en-US" altLang="ko-KR" sz="1400" dirty="0"/>
              <a:t>Intersect </a:t>
            </a:r>
            <a:r>
              <a:rPr lang="ko-KR" altLang="en-US" sz="1400" dirty="0"/>
              <a:t>되는 값을 얻어 </a:t>
            </a:r>
            <a:r>
              <a:rPr lang="en-US" altLang="ko-KR" sz="1400" dirty="0"/>
              <a:t>Plane</a:t>
            </a:r>
            <a:r>
              <a:rPr lang="ko-KR" altLang="en-US" sz="1400" dirty="0"/>
              <a:t>을 얻는다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boolQuadricShape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IsIntersectedByRay</a:t>
            </a:r>
            <a:r>
              <a:rPr lang="en-US" altLang="ko-KR" sz="1400" dirty="0"/>
              <a:t>()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General Quadric equation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Line Equation </a:t>
            </a:r>
            <a:br>
              <a:rPr lang="en-US" altLang="ko-KR" sz="1400" dirty="0"/>
            </a:br>
            <a:r>
              <a:rPr lang="en-US" altLang="ko-KR" sz="1200" dirty="0"/>
              <a:t>[ (X, Y, Z)</a:t>
            </a:r>
            <a:r>
              <a:rPr lang="ko-KR" altLang="en-US" sz="1200" dirty="0"/>
              <a:t>는 </a:t>
            </a:r>
            <a:r>
              <a:rPr lang="en-US" altLang="ko-KR" sz="1200" dirty="0"/>
              <a:t>Line</a:t>
            </a:r>
            <a:r>
              <a:rPr lang="ko-KR" altLang="en-US" sz="1200" dirty="0"/>
              <a:t>에서의</a:t>
            </a:r>
            <a:r>
              <a:rPr lang="en-US" altLang="ko-KR" sz="1200" dirty="0"/>
              <a:t> </a:t>
            </a:r>
            <a:r>
              <a:rPr lang="ko-KR" altLang="en-US" sz="1200" dirty="0"/>
              <a:t>모든 </a:t>
            </a:r>
            <a:r>
              <a:rPr lang="en-US" altLang="ko-KR" sz="1200" dirty="0"/>
              <a:t>Point</a:t>
            </a:r>
            <a:r>
              <a:rPr lang="ko-KR" altLang="en-US" sz="1200" dirty="0"/>
              <a:t>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Dz</a:t>
            </a:r>
            <a:r>
              <a:rPr lang="ko-KR" altLang="en-US" sz="1200" dirty="0"/>
              <a:t>는 </a:t>
            </a:r>
            <a:r>
              <a:rPr lang="en-US" altLang="ko-KR" sz="1200" dirty="0"/>
              <a:t>normalized direction vector, T</a:t>
            </a:r>
            <a:r>
              <a:rPr lang="ko-KR" altLang="en-US" sz="1200" dirty="0"/>
              <a:t>는 </a:t>
            </a:r>
            <a:r>
              <a:rPr lang="en-US" altLang="ko-KR" sz="1200" dirty="0"/>
              <a:t>Line</a:t>
            </a:r>
            <a:r>
              <a:rPr lang="ko-KR" altLang="en-US" sz="1200" dirty="0"/>
              <a:t>에서의 점의 </a:t>
            </a:r>
            <a:r>
              <a:rPr lang="en-US" altLang="ko-KR" sz="1200" dirty="0"/>
              <a:t>Parameter ]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Line Equation</a:t>
            </a:r>
            <a:r>
              <a:rPr lang="ko-KR" altLang="en-US" sz="1400" dirty="0"/>
              <a:t>을 위 </a:t>
            </a:r>
            <a:r>
              <a:rPr lang="en-US" altLang="ko-KR" sz="1400" dirty="0"/>
              <a:t>Quadric equation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x,y,z</a:t>
            </a:r>
            <a:r>
              <a:rPr lang="en-US" altLang="ko-KR" sz="1400" dirty="0"/>
              <a:t> </a:t>
            </a:r>
            <a:r>
              <a:rPr lang="ko-KR" altLang="en-US" sz="1400" dirty="0"/>
              <a:t>대신 넣고 </a:t>
            </a:r>
            <a:r>
              <a:rPr lang="en-US" altLang="ko-KR" sz="1400" dirty="0"/>
              <a:t>Parameter T</a:t>
            </a:r>
            <a:r>
              <a:rPr lang="ko-KR" altLang="en-US" sz="1400" dirty="0"/>
              <a:t>에 대해 정리 하면</a:t>
            </a:r>
            <a:br>
              <a:rPr lang="en-US" altLang="ko-KR" sz="1400" dirty="0"/>
            </a:br>
            <a:r>
              <a:rPr lang="ko-KR" altLang="en-US" sz="1400" dirty="0"/>
              <a:t>다음과 같은 값들을 얻을 수 있다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0"/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A0A8CD-5B36-4988-A676-1D2687B5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2636912"/>
            <a:ext cx="5048250" cy="2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8CC868-A90F-4B43-9497-1E350232D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3448259"/>
            <a:ext cx="1990725" cy="323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C30FF1-1FB2-48D4-B990-F6C82563C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44" y="5254945"/>
            <a:ext cx="7829550" cy="1343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8BC4CD-1C9B-4622-A6F9-AE32AFCFE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99" y="3720606"/>
            <a:ext cx="4615758" cy="9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Ray-Quadric Intersection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Discriminant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보다 작으면 </a:t>
            </a:r>
            <a:r>
              <a:rPr lang="en-US" altLang="ko-KR" sz="1400" dirty="0"/>
              <a:t>Intersect </a:t>
            </a:r>
            <a:r>
              <a:rPr lang="ko-KR" altLang="en-US" sz="1400" dirty="0"/>
              <a:t>하지 않는 것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Intersect point</a:t>
            </a:r>
            <a:r>
              <a:rPr lang="ko-KR" altLang="en-US" sz="1400" dirty="0"/>
              <a:t>는 다음과 같다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Aq</a:t>
            </a:r>
            <a:r>
              <a:rPr lang="en-US" altLang="ko-KR" sz="1400" dirty="0"/>
              <a:t> ≠ 0 </a:t>
            </a:r>
            <a:r>
              <a:rPr lang="ko-KR" altLang="en-US" sz="1400" dirty="0"/>
              <a:t>일 때</a:t>
            </a:r>
            <a:r>
              <a:rPr lang="en-US" altLang="ko-KR" sz="1400" dirty="0"/>
              <a:t>, (</a:t>
            </a:r>
            <a:r>
              <a:rPr lang="ko-KR" altLang="en-US" sz="1400" dirty="0"/>
              <a:t>한점은 가장 가까운 교점</a:t>
            </a:r>
            <a:r>
              <a:rPr lang="en-US" altLang="ko-KR" sz="1400" dirty="0"/>
              <a:t>, </a:t>
            </a:r>
            <a:r>
              <a:rPr lang="ko-KR" altLang="en-US" sz="1400" dirty="0"/>
              <a:t>한점은 가장 먼 교점이다</a:t>
            </a:r>
            <a:r>
              <a:rPr lang="en-US" altLang="ko-KR" sz="1400" dirty="0"/>
              <a:t>.)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 err="1"/>
              <a:t>Aq</a:t>
            </a:r>
            <a:r>
              <a:rPr lang="en-US" altLang="ko-KR" sz="1400" dirty="0"/>
              <a:t> = 0 </a:t>
            </a:r>
            <a:r>
              <a:rPr lang="ko-KR" altLang="en-US" sz="1400" dirty="0"/>
              <a:t>일 때</a:t>
            </a:r>
            <a:r>
              <a:rPr lang="en-US" altLang="ko-KR" sz="1400" dirty="0"/>
              <a:t>,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Quadric surface</a:t>
            </a:r>
            <a:r>
              <a:rPr lang="ko-KR" altLang="en-US" sz="1400" dirty="0"/>
              <a:t>의 </a:t>
            </a:r>
            <a:r>
              <a:rPr lang="en-US" altLang="ko-KR" sz="1400" dirty="0"/>
              <a:t>Normal vector</a:t>
            </a:r>
            <a:r>
              <a:rPr lang="ko-KR" altLang="en-US" sz="1400" dirty="0"/>
              <a:t>는 </a:t>
            </a:r>
            <a:r>
              <a:rPr lang="en-US" altLang="ko-KR" sz="1400" dirty="0"/>
              <a:t>(X,Y,Z </a:t>
            </a:r>
            <a:r>
              <a:rPr lang="ko-KR" altLang="en-US" sz="1400" dirty="0"/>
              <a:t>를 가진</a:t>
            </a:r>
            <a:r>
              <a:rPr lang="en-US" altLang="ko-KR" sz="1400" dirty="0"/>
              <a:t>) Function F</a:t>
            </a:r>
            <a:r>
              <a:rPr lang="ko-KR" altLang="en-US" sz="1400" dirty="0"/>
              <a:t>의 </a:t>
            </a:r>
            <a:r>
              <a:rPr lang="en-US" altLang="ko-KR" sz="1400" dirty="0"/>
              <a:t>Partial derivative</a:t>
            </a:r>
            <a:r>
              <a:rPr lang="ko-KR" altLang="en-US" sz="1400" dirty="0"/>
              <a:t>에 의해 형태를 갖게 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ko-KR" altLang="en-US" sz="1400" dirty="0"/>
              <a:t>기존 </a:t>
            </a:r>
            <a:r>
              <a:rPr lang="en-US" altLang="ko-KR" sz="1400" dirty="0"/>
              <a:t>Quadric equation</a:t>
            </a:r>
            <a:r>
              <a:rPr lang="ko-KR" altLang="en-US" sz="1400" dirty="0"/>
              <a:t>을 </a:t>
            </a:r>
            <a:r>
              <a:rPr lang="en-US" altLang="ko-KR" sz="1400" dirty="0"/>
              <a:t>partial derivate </a:t>
            </a:r>
            <a:r>
              <a:rPr lang="ko-KR" altLang="en-US" sz="1400" dirty="0"/>
              <a:t>한 것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3C917C-F9A0-4CCB-B716-86DCB33F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772816"/>
            <a:ext cx="101917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5ECA0C-556C-4154-9162-91E6B3A8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568" y="2745993"/>
            <a:ext cx="2162175" cy="1019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208181-57F0-4C9B-9270-90D3C90AF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568" y="4141539"/>
            <a:ext cx="904875" cy="285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5EF875-B327-4DAE-9CC2-06C65BAFC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797" y="3255580"/>
            <a:ext cx="4946731" cy="1019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E2B1C6-F81D-4162-A1E1-93FE90EA4A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2150" y="4861942"/>
            <a:ext cx="2125226" cy="6750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CD8DE2-70CA-4F67-92FC-A5B98E3EB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544" y="5005648"/>
            <a:ext cx="5048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1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Ray-Quadric Intersection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5B22-BD9E-4DD5-A8AA-12D1AC577F4F}"/>
              </a:ext>
            </a:extLst>
          </p:cNvPr>
          <p:cNvSpPr txBox="1"/>
          <p:nvPr/>
        </p:nvSpPr>
        <p:spPr>
          <a:xfrm>
            <a:off x="469008" y="1469683"/>
            <a:ext cx="9236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rn</a:t>
            </a:r>
            <a:r>
              <a:rPr lang="ko-KR" altLang="en-US" sz="1400" dirty="0"/>
              <a:t>은 </a:t>
            </a:r>
            <a:r>
              <a:rPr lang="en-US" altLang="ko-KR" sz="1400" dirty="0"/>
              <a:t>Normalized </a:t>
            </a:r>
            <a:r>
              <a:rPr lang="ko-KR" altLang="en-US" sz="1400" dirty="0"/>
              <a:t>되야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표면과 </a:t>
            </a:r>
            <a:r>
              <a:rPr lang="en-US" altLang="ko-KR" sz="1400" dirty="0"/>
              <a:t>Ray</a:t>
            </a:r>
            <a:r>
              <a:rPr lang="ko-KR" altLang="en-US" sz="1400" dirty="0"/>
              <a:t>가 마주치는 </a:t>
            </a:r>
            <a:r>
              <a:rPr lang="en-US" altLang="ko-KR" sz="1400" dirty="0"/>
              <a:t>Normal vector</a:t>
            </a:r>
            <a:r>
              <a:rPr lang="ko-KR" altLang="en-US" sz="1400" dirty="0"/>
              <a:t>를 찾아야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, R * Rd &gt; 0 </a:t>
            </a:r>
            <a:r>
              <a:rPr lang="ko-KR" altLang="en-US" sz="1400" dirty="0"/>
              <a:t>이면</a:t>
            </a:r>
            <a:r>
              <a:rPr lang="en-US" altLang="ko-KR" sz="1400" dirty="0"/>
              <a:t>, Normal vector Rn</a:t>
            </a:r>
            <a:r>
              <a:rPr lang="ko-KR" altLang="en-US" sz="1400" dirty="0"/>
              <a:t>을 </a:t>
            </a:r>
            <a:r>
              <a:rPr lang="en-US" altLang="ko-KR" sz="1400" dirty="0"/>
              <a:t>Reserve</a:t>
            </a:r>
            <a:r>
              <a:rPr lang="ko-KR" altLang="en-US" sz="1400" dirty="0"/>
              <a:t>하라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Unit Quadric Shape </a:t>
            </a:r>
            <a:r>
              <a:rPr lang="ko-KR" altLang="en-US" sz="1400" dirty="0"/>
              <a:t>정의 </a:t>
            </a:r>
            <a:r>
              <a:rPr lang="en-US" altLang="ko-KR" sz="1400" dirty="0"/>
              <a:t>(</a:t>
            </a:r>
            <a:r>
              <a:rPr lang="ko-KR" altLang="en-US" sz="1400" dirty="0"/>
              <a:t>모든 </a:t>
            </a:r>
            <a:r>
              <a:rPr lang="en-US" altLang="ko-KR" sz="1400" dirty="0"/>
              <a:t>Shape</a:t>
            </a:r>
            <a:r>
              <a:rPr lang="ko-KR" altLang="en-US" sz="1400" dirty="0"/>
              <a:t>들은 </a:t>
            </a:r>
            <a:r>
              <a:rPr lang="en-US" altLang="ko-KR" sz="1400" dirty="0"/>
              <a:t>Origin</a:t>
            </a:r>
            <a:r>
              <a:rPr lang="ko-KR" altLang="en-US" sz="1400" dirty="0"/>
              <a:t>이 </a:t>
            </a:r>
            <a:r>
              <a:rPr lang="en-US" altLang="ko-KR" sz="1400" dirty="0"/>
              <a:t>(0,0,0)</a:t>
            </a:r>
            <a:r>
              <a:rPr lang="ko-KR" altLang="en-US" sz="1400" dirty="0"/>
              <a:t>이고 </a:t>
            </a:r>
            <a:r>
              <a:rPr lang="en-US" altLang="ko-KR" sz="1400" dirty="0"/>
              <a:t>Size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이다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E2B1C6-F81D-4162-A1E1-93FE90EA4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90" y="1700808"/>
            <a:ext cx="2125226" cy="6750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A6AE98-2EB2-4893-B58A-AD90A7E7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311" y="3429000"/>
            <a:ext cx="1656184" cy="3097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D29FBE-6508-4FE3-B719-A6F899A5A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44" y="2217987"/>
            <a:ext cx="5248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 이론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Coordinate system (IEC 61217)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0B770B-FBC6-44B1-92DA-0F24F967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92" y="1394480"/>
            <a:ext cx="4106797" cy="51965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A48B2C-2A85-4948-8329-E439AF839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8" y="1394480"/>
            <a:ext cx="3022813" cy="48428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A0E8B4-4177-4DA9-8236-5D94B1205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192" y="1451097"/>
            <a:ext cx="3162590" cy="50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5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Linear filter vs Nonlinear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Linear filter vs Nonlinear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Linear 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ex) Mean 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Nonlinear filter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Median filter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E3D405-2C5F-4CD6-8040-0C3A0A92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8" y="1469683"/>
            <a:ext cx="6820176" cy="1733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23B464-082D-4FA0-9A5E-4774273FF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09" y="3928760"/>
            <a:ext cx="3305175" cy="495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359EA8-D999-4E13-B620-90B91E9BC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09" y="5555114"/>
            <a:ext cx="381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Coordinate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18244-5786-4E94-A242-0076A6F7F742}"/>
              </a:ext>
            </a:extLst>
          </p:cNvPr>
          <p:cNvSpPr txBox="1"/>
          <p:nvPr/>
        </p:nvSpPr>
        <p:spPr>
          <a:xfrm>
            <a:off x="469007" y="1196752"/>
            <a:ext cx="94253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World coordinate system (=Physical coordinate system)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임의로 한점을 원점으로 정하고 사용 할 수 있는 좌표계</a:t>
            </a: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Camera coordinate system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Camera</a:t>
            </a:r>
            <a:r>
              <a:rPr lang="ko-KR" altLang="en-US" sz="1400" dirty="0"/>
              <a:t>를 기준으로 한 좌표계로 초점을 원점</a:t>
            </a:r>
            <a:r>
              <a:rPr lang="en-US" altLang="ko-KR" sz="1400" dirty="0"/>
              <a:t>, </a:t>
            </a:r>
            <a:r>
              <a:rPr lang="ko-KR" altLang="en-US" sz="1400" dirty="0"/>
              <a:t>카메라 정면 방향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Zc</a:t>
            </a:r>
            <a:r>
              <a:rPr lang="en-US" altLang="ko-KR" sz="1400" dirty="0"/>
              <a:t>), </a:t>
            </a:r>
            <a:br>
              <a:rPr lang="en-US" altLang="ko-KR" sz="1400" dirty="0"/>
            </a:br>
            <a:r>
              <a:rPr lang="ko-KR" altLang="en-US" sz="1400" dirty="0"/>
              <a:t>카메라 아래 방향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Yc</a:t>
            </a:r>
            <a:r>
              <a:rPr lang="en-US" altLang="ko-KR" sz="1400" dirty="0"/>
              <a:t>), </a:t>
            </a:r>
            <a:r>
              <a:rPr lang="ko-KR" altLang="en-US" sz="1400" dirty="0"/>
              <a:t>오른쪽 방향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Xc</a:t>
            </a:r>
            <a:r>
              <a:rPr lang="en-US" altLang="ko-KR" sz="1400" dirty="0"/>
              <a:t>),</a:t>
            </a:r>
            <a:r>
              <a:rPr lang="ko-KR" altLang="en-US" sz="1400" dirty="0"/>
              <a:t> 월드 좌표계와 같은 단위를 사용해야 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Pixel Image Coordinate system (=Projection coordinate system)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눈으로 보는 영상에 대한 좌표계로 영상 왼쪽 상단을 원점으로 우측</a:t>
            </a:r>
            <a:r>
              <a:rPr lang="en-US" altLang="ko-KR" sz="1400" dirty="0"/>
              <a:t>(x), </a:t>
            </a:r>
            <a:r>
              <a:rPr lang="ko-KR" altLang="en-US" sz="1400" dirty="0"/>
              <a:t>아래</a:t>
            </a:r>
            <a:r>
              <a:rPr lang="en-US" altLang="ko-KR" sz="1400" dirty="0"/>
              <a:t>(y)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촬영 점 </a:t>
            </a:r>
            <a:r>
              <a:rPr lang="en-US" altLang="ko-KR" sz="1400" dirty="0"/>
              <a:t>P</a:t>
            </a:r>
            <a:r>
              <a:rPr lang="ko-KR" altLang="en-US" sz="1400" dirty="0"/>
              <a:t>와 </a:t>
            </a:r>
            <a:r>
              <a:rPr lang="en-US" altLang="ko-KR" sz="1400" dirty="0"/>
              <a:t>Projection</a:t>
            </a:r>
            <a:r>
              <a:rPr lang="ko-KR" altLang="en-US" sz="1400" dirty="0"/>
              <a:t>된 점 </a:t>
            </a:r>
            <a:r>
              <a:rPr lang="en-US" altLang="ko-KR" sz="1400" dirty="0" err="1"/>
              <a:t>Pimg</a:t>
            </a:r>
            <a:r>
              <a:rPr lang="ko-KR" altLang="en-US" sz="1400" dirty="0"/>
              <a:t>를 잊는 선</a:t>
            </a:r>
            <a:r>
              <a:rPr lang="en-US" altLang="ko-KR" sz="1400" dirty="0"/>
              <a:t>(Ray)</a:t>
            </a:r>
            <a:r>
              <a:rPr lang="ko-KR" altLang="en-US" sz="1400" dirty="0"/>
              <a:t>상에 있는 모든 </a:t>
            </a:r>
            <a:r>
              <a:rPr lang="en-US" altLang="ko-KR" sz="1400" dirty="0"/>
              <a:t>3D</a:t>
            </a:r>
            <a:r>
              <a:rPr lang="ko-KR" altLang="en-US" sz="1400" dirty="0"/>
              <a:t>점들은 모두 </a:t>
            </a:r>
            <a:r>
              <a:rPr lang="en-US" altLang="ko-KR" sz="1400" dirty="0" err="1"/>
              <a:t>Pimg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투용된다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Normalized Image Coordinate System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카메라 내부 파라미터의 영향을 제거한 이미지 좌표계로 카메라 초점과의 거리가 </a:t>
            </a:r>
            <a:r>
              <a:rPr lang="en-US" altLang="ko-KR" sz="1400" dirty="0"/>
              <a:t>1</a:t>
            </a:r>
            <a:r>
              <a:rPr lang="ko-KR" altLang="en-US" sz="1400" dirty="0"/>
              <a:t>인 가상 이미지 평면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픽셀 좌표계와 원점 위치가 다르다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카메라 내부 파라미터를 알면 다음과 같이 </a:t>
            </a:r>
            <a:r>
              <a:rPr lang="en-US" altLang="ko-KR" sz="1400" dirty="0"/>
              <a:t>Image Coordinate</a:t>
            </a:r>
            <a:r>
              <a:rPr lang="ko-KR" altLang="en-US" sz="1400" dirty="0"/>
              <a:t>와 </a:t>
            </a:r>
            <a:r>
              <a:rPr lang="en-US" altLang="ko-KR" sz="1400" dirty="0"/>
              <a:t>Normalized coordinate</a:t>
            </a:r>
            <a:r>
              <a:rPr lang="ko-KR" altLang="en-US" sz="1400" dirty="0"/>
              <a:t> 사이의 변환이 가능합니다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AA90C2-AD08-4F13-95BA-3CC98824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700808"/>
            <a:ext cx="1390650" cy="33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9BA033-EAD9-4D5A-B893-C95A8D3DB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0" y="2736487"/>
            <a:ext cx="1722667" cy="10917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CD9510-A98D-4956-BB5B-53BA444D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607" y="2923708"/>
            <a:ext cx="1543050" cy="3238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F3E734-53BE-4E2C-8912-80ACFAF85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176" y="-11938"/>
            <a:ext cx="3225547" cy="21038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AE618FA-B4B5-4E1F-BAAA-AB179A451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480" y="6194258"/>
            <a:ext cx="1333500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5D4DC1-ADC7-4BD7-B953-319B49BDA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00" y="4488346"/>
            <a:ext cx="1390650" cy="314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9A3B48-1BCF-4584-97D2-4840D3C6B6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6776" y="5802542"/>
            <a:ext cx="2088232" cy="1062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97E926-C661-4CEF-9642-8211181AF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0790" y="5802542"/>
            <a:ext cx="3099048" cy="8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3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2683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Translation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Identity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C13A7A-5D2B-426F-89D7-AC48B97A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2060848"/>
            <a:ext cx="1920330" cy="1821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3E207B-6D73-4F6B-A259-2744E2727E52}"/>
              </a:ext>
            </a:extLst>
          </p:cNvPr>
          <p:cNvSpPr txBox="1"/>
          <p:nvPr/>
        </p:nvSpPr>
        <p:spPr>
          <a:xfrm>
            <a:off x="3268768" y="1469683"/>
            <a:ext cx="2683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Scale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Diagonal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C6F738-297C-4ADF-A8E7-868E84BB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57" y="2060848"/>
            <a:ext cx="1924717" cy="1768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7AF19D-720E-4C27-8D80-E354F7F1A927}"/>
              </a:ext>
            </a:extLst>
          </p:cNvPr>
          <p:cNvSpPr txBox="1"/>
          <p:nvPr/>
        </p:nvSpPr>
        <p:spPr>
          <a:xfrm>
            <a:off x="589363" y="4058489"/>
            <a:ext cx="268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about Z axis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Orthogonal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5B7781-3093-49E0-A743-4FCB354B3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700" y="4752905"/>
            <a:ext cx="1915182" cy="1732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BFB3D8-1B2F-4575-B9AE-40E7AA7E17F9}"/>
              </a:ext>
            </a:extLst>
          </p:cNvPr>
          <p:cNvSpPr txBox="1"/>
          <p:nvPr/>
        </p:nvSpPr>
        <p:spPr>
          <a:xfrm>
            <a:off x="3238295" y="4058489"/>
            <a:ext cx="268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about X axis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Orthogonal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2D18CB-6EEB-4159-9B40-4C8B24024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957" y="4810354"/>
            <a:ext cx="1841991" cy="1675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075EE9-8493-4204-8ADB-9651DA246B3F}"/>
              </a:ext>
            </a:extLst>
          </p:cNvPr>
          <p:cNvSpPr txBox="1"/>
          <p:nvPr/>
        </p:nvSpPr>
        <p:spPr>
          <a:xfrm>
            <a:off x="6160604" y="4058489"/>
            <a:ext cx="268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about Y axis</a:t>
            </a:r>
            <a:br>
              <a:rPr lang="en-US" altLang="ko-KR" sz="1400" dirty="0"/>
            </a:br>
            <a:r>
              <a:rPr lang="en-US" altLang="ko-KR" sz="1400" dirty="0"/>
              <a:t>: Linear part</a:t>
            </a:r>
            <a:r>
              <a:rPr lang="ko-KR" altLang="en-US" sz="1400" dirty="0"/>
              <a:t>는 </a:t>
            </a:r>
            <a:r>
              <a:rPr lang="en-US" altLang="ko-KR" sz="1400" dirty="0"/>
              <a:t>Orthogonal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1B1244-BB98-4582-B6FD-704BC84A7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184" y="4824619"/>
            <a:ext cx="1841991" cy="16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11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Homogeneous coordinate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83724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Euclidean geometry</a:t>
            </a:r>
            <a:r>
              <a:rPr lang="ko-KR" altLang="en-US" sz="1400" dirty="0"/>
              <a:t>에서 </a:t>
            </a:r>
            <a:r>
              <a:rPr lang="en-US" altLang="ko-KR" sz="1400" dirty="0"/>
              <a:t>Cartesian coordinate</a:t>
            </a:r>
            <a:r>
              <a:rPr lang="ko-KR" altLang="en-US" sz="1400" dirty="0"/>
              <a:t>가 사용되는 것 처럼</a:t>
            </a:r>
            <a:r>
              <a:rPr lang="en-US" altLang="ko-KR" sz="1400" dirty="0"/>
              <a:t>, Projective geometry</a:t>
            </a:r>
            <a:r>
              <a:rPr lang="ko-KR" altLang="en-US" sz="1400" dirty="0"/>
              <a:t>에서 사용되는 </a:t>
            </a:r>
            <a:r>
              <a:rPr lang="en-US" altLang="ko-KR" sz="1400" dirty="0"/>
              <a:t>Coordinate system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간단하게 말하면</a:t>
            </a:r>
            <a:r>
              <a:rPr lang="en-US" altLang="ko-KR" sz="1400" dirty="0"/>
              <a:t>, Cartesian coordinate system</a:t>
            </a:r>
            <a:r>
              <a:rPr lang="ko-KR" altLang="en-US" sz="1400" dirty="0"/>
              <a:t>에서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를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wx,wy,w</a:t>
            </a:r>
            <a:r>
              <a:rPr lang="en-US" altLang="ko-KR" sz="1400" dirty="0"/>
              <a:t>)</a:t>
            </a:r>
            <a:r>
              <a:rPr lang="ko-KR" altLang="en-US" sz="1400" dirty="0"/>
              <a:t>로 표현하는 것</a:t>
            </a:r>
            <a:br>
              <a:rPr lang="en-US" altLang="ko-KR" sz="1400" dirty="0"/>
            </a:br>
            <a:r>
              <a:rPr lang="ko-KR" altLang="en-US" sz="1400" dirty="0"/>
              <a:t>따라서</a:t>
            </a:r>
            <a:r>
              <a:rPr lang="en-US" altLang="ko-KR" sz="1400" dirty="0"/>
              <a:t>, Homogeneous </a:t>
            </a:r>
            <a:r>
              <a:rPr lang="ko-KR" altLang="en-US" sz="1400" dirty="0"/>
              <a:t>좌표계에서 </a:t>
            </a:r>
            <a:r>
              <a:rPr lang="en-US" altLang="ko-KR" sz="1400" dirty="0"/>
              <a:t>scale</a:t>
            </a:r>
            <a:r>
              <a:rPr lang="ko-KR" altLang="en-US" sz="1400" dirty="0"/>
              <a:t>은 무시되며</a:t>
            </a:r>
            <a:r>
              <a:rPr lang="en-US" altLang="ko-KR" sz="1400" dirty="0"/>
              <a:t>, 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homogeneous </a:t>
            </a:r>
            <a:r>
              <a:rPr lang="ko-KR" altLang="en-US" sz="1400" dirty="0"/>
              <a:t>좌표 표현은 무한이 많이 존재 하게 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ko-KR" altLang="en-US" sz="1400" dirty="0"/>
              <a:t>마찬가지로 </a:t>
            </a:r>
            <a:r>
              <a:rPr lang="en-US" altLang="ko-KR" sz="1400" dirty="0"/>
              <a:t>3D </a:t>
            </a:r>
            <a:r>
              <a:rPr lang="ko-KR" altLang="en-US" sz="1400" dirty="0"/>
              <a:t>에서의 표현은 </a:t>
            </a:r>
            <a:r>
              <a:rPr lang="en-US" altLang="ko-KR" sz="1400" dirty="0"/>
              <a:t>(X,Y,Z) </a:t>
            </a:r>
            <a:r>
              <a:rPr lang="en-US" altLang="ko-KR" sz="1400" dirty="0">
                <a:sym typeface="Wingdings" panose="05000000000000000000" pitchFamily="2" charset="2"/>
              </a:rPr>
              <a:t> (</a:t>
            </a:r>
            <a:r>
              <a:rPr lang="en-US" altLang="ko-KR" sz="1400" dirty="0" err="1">
                <a:sym typeface="Wingdings" panose="05000000000000000000" pitchFamily="2" charset="2"/>
              </a:rPr>
              <a:t>wX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wY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wZ</a:t>
            </a:r>
            <a:r>
              <a:rPr lang="en-US" altLang="ko-KR" sz="1400" dirty="0">
                <a:sym typeface="Wingdings" panose="05000000000000000000" pitchFamily="2" charset="2"/>
              </a:rPr>
              <a:t>, w)</a:t>
            </a:r>
            <a:r>
              <a:rPr lang="ko-KR" altLang="en-US" sz="1400" dirty="0">
                <a:sym typeface="Wingdings" panose="05000000000000000000" pitchFamily="2" charset="2"/>
              </a:rPr>
              <a:t>로 표현합니다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역으로 </a:t>
            </a:r>
            <a:r>
              <a:rPr lang="en-US" altLang="ko-KR" sz="1400" dirty="0">
                <a:sym typeface="Wingdings" panose="05000000000000000000" pitchFamily="2" charset="2"/>
              </a:rPr>
              <a:t>Homogeneous </a:t>
            </a:r>
            <a:r>
              <a:rPr lang="ko-KR" altLang="en-US" sz="1400" dirty="0">
                <a:sym typeface="Wingdings" panose="05000000000000000000" pitchFamily="2" charset="2"/>
              </a:rPr>
              <a:t>좌표계에서 우리가 사용하는 </a:t>
            </a:r>
            <a:r>
              <a:rPr lang="en-US" altLang="ko-KR" sz="1400" dirty="0" err="1">
                <a:sym typeface="Wingdings" panose="05000000000000000000" pitchFamily="2" charset="2"/>
              </a:rPr>
              <a:t>Cardinate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좌표계로 변환하려면 </a:t>
            </a:r>
            <a:r>
              <a:rPr lang="en-US" altLang="ko-KR" sz="1400" dirty="0">
                <a:sym typeface="Wingdings" panose="05000000000000000000" pitchFamily="2" charset="2"/>
              </a:rPr>
              <a:t>Scale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factor</a:t>
            </a:r>
            <a:r>
              <a:rPr lang="ko-KR" altLang="en-US" sz="1400" dirty="0"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sym typeface="Wingdings" panose="05000000000000000000" pitchFamily="2" charset="2"/>
              </a:rPr>
              <a:t>로 변경 한 후</a:t>
            </a:r>
            <a:r>
              <a:rPr lang="en-US" altLang="ko-KR" sz="1400" dirty="0">
                <a:sym typeface="Wingdings" panose="05000000000000000000" pitchFamily="2" charset="2"/>
              </a:rPr>
              <a:t>, 1</a:t>
            </a:r>
            <a:r>
              <a:rPr lang="ko-KR" altLang="en-US" sz="1400" dirty="0">
                <a:sym typeface="Wingdings" panose="05000000000000000000" pitchFamily="2" charset="2"/>
              </a:rPr>
              <a:t>을 </a:t>
            </a:r>
            <a:r>
              <a:rPr lang="ko-KR" altLang="en-US" sz="1400" dirty="0" err="1">
                <a:sym typeface="Wingdings" panose="05000000000000000000" pitchFamily="2" charset="2"/>
              </a:rPr>
              <a:t>떼내면</a:t>
            </a:r>
            <a:r>
              <a:rPr lang="ko-KR" altLang="en-US" sz="1400" dirty="0">
                <a:sym typeface="Wingdings" panose="05000000000000000000" pitchFamily="2" charset="2"/>
              </a:rPr>
              <a:t> 된다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: (</a:t>
            </a:r>
            <a:r>
              <a:rPr lang="en-US" altLang="ko-KR" sz="1400" dirty="0" err="1">
                <a:sym typeface="Wingdings" panose="05000000000000000000" pitchFamily="2" charset="2"/>
              </a:rPr>
              <a:t>x,y,w</a:t>
            </a:r>
            <a:r>
              <a:rPr lang="en-US" altLang="ko-KR" sz="1400" dirty="0">
                <a:sym typeface="Wingdings" panose="05000000000000000000" pitchFamily="2" charset="2"/>
              </a:rPr>
              <a:t>)  (x/w, y/w, 1)  (x/w, y/w)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Projective geometry</a:t>
            </a:r>
            <a:r>
              <a:rPr lang="ko-KR" altLang="en-US" sz="1400" dirty="0"/>
              <a:t>와</a:t>
            </a:r>
            <a:r>
              <a:rPr lang="en-US" altLang="ko-KR" sz="1400" dirty="0"/>
              <a:t> Computer graphics </a:t>
            </a:r>
            <a:r>
              <a:rPr lang="ko-KR" altLang="en-US" sz="1400" dirty="0"/>
              <a:t>분야에서 많이 사용되는데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그 이유는 </a:t>
            </a:r>
            <a:r>
              <a:rPr lang="en-US" altLang="ko-KR" sz="1400" dirty="0"/>
              <a:t>Affine </a:t>
            </a:r>
            <a:r>
              <a:rPr lang="ko-KR" altLang="en-US" sz="1400" dirty="0"/>
              <a:t>변환이나</a:t>
            </a:r>
            <a:r>
              <a:rPr lang="en-US" altLang="ko-KR" sz="1400" dirty="0"/>
              <a:t>, perspective(projective) </a:t>
            </a:r>
            <a:r>
              <a:rPr lang="ko-KR" altLang="en-US" sz="1400" dirty="0"/>
              <a:t>변환을 단일 행렬로 표현 할 수 있기 때문이다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altLang="ko-KR" sz="1400" dirty="0"/>
            </a:b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221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Rotation General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8372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in 2D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점을 중심으로 </a:t>
            </a:r>
            <a:r>
              <a:rPr lang="en-US" altLang="ko-KR" sz="1400" dirty="0">
                <a:solidFill>
                  <a:prstClr val="black"/>
                </a:solidFill>
              </a:rPr>
              <a:t>Rotate </a:t>
            </a:r>
            <a:r>
              <a:rPr lang="ko-KR" altLang="en-US" sz="1400" dirty="0">
                <a:solidFill>
                  <a:prstClr val="black"/>
                </a:solidFill>
              </a:rPr>
              <a:t>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Angle</a:t>
            </a:r>
            <a:r>
              <a:rPr lang="ko-KR" altLang="en-US" sz="1400" dirty="0">
                <a:solidFill>
                  <a:prstClr val="black"/>
                </a:solidFill>
              </a:rPr>
              <a:t>을 갖는다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in 3D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축을 중심으로 </a:t>
            </a:r>
            <a:r>
              <a:rPr lang="en-US" altLang="ko-KR" sz="1400" dirty="0"/>
              <a:t>Rotate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Origin</a:t>
            </a:r>
            <a:r>
              <a:rPr lang="ko-KR" altLang="en-US" sz="1400" dirty="0"/>
              <a:t>에 대한 기본 </a:t>
            </a:r>
            <a:r>
              <a:rPr lang="en-US" altLang="ko-KR" sz="1400" dirty="0"/>
              <a:t>Rotation</a:t>
            </a:r>
            <a:r>
              <a:rPr lang="ko-KR" altLang="en-US" sz="1400" dirty="0"/>
              <a:t>은 </a:t>
            </a:r>
            <a:r>
              <a:rPr lang="en-US" altLang="ko-KR" sz="1400" dirty="0"/>
              <a:t>Unit vector</a:t>
            </a:r>
            <a:r>
              <a:rPr lang="ko-KR" altLang="en-US" sz="1400" dirty="0"/>
              <a:t>와 </a:t>
            </a:r>
            <a:r>
              <a:rPr lang="en-US" altLang="ko-KR" sz="1400" dirty="0"/>
              <a:t>angle</a:t>
            </a:r>
            <a:r>
              <a:rPr lang="ko-KR" altLang="en-US" sz="1400" dirty="0"/>
              <a:t>을 갖는다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방법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Frame transformation</a:t>
            </a:r>
            <a:r>
              <a:rPr lang="ko-KR" altLang="en-US" sz="1400" dirty="0"/>
              <a:t>을 통한 간접 방법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Euler angles,</a:t>
            </a:r>
            <a:r>
              <a:rPr lang="ko-KR" altLang="en-US" sz="1400" dirty="0"/>
              <a:t> </a:t>
            </a:r>
            <a:r>
              <a:rPr lang="en-US" altLang="ko-KR" sz="1400" dirty="0"/>
              <a:t>(Axis,</a:t>
            </a:r>
            <a:r>
              <a:rPr lang="ko-KR" altLang="en-US" sz="1400" dirty="0"/>
              <a:t> </a:t>
            </a:r>
            <a:r>
              <a:rPr lang="en-US" altLang="ko-KR" sz="1400" dirty="0"/>
              <a:t>angle)</a:t>
            </a:r>
            <a:r>
              <a:rPr lang="ko-KR" altLang="en-US" sz="1400" dirty="0"/>
              <a:t> </a:t>
            </a:r>
            <a:r>
              <a:rPr lang="en-US" altLang="ko-KR" sz="1400" dirty="0"/>
              <a:t>rotation,</a:t>
            </a:r>
            <a:r>
              <a:rPr lang="ko-KR" altLang="en-US" sz="1400" dirty="0"/>
              <a:t> </a:t>
            </a:r>
            <a:r>
              <a:rPr lang="en-US" altLang="ko-KR" sz="1400" dirty="0"/>
              <a:t>Quaternions</a:t>
            </a:r>
            <a:r>
              <a:rPr lang="ko-KR" altLang="en-US" sz="1400" dirty="0"/>
              <a:t>를 이용한 직접 방법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C3B528-C6A9-44A7-8944-4325A794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35" y="1193153"/>
            <a:ext cx="2792091" cy="19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184" y="151536"/>
            <a:ext cx="8915400" cy="59262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8372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Rigid Transformation(</a:t>
            </a:r>
            <a:r>
              <a:rPr lang="ko-KR" altLang="en-US" sz="1400" dirty="0"/>
              <a:t>강체 변환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다른말로</a:t>
            </a:r>
            <a:r>
              <a:rPr lang="ko-KR" altLang="en-US" sz="1400" dirty="0"/>
              <a:t> </a:t>
            </a:r>
            <a:r>
              <a:rPr lang="en-US" altLang="ko-KR" sz="1400" dirty="0"/>
              <a:t>Euclidean transformation)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</a:rPr>
              <a:t>형체와 크기를 유지한체 위치와 방향만 바뀔 수 있는 변환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Rotation,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Translation, Reflections</a:t>
            </a:r>
            <a:r>
              <a:rPr lang="ko-KR" altLang="en-US" sz="1400" dirty="0">
                <a:solidFill>
                  <a:prstClr val="black"/>
                </a:solidFill>
              </a:rPr>
              <a:t> 들의 조합을 포함한다</a:t>
            </a:r>
            <a:r>
              <a:rPr lang="en-US" altLang="ko-KR" sz="1400" dirty="0">
                <a:solidFill>
                  <a:prstClr val="black"/>
                </a:solidFill>
              </a:rPr>
              <a:t>. (Reflection</a:t>
            </a:r>
            <a:r>
              <a:rPr lang="ko-KR" altLang="en-US" sz="1400" dirty="0">
                <a:solidFill>
                  <a:prstClr val="black"/>
                </a:solidFill>
              </a:rPr>
              <a:t>은 때때로 제외된다</a:t>
            </a:r>
            <a:r>
              <a:rPr lang="en-US" altLang="ko-KR" sz="1400" dirty="0">
                <a:solidFill>
                  <a:prstClr val="black"/>
                </a:solidFill>
              </a:rPr>
              <a:t>.)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</a:rPr>
              <a:t>Matrix Equation (In 2D)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0E3EF7-5B8F-4FE0-AF32-71334D28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59" y="2420888"/>
            <a:ext cx="3476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5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Euler 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Euler angles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Rigid body</a:t>
            </a:r>
            <a:r>
              <a:rPr lang="ko-KR" altLang="en-US" sz="1400" dirty="0"/>
              <a:t>의 </a:t>
            </a:r>
            <a:r>
              <a:rPr lang="en-US" altLang="ko-KR" sz="1400" dirty="0"/>
              <a:t>orientation</a:t>
            </a:r>
            <a:r>
              <a:rPr lang="ko-KR" altLang="en-US" sz="1400" dirty="0"/>
              <a:t>을 묘사하기 위해 </a:t>
            </a:r>
            <a:r>
              <a:rPr lang="en-US" altLang="ko-KR" sz="1400" dirty="0"/>
              <a:t>Leonhard Euler</a:t>
            </a:r>
            <a:r>
              <a:rPr lang="ko-KR" altLang="en-US" sz="1400" dirty="0"/>
              <a:t>에 의해 소개된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angles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Orientation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Rotation</a:t>
            </a:r>
            <a:r>
              <a:rPr lang="ko-KR" altLang="en-US" sz="1400" dirty="0"/>
              <a:t>들을 조합해서 획득된다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: 3</a:t>
            </a:r>
            <a:r>
              <a:rPr lang="ko-KR" altLang="en-US" sz="1400" dirty="0"/>
              <a:t>개의 </a:t>
            </a:r>
            <a:r>
              <a:rPr lang="en-US" altLang="ko-KR" sz="1400" dirty="0"/>
              <a:t>Rotation</a:t>
            </a:r>
            <a:r>
              <a:rPr lang="ko-KR" altLang="en-US" sz="1400" dirty="0"/>
              <a:t>들은 </a:t>
            </a:r>
            <a:r>
              <a:rPr lang="en-US" altLang="ko-KR" sz="1400" dirty="0"/>
              <a:t>Elemental geometry</a:t>
            </a:r>
            <a:r>
              <a:rPr lang="ko-KR" altLang="en-US" sz="1400" dirty="0"/>
              <a:t>와 </a:t>
            </a:r>
            <a:r>
              <a:rPr lang="en-US" altLang="ko-KR" sz="1400" dirty="0"/>
              <a:t>geometrical definition</a:t>
            </a:r>
            <a:r>
              <a:rPr lang="ko-KR" altLang="en-US" sz="1400" dirty="0"/>
              <a:t>에 의해 정의된다</a:t>
            </a:r>
            <a:r>
              <a:rPr lang="en-US" altLang="ko-KR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Elemental rotation</a:t>
            </a:r>
            <a:r>
              <a:rPr lang="ko-KR" altLang="en-US" sz="1400" dirty="0"/>
              <a:t>들은 </a:t>
            </a:r>
            <a:r>
              <a:rPr lang="en-US" altLang="ko-KR" sz="1400" dirty="0"/>
              <a:t>Extrinsic </a:t>
            </a:r>
            <a:r>
              <a:rPr lang="ko-KR" altLang="en-US" sz="1400" dirty="0"/>
              <a:t>이거나 </a:t>
            </a:r>
            <a:r>
              <a:rPr lang="en-US" altLang="ko-KR" sz="1400" dirty="0"/>
              <a:t>Intrinsic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Extrinsic : Original coordinate system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xyz</a:t>
            </a:r>
            <a:r>
              <a:rPr lang="ko-KR" altLang="en-US" sz="1400" dirty="0"/>
              <a:t>축에 대한 </a:t>
            </a:r>
            <a:r>
              <a:rPr lang="en-US" altLang="ko-KR" sz="1400" dirty="0"/>
              <a:t>Rotation, </a:t>
            </a:r>
            <a:r>
              <a:rPr lang="ko-KR" altLang="en-US" sz="1400" dirty="0"/>
              <a:t>이는 움직임이 없다고 간주한다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Intrinsic : Rotated coordinate system XYZ </a:t>
            </a:r>
            <a:r>
              <a:rPr lang="ko-KR" altLang="en-US" sz="1400" dirty="0"/>
              <a:t>축에 대한 </a:t>
            </a:r>
            <a:r>
              <a:rPr lang="en-US" altLang="ko-KR" sz="1400" dirty="0"/>
              <a:t>Rotation, </a:t>
            </a:r>
            <a:r>
              <a:rPr lang="ko-KR" altLang="en-US" sz="1400" dirty="0"/>
              <a:t>이는 움직이는 물체이다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Rotation </a:t>
            </a:r>
            <a:r>
              <a:rPr lang="ko-KR" altLang="en-US" sz="1400" dirty="0"/>
              <a:t>축에 대한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Convention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Proper Euler angles (z-x-z, x-y-x, y-z-y, z-y-z, x-z-x, y-x-y)</a:t>
            </a: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Tait–Bryan angles (x-y-z, y-z-x, z-x-y, x-z-y, z-y-x, y-x-z)</a:t>
            </a:r>
            <a:br>
              <a:rPr lang="es-ES" altLang="ko-KR" sz="1400" dirty="0"/>
            </a:br>
            <a:r>
              <a:rPr lang="es-ES" altLang="ko-KR" sz="1400" dirty="0"/>
              <a:t>: </a:t>
            </a:r>
            <a:r>
              <a:rPr lang="en-US" altLang="ko-KR" sz="1400" dirty="0"/>
              <a:t>Tait-Bryan </a:t>
            </a:r>
            <a:r>
              <a:rPr lang="ko-KR" altLang="en-US" sz="1400" dirty="0"/>
              <a:t>이 </a:t>
            </a:r>
            <a:r>
              <a:rPr lang="en-US" altLang="ko-KR" sz="1400" dirty="0"/>
              <a:t>Engineering application</a:t>
            </a:r>
            <a:r>
              <a:rPr lang="ko-KR" altLang="en-US" sz="1400" dirty="0"/>
              <a:t>에서 일반적이다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Example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우측에 파란색 평면을 빨간색 평면으로 회전 시키기 위해서는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두 평면의 교선 </a:t>
            </a:r>
            <a:r>
              <a:rPr lang="en-US" altLang="ko-KR" sz="1400" dirty="0"/>
              <a:t>N</a:t>
            </a:r>
            <a:r>
              <a:rPr lang="ko-KR" altLang="en-US" sz="1400" dirty="0"/>
              <a:t>이 새로운 </a:t>
            </a:r>
            <a:r>
              <a:rPr lang="en-US" altLang="ko-KR" sz="1400" dirty="0"/>
              <a:t>X</a:t>
            </a:r>
            <a:r>
              <a:rPr lang="ko-KR" altLang="en-US" sz="1400" dirty="0"/>
              <a:t>축이 될 때까지 </a:t>
            </a:r>
            <a:br>
              <a:rPr lang="en-US" altLang="ko-KR" sz="1400" dirty="0"/>
            </a:br>
            <a:r>
              <a:rPr lang="en-US" altLang="ko-KR" sz="1400" dirty="0"/>
              <a:t>X</a:t>
            </a:r>
            <a:r>
              <a:rPr lang="ko-KR" altLang="en-US" sz="1400" dirty="0"/>
              <a:t>축을 알파 만큼 </a:t>
            </a:r>
            <a:r>
              <a:rPr lang="en-US" altLang="ko-KR" sz="1400" dirty="0"/>
              <a:t>Z</a:t>
            </a:r>
            <a:r>
              <a:rPr lang="ko-KR" altLang="en-US" sz="1400" dirty="0"/>
              <a:t>축을 기준으로 회전</a:t>
            </a:r>
            <a:br>
              <a:rPr lang="en-US" altLang="ko-KR" sz="1400" dirty="0"/>
            </a:br>
            <a:r>
              <a:rPr lang="ko-KR" altLang="en-US" sz="1400" dirty="0"/>
              <a:t>파란 </a:t>
            </a:r>
            <a:r>
              <a:rPr lang="en-US" altLang="ko-KR" sz="1400" dirty="0"/>
              <a:t>Z</a:t>
            </a:r>
            <a:r>
              <a:rPr lang="ko-KR" altLang="en-US" sz="1400" dirty="0"/>
              <a:t>축이 빨간 </a:t>
            </a:r>
            <a:r>
              <a:rPr lang="en-US" altLang="ko-KR" sz="1400" dirty="0"/>
              <a:t>Z</a:t>
            </a:r>
            <a:r>
              <a:rPr lang="ko-KR" altLang="en-US" sz="1400" dirty="0"/>
              <a:t>축이 될 때 까지 </a:t>
            </a:r>
            <a:r>
              <a:rPr lang="en-US" altLang="ko-KR" sz="1400" dirty="0"/>
              <a:t>X</a:t>
            </a:r>
            <a:r>
              <a:rPr lang="ko-KR" altLang="en-US" sz="1400" dirty="0"/>
              <a:t>축 기준으로 베타 만큼 회전</a:t>
            </a:r>
            <a:br>
              <a:rPr lang="en-US" altLang="ko-KR" sz="1400" dirty="0"/>
            </a:br>
            <a:r>
              <a:rPr lang="ko-KR" altLang="en-US" sz="1400" dirty="0"/>
              <a:t>마지막으로 감마 만큼 회전 시켜 물체가 몇도 돌았는지 계산 할 수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Alpha : </a:t>
            </a:r>
            <a:r>
              <a:rPr lang="ko-KR" altLang="en-US" sz="1400" dirty="0"/>
              <a:t>파란색 </a:t>
            </a:r>
            <a:r>
              <a:rPr lang="es-ES" altLang="ko-KR" sz="1400" b="1" dirty="0"/>
              <a:t>Z</a:t>
            </a:r>
            <a:r>
              <a:rPr lang="ko-KR" altLang="en-US" sz="1400" b="1" dirty="0"/>
              <a:t>축</a:t>
            </a:r>
            <a:r>
              <a:rPr lang="ko-KR" altLang="en-US" sz="1400" dirty="0"/>
              <a:t>을 회전축으로 삼고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Beta : N</a:t>
            </a:r>
            <a:r>
              <a:rPr lang="ko-KR" altLang="en-US" sz="1400" dirty="0"/>
              <a:t>방향</a:t>
            </a:r>
            <a:r>
              <a:rPr lang="en-US" altLang="ko-KR" sz="1400" dirty="0"/>
              <a:t>(</a:t>
            </a:r>
            <a:r>
              <a:rPr lang="en-US" altLang="ko-KR" sz="1400" b="1" dirty="0"/>
              <a:t>X</a:t>
            </a:r>
            <a:r>
              <a:rPr lang="ko-KR" altLang="en-US" sz="1400" b="1" dirty="0"/>
              <a:t>축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을 회전축으로 삼고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s-ES" altLang="ko-KR" sz="1400" dirty="0"/>
              <a:t>Gamma : </a:t>
            </a:r>
            <a:r>
              <a:rPr lang="ko-KR" altLang="en-US" sz="1400" dirty="0"/>
              <a:t>빨간색 </a:t>
            </a:r>
            <a:r>
              <a:rPr lang="en-US" altLang="ko-KR" sz="1400" b="1" dirty="0"/>
              <a:t>Z</a:t>
            </a:r>
            <a:r>
              <a:rPr lang="ko-KR" altLang="en-US" sz="1400" b="1" dirty="0"/>
              <a:t>축</a:t>
            </a:r>
            <a:r>
              <a:rPr lang="ko-KR" altLang="en-US" sz="1400" dirty="0"/>
              <a:t>을 회전축으로 삼고 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따라서</a:t>
            </a:r>
            <a:r>
              <a:rPr lang="en-US" altLang="ko-KR" sz="1400" dirty="0"/>
              <a:t>, ZXZ</a:t>
            </a:r>
            <a:r>
              <a:rPr lang="ko-KR" altLang="en-US" sz="1400" dirty="0"/>
              <a:t>좌표라 부르기도 한다</a:t>
            </a:r>
            <a:r>
              <a:rPr lang="en-US" altLang="ko-KR" sz="1400" dirty="0"/>
              <a:t>.</a:t>
            </a:r>
            <a:endParaRPr lang="es-E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59322E-55E1-4780-98A9-323BC7C6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543" y="3356992"/>
            <a:ext cx="2496001" cy="33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3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Quadratic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7DF8B-7C9E-4515-8937-A0B201BD04B4}"/>
              </a:ext>
            </a:extLst>
          </p:cNvPr>
          <p:cNvSpPr txBox="1"/>
          <p:nvPr/>
        </p:nvSpPr>
        <p:spPr>
          <a:xfrm>
            <a:off x="194688" y="931542"/>
            <a:ext cx="468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prstClr val="black"/>
                </a:solidFill>
                <a:latin typeface="뷰웍스 B" pitchFamily="18" charset="-127"/>
                <a:ea typeface="뷰웍스 B" pitchFamily="18" charset="-127"/>
                <a:cs typeface="뷰웍스 B" pitchFamily="18" charset="-127"/>
              </a:rPr>
              <a:t>Quadratic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3AF3-CAD5-4A67-9276-53369ECD6A0F}"/>
              </a:ext>
            </a:extLst>
          </p:cNvPr>
          <p:cNvSpPr txBox="1"/>
          <p:nvPr/>
        </p:nvSpPr>
        <p:spPr>
          <a:xfrm>
            <a:off x="469008" y="1469683"/>
            <a:ext cx="9236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general quadratic equation in 3 variables x, y, 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Ellipsoid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General Equation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Cone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General Equation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400" dirty="0"/>
              <a:t>위 </a:t>
            </a:r>
            <a:r>
              <a:rPr lang="en-US" altLang="ko-KR" sz="1400" dirty="0"/>
              <a:t>or </a:t>
            </a:r>
            <a:r>
              <a:rPr lang="ko-KR" altLang="en-US" sz="1400" dirty="0"/>
              <a:t>아래의 </a:t>
            </a:r>
            <a:r>
              <a:rPr lang="en-US" altLang="ko-KR" sz="1400" dirty="0"/>
              <a:t>Cone</a:t>
            </a:r>
            <a:r>
              <a:rPr lang="ko-KR" altLang="en-US" sz="1400" dirty="0"/>
              <a:t>만 얻기 위한 </a:t>
            </a:r>
            <a:r>
              <a:rPr lang="en-US" altLang="ko-KR" sz="1400" dirty="0"/>
              <a:t>Equation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0119DD-2F04-475A-9744-A756115D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1926022"/>
            <a:ext cx="5514975" cy="304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EB7769-A881-45F4-BF22-D11B35E8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92" y="2871147"/>
            <a:ext cx="1619250" cy="552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94CAA1-0BB8-4FEF-B7E1-3A6A590BA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18" y="2492896"/>
            <a:ext cx="1518054" cy="909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8FD32A-20BC-40E0-8FFE-64FFD5A04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450" y="3905085"/>
            <a:ext cx="1228725" cy="514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8DE81E-2B88-446F-97FE-42A1B695A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701" y="3319868"/>
            <a:ext cx="1098342" cy="11704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6CB822-D5DA-435B-8893-9436CFF26F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592" y="4837226"/>
            <a:ext cx="6419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16342</TotalTime>
  <Words>903</Words>
  <Application>Microsoft Office PowerPoint</Application>
  <PresentationFormat>A4 용지(210x297mm)</PresentationFormat>
  <Paragraphs>208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뷰웍스 B</vt:lpstr>
      <vt:lpstr>Arial</vt:lpstr>
      <vt:lpstr>Wingdings</vt:lpstr>
      <vt:lpstr>Office 테마</vt:lpstr>
      <vt:lpstr>PowerPoint 프레젠테이션</vt:lpstr>
      <vt:lpstr>Linear filter vs Nonlinear filter</vt:lpstr>
      <vt:lpstr>Coordinate System</vt:lpstr>
      <vt:lpstr>Transformation</vt:lpstr>
      <vt:lpstr>Transformation</vt:lpstr>
      <vt:lpstr>Transformation</vt:lpstr>
      <vt:lpstr>Transformation</vt:lpstr>
      <vt:lpstr>Euler angles</vt:lpstr>
      <vt:lpstr>Quadratic equations</vt:lpstr>
      <vt:lpstr>관련 이론</vt:lpstr>
      <vt:lpstr>관련 이론</vt:lpstr>
      <vt:lpstr>관련 이론</vt:lpstr>
      <vt:lpstr>관련 이론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PTX</dc:creator>
  <cp:lastModifiedBy>김재혁 (Jaehyeok Kim)</cp:lastModifiedBy>
  <cp:revision>648</cp:revision>
  <dcterms:created xsi:type="dcterms:W3CDTF">2014-08-23T07:06:11Z</dcterms:created>
  <dcterms:modified xsi:type="dcterms:W3CDTF">2018-09-10T09:28:52Z</dcterms:modified>
</cp:coreProperties>
</file>