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401" r:id="rId3"/>
    <p:sldId id="408" r:id="rId4"/>
    <p:sldId id="404" r:id="rId5"/>
    <p:sldId id="407" r:id="rId6"/>
    <p:sldId id="406" r:id="rId7"/>
    <p:sldId id="403" r:id="rId8"/>
    <p:sldId id="402" r:id="rId9"/>
    <p:sldId id="405" r:id="rId10"/>
    <p:sldId id="261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3C"/>
    <a:srgbClr val="2294FF"/>
    <a:srgbClr val="104577"/>
    <a:srgbClr val="60A8EA"/>
    <a:srgbClr val="3490E4"/>
    <a:srgbClr val="186CB8"/>
    <a:srgbClr val="1B75CA"/>
    <a:srgbClr val="082E56"/>
    <a:srgbClr val="BBCC0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5" autoAdjust="0"/>
    <p:restoredTop sz="88498" autoAdjust="0"/>
  </p:normalViewPr>
  <p:slideViewPr>
    <p:cSldViewPr>
      <p:cViewPr>
        <p:scale>
          <a:sx n="100" d="100"/>
          <a:sy n="100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13318-1703-4433-9BA8-7B0365E924C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8A293-1CDC-4F25-9E67-DF1233550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https://www.ti-ba.com/products/pacs/chiropractic-tools/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6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\\10.1.1.100\file_server\500. </a:t>
            </a:r>
            <a:r>
              <a:rPr lang="ko-KR" altLang="en-US" dirty="0"/>
              <a:t>공유</a:t>
            </a:r>
            <a:r>
              <a:rPr lang="en-US" altLang="ko-KR" dirty="0"/>
              <a:t>\512. </a:t>
            </a:r>
            <a:r>
              <a:rPr lang="ko-KR" altLang="en-US" dirty="0"/>
              <a:t>개인 자료 전사 공유</a:t>
            </a:r>
            <a:r>
              <a:rPr lang="en-US" altLang="ko-KR" dirty="0"/>
              <a:t>\</a:t>
            </a:r>
            <a:r>
              <a:rPr lang="ko-KR" altLang="en-US" dirty="0"/>
              <a:t>이용주</a:t>
            </a:r>
            <a:r>
              <a:rPr lang="en-US" altLang="ko-KR" dirty="0"/>
              <a:t>\CBCT SW\@Feature\Panoramic View\dentalradiology-l06-fundamentals_of_panoramic_radiography.pptx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0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https://www.yourcharlotteschools.net/site/handlers/filedownload.ashx?moduleinstanceid=122&amp;dataid=636&amp;FileName=Chapter-042.pdf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0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http://www.wisdomain.com/Search/SimpleSearch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Extra-oral digital panoramic dental X-ray imaging system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23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https://www.tandfonline.com/doi/pdf/10.1080/00223131.2008.10875874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\\10.1.1.100\file_server\500. </a:t>
            </a:r>
            <a:r>
              <a:rPr lang="ko-KR" altLang="en-US" dirty="0"/>
              <a:t>공유</a:t>
            </a:r>
            <a:r>
              <a:rPr lang="en-US" altLang="ko-KR" dirty="0"/>
              <a:t>\512. </a:t>
            </a:r>
            <a:r>
              <a:rPr lang="ko-KR" altLang="en-US" dirty="0"/>
              <a:t>개인 자료 전사 공유</a:t>
            </a:r>
            <a:r>
              <a:rPr lang="en-US" altLang="ko-KR" dirty="0"/>
              <a:t>\</a:t>
            </a:r>
            <a:r>
              <a:rPr lang="ko-KR" altLang="en-US" dirty="0"/>
              <a:t>이용주</a:t>
            </a:r>
            <a:r>
              <a:rPr lang="en-US" altLang="ko-KR" dirty="0"/>
              <a:t>\CBCT SW\@Feature\Panoramic View\tomosynthesis.pdf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8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https://www.axionjapan.com/news/02.pdf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\\10.1.1.100\file_server\500. </a:t>
            </a:r>
            <a:r>
              <a:rPr lang="ko-KR" altLang="en-US" dirty="0"/>
              <a:t>공유</a:t>
            </a:r>
            <a:r>
              <a:rPr lang="en-US" altLang="ko-KR" dirty="0"/>
              <a:t>\512. </a:t>
            </a:r>
            <a:r>
              <a:rPr lang="ko-KR" altLang="en-US" dirty="0"/>
              <a:t>개인 자료 전사 공유</a:t>
            </a:r>
            <a:r>
              <a:rPr lang="en-US" altLang="ko-KR" dirty="0"/>
              <a:t>\</a:t>
            </a:r>
            <a:r>
              <a:rPr lang="ko-KR" altLang="en-US" dirty="0"/>
              <a:t>이용주</a:t>
            </a:r>
            <a:r>
              <a:rPr lang="en-US" altLang="ko-KR" dirty="0"/>
              <a:t>\CBCT SW\@Feature\Panoramic View\tomosynthesis.pdf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tomosynthesis</a:t>
            </a:r>
            <a:r>
              <a:rPr lang="ko-KR" altLang="en-US" dirty="0"/>
              <a:t>를 이용해 </a:t>
            </a:r>
            <a:r>
              <a:rPr lang="en-US" altLang="ko-KR" dirty="0"/>
              <a:t>Contrast</a:t>
            </a:r>
            <a:r>
              <a:rPr lang="ko-KR" altLang="en-US" dirty="0"/>
              <a:t>를 조절할 수 있다</a:t>
            </a:r>
            <a:r>
              <a:rPr lang="en-US" altLang="ko-KR" dirty="0"/>
              <a:t>.?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4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\\10.1.1.100\file_server\500. </a:t>
            </a:r>
            <a:r>
              <a:rPr lang="ko-KR" altLang="en-US" dirty="0"/>
              <a:t>공유</a:t>
            </a:r>
            <a:r>
              <a:rPr lang="en-US" altLang="ko-KR" dirty="0"/>
              <a:t>\512. </a:t>
            </a:r>
            <a:r>
              <a:rPr lang="ko-KR" altLang="en-US" dirty="0"/>
              <a:t>개인 자료 전사 공유</a:t>
            </a:r>
            <a:r>
              <a:rPr lang="en-US" altLang="ko-KR" dirty="0"/>
              <a:t>\</a:t>
            </a:r>
            <a:r>
              <a:rPr lang="ko-KR" altLang="en-US" dirty="0"/>
              <a:t>이용주</a:t>
            </a:r>
            <a:r>
              <a:rPr lang="en-US" altLang="ko-KR" dirty="0"/>
              <a:t>\CBCT SW\@Feature\Panoramic View\dentalradiology-l06-fundamentals_of_panoramic_radiography.pptx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\\10.1.1.100\file_server\500. </a:t>
            </a:r>
            <a:r>
              <a:rPr lang="ko-KR" altLang="en-US" dirty="0"/>
              <a:t>공유</a:t>
            </a:r>
            <a:r>
              <a:rPr lang="en-US" altLang="ko-KR" dirty="0"/>
              <a:t>\512. </a:t>
            </a:r>
            <a:r>
              <a:rPr lang="ko-KR" altLang="en-US" dirty="0"/>
              <a:t>개인 자료 전사 공유</a:t>
            </a:r>
            <a:r>
              <a:rPr lang="en-US" altLang="ko-KR" dirty="0"/>
              <a:t>\</a:t>
            </a:r>
            <a:r>
              <a:rPr lang="ko-KR" altLang="en-US" dirty="0"/>
              <a:t>이용주</a:t>
            </a:r>
            <a:r>
              <a:rPr lang="en-US" altLang="ko-KR" dirty="0"/>
              <a:t>\CBCT SW\@Feature\Panoramic View\dentalradiology-l06-fundamentals_of_panoramic_radiography.pptx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7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\\10.1.1.100\file_server\500. </a:t>
            </a:r>
            <a:r>
              <a:rPr lang="ko-KR" altLang="en-US" dirty="0"/>
              <a:t>공유</a:t>
            </a:r>
            <a:r>
              <a:rPr lang="en-US" altLang="ko-KR" dirty="0"/>
              <a:t>\512. </a:t>
            </a:r>
            <a:r>
              <a:rPr lang="ko-KR" altLang="en-US" dirty="0"/>
              <a:t>개인 자료 전사 공유</a:t>
            </a:r>
            <a:r>
              <a:rPr lang="en-US" altLang="ko-KR" dirty="0"/>
              <a:t>\</a:t>
            </a:r>
            <a:r>
              <a:rPr lang="ko-KR" altLang="en-US" dirty="0"/>
              <a:t>이용주</a:t>
            </a:r>
            <a:r>
              <a:rPr lang="en-US" altLang="ko-KR" dirty="0"/>
              <a:t>\CBCT SW\@Feature\Panoramic View\dentalradiology-l06-fundamentals_of_panoramic_radiography.pptx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7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6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8544" y="2921168"/>
            <a:ext cx="38994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Thank You</a:t>
            </a:r>
            <a:endParaRPr lang="ko-KR" altLang="en-US" sz="6000" dirty="0"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44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25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0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91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6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3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73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89154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8915400" cy="39512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l"/>
              <a:defRPr sz="1800"/>
            </a:lvl3pPr>
            <a:lvl4pPr marL="1600200" indent="-228600">
              <a:buFont typeface="Wingdings" panose="05000000000000000000" pitchFamily="2" charset="2"/>
              <a:buChar char="u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1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64989" y="6571640"/>
            <a:ext cx="400048" cy="204929"/>
          </a:xfrm>
        </p:spPr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2018-10-10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2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7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3" r="41520" b="26933"/>
          <a:stretch/>
        </p:blipFill>
        <p:spPr bwMode="auto">
          <a:xfrm>
            <a:off x="7652865" y="0"/>
            <a:ext cx="2253135" cy="8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3905" y="207690"/>
            <a:ext cx="8915400" cy="46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타원 13"/>
          <p:cNvSpPr/>
          <p:nvPr userDrawn="1"/>
        </p:nvSpPr>
        <p:spPr>
          <a:xfrm>
            <a:off x="9569327" y="6578522"/>
            <a:ext cx="196134" cy="196134"/>
          </a:xfrm>
          <a:prstGeom prst="ellipse">
            <a:avLst/>
          </a:prstGeom>
          <a:solidFill>
            <a:srgbClr val="104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67370" y="6571640"/>
            <a:ext cx="400048" cy="20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defRPr>
            </a:lvl1pPr>
          </a:lstStyle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049" name="직선 연결선 2048"/>
          <p:cNvCxnSpPr/>
          <p:nvPr userDrawn="1"/>
        </p:nvCxnSpPr>
        <p:spPr>
          <a:xfrm>
            <a:off x="0" y="893515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직사각형 2053"/>
          <p:cNvSpPr/>
          <p:nvPr userDrawn="1"/>
        </p:nvSpPr>
        <p:spPr>
          <a:xfrm>
            <a:off x="0" y="893515"/>
            <a:ext cx="9906000" cy="130646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49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16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0" y="211882"/>
            <a:ext cx="117210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6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61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spc="-150">
          <a:solidFill>
            <a:schemeClr val="tx1"/>
          </a:solidFill>
          <a:latin typeface="뷰웍스 B" pitchFamily="18" charset="-127"/>
          <a:ea typeface="뷰웍스 B" pitchFamily="18" charset="-127"/>
          <a:cs typeface="뷰웍스 B" pitchFamily="18" charset="-127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784" y="3838520"/>
            <a:ext cx="4330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00" dirty="0">
                <a:solidFill>
                  <a:srgbClr val="104577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Panoramic radiography</a:t>
            </a:r>
            <a:endParaRPr lang="ko-KR" altLang="en-US" sz="2400" spc="-100" dirty="0">
              <a:solidFill>
                <a:srgbClr val="104577"/>
              </a:solidFill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-2567130" y="3397704"/>
            <a:ext cx="5472609" cy="350626"/>
          </a:xfrm>
          <a:prstGeom prst="round2SameRect">
            <a:avLst>
              <a:gd name="adj1" fmla="val 11538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0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56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Panoramic image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688" y="931542"/>
            <a:ext cx="56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1B2E1-D586-42F9-B21F-8E84E9A93C1A}"/>
              </a:ext>
            </a:extLst>
          </p:cNvPr>
          <p:cNvSpPr/>
          <p:nvPr/>
        </p:nvSpPr>
        <p:spPr>
          <a:xfrm>
            <a:off x="252854" y="1434606"/>
            <a:ext cx="96531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2D Panoramic View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영상은 </a:t>
            </a:r>
            <a:r>
              <a:rPr lang="en-US" altLang="ko-KR" sz="1400" dirty="0">
                <a:solidFill>
                  <a:prstClr val="black"/>
                </a:solidFill>
              </a:rPr>
              <a:t>narrow X-ray beam</a:t>
            </a:r>
            <a:r>
              <a:rPr lang="ko-KR" altLang="en-US" sz="1400" dirty="0">
                <a:solidFill>
                  <a:prstClr val="black"/>
                </a:solidFill>
              </a:rPr>
              <a:t>을 사용하여 </a:t>
            </a:r>
            <a:r>
              <a:rPr lang="en-US" altLang="ko-KR" sz="1400" dirty="0">
                <a:solidFill>
                  <a:prstClr val="black"/>
                </a:solidFill>
              </a:rPr>
              <a:t>Arced trajectory</a:t>
            </a:r>
            <a:r>
              <a:rPr lang="ko-KR" altLang="en-US" sz="1400" dirty="0">
                <a:solidFill>
                  <a:prstClr val="black"/>
                </a:solidFill>
              </a:rPr>
              <a:t>를 따라</a:t>
            </a:r>
            <a:r>
              <a:rPr lang="en-US" altLang="ko-KR" sz="1400" dirty="0">
                <a:solidFill>
                  <a:prstClr val="black"/>
                </a:solidFill>
              </a:rPr>
              <a:t>, X-ray tube</a:t>
            </a:r>
            <a:r>
              <a:rPr lang="ko-KR" altLang="en-US" sz="1400" dirty="0">
                <a:solidFill>
                  <a:prstClr val="black"/>
                </a:solidFill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</a:rPr>
              <a:t>Image Receptor(Detector)</a:t>
            </a:r>
            <a:r>
              <a:rPr lang="ko-KR" altLang="en-US" sz="1400" dirty="0">
                <a:solidFill>
                  <a:prstClr val="black"/>
                </a:solidFill>
              </a:rPr>
              <a:t>의 움직이는 동안의 연속촬영을 통해 얻어진다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아래 이미지에서 뒤</a:t>
            </a:r>
            <a:r>
              <a:rPr lang="en-US" altLang="ko-KR" sz="1400" dirty="0">
                <a:solidFill>
                  <a:prstClr val="black"/>
                </a:solidFill>
              </a:rPr>
              <a:t>(Receptor), </a:t>
            </a:r>
            <a:r>
              <a:rPr lang="ko-KR" altLang="en-US" sz="1400" dirty="0">
                <a:solidFill>
                  <a:prstClr val="black"/>
                </a:solidFill>
              </a:rPr>
              <a:t>앞</a:t>
            </a:r>
            <a:r>
              <a:rPr lang="en-US" altLang="ko-KR" sz="1400" dirty="0">
                <a:solidFill>
                  <a:prstClr val="black"/>
                </a:solidFill>
              </a:rPr>
              <a:t>(Collimator with slit) </a:t>
            </a:r>
            <a:r>
              <a:rPr lang="ko-KR" altLang="en-US" sz="1400" dirty="0">
                <a:solidFill>
                  <a:prstClr val="black"/>
                </a:solidFill>
              </a:rPr>
              <a:t>이다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Receptor</a:t>
            </a:r>
            <a:r>
              <a:rPr lang="ko-KR" altLang="en-US" sz="1400" dirty="0">
                <a:solidFill>
                  <a:prstClr val="black"/>
                </a:solidFill>
              </a:rPr>
              <a:t>의 속도와 </a:t>
            </a:r>
            <a:r>
              <a:rPr lang="en-US" altLang="ko-KR" sz="1400" dirty="0">
                <a:solidFill>
                  <a:prstClr val="black"/>
                </a:solidFill>
              </a:rPr>
              <a:t>Rotation</a:t>
            </a:r>
            <a:r>
              <a:rPr lang="ko-KR" altLang="en-US" sz="1400" dirty="0">
                <a:solidFill>
                  <a:prstClr val="black"/>
                </a:solidFill>
              </a:rPr>
              <a:t>의 중심에 의해 </a:t>
            </a:r>
            <a:r>
              <a:rPr lang="en-US" altLang="ko-KR" sz="1400" dirty="0">
                <a:solidFill>
                  <a:prstClr val="black"/>
                </a:solidFill>
              </a:rPr>
              <a:t>Jaw bone</a:t>
            </a:r>
            <a:r>
              <a:rPr lang="ko-KR" altLang="en-US" sz="1400" dirty="0">
                <a:solidFill>
                  <a:prstClr val="black"/>
                </a:solidFill>
              </a:rPr>
              <a:t>들의 선명도가 결정된다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>
                <a:solidFill>
                  <a:prstClr val="black"/>
                </a:solidFill>
              </a:rPr>
              <a:t>사람의 </a:t>
            </a:r>
            <a:r>
              <a:rPr lang="en-US" altLang="ko-KR" sz="1400" dirty="0">
                <a:solidFill>
                  <a:prstClr val="black"/>
                </a:solidFill>
              </a:rPr>
              <a:t>Jaw bone</a:t>
            </a:r>
            <a:r>
              <a:rPr lang="ko-KR" altLang="en-US" sz="1400" dirty="0">
                <a:solidFill>
                  <a:prstClr val="black"/>
                </a:solidFill>
              </a:rPr>
              <a:t>들의 모양 때문에 </a:t>
            </a:r>
            <a:r>
              <a:rPr lang="en-US" altLang="ko-KR" sz="1400" dirty="0">
                <a:solidFill>
                  <a:prstClr val="black"/>
                </a:solidFill>
              </a:rPr>
              <a:t>Rotation</a:t>
            </a:r>
            <a:r>
              <a:rPr lang="ko-KR" altLang="en-US" sz="1400" dirty="0">
                <a:solidFill>
                  <a:prstClr val="black"/>
                </a:solidFill>
              </a:rPr>
              <a:t>의 중심은 고정 될 수 없다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ko-KR" altLang="en-US" sz="1400" dirty="0">
                <a:solidFill>
                  <a:prstClr val="black"/>
                </a:solidFill>
              </a:rPr>
              <a:t>따라서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근대 </a:t>
            </a:r>
            <a:r>
              <a:rPr lang="en-US" altLang="ko-KR" sz="1400" dirty="0">
                <a:solidFill>
                  <a:prstClr val="black"/>
                </a:solidFill>
              </a:rPr>
              <a:t>Panoramic </a:t>
            </a:r>
            <a:r>
              <a:rPr lang="ko-KR" altLang="en-US" sz="1400" dirty="0">
                <a:solidFill>
                  <a:prstClr val="black"/>
                </a:solidFill>
              </a:rPr>
              <a:t>장비는 </a:t>
            </a:r>
            <a:r>
              <a:rPr lang="en-US" altLang="ko-KR" sz="1400" dirty="0">
                <a:solidFill>
                  <a:prstClr val="black"/>
                </a:solidFill>
              </a:rPr>
              <a:t>rotation</a:t>
            </a:r>
            <a:r>
              <a:rPr lang="ko-KR" altLang="en-US" sz="1400" dirty="0">
                <a:solidFill>
                  <a:prstClr val="black"/>
                </a:solidFill>
              </a:rPr>
              <a:t>의 중심을 계속적으로 움직인다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그 결과</a:t>
            </a:r>
            <a:r>
              <a:rPr lang="en-US" altLang="ko-KR" sz="1400" dirty="0">
                <a:solidFill>
                  <a:prstClr val="black"/>
                </a:solidFill>
              </a:rPr>
              <a:t>, Dental arch</a:t>
            </a:r>
            <a:r>
              <a:rPr lang="ko-KR" altLang="en-US" sz="1400" dirty="0">
                <a:solidFill>
                  <a:prstClr val="black"/>
                </a:solidFill>
              </a:rPr>
              <a:t>를 따라 초점을 맞춘 것이 </a:t>
            </a:r>
            <a:r>
              <a:rPr lang="en-US" altLang="ko-KR" sz="1400" dirty="0">
                <a:solidFill>
                  <a:prstClr val="black"/>
                </a:solidFill>
              </a:rPr>
              <a:t>Panoramic radiography</a:t>
            </a:r>
            <a:r>
              <a:rPr lang="ko-KR" altLang="en-US" sz="1400" dirty="0">
                <a:solidFill>
                  <a:prstClr val="black"/>
                </a:solidFill>
              </a:rPr>
              <a:t>이다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Focal trough or image layer (        )</a:t>
            </a:r>
            <a:br>
              <a:rPr lang="en-US" altLang="ko-KR" sz="1400" dirty="0"/>
            </a:br>
            <a:r>
              <a:rPr lang="en-US" altLang="ko-KR" sz="1400" dirty="0"/>
              <a:t>: </a:t>
            </a:r>
            <a:r>
              <a:rPr lang="ko-KR" altLang="en-US" sz="1400" dirty="0"/>
              <a:t>크기와 모양은 제조사의 따라 다양하고 영상 </a:t>
            </a:r>
            <a:r>
              <a:rPr lang="en-US" altLang="ko-KR" sz="1400" dirty="0"/>
              <a:t>Quality</a:t>
            </a:r>
            <a:r>
              <a:rPr lang="ko-KR" altLang="en-US" sz="1400" dirty="0"/>
              <a:t>는 환자 턱 </a:t>
            </a:r>
            <a:r>
              <a:rPr lang="en-US" altLang="ko-KR" sz="1400" dirty="0"/>
              <a:t>Position</a:t>
            </a:r>
            <a:r>
              <a:rPr lang="ko-KR" altLang="en-US" sz="1400" dirty="0"/>
              <a:t>에 달렸다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다른 </a:t>
            </a:r>
            <a:r>
              <a:rPr lang="en-US" altLang="ko-KR" sz="1400" dirty="0"/>
              <a:t>Rotation path</a:t>
            </a:r>
            <a:r>
              <a:rPr lang="ko-KR" altLang="en-US" sz="1400" dirty="0"/>
              <a:t>를 이용 할 수 있다</a:t>
            </a:r>
            <a:r>
              <a:rPr lang="en-US" altLang="ko-KR" sz="1400" dirty="0"/>
              <a:t>. (</a:t>
            </a:r>
            <a:r>
              <a:rPr lang="ko-KR" altLang="en-US" sz="1400" dirty="0"/>
              <a:t>이는 턱 모양과 같지 않다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427B9E-3F7F-4984-A9CC-6B78116A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6" y="4514392"/>
            <a:ext cx="3816424" cy="19389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613896-1633-4D28-ADFE-EF3C29569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562" y="4514392"/>
            <a:ext cx="3816424" cy="19278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8300AF-357F-4683-9BCD-A36815A5F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116" y="3802305"/>
            <a:ext cx="450595" cy="2421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E54AAF-238B-452F-B267-60C76CD78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4956" y="3201230"/>
            <a:ext cx="818034" cy="7977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A2C6CA-0211-454D-AE1B-8C60F6F98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2990" y="3209456"/>
            <a:ext cx="818034" cy="8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Panoramic image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688" y="931542"/>
            <a:ext cx="56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Equipment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1B2E1-D586-42F9-B21F-8E84E9A93C1A}"/>
              </a:ext>
            </a:extLst>
          </p:cNvPr>
          <p:cNvSpPr/>
          <p:nvPr/>
        </p:nvSpPr>
        <p:spPr>
          <a:xfrm>
            <a:off x="252854" y="1434606"/>
            <a:ext cx="96531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Tubehead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Panoramic x-ray </a:t>
            </a:r>
            <a:r>
              <a:rPr lang="en-US" altLang="ko-KR" sz="1400" dirty="0" err="1">
                <a:solidFill>
                  <a:prstClr val="black"/>
                </a:solidFill>
              </a:rPr>
              <a:t>tubehead</a:t>
            </a:r>
            <a:r>
              <a:rPr lang="ko-KR" altLang="en-US" sz="1400" dirty="0">
                <a:solidFill>
                  <a:prstClr val="black"/>
                </a:solidFill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</a:rPr>
              <a:t>Intraoral </a:t>
            </a:r>
            <a:r>
              <a:rPr lang="en-US" altLang="ko-KR" sz="1400" dirty="0" err="1">
                <a:solidFill>
                  <a:prstClr val="black"/>
                </a:solidFill>
              </a:rPr>
              <a:t>tubehead</a:t>
            </a:r>
            <a:r>
              <a:rPr lang="ko-KR" altLang="en-US" sz="1400" dirty="0">
                <a:solidFill>
                  <a:prstClr val="black"/>
                </a:solidFill>
              </a:rPr>
              <a:t>와 유사한 점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Electron</a:t>
            </a:r>
            <a:r>
              <a:rPr lang="ko-KR" altLang="en-US" sz="1400" dirty="0"/>
              <a:t>과 </a:t>
            </a:r>
            <a:r>
              <a:rPr lang="en-US" altLang="ko-KR" sz="1400" dirty="0"/>
              <a:t>Target</a:t>
            </a:r>
            <a:r>
              <a:rPr lang="ko-KR" altLang="en-US" sz="1400" dirty="0"/>
              <a:t>을 만드는 </a:t>
            </a:r>
            <a:r>
              <a:rPr lang="en-US" altLang="ko-KR" sz="1400" dirty="0"/>
              <a:t>Filament</a:t>
            </a:r>
            <a:r>
              <a:rPr lang="ko-KR" altLang="en-US" sz="1400" dirty="0"/>
              <a:t>를 갖는다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Collimator</a:t>
            </a:r>
            <a:r>
              <a:rPr lang="ko-KR" altLang="en-US" sz="1400" dirty="0"/>
              <a:t>는 좁은 </a:t>
            </a:r>
            <a:r>
              <a:rPr lang="en-US" altLang="ko-KR" sz="1400" dirty="0"/>
              <a:t>vertical slit</a:t>
            </a:r>
            <a:r>
              <a:rPr lang="ko-KR" altLang="en-US" sz="1400" dirty="0"/>
              <a:t>처럼 </a:t>
            </a:r>
            <a:r>
              <a:rPr lang="en-US" altLang="ko-KR" sz="1400" dirty="0"/>
              <a:t>Opening shape</a:t>
            </a:r>
            <a:r>
              <a:rPr lang="ko-KR" altLang="en-US" sz="1400" dirty="0"/>
              <a:t>을  갖는 </a:t>
            </a:r>
            <a:r>
              <a:rPr lang="en-US" altLang="ko-KR" sz="1400" dirty="0"/>
              <a:t>lead plate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Intraoral </a:t>
            </a:r>
            <a:r>
              <a:rPr lang="en-US" altLang="ko-KR" sz="1400" dirty="0" err="1"/>
              <a:t>tubehead</a:t>
            </a:r>
            <a:r>
              <a:rPr lang="ko-KR" altLang="en-US" sz="1400" dirty="0"/>
              <a:t>와 다른 점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Panoramic unit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tubehead</a:t>
            </a:r>
            <a:r>
              <a:rPr lang="ko-KR" altLang="en-US" sz="1400" dirty="0"/>
              <a:t>는 </a:t>
            </a:r>
            <a:r>
              <a:rPr lang="en-US" altLang="ko-KR" sz="1400" dirty="0"/>
              <a:t>(</a:t>
            </a:r>
            <a:r>
              <a:rPr lang="ko-KR" altLang="en-US" sz="1400" dirty="0"/>
              <a:t>환자 앞의 </a:t>
            </a:r>
            <a:r>
              <a:rPr lang="en-US" altLang="ko-KR" sz="1400" dirty="0"/>
              <a:t>Detector</a:t>
            </a:r>
            <a:r>
              <a:rPr lang="ko-KR" altLang="en-US" sz="1400" dirty="0"/>
              <a:t>가 처럼</a:t>
            </a:r>
            <a:r>
              <a:rPr lang="en-US" altLang="ko-KR" sz="1400" dirty="0"/>
              <a:t>)</a:t>
            </a:r>
            <a:r>
              <a:rPr lang="ko-KR" altLang="en-US" sz="1400" dirty="0"/>
              <a:t>환자 머리 뒤에서 </a:t>
            </a:r>
            <a:r>
              <a:rPr lang="en-US" altLang="ko-KR" sz="1400" dirty="0"/>
              <a:t>Rotate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Head Positioner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각 </a:t>
            </a:r>
            <a:r>
              <a:rPr lang="en-US" altLang="ko-KR" sz="1400" dirty="0">
                <a:solidFill>
                  <a:prstClr val="black"/>
                </a:solidFill>
              </a:rPr>
              <a:t>Panoramic unit</a:t>
            </a:r>
            <a:r>
              <a:rPr lang="ko-KR" altLang="en-US" sz="1400" dirty="0">
                <a:solidFill>
                  <a:prstClr val="black"/>
                </a:solidFill>
              </a:rPr>
              <a:t>은 환자의 치아를 정렬하는데 사용되는 </a:t>
            </a:r>
            <a:r>
              <a:rPr lang="en-US" altLang="ko-KR" sz="1400" dirty="0">
                <a:solidFill>
                  <a:prstClr val="black"/>
                </a:solidFill>
              </a:rPr>
              <a:t>Head positioner</a:t>
            </a:r>
            <a:r>
              <a:rPr lang="ko-KR" altLang="en-US" sz="1400" dirty="0">
                <a:solidFill>
                  <a:prstClr val="black"/>
                </a:solidFill>
              </a:rPr>
              <a:t>를 포함한다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Head positioner</a:t>
            </a:r>
            <a:r>
              <a:rPr lang="ko-KR" altLang="en-US" sz="1400" dirty="0">
                <a:solidFill>
                  <a:prstClr val="black"/>
                </a:solidFill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</a:rPr>
              <a:t>chin rest, notched bite-block, forehead rest, lateral head support or guide</a:t>
            </a:r>
            <a:r>
              <a:rPr lang="ko-KR" altLang="en-US" sz="1400" dirty="0">
                <a:solidFill>
                  <a:prstClr val="black"/>
                </a:solidFill>
              </a:rPr>
              <a:t>로 구성된다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Exposure Controls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환자에 적합한 </a:t>
            </a:r>
            <a:r>
              <a:rPr lang="en-US" altLang="ko-KR" sz="1400" dirty="0">
                <a:solidFill>
                  <a:prstClr val="black"/>
                </a:solidFill>
              </a:rPr>
              <a:t>mA &amp; kV </a:t>
            </a:r>
            <a:r>
              <a:rPr lang="ko-KR" altLang="en-US" sz="1400" dirty="0">
                <a:solidFill>
                  <a:prstClr val="black"/>
                </a:solidFill>
              </a:rPr>
              <a:t>설정을 허락한다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93681A-A1B4-4FE3-929E-2239F4A4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4550739"/>
            <a:ext cx="2016224" cy="20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6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Panoramic image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688" y="931542"/>
            <a:ext cx="56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MultiLayer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FEAC56-EBBB-4A6B-A0D5-9F4FB3BEF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3" y="1292887"/>
            <a:ext cx="4385197" cy="50173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9969C3-DA07-4316-905E-47A2A279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032" y="1490170"/>
            <a:ext cx="36671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Panoramic image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688" y="931542"/>
            <a:ext cx="56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Digital Panoramic Tomography (DPT)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1B2E1-D586-42F9-B21F-8E84E9A93C1A}"/>
              </a:ext>
            </a:extLst>
          </p:cNvPr>
          <p:cNvSpPr/>
          <p:nvPr/>
        </p:nvSpPr>
        <p:spPr>
          <a:xfrm>
            <a:off x="252854" y="1434606"/>
            <a:ext cx="965314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DPT system</a:t>
            </a:r>
            <a:r>
              <a:rPr lang="ko-KR" altLang="en-US" sz="1400" dirty="0"/>
              <a:t>은 주로 </a:t>
            </a:r>
            <a:r>
              <a:rPr lang="en-US" altLang="ko-KR" sz="1400" dirty="0"/>
              <a:t>slit-collimated X-ray generator, </a:t>
            </a:r>
            <a:r>
              <a:rPr lang="ko-KR" altLang="en-US" sz="1400" dirty="0"/>
              <a:t>이미지 센서 </a:t>
            </a:r>
            <a:r>
              <a:rPr lang="en-US" altLang="ko-KR" sz="1400" dirty="0"/>
              <a:t>(Detector), micro step motors,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Focused</a:t>
            </a:r>
            <a:r>
              <a:rPr lang="ko-KR" altLang="en-US" sz="1400" dirty="0"/>
              <a:t>를 위한 </a:t>
            </a:r>
            <a:r>
              <a:rPr lang="en-US" altLang="ko-KR" sz="1400" dirty="0"/>
              <a:t>POI( Plane Of Interest) </a:t>
            </a:r>
            <a:r>
              <a:rPr lang="ko-KR" altLang="en-US" sz="1400" dirty="0"/>
              <a:t>로 구성된다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X-ray generator</a:t>
            </a:r>
            <a:r>
              <a:rPr lang="ko-KR" altLang="en-US" sz="1400" dirty="0"/>
              <a:t>와 이미지 센서</a:t>
            </a:r>
            <a:r>
              <a:rPr lang="en-US" altLang="ko-KR" sz="1400" dirty="0"/>
              <a:t>(Detector)</a:t>
            </a:r>
            <a:r>
              <a:rPr lang="ko-KR" altLang="en-US" sz="1400" dirty="0"/>
              <a:t>는 </a:t>
            </a:r>
            <a:r>
              <a:rPr lang="en-US" altLang="ko-KR" sz="1400" dirty="0"/>
              <a:t>mechanical support</a:t>
            </a:r>
            <a:r>
              <a:rPr lang="ko-KR" altLang="en-US" sz="1400" dirty="0"/>
              <a:t>를 통해 연결되고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b="1" dirty="0"/>
              <a:t>SDD (Source to detector Distance)</a:t>
            </a:r>
            <a:r>
              <a:rPr lang="ko-KR" altLang="en-US" sz="1400" b="1" dirty="0"/>
              <a:t>는 상수 값으로 유지된다</a:t>
            </a:r>
            <a:r>
              <a:rPr lang="en-US" altLang="ko-KR" sz="1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center</a:t>
            </a:r>
            <a:r>
              <a:rPr lang="ko-KR" altLang="en-US" sz="1400" dirty="0"/>
              <a:t>의 도입으로 </a:t>
            </a:r>
            <a:r>
              <a:rPr lang="en-US" altLang="ko-KR" sz="1400" dirty="0"/>
              <a:t>Horizontal </a:t>
            </a:r>
            <a:r>
              <a:rPr lang="ko-KR" altLang="en-US" sz="1400" dirty="0"/>
              <a:t>방향</a:t>
            </a:r>
            <a:r>
              <a:rPr lang="en-US" altLang="ko-KR" sz="1400" dirty="0"/>
              <a:t>(Scan </a:t>
            </a:r>
            <a:r>
              <a:rPr lang="ko-KR" altLang="en-US" sz="1400" dirty="0"/>
              <a:t>방향</a:t>
            </a:r>
            <a:r>
              <a:rPr lang="en-US" altLang="ko-KR" sz="1400" dirty="0"/>
              <a:t>)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Projection focus</a:t>
            </a:r>
            <a:r>
              <a:rPr lang="ko-KR" altLang="en-US" sz="1400" dirty="0"/>
              <a:t>은 </a:t>
            </a:r>
            <a:br>
              <a:rPr lang="en-US" altLang="ko-KR" sz="1400" dirty="0"/>
            </a:br>
            <a:r>
              <a:rPr lang="en-US" altLang="ko-KR" sz="1400" dirty="0"/>
              <a:t>Vertical </a:t>
            </a:r>
            <a:r>
              <a:rPr lang="ko-KR" altLang="en-US" sz="1400" dirty="0"/>
              <a:t>방향에서의 </a:t>
            </a:r>
            <a:r>
              <a:rPr lang="en-US" altLang="ko-KR" sz="1400" dirty="0"/>
              <a:t>Projection focus</a:t>
            </a:r>
            <a:r>
              <a:rPr lang="ko-KR" altLang="en-US" sz="1400" dirty="0"/>
              <a:t>와 달리 </a:t>
            </a:r>
            <a:r>
              <a:rPr lang="en-US" altLang="ko-KR" sz="1400" dirty="0"/>
              <a:t>Unique </a:t>
            </a:r>
            <a:r>
              <a:rPr lang="ko-KR" altLang="en-US" sz="1400" dirty="0"/>
              <a:t>하다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center</a:t>
            </a:r>
            <a:r>
              <a:rPr lang="ko-KR" altLang="en-US" sz="1400" dirty="0"/>
              <a:t>는 </a:t>
            </a:r>
            <a:r>
              <a:rPr lang="en-US" altLang="ko-KR" sz="1400" dirty="0"/>
              <a:t>Horizontal projection</a:t>
            </a:r>
            <a:r>
              <a:rPr lang="ko-KR" altLang="en-US" sz="1400" dirty="0"/>
              <a:t>에서 효과적인 초점 역할을 하지만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X-ray</a:t>
            </a:r>
            <a:r>
              <a:rPr lang="ko-KR" altLang="en-US" sz="1400" dirty="0"/>
              <a:t> </a:t>
            </a:r>
            <a:r>
              <a:rPr lang="en-US" altLang="ko-KR" sz="1400" dirty="0"/>
              <a:t>source</a:t>
            </a:r>
            <a:r>
              <a:rPr lang="ko-KR" altLang="en-US" sz="1400" dirty="0"/>
              <a:t>는 </a:t>
            </a:r>
            <a:r>
              <a:rPr lang="en-US" altLang="ko-KR" sz="1400" dirty="0"/>
              <a:t>vertical projection</a:t>
            </a:r>
            <a:r>
              <a:rPr lang="ko-KR" altLang="en-US" sz="1400" dirty="0"/>
              <a:t>에서 효과적이다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이는 </a:t>
            </a:r>
            <a:r>
              <a:rPr lang="en-US" altLang="ko-KR" sz="1400" dirty="0"/>
              <a:t>Magnification factor</a:t>
            </a:r>
            <a:r>
              <a:rPr lang="ko-KR" altLang="en-US" sz="1400" dirty="0"/>
              <a:t>를 </a:t>
            </a:r>
            <a:r>
              <a:rPr lang="en-US" altLang="ko-KR" sz="1400" dirty="0"/>
              <a:t>Horizontal dimension(</a:t>
            </a:r>
            <a:r>
              <a:rPr lang="en-US" altLang="ko-KR" sz="1400" dirty="0" err="1"/>
              <a:t>Mh</a:t>
            </a:r>
            <a:r>
              <a:rPr lang="en-US" altLang="ko-KR" sz="1400" dirty="0"/>
              <a:t>)</a:t>
            </a:r>
            <a:r>
              <a:rPr lang="ko-KR" altLang="en-US" sz="1400" dirty="0"/>
              <a:t>에서 </a:t>
            </a:r>
            <a:r>
              <a:rPr lang="en-US" altLang="ko-KR" sz="1400" dirty="0"/>
              <a:t>Vertical dimension(</a:t>
            </a:r>
            <a:r>
              <a:rPr lang="en-US" altLang="ko-KR" sz="1400" dirty="0" err="1"/>
              <a:t>Mv</a:t>
            </a:r>
            <a:r>
              <a:rPr lang="en-US" altLang="ko-KR" sz="1400" dirty="0"/>
              <a:t>)</a:t>
            </a:r>
            <a:r>
              <a:rPr lang="ko-KR" altLang="en-US" sz="1400" dirty="0"/>
              <a:t>에서 보다 더 크게 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>
                <a:solidFill>
                  <a:prstClr val="black"/>
                </a:solidFill>
              </a:rPr>
              <a:t>Mh</a:t>
            </a:r>
            <a:r>
              <a:rPr lang="en-US" altLang="ko-KR" sz="1400" dirty="0">
                <a:solidFill>
                  <a:prstClr val="black"/>
                </a:solidFill>
              </a:rPr>
              <a:t> = Distance (Source&lt;-&gt;Detector </a:t>
            </a:r>
            <a:r>
              <a:rPr lang="ko-KR" altLang="en-US" sz="1400" dirty="0">
                <a:solidFill>
                  <a:prstClr val="black"/>
                </a:solidFill>
              </a:rPr>
              <a:t>거리 </a:t>
            </a:r>
            <a:r>
              <a:rPr lang="en-US" altLang="ko-KR" sz="1400" dirty="0">
                <a:solidFill>
                  <a:prstClr val="black"/>
                </a:solidFill>
              </a:rPr>
              <a:t>/ Source</a:t>
            </a:r>
            <a:r>
              <a:rPr lang="ko-KR" altLang="en-US" sz="1400" dirty="0">
                <a:solidFill>
                  <a:prstClr val="black"/>
                </a:solidFill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</a:rPr>
              <a:t>POI </a:t>
            </a:r>
            <a:r>
              <a:rPr lang="ko-KR" altLang="en-US" sz="1400" dirty="0">
                <a:solidFill>
                  <a:prstClr val="black"/>
                </a:solidFill>
              </a:rPr>
              <a:t>거리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>
                <a:solidFill>
                  <a:prstClr val="black"/>
                </a:solidFill>
              </a:rPr>
              <a:t>Mv</a:t>
            </a:r>
            <a:r>
              <a:rPr lang="en-US" altLang="ko-KR" sz="1400" dirty="0">
                <a:solidFill>
                  <a:prstClr val="black"/>
                </a:solidFill>
              </a:rPr>
              <a:t> = Distance (Rotation center &lt;-&gt; detector </a:t>
            </a:r>
            <a:r>
              <a:rPr lang="ko-KR" altLang="en-US" sz="1400" dirty="0">
                <a:solidFill>
                  <a:prstClr val="black"/>
                </a:solidFill>
              </a:rPr>
              <a:t>거리 </a:t>
            </a:r>
            <a:r>
              <a:rPr lang="en-US" altLang="ko-KR" sz="1400" dirty="0">
                <a:solidFill>
                  <a:prstClr val="black"/>
                </a:solidFill>
              </a:rPr>
              <a:t>/ Rotation)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</a:rPr>
              <a:t>Rotation center </a:t>
            </a:r>
            <a:r>
              <a:rPr lang="ko-KR" altLang="en-US" sz="1400" dirty="0">
                <a:solidFill>
                  <a:prstClr val="black"/>
                </a:solidFill>
              </a:rPr>
              <a:t>이동경로와 </a:t>
            </a:r>
            <a:r>
              <a:rPr lang="en-US" altLang="ko-KR" sz="1400" dirty="0">
                <a:solidFill>
                  <a:prstClr val="black"/>
                </a:solidFill>
              </a:rPr>
              <a:t>Degree</a:t>
            </a:r>
            <a:r>
              <a:rPr lang="ko-KR" altLang="en-US" sz="1400" dirty="0">
                <a:solidFill>
                  <a:prstClr val="black"/>
                </a:solidFill>
              </a:rPr>
              <a:t>당 </a:t>
            </a:r>
            <a:r>
              <a:rPr lang="en-US" altLang="ko-KR" sz="1400" dirty="0">
                <a:solidFill>
                  <a:prstClr val="black"/>
                </a:solidFill>
              </a:rPr>
              <a:t>Frame </a:t>
            </a:r>
            <a:r>
              <a:rPr lang="ko-KR" altLang="en-US" sz="1400" dirty="0">
                <a:solidFill>
                  <a:prstClr val="black"/>
                </a:solidFill>
              </a:rPr>
              <a:t>개수를 설정할 수 있다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>
                <a:solidFill>
                  <a:prstClr val="black"/>
                </a:solidFill>
              </a:rPr>
              <a:t>예제 에서 </a:t>
            </a:r>
            <a:r>
              <a:rPr lang="en-US" altLang="ko-KR" sz="1400" dirty="0">
                <a:solidFill>
                  <a:prstClr val="black"/>
                </a:solidFill>
              </a:rPr>
              <a:t>-90 ~ 90 </a:t>
            </a:r>
            <a:r>
              <a:rPr lang="ko-KR" altLang="en-US" sz="1400" dirty="0">
                <a:solidFill>
                  <a:prstClr val="black"/>
                </a:solidFill>
              </a:rPr>
              <a:t>까지 </a:t>
            </a:r>
            <a:r>
              <a:rPr lang="en-US" altLang="ko-KR" sz="1400" dirty="0">
                <a:solidFill>
                  <a:prstClr val="black"/>
                </a:solidFill>
              </a:rPr>
              <a:t>Center degree</a:t>
            </a:r>
            <a:r>
              <a:rPr lang="ko-KR" altLang="en-US" sz="1400" dirty="0">
                <a:solidFill>
                  <a:prstClr val="black"/>
                </a:solidFill>
              </a:rPr>
              <a:t>가 변하며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Degree </a:t>
            </a:r>
            <a:r>
              <a:rPr lang="ko-KR" altLang="en-US" sz="1400" dirty="0">
                <a:solidFill>
                  <a:prstClr val="black"/>
                </a:solidFill>
              </a:rPr>
              <a:t>당 </a:t>
            </a:r>
            <a:r>
              <a:rPr lang="en-US" altLang="ko-KR" sz="1400" dirty="0">
                <a:solidFill>
                  <a:prstClr val="black"/>
                </a:solidFill>
              </a:rPr>
              <a:t>20 Frame &amp; Total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3600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Frame</a:t>
            </a:r>
            <a:r>
              <a:rPr lang="ko-KR" altLang="en-US" sz="1400" dirty="0">
                <a:solidFill>
                  <a:prstClr val="black"/>
                </a:solidFill>
              </a:rPr>
              <a:t>을 얻는다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531639-B114-4EA3-B3C6-F909DA991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114" y="1844824"/>
            <a:ext cx="2292214" cy="21259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3168E3-55F9-4741-95D3-EA2B0822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252" y="4536355"/>
            <a:ext cx="2338155" cy="19251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61CA6D-F905-4446-87BF-47872DF20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032" y="5212666"/>
            <a:ext cx="1872208" cy="15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Panoramic image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688" y="931542"/>
            <a:ext cx="56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Scan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1B2E1-D586-42F9-B21F-8E84E9A93C1A}"/>
              </a:ext>
            </a:extLst>
          </p:cNvPr>
          <p:cNvSpPr/>
          <p:nvPr/>
        </p:nvSpPr>
        <p:spPr>
          <a:xfrm>
            <a:off x="252854" y="1434606"/>
            <a:ext cx="965314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tomosynthesis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Shifting</a:t>
            </a:r>
            <a:r>
              <a:rPr lang="ko-KR" altLang="en-US" sz="1400" dirty="0">
                <a:solidFill>
                  <a:prstClr val="black"/>
                </a:solidFill>
              </a:rPr>
              <a:t>과 </a:t>
            </a:r>
            <a:r>
              <a:rPr lang="en-US" altLang="ko-KR" sz="1400" dirty="0">
                <a:solidFill>
                  <a:prstClr val="black"/>
                </a:solidFill>
              </a:rPr>
              <a:t>adding</a:t>
            </a:r>
            <a:r>
              <a:rPr lang="ko-KR" altLang="en-US" sz="1400" dirty="0">
                <a:solidFill>
                  <a:prstClr val="black"/>
                </a:solidFill>
              </a:rPr>
              <a:t>을 포함하는 </a:t>
            </a:r>
            <a:r>
              <a:rPr lang="en-US" altLang="ko-KR" sz="1400" dirty="0">
                <a:solidFill>
                  <a:prstClr val="black"/>
                </a:solidFill>
              </a:rPr>
              <a:t>tomosynthesis </a:t>
            </a:r>
            <a:r>
              <a:rPr lang="ko-KR" altLang="en-US" sz="1400" dirty="0">
                <a:solidFill>
                  <a:prstClr val="black"/>
                </a:solidFill>
              </a:rPr>
              <a:t>알고리즘을 이용해 최적의 영상 </a:t>
            </a:r>
            <a:r>
              <a:rPr lang="en-US" altLang="ko-KR" sz="1400" dirty="0">
                <a:solidFill>
                  <a:prstClr val="black"/>
                </a:solidFill>
              </a:rPr>
              <a:t>Quality</a:t>
            </a:r>
            <a:r>
              <a:rPr lang="ko-KR" altLang="en-US" sz="1400" dirty="0">
                <a:solidFill>
                  <a:prstClr val="black"/>
                </a:solidFill>
              </a:rPr>
              <a:t>를 얻어 낼 수 있다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순서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400" dirty="0">
                <a:solidFill>
                  <a:prstClr val="black"/>
                </a:solidFill>
              </a:rPr>
              <a:t>X-ray source</a:t>
            </a:r>
            <a:r>
              <a:rPr lang="ko-KR" altLang="en-US" sz="1400" dirty="0">
                <a:solidFill>
                  <a:prstClr val="black"/>
                </a:solidFill>
              </a:rPr>
              <a:t>의 위치</a:t>
            </a:r>
            <a:r>
              <a:rPr lang="en-US" altLang="ko-KR" sz="1400" dirty="0">
                <a:solidFill>
                  <a:prstClr val="black"/>
                </a:solidFill>
              </a:rPr>
              <a:t>, S1</a:t>
            </a:r>
            <a:r>
              <a:rPr lang="ko-KR" altLang="en-US" sz="1400" dirty="0">
                <a:solidFill>
                  <a:prstClr val="black"/>
                </a:solidFill>
              </a:rPr>
              <a:t>에서 영상 획득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400" dirty="0">
                <a:solidFill>
                  <a:prstClr val="black"/>
                </a:solidFill>
              </a:rPr>
              <a:t>X-ray source</a:t>
            </a:r>
            <a:r>
              <a:rPr lang="ko-KR" altLang="en-US" sz="1400" dirty="0">
                <a:solidFill>
                  <a:prstClr val="black"/>
                </a:solidFill>
              </a:rPr>
              <a:t>를 </a:t>
            </a:r>
            <a:r>
              <a:rPr lang="en-US" altLang="ko-KR" sz="1400" dirty="0">
                <a:solidFill>
                  <a:prstClr val="black"/>
                </a:solidFill>
              </a:rPr>
              <a:t>Θ</a:t>
            </a:r>
            <a:r>
              <a:rPr lang="ko-KR" altLang="en-US" sz="1400" dirty="0">
                <a:solidFill>
                  <a:prstClr val="black"/>
                </a:solidFill>
              </a:rPr>
              <a:t>만큼 회전하여 </a:t>
            </a:r>
            <a:r>
              <a:rPr lang="en-US" altLang="ko-KR" sz="1400" dirty="0">
                <a:solidFill>
                  <a:prstClr val="black"/>
                </a:solidFill>
              </a:rPr>
              <a:t>S2</a:t>
            </a:r>
            <a:r>
              <a:rPr lang="ko-KR" altLang="en-US" sz="1400" dirty="0">
                <a:solidFill>
                  <a:prstClr val="black"/>
                </a:solidFill>
              </a:rPr>
              <a:t>로 이동시킨다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400" dirty="0">
                <a:solidFill>
                  <a:prstClr val="black"/>
                </a:solidFill>
              </a:rPr>
              <a:t>Point A</a:t>
            </a:r>
            <a:r>
              <a:rPr lang="ko-KR" altLang="en-US" sz="1400" dirty="0">
                <a:solidFill>
                  <a:prstClr val="black"/>
                </a:solidFill>
              </a:rPr>
              <a:t>의 </a:t>
            </a:r>
            <a:r>
              <a:rPr lang="en-US" altLang="ko-KR" sz="1400" dirty="0">
                <a:solidFill>
                  <a:prstClr val="black"/>
                </a:solidFill>
              </a:rPr>
              <a:t>Projected position Pa(S2)</a:t>
            </a:r>
            <a:r>
              <a:rPr lang="ko-KR" altLang="en-US" sz="1400" dirty="0">
                <a:solidFill>
                  <a:prstClr val="black"/>
                </a:solidFill>
              </a:rPr>
              <a:t>를 </a:t>
            </a:r>
            <a:r>
              <a:rPr lang="en-US" altLang="ko-KR" sz="1400" dirty="0">
                <a:solidFill>
                  <a:prstClr val="black"/>
                </a:solidFill>
              </a:rPr>
              <a:t>Detector</a:t>
            </a:r>
            <a:r>
              <a:rPr lang="ko-KR" altLang="en-US" sz="1400" dirty="0">
                <a:solidFill>
                  <a:prstClr val="black"/>
                </a:solidFill>
              </a:rPr>
              <a:t>로 이동 시킨다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400" dirty="0">
                <a:solidFill>
                  <a:prstClr val="black"/>
                </a:solidFill>
              </a:rPr>
              <a:t>Point A</a:t>
            </a:r>
            <a:r>
              <a:rPr lang="ko-KR" altLang="en-US" sz="1400" dirty="0">
                <a:solidFill>
                  <a:prstClr val="black"/>
                </a:solidFill>
              </a:rPr>
              <a:t>를 겹치고 그들을 더해라</a:t>
            </a:r>
            <a:r>
              <a:rPr lang="en-US" altLang="ko-KR" sz="1400" dirty="0">
                <a:solidFill>
                  <a:prstClr val="black"/>
                </a:solidFill>
              </a:rPr>
              <a:t>. Point A</a:t>
            </a:r>
            <a:r>
              <a:rPr lang="ko-KR" altLang="en-US" sz="1400" dirty="0">
                <a:solidFill>
                  <a:prstClr val="black"/>
                </a:solidFill>
              </a:rPr>
              <a:t>에서 </a:t>
            </a:r>
            <a:r>
              <a:rPr lang="en-US" altLang="ko-KR" sz="1400" dirty="0">
                <a:solidFill>
                  <a:prstClr val="black"/>
                </a:solidFill>
              </a:rPr>
              <a:t>Contrast</a:t>
            </a:r>
            <a:r>
              <a:rPr lang="ko-KR" altLang="en-US" sz="1400" dirty="0">
                <a:solidFill>
                  <a:prstClr val="black"/>
                </a:solidFill>
              </a:rPr>
              <a:t>는 증가한다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x</a:t>
            </a:r>
            <a:r>
              <a:rPr lang="ko-KR" altLang="en-US" sz="1400" dirty="0">
                <a:solidFill>
                  <a:prstClr val="black"/>
                </a:solidFill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</a:rPr>
              <a:t>shift </a:t>
            </a:r>
            <a:r>
              <a:rPr lang="ko-KR" altLang="en-US" sz="1400" dirty="0">
                <a:solidFill>
                  <a:prstClr val="black"/>
                </a:solidFill>
              </a:rPr>
              <a:t>양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F</a:t>
            </a:r>
            <a:r>
              <a:rPr lang="ko-KR" altLang="en-US" sz="1400" dirty="0">
                <a:solidFill>
                  <a:prstClr val="black"/>
                </a:solidFill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</a:rPr>
              <a:t>Scaling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Calibration Phantom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781467-1A62-4E84-AEA8-1F014C2B4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5400906"/>
            <a:ext cx="3168352" cy="13498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B60EFC-E41D-426F-BFE3-7981DC2AD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924" y="4284400"/>
            <a:ext cx="2120317" cy="2233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BCD9C4-AE67-4433-8765-D0069E2F6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901" y="2404642"/>
            <a:ext cx="2825439" cy="41127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DB21F1-D979-48C2-B488-91EF81300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529" y="3290847"/>
            <a:ext cx="2009775" cy="561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789235-5913-4ABC-9B76-BD3E10F6B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914" y="4375200"/>
            <a:ext cx="14478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4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Panoramic image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688" y="931542"/>
            <a:ext cx="56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1B2E1-D586-42F9-B21F-8E84E9A93C1A}"/>
              </a:ext>
            </a:extLst>
          </p:cNvPr>
          <p:cNvSpPr/>
          <p:nvPr/>
        </p:nvSpPr>
        <p:spPr>
          <a:xfrm>
            <a:off x="252854" y="1434606"/>
            <a:ext cx="965314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Ghost image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X-ray Source</a:t>
            </a:r>
            <a:r>
              <a:rPr lang="ko-KR" altLang="en-US" sz="1400" dirty="0">
                <a:solidFill>
                  <a:prstClr val="black"/>
                </a:solidFill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</a:rPr>
              <a:t>Rotation center </a:t>
            </a:r>
            <a:r>
              <a:rPr lang="ko-KR" altLang="en-US" sz="1400" dirty="0">
                <a:solidFill>
                  <a:prstClr val="black"/>
                </a:solidFill>
              </a:rPr>
              <a:t>사이의 </a:t>
            </a:r>
            <a:r>
              <a:rPr lang="en-US" altLang="ko-KR" sz="1400" dirty="0">
                <a:solidFill>
                  <a:prstClr val="black"/>
                </a:solidFill>
              </a:rPr>
              <a:t>Object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: Mandibular ramus, hyoid bone, cervical spine, earrings, </a:t>
            </a:r>
            <a:r>
              <a:rPr lang="en-US" altLang="ko-KR" sz="1400" dirty="0" err="1">
                <a:solidFill>
                  <a:prstClr val="black"/>
                </a:solidFill>
              </a:rPr>
              <a:t>etc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영상에서 </a:t>
            </a:r>
            <a:r>
              <a:rPr lang="en-US" altLang="ko-KR" sz="1400" dirty="0">
                <a:solidFill>
                  <a:prstClr val="black"/>
                </a:solidFill>
              </a:rPr>
              <a:t>anatomical location </a:t>
            </a:r>
            <a:r>
              <a:rPr lang="ko-KR" altLang="en-US" sz="1400" dirty="0">
                <a:solidFill>
                  <a:prstClr val="black"/>
                </a:solidFill>
              </a:rPr>
              <a:t>보다 더 앞에 나타난다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Double image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Rotation</a:t>
            </a:r>
            <a:r>
              <a:rPr lang="ko-KR" altLang="en-US" sz="1400" dirty="0">
                <a:solidFill>
                  <a:prstClr val="black"/>
                </a:solidFill>
              </a:rPr>
              <a:t>의 중앙보다 뒤에 있는 </a:t>
            </a:r>
            <a:r>
              <a:rPr lang="en-US" altLang="ko-KR" sz="1400" dirty="0">
                <a:solidFill>
                  <a:prstClr val="black"/>
                </a:solidFill>
              </a:rPr>
              <a:t>Object</a:t>
            </a:r>
            <a:r>
              <a:rPr lang="ko-KR" altLang="en-US" sz="1400" dirty="0">
                <a:solidFill>
                  <a:prstClr val="black"/>
                </a:solidFill>
              </a:rPr>
              <a:t>는 두 번 촬영 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: Hyoid bone, epiglottis, cervical spine, palate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Mirror </a:t>
            </a:r>
            <a:r>
              <a:rPr lang="ko-KR" altLang="en-US" sz="1400" dirty="0">
                <a:solidFill>
                  <a:prstClr val="black"/>
                </a:solidFill>
              </a:rPr>
              <a:t>영상들은 </a:t>
            </a:r>
            <a:r>
              <a:rPr lang="en-US" altLang="ko-KR" sz="1400" dirty="0">
                <a:solidFill>
                  <a:prstClr val="black"/>
                </a:solidFill>
              </a:rPr>
              <a:t>Double image</a:t>
            </a:r>
            <a:r>
              <a:rPr lang="ko-KR" altLang="en-US" sz="1400" dirty="0">
                <a:solidFill>
                  <a:prstClr val="black"/>
                </a:solidFill>
              </a:rPr>
              <a:t> 이다</a:t>
            </a:r>
            <a:r>
              <a:rPr lang="en-US" altLang="ko-KR" sz="1400" dirty="0">
                <a:solidFill>
                  <a:prstClr val="black"/>
                </a:solidFill>
              </a:rPr>
              <a:t>. </a:t>
            </a:r>
            <a:r>
              <a:rPr lang="ko-KR" altLang="en-US" sz="1400" dirty="0">
                <a:solidFill>
                  <a:prstClr val="black"/>
                </a:solidFill>
              </a:rPr>
              <a:t>반대 쪽의 같은 위치에 나타난다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DC53BB-58F0-4228-BEFE-184F6513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20" y="996586"/>
            <a:ext cx="3830390" cy="12882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E9A40F-9FA6-4FDB-BDB3-A71546F97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76" y="3645024"/>
            <a:ext cx="2883223" cy="14098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081CA4-C1B0-407F-B10A-E58EC8A7A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576" y="5157192"/>
            <a:ext cx="3352391" cy="15841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66F2F3-00A8-4B4F-98D1-4AA2B1861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992" y="5157192"/>
            <a:ext cx="2965420" cy="15841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5E51B5-2F53-42E8-9FCC-9615862D9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3120" y="2366879"/>
            <a:ext cx="3778202" cy="74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3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Panoramic image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688" y="931542"/>
            <a:ext cx="56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제품 별 </a:t>
            </a:r>
            <a:r>
              <a:rPr lang="en-US" altLang="ko-KR" b="1" dirty="0"/>
              <a:t>Panoramic acquisition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1B2E1-D586-42F9-B21F-8E84E9A93C1A}"/>
              </a:ext>
            </a:extLst>
          </p:cNvPr>
          <p:cNvSpPr/>
          <p:nvPr/>
        </p:nvSpPr>
        <p:spPr>
          <a:xfrm>
            <a:off x="252854" y="1434606"/>
            <a:ext cx="96531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Vatech</a:t>
            </a:r>
            <a:r>
              <a:rPr lang="en-US" altLang="ko-KR" sz="1400" dirty="0"/>
              <a:t> (Magic PAN)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촬영 전에 </a:t>
            </a:r>
            <a:r>
              <a:rPr lang="en-US" altLang="ko-KR" sz="1400" dirty="0">
                <a:solidFill>
                  <a:prstClr val="black"/>
                </a:solidFill>
              </a:rPr>
              <a:t>Arch</a:t>
            </a:r>
            <a:r>
              <a:rPr lang="ko-KR" altLang="en-US" sz="1400" dirty="0">
                <a:solidFill>
                  <a:prstClr val="black"/>
                </a:solidFill>
              </a:rPr>
              <a:t>를 선택한다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Planmeca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SmartPan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>
                <a:solidFill>
                  <a:prstClr val="black"/>
                </a:solidFill>
              </a:rPr>
              <a:t>SmartPan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: 10</a:t>
            </a:r>
            <a:r>
              <a:rPr lang="ko-KR" altLang="en-US" sz="1400" dirty="0">
                <a:solidFill>
                  <a:prstClr val="black"/>
                </a:solidFill>
              </a:rPr>
              <a:t>개의 </a:t>
            </a:r>
            <a:r>
              <a:rPr lang="en-US" altLang="ko-KR" sz="1400" dirty="0">
                <a:solidFill>
                  <a:prstClr val="black"/>
                </a:solidFill>
              </a:rPr>
              <a:t>Panoramic </a:t>
            </a:r>
            <a:r>
              <a:rPr lang="ko-KR" altLang="en-US" sz="1400" dirty="0">
                <a:solidFill>
                  <a:prstClr val="black"/>
                </a:solidFill>
              </a:rPr>
              <a:t>영상들을 </a:t>
            </a:r>
            <a:r>
              <a:rPr lang="en-US" altLang="ko-KR" sz="1400" dirty="0">
                <a:solidFill>
                  <a:prstClr val="black"/>
                </a:solidFill>
              </a:rPr>
              <a:t>Stack</a:t>
            </a:r>
            <a:r>
              <a:rPr lang="ko-KR" altLang="en-US" sz="1400" dirty="0">
                <a:solidFill>
                  <a:prstClr val="black"/>
                </a:solidFill>
              </a:rPr>
              <a:t>으로 저장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( 2mm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Shift)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>
                <a:solidFill>
                  <a:prstClr val="black"/>
                </a:solidFill>
              </a:rPr>
              <a:t>MultiView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</a:rPr>
              <a:t>SmartPan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>
                <a:solidFill>
                  <a:prstClr val="black"/>
                </a:solidFill>
              </a:rPr>
              <a:t>다른 </a:t>
            </a:r>
            <a:r>
              <a:rPr lang="en-US" altLang="ko-KR" sz="1400" dirty="0">
                <a:solidFill>
                  <a:prstClr val="black"/>
                </a:solidFill>
              </a:rPr>
              <a:t>Angle</a:t>
            </a:r>
            <a:r>
              <a:rPr lang="ko-KR" altLang="en-US" sz="1400" dirty="0">
                <a:solidFill>
                  <a:prstClr val="black"/>
                </a:solidFill>
              </a:rPr>
              <a:t>을 갖는 </a:t>
            </a:r>
            <a:r>
              <a:rPr lang="en-US" altLang="ko-KR" sz="1400" dirty="0">
                <a:solidFill>
                  <a:prstClr val="black"/>
                </a:solidFill>
              </a:rPr>
              <a:t>9</a:t>
            </a:r>
            <a:r>
              <a:rPr lang="ko-KR" altLang="en-US" sz="1400" dirty="0">
                <a:solidFill>
                  <a:prstClr val="black"/>
                </a:solidFill>
              </a:rPr>
              <a:t>개의 </a:t>
            </a:r>
            <a:r>
              <a:rPr lang="en-US" altLang="ko-KR" sz="1400" dirty="0">
                <a:solidFill>
                  <a:prstClr val="black"/>
                </a:solidFill>
              </a:rPr>
              <a:t>Panoramic </a:t>
            </a:r>
            <a:r>
              <a:rPr lang="ko-KR" altLang="en-US" sz="1400" dirty="0">
                <a:solidFill>
                  <a:prstClr val="black"/>
                </a:solidFill>
              </a:rPr>
              <a:t>영상들을 </a:t>
            </a:r>
            <a:r>
              <a:rPr lang="en-US" altLang="ko-KR" sz="1400" dirty="0">
                <a:solidFill>
                  <a:prstClr val="black"/>
                </a:solidFill>
              </a:rPr>
              <a:t>Stack</a:t>
            </a:r>
            <a:r>
              <a:rPr lang="ko-KR" altLang="en-US" sz="1400" dirty="0">
                <a:solidFill>
                  <a:prstClr val="black"/>
                </a:solidFill>
              </a:rPr>
              <a:t>으로 저장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4A7896-DC0F-4B6B-96A1-B05D5C7F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242" y="1370332"/>
            <a:ext cx="1295236" cy="24229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6F2CDA-F67A-406F-9FF0-784715C22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76" y="1991324"/>
            <a:ext cx="5009045" cy="14376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496BD6-9BC7-4D7E-AE83-B49E8390D7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341" t="53727"/>
          <a:stretch/>
        </p:blipFill>
        <p:spPr>
          <a:xfrm>
            <a:off x="7710234" y="5328990"/>
            <a:ext cx="1295500" cy="1121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F65966-66FF-46AF-9FE3-A934D48719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571" t="6945" r="1" b="45095"/>
          <a:stretch/>
        </p:blipFill>
        <p:spPr>
          <a:xfrm>
            <a:off x="7696944" y="4047071"/>
            <a:ext cx="1308790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Panoramic Scan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4688" y="931542"/>
            <a:ext cx="56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Scan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1B2E1-D586-42F9-B21F-8E84E9A93C1A}"/>
              </a:ext>
            </a:extLst>
          </p:cNvPr>
          <p:cNvSpPr/>
          <p:nvPr/>
        </p:nvSpPr>
        <p:spPr>
          <a:xfrm>
            <a:off x="252854" y="1434606"/>
            <a:ext cx="96531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Planmeca</a:t>
            </a:r>
            <a:r>
              <a:rPr lang="en-US" altLang="ko-KR" sz="1400" dirty="0"/>
              <a:t> (2:00, 1:02)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https://www.youtube.com/watch?v=9vcOTpAa8js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https://www.youtube.com/watch?v=OYdu6icwnEI&amp;list=PLdMW6OhFjg-lGMfVOa7Cg5ft8Q7vSYyc7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GendexDentalSystems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https://www.youtube.com/watch?v=jO6keRfr4_4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RayScan</a:t>
            </a:r>
            <a:r>
              <a:rPr lang="en-US" altLang="ko-KR" sz="1400" dirty="0"/>
              <a:t> (4:14)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https://www.youtube.com/watch?v=4TfPntvrEFw&amp;t=257s</a:t>
            </a:r>
          </a:p>
        </p:txBody>
      </p:sp>
    </p:spTree>
    <p:extLst>
      <p:ext uri="{BB962C8B-B14F-4D97-AF65-F5344CB8AC3E}">
        <p14:creationId xmlns:p14="http://schemas.microsoft.com/office/powerpoint/2010/main" val="352018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18746</TotalTime>
  <Words>691</Words>
  <Application>Microsoft Office PowerPoint</Application>
  <PresentationFormat>A4 용지(210x297mm)</PresentationFormat>
  <Paragraphs>135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뷰웍스 B</vt:lpstr>
      <vt:lpstr>Arial</vt:lpstr>
      <vt:lpstr>Wingdings</vt:lpstr>
      <vt:lpstr>Office 테마</vt:lpstr>
      <vt:lpstr>PowerPoint 프레젠테이션</vt:lpstr>
      <vt:lpstr>Panoramic image</vt:lpstr>
      <vt:lpstr>Panoramic image</vt:lpstr>
      <vt:lpstr>Panoramic image</vt:lpstr>
      <vt:lpstr>Panoramic image</vt:lpstr>
      <vt:lpstr>Panoramic image</vt:lpstr>
      <vt:lpstr>Panoramic image</vt:lpstr>
      <vt:lpstr>Panoramic image</vt:lpstr>
      <vt:lpstr>Panoramic Scan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PTX</dc:creator>
  <cp:lastModifiedBy>김재혁 (Jaehyeok Kim)</cp:lastModifiedBy>
  <cp:revision>748</cp:revision>
  <dcterms:created xsi:type="dcterms:W3CDTF">2014-08-23T07:06:11Z</dcterms:created>
  <dcterms:modified xsi:type="dcterms:W3CDTF">2018-10-10T09:23:52Z</dcterms:modified>
</cp:coreProperties>
</file>