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7" r:id="rId2"/>
    <p:sldId id="291" r:id="rId3"/>
    <p:sldId id="313" r:id="rId4"/>
    <p:sldId id="323" r:id="rId5"/>
    <p:sldId id="309" r:id="rId6"/>
    <p:sldId id="312" r:id="rId7"/>
    <p:sldId id="310" r:id="rId8"/>
    <p:sldId id="311" r:id="rId9"/>
    <p:sldId id="321" r:id="rId10"/>
    <p:sldId id="322" r:id="rId11"/>
    <p:sldId id="292" r:id="rId12"/>
    <p:sldId id="302" r:id="rId13"/>
    <p:sldId id="308" r:id="rId14"/>
    <p:sldId id="314" r:id="rId15"/>
    <p:sldId id="315" r:id="rId16"/>
    <p:sldId id="316" r:id="rId17"/>
    <p:sldId id="318" r:id="rId18"/>
    <p:sldId id="319" r:id="rId19"/>
    <p:sldId id="303" r:id="rId20"/>
    <p:sldId id="317" r:id="rId21"/>
    <p:sldId id="320" r:id="rId22"/>
    <p:sldId id="261" r:id="rId23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73C"/>
    <a:srgbClr val="104577"/>
    <a:srgbClr val="60A8EA"/>
    <a:srgbClr val="3490E4"/>
    <a:srgbClr val="186CB8"/>
    <a:srgbClr val="1B75CA"/>
    <a:srgbClr val="2294FF"/>
    <a:srgbClr val="082E56"/>
    <a:srgbClr val="BBCC07"/>
    <a:srgbClr val="7575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7" autoAdjust="0"/>
    <p:restoredTop sz="86972" autoAdjust="0"/>
  </p:normalViewPr>
  <p:slideViewPr>
    <p:cSldViewPr>
      <p:cViewPr varScale="1">
        <p:scale>
          <a:sx n="95" d="100"/>
          <a:sy n="95" d="100"/>
        </p:scale>
        <p:origin x="58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313318-1703-4433-9BA8-7B0365E924CD}" type="datetimeFigureOut">
              <a:rPr lang="ko-KR" altLang="en-US" smtClean="0"/>
              <a:pPr/>
              <a:t>2018-10-04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48A293-1CDC-4F25-9E67-DF1233550E0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18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https://en.wikipedia.org/wiki/List_of_3D_graphics_libraries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8A293-1CDC-4F25-9E67-DF1233550E01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80687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https://b.mytears.org/tag/warping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8A293-1CDC-4F25-9E67-DF1233550E01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5347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https://en.wikipedia.org/wiki/Euler_angles</a:t>
            </a:r>
          </a:p>
          <a:p>
            <a:r>
              <a:rPr lang="en-US" dirty="0"/>
              <a:t>https://blog.naver.com/wlsghks0120/221073732022</a:t>
            </a:r>
          </a:p>
          <a:p>
            <a:r>
              <a:rPr lang="en-US" dirty="0"/>
              <a:t>https://cafe.naver.com/arsrelica/1035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8A293-1CDC-4F25-9E67-DF1233550E01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3188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http://tutorial.math.lamar.edu/Classes/CalcIII/QuadricSurfaces.aspx</a:t>
            </a:r>
          </a:p>
          <a:p>
            <a:r>
              <a:rPr lang="en-US" dirty="0"/>
              <a:t>http://www.mat.ucm.es/~mpuente/docs_conicas_cuadricas/4_quadric_surfaces.pdf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8A293-1CDC-4F25-9E67-DF1233550E01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0398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http://skuld.bmsc.washington.edu/people/merritt/graphics/quadrics.html</a:t>
            </a:r>
          </a:p>
          <a:p>
            <a:r>
              <a:rPr lang="en-US" dirty="0"/>
              <a:t>https://stackoverflow.com/questions/1986378/how-to-set-up-quadratic-equation-for-a-ray-sphere-intersection</a:t>
            </a:r>
          </a:p>
          <a:p>
            <a:r>
              <a:rPr lang="en-US" dirty="0"/>
              <a:t>https://books.google.co.kr/books?id=YPblYyLqBM4C&amp;pg=PA67&amp;lpg=PA67&amp;dq=Ray+quadric+intersection&amp;source=bl&amp;ots=y-87_GpnQ9&amp;sig=FayYccZ4jtMTDsFa6kzEGfYQYvI&amp;hl=ko&amp;sa=X&amp;ved=2ahUKEwiQuJPu06_dAhXVdt4KHQdVCiUQ6AEwBXoECAYQAQ#v=onepage&amp;q=Ray%20quadric%20intersection&amp;f=fals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8A293-1CDC-4F25-9E67-DF1233550E01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8362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books.google.co.kr/books?id=YPblYyLqBM4C&amp;pg=PA67&amp;lpg=PA67&amp;dq=Ray+quadric+intersection&amp;source=bl&amp;ots=y-87_GpnQ9&amp;sig=FayYccZ4jtMTDsFa6kzEGfYQYvI&amp;hl=ko&amp;sa=X&amp;ved=2ahUKEwiQuJPu06_dAhXVdt4KHQdVCiUQ6AEwBXoECAYQAQ#v=onepage&amp;q=Ray%20quadric%20intersection&amp;f=fals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8A293-1CDC-4F25-9E67-DF1233550E01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517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books.google.co.kr/books?id=YPblYyLqBM4C&amp;pg=PA67&amp;lpg=PA67&amp;dq=Ray+quadric+intersection&amp;source=bl&amp;ots=y-87_GpnQ9&amp;sig=FayYccZ4jtMTDsFa6kzEGfYQYvI&amp;hl=ko&amp;sa=X&amp;ved=2ahUKEwiQuJPu06_dAhXVdt4KHQdVCiUQ6AEwBXoECAYQAQ#v=onepage&amp;q=Ray%20quadric%20intersection&amp;f=fals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8A293-1CDC-4F25-9E67-DF1233550E01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3174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https://en.wikipedia.org/wiki/Linear_equation#Two-point_form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8A293-1CDC-4F25-9E67-DF1233550E01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7600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https://www.cut-the-knot.org/Curriculum/Calculus/StraightLine.shtml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8A293-1CDC-4F25-9E67-DF1233550E01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8806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https://www.cut-the-knot.org/Curriculum/Calculus/StraightLine.shtml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8A293-1CDC-4F25-9E67-DF1233550E01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9325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http://tutorial.math.lamar.edu/Classes/CalcIII/QuadricSurfaces.aspx</a:t>
            </a:r>
          </a:p>
          <a:p>
            <a:r>
              <a:rPr lang="en-US" dirty="0"/>
              <a:t>http://www.mat.ucm.es/~mpuente/docs_conicas_cuadricas/4_quadric_surfaces.pdf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8A293-1CDC-4F25-9E67-DF1233550E01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8802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https://dsp.stackexchange.com/questions/14241/difference-between-linear-and-non-linear-filter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8A293-1CDC-4F25-9E67-DF1233550E01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8799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http://tutorial.math.lamar.edu/Classes/CalcIII/QuadricSurfaces.aspx</a:t>
            </a:r>
          </a:p>
          <a:p>
            <a:r>
              <a:rPr lang="en-US" dirty="0"/>
              <a:t>http://www.mat.ucm.es/~mpuente/docs_conicas_cuadricas/4_quadric_surfaces.pdf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8A293-1CDC-4F25-9E67-DF1233550E01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5037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https://www.slicer.org/wiki/Coordinate_systems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8A293-1CDC-4F25-9E67-DF1233550E01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02855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http://darkpgmr.tistory.com/77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8A293-1CDC-4F25-9E67-DF1233550E01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05710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https://www.cs.cornell.edu/courses/cs4620/2015fa/lectures/11transforms3dWeb.pdf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8A293-1CDC-4F25-9E67-DF1233550E01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5289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https://www.cs.cornell.edu/courses/cs4620/2015fa/lectures/11transforms3dWeb.pdf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8A293-1CDC-4F25-9E67-DF1233550E01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5221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https://en.wikipedia.org/wiki/Homogeneous_coordinates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8A293-1CDC-4F25-9E67-DF1233550E01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6283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https://www.cs.cornell.edu/courses/cs4620/2015fa/lectures/11transforms3dWeb.pdf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8A293-1CDC-4F25-9E67-DF1233550E01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513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https://www.cs.cornell.edu/courses/cs4620/2015fa/lectures/11transforms3dWeb.pdf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8A293-1CDC-4F25-9E67-DF1233550E01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1536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https://www.slicer.org/wiki/Coordinate_systems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8A293-1CDC-4F25-9E67-DF1233550E01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167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061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3EDBAAF5-9F75-41AD-80CF-04B1036D4BD1}" type="datetimeFigureOut">
              <a:rPr lang="ko-KR" altLang="en-US" smtClean="0"/>
              <a:pPr/>
              <a:t>2018-10-04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1EA3C-BED3-4ED8-8843-27B1C48DE85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0259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3EDBAAF5-9F75-41AD-80CF-04B1036D4BD1}" type="datetimeFigureOut">
              <a:rPr lang="ko-KR" altLang="en-US" smtClean="0"/>
              <a:pPr/>
              <a:t>2018-10-04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1EA3C-BED3-4ED8-8843-27B1C48DE85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6907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780337" y="274639"/>
            <a:ext cx="2414588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6575" y="274639"/>
            <a:ext cx="7078663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3EDBAAF5-9F75-41AD-80CF-04B1036D4BD1}" type="datetimeFigureOut">
              <a:rPr lang="ko-KR" altLang="en-US" smtClean="0"/>
              <a:pPr/>
              <a:t>2018-10-04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1EA3C-BED3-4ED8-8843-27B1C48DE85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0914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896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476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3EDBAAF5-9F75-41AD-80CF-04B1036D4BD1}" type="datetimeFigureOut">
              <a:rPr lang="ko-KR" altLang="en-US" smtClean="0"/>
              <a:pPr/>
              <a:t>2018-10-04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1EA3C-BED3-4ED8-8843-27B1C48DE85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4686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6575" y="1600201"/>
            <a:ext cx="4746625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448300" y="1600201"/>
            <a:ext cx="4746625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3EDBAAF5-9F75-41AD-80CF-04B1036D4BD1}" type="datetimeFigureOut">
              <a:rPr lang="ko-KR" altLang="en-US" smtClean="0"/>
              <a:pPr/>
              <a:t>2018-10-04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1EA3C-BED3-4ED8-8843-27B1C48DE85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4301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3EDBAAF5-9F75-41AD-80CF-04B1036D4BD1}" type="datetimeFigureOut">
              <a:rPr lang="ko-KR" altLang="en-US" smtClean="0"/>
              <a:pPr/>
              <a:t>2018-10-04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1EA3C-BED3-4ED8-8843-27B1C48DE85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8732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4184" y="151536"/>
            <a:ext cx="8915400" cy="592620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3EDBAAF5-9F75-41AD-80CF-04B1036D4BD1}" type="datetimeFigureOut">
              <a:rPr lang="ko-KR" altLang="en-US" smtClean="0"/>
              <a:pPr/>
              <a:t>2018-10-04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9464989" y="6571640"/>
            <a:ext cx="400048" cy="204929"/>
          </a:xfrm>
        </p:spPr>
        <p:txBody>
          <a:bodyPr/>
          <a:lstStyle/>
          <a:p>
            <a:fld id="{5961EA3C-BED3-4ED8-8843-27B1C48DE85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6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7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700572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3EDBAAF5-9F75-41AD-80CF-04B1036D4BD1}" type="datetimeFigureOut">
              <a:rPr lang="ko-KR" altLang="en-US" smtClean="0"/>
              <a:pPr/>
              <a:t>2018-10-04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1EA3C-BED3-4ED8-8843-27B1C48DE85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6226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848544" y="2921168"/>
            <a:ext cx="389946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atin typeface="뷰웍스 B" pitchFamily="18" charset="-127"/>
                <a:ea typeface="뷰웍스 B" pitchFamily="18" charset="-127"/>
                <a:cs typeface="뷰웍스 B" pitchFamily="18" charset="-127"/>
              </a:rPr>
              <a:t>Thank You</a:t>
            </a:r>
            <a:endParaRPr lang="ko-KR" altLang="en-US" sz="6000" dirty="0">
              <a:latin typeface="뷰웍스 B" pitchFamily="18" charset="-127"/>
              <a:ea typeface="뷰웍스 B" pitchFamily="18" charset="-127"/>
              <a:cs typeface="뷰웍스 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6446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9" name="Picture 7"/>
          <p:cNvPicPr>
            <a:picLocks noChangeAspect="1" noChangeArrowheads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693" r="41520" b="26933"/>
          <a:stretch/>
        </p:blipFill>
        <p:spPr bwMode="auto">
          <a:xfrm>
            <a:off x="7652865" y="0"/>
            <a:ext cx="2253135" cy="893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43905" y="207690"/>
            <a:ext cx="8915400" cy="465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14" name="타원 13"/>
          <p:cNvSpPr/>
          <p:nvPr userDrawn="1"/>
        </p:nvSpPr>
        <p:spPr>
          <a:xfrm>
            <a:off x="9569327" y="6578522"/>
            <a:ext cx="196134" cy="196134"/>
          </a:xfrm>
          <a:prstGeom prst="ellipse">
            <a:avLst/>
          </a:prstGeom>
          <a:solidFill>
            <a:srgbClr val="1045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467370" y="6571640"/>
            <a:ext cx="400048" cy="2049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1"/>
                </a:solidFill>
                <a:latin typeface="뷰웍스 B" pitchFamily="18" charset="-127"/>
                <a:ea typeface="뷰웍스 B" pitchFamily="18" charset="-127"/>
                <a:cs typeface="뷰웍스 B" pitchFamily="18" charset="-127"/>
              </a:defRPr>
            </a:lvl1pPr>
          </a:lstStyle>
          <a:p>
            <a:fld id="{5961EA3C-BED3-4ED8-8843-27B1C48DE85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2049" name="직선 연결선 2048"/>
          <p:cNvCxnSpPr/>
          <p:nvPr userDrawn="1"/>
        </p:nvCxnSpPr>
        <p:spPr>
          <a:xfrm>
            <a:off x="0" y="893515"/>
            <a:ext cx="9906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4" name="직사각형 2053"/>
          <p:cNvSpPr/>
          <p:nvPr userDrawn="1"/>
        </p:nvSpPr>
        <p:spPr>
          <a:xfrm>
            <a:off x="0" y="893515"/>
            <a:ext cx="9906000" cy="130646"/>
          </a:xfrm>
          <a:prstGeom prst="rect">
            <a:avLst/>
          </a:prstGeom>
          <a:gradFill>
            <a:gsLst>
              <a:gs pos="0">
                <a:schemeClr val="bg1">
                  <a:lumMod val="65000"/>
                  <a:alpha val="49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15" cstate="print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6320" y="211882"/>
            <a:ext cx="1172104" cy="370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663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spcBef>
          <a:spcPct val="0"/>
        </a:spcBef>
        <a:buNone/>
        <a:defRPr sz="2800" kern="1200" spc="-150">
          <a:solidFill>
            <a:schemeClr val="tx1"/>
          </a:solidFill>
          <a:latin typeface="뷰웍스 B" pitchFamily="18" charset="-127"/>
          <a:ea typeface="뷰웍스 B" pitchFamily="18" charset="-127"/>
          <a:cs typeface="뷰웍스 B" pitchFamily="18" charset="-127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42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63784" y="3838520"/>
            <a:ext cx="16113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00" dirty="0">
                <a:solidFill>
                  <a:srgbClr val="104577"/>
                </a:solidFill>
                <a:latin typeface="뷰웍스 B" pitchFamily="18" charset="-127"/>
                <a:ea typeface="뷰웍스 B" pitchFamily="18" charset="-127"/>
                <a:cs typeface="뷰웍스 B" pitchFamily="18" charset="-127"/>
              </a:rPr>
              <a:t>Calculus</a:t>
            </a:r>
          </a:p>
        </p:txBody>
      </p:sp>
      <p:sp>
        <p:nvSpPr>
          <p:cNvPr id="7" name="양쪽 모서리가 둥근 사각형 6"/>
          <p:cNvSpPr/>
          <p:nvPr/>
        </p:nvSpPr>
        <p:spPr>
          <a:xfrm rot="5400000">
            <a:off x="-2567130" y="3397704"/>
            <a:ext cx="5472609" cy="350626"/>
          </a:xfrm>
          <a:prstGeom prst="round2SameRect">
            <a:avLst>
              <a:gd name="adj1" fmla="val 11538"/>
              <a:gd name="adj2" fmla="val 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0006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prstClr val="black"/>
                </a:solidFill>
              </a:rPr>
              <a:t>Perspective projection (2/)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D7DF8B-7C9E-4515-8937-A0B201BD04B4}"/>
              </a:ext>
            </a:extLst>
          </p:cNvPr>
          <p:cNvSpPr txBox="1"/>
          <p:nvPr/>
        </p:nvSpPr>
        <p:spPr>
          <a:xfrm>
            <a:off x="194688" y="931542"/>
            <a:ext cx="4686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150" dirty="0">
                <a:solidFill>
                  <a:prstClr val="black"/>
                </a:solidFill>
                <a:latin typeface="뷰웍스 B" pitchFamily="18" charset="-127"/>
                <a:ea typeface="뷰웍스 B" pitchFamily="18" charset="-127"/>
                <a:cs typeface="뷰웍스 B" pitchFamily="18" charset="-127"/>
              </a:rPr>
              <a:t>Projection matrix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F41D52-A9DA-4856-8FBF-29E2C7CAAD67}"/>
              </a:ext>
            </a:extLst>
          </p:cNvPr>
          <p:cNvSpPr txBox="1"/>
          <p:nvPr/>
        </p:nvSpPr>
        <p:spPr>
          <a:xfrm>
            <a:off x="469008" y="1469683"/>
            <a:ext cx="9236520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기본 </a:t>
            </a:r>
            <a:r>
              <a:rPr lang="en-US" altLang="ko-KR" sz="1400" dirty="0"/>
              <a:t>Perspective transform</a:t>
            </a:r>
            <a:r>
              <a:rPr lang="ko-KR" altLang="en-US" sz="1400" dirty="0"/>
              <a:t>을 위한 식은 </a:t>
            </a:r>
            <a:r>
              <a:rPr lang="en-US" altLang="ko-KR" sz="1400" dirty="0" err="1"/>
              <a:t>homogenious</a:t>
            </a:r>
            <a:r>
              <a:rPr lang="en-US" altLang="ko-KR" sz="1400" dirty="0"/>
              <a:t> coordinate</a:t>
            </a:r>
            <a:r>
              <a:rPr lang="ko-KR" altLang="en-US" sz="1400" dirty="0"/>
              <a:t>에서 다음과 같다</a:t>
            </a:r>
            <a:r>
              <a:rPr lang="en-US" altLang="ko-KR" sz="1400" dirty="0"/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이를 </a:t>
            </a:r>
            <a:r>
              <a:rPr lang="en-US" altLang="ko-KR" sz="1400" dirty="0"/>
              <a:t>x’, y’</a:t>
            </a:r>
            <a:r>
              <a:rPr lang="ko-KR" altLang="en-US" sz="1400" dirty="0"/>
              <a:t>에 관한 식으로 정리하면</a:t>
            </a:r>
            <a:endParaRPr lang="en-US" altLang="ko-K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알고자 하는 변수 </a:t>
            </a:r>
            <a:r>
              <a:rPr lang="en-US" altLang="ko-KR" sz="1400" dirty="0" err="1"/>
              <a:t>a,b,c,d,e,f,g,h</a:t>
            </a:r>
            <a:r>
              <a:rPr lang="ko-KR" altLang="en-US" sz="1400" dirty="0"/>
              <a:t>를 알기 위해 그에 대응되는 </a:t>
            </a:r>
            <a:r>
              <a:rPr lang="en-US" altLang="ko-KR" sz="1400" dirty="0"/>
              <a:t>(x‘, y’)</a:t>
            </a:r>
            <a:r>
              <a:rPr lang="ko-KR" altLang="en-US" sz="1400" dirty="0"/>
              <a:t>쌍을 </a:t>
            </a:r>
            <a:r>
              <a:rPr lang="en-US" altLang="ko-KR" sz="1400" dirty="0"/>
              <a:t>4</a:t>
            </a:r>
            <a:r>
              <a:rPr lang="ko-KR" altLang="en-US" sz="1400" dirty="0"/>
              <a:t>개만 알고 있으면 </a:t>
            </a:r>
            <a:r>
              <a:rPr lang="en-US" altLang="ko-KR" sz="1400" dirty="0"/>
              <a:t>projection matrix</a:t>
            </a:r>
            <a:r>
              <a:rPr lang="ko-KR" altLang="en-US" sz="1400" dirty="0"/>
              <a:t>를 다음과 같이 구 할 수 있다</a:t>
            </a:r>
            <a:r>
              <a:rPr lang="en-US" altLang="ko-KR" sz="1400" dirty="0"/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8x8 matrix</a:t>
            </a:r>
            <a:r>
              <a:rPr lang="ko-KR" altLang="en-US" sz="1400" dirty="0"/>
              <a:t>의 </a:t>
            </a:r>
            <a:r>
              <a:rPr lang="en-US" altLang="ko-KR" sz="1400" dirty="0"/>
              <a:t>Inverse matrix</a:t>
            </a:r>
            <a:r>
              <a:rPr lang="ko-KR" altLang="en-US" sz="1400" dirty="0"/>
              <a:t>를 구하여 </a:t>
            </a:r>
            <a:r>
              <a:rPr lang="en-US" altLang="ko-KR" sz="1400" dirty="0"/>
              <a:t>Matrix</a:t>
            </a:r>
            <a:r>
              <a:rPr lang="ko-KR" altLang="en-US" sz="1400" dirty="0"/>
              <a:t>에 곱해주면 된다</a:t>
            </a:r>
            <a:r>
              <a:rPr lang="en-US" altLang="ko-KR" sz="1400" dirty="0"/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Perspective matrix</a:t>
            </a:r>
            <a:r>
              <a:rPr lang="ko-KR" altLang="en-US" sz="1400" dirty="0"/>
              <a:t>를 구하기 위해</a:t>
            </a:r>
            <a:r>
              <a:rPr lang="en-US" altLang="ko-KR" sz="1400" dirty="0"/>
              <a:t>, Multiplication</a:t>
            </a:r>
            <a:r>
              <a:rPr lang="ko-KR" altLang="en-US" sz="1400" dirty="0"/>
              <a:t>과 </a:t>
            </a:r>
            <a:r>
              <a:rPr lang="en-US" altLang="ko-KR" sz="1400" dirty="0"/>
              <a:t>Inverse </a:t>
            </a:r>
            <a:r>
              <a:rPr lang="ko-KR" altLang="en-US" sz="1400" dirty="0"/>
              <a:t>인터페이스가 필요하다</a:t>
            </a:r>
            <a:r>
              <a:rPr lang="en-US" altLang="ko-KR" sz="1400" dirty="0"/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83255FB-8405-44AA-BE65-AA2B8E9822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552" y="1732614"/>
            <a:ext cx="1847850" cy="89535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E5D3F8F-D26C-4906-B66E-7EACE71CE8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544" y="3062978"/>
            <a:ext cx="2733675" cy="5810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F4B7BF1-C265-4F82-B4AB-BC1D725BBE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1755" y="3062978"/>
            <a:ext cx="2539290" cy="58102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8895F35-3F52-4E28-A7CF-B13640CCDD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8544" y="4356579"/>
            <a:ext cx="2733675" cy="1469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932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prstClr val="black"/>
                </a:solidFill>
              </a:rPr>
              <a:t>Euler angles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D7DF8B-7C9E-4515-8937-A0B201BD04B4}"/>
              </a:ext>
            </a:extLst>
          </p:cNvPr>
          <p:cNvSpPr txBox="1"/>
          <p:nvPr/>
        </p:nvSpPr>
        <p:spPr>
          <a:xfrm>
            <a:off x="194688" y="931542"/>
            <a:ext cx="4686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150" dirty="0">
                <a:solidFill>
                  <a:prstClr val="black"/>
                </a:solidFill>
                <a:latin typeface="뷰웍스 B" pitchFamily="18" charset="-127"/>
                <a:ea typeface="뷰웍스 B" pitchFamily="18" charset="-127"/>
                <a:cs typeface="뷰웍스 B" pitchFamily="18" charset="-127"/>
              </a:rPr>
              <a:t>Euler angles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F23AF3-CAD5-4A67-9276-53369ECD6A0F}"/>
              </a:ext>
            </a:extLst>
          </p:cNvPr>
          <p:cNvSpPr txBox="1"/>
          <p:nvPr/>
        </p:nvSpPr>
        <p:spPr>
          <a:xfrm>
            <a:off x="469008" y="1469683"/>
            <a:ext cx="9236520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Rigid body</a:t>
            </a:r>
            <a:r>
              <a:rPr lang="ko-KR" altLang="en-US" sz="1400" dirty="0"/>
              <a:t>의 </a:t>
            </a:r>
            <a:r>
              <a:rPr lang="en-US" altLang="ko-KR" sz="1400" dirty="0"/>
              <a:t>orientation</a:t>
            </a:r>
            <a:r>
              <a:rPr lang="ko-KR" altLang="en-US" sz="1400" dirty="0"/>
              <a:t>을 묘사하기 위해 </a:t>
            </a:r>
            <a:r>
              <a:rPr lang="en-US" altLang="ko-KR" sz="1400" dirty="0"/>
              <a:t>Leonhard Euler</a:t>
            </a:r>
            <a:r>
              <a:rPr lang="ko-KR" altLang="en-US" sz="1400" dirty="0"/>
              <a:t>에 의해 소개된 </a:t>
            </a:r>
            <a:r>
              <a:rPr lang="en-US" altLang="ko-KR" sz="1400" dirty="0"/>
              <a:t>3</a:t>
            </a:r>
            <a:r>
              <a:rPr lang="ko-KR" altLang="en-US" sz="1400" dirty="0"/>
              <a:t>개의 </a:t>
            </a:r>
            <a:r>
              <a:rPr lang="en-US" altLang="ko-KR" sz="1400" dirty="0"/>
              <a:t>angles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Orientation</a:t>
            </a:r>
            <a:r>
              <a:rPr lang="ko-KR" altLang="en-US" sz="1400" dirty="0"/>
              <a:t>은 </a:t>
            </a:r>
            <a:r>
              <a:rPr lang="en-US" altLang="ko-KR" sz="1400" dirty="0"/>
              <a:t>3</a:t>
            </a:r>
            <a:r>
              <a:rPr lang="ko-KR" altLang="en-US" sz="1400" dirty="0"/>
              <a:t>개의 </a:t>
            </a:r>
            <a:r>
              <a:rPr lang="en-US" altLang="ko-KR" sz="1400" dirty="0"/>
              <a:t>Rotation</a:t>
            </a:r>
            <a:r>
              <a:rPr lang="ko-KR" altLang="en-US" sz="1400" dirty="0"/>
              <a:t>들을 조합해서 획득된다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: 3</a:t>
            </a:r>
            <a:r>
              <a:rPr lang="ko-KR" altLang="en-US" sz="1400" dirty="0"/>
              <a:t>개의 </a:t>
            </a:r>
            <a:r>
              <a:rPr lang="en-US" altLang="ko-KR" sz="1400" dirty="0"/>
              <a:t>Rotation</a:t>
            </a:r>
            <a:r>
              <a:rPr lang="ko-KR" altLang="en-US" sz="1400" dirty="0"/>
              <a:t>들은 </a:t>
            </a:r>
            <a:r>
              <a:rPr lang="en-US" altLang="ko-KR" sz="1400" dirty="0"/>
              <a:t>Elemental geometry</a:t>
            </a:r>
            <a:r>
              <a:rPr lang="ko-KR" altLang="en-US" sz="1400" dirty="0"/>
              <a:t>와 </a:t>
            </a:r>
            <a:r>
              <a:rPr lang="en-US" altLang="ko-KR" sz="1400" dirty="0"/>
              <a:t>geometrical definition</a:t>
            </a:r>
            <a:r>
              <a:rPr lang="ko-KR" altLang="en-US" sz="1400" dirty="0"/>
              <a:t>에 의해 정의된다</a:t>
            </a:r>
            <a:r>
              <a:rPr lang="en-US" altLang="ko-KR" sz="1400" dirty="0"/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3</a:t>
            </a:r>
            <a:r>
              <a:rPr lang="ko-KR" altLang="en-US" sz="1400" dirty="0"/>
              <a:t>개의 </a:t>
            </a:r>
            <a:r>
              <a:rPr lang="en-US" altLang="ko-KR" sz="1400" dirty="0"/>
              <a:t>Elemental rotation</a:t>
            </a:r>
            <a:r>
              <a:rPr lang="ko-KR" altLang="en-US" sz="1400" dirty="0"/>
              <a:t>들은 </a:t>
            </a:r>
            <a:r>
              <a:rPr lang="en-US" altLang="ko-KR" sz="1400" dirty="0"/>
              <a:t>Extrinsic </a:t>
            </a:r>
            <a:r>
              <a:rPr lang="ko-KR" altLang="en-US" sz="1400" dirty="0"/>
              <a:t>이거나 </a:t>
            </a:r>
            <a:r>
              <a:rPr lang="en-US" altLang="ko-KR" sz="1400" dirty="0"/>
              <a:t>Intrinsic </a:t>
            </a:r>
            <a:r>
              <a:rPr lang="ko-KR" altLang="en-US" sz="1400" dirty="0"/>
              <a:t>이다</a:t>
            </a:r>
            <a:r>
              <a:rPr lang="en-US" altLang="ko-KR" sz="1400" dirty="0"/>
              <a:t>.</a:t>
            </a:r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en-US" altLang="ko-KR" sz="1400" dirty="0"/>
              <a:t>Extrinsic : Original coordinate system</a:t>
            </a:r>
            <a:r>
              <a:rPr lang="ko-KR" altLang="en-US" sz="1400" dirty="0"/>
              <a:t>의 </a:t>
            </a:r>
            <a:r>
              <a:rPr lang="en-US" altLang="ko-KR" sz="1400" dirty="0" err="1"/>
              <a:t>xyz</a:t>
            </a:r>
            <a:r>
              <a:rPr lang="ko-KR" altLang="en-US" sz="1400" dirty="0"/>
              <a:t>축에 대한 </a:t>
            </a:r>
            <a:r>
              <a:rPr lang="en-US" altLang="ko-KR" sz="1400" dirty="0"/>
              <a:t>Rotation, </a:t>
            </a:r>
            <a:r>
              <a:rPr lang="ko-KR" altLang="en-US" sz="1400" dirty="0"/>
              <a:t>이는 움직임이 없다고 간주한다</a:t>
            </a:r>
            <a:r>
              <a:rPr lang="en-US" altLang="ko-KR" sz="1400" dirty="0"/>
              <a:t>.</a:t>
            </a:r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en-US" altLang="ko-KR" sz="1400" dirty="0"/>
              <a:t>Intrinsic : Rotated coordinate system XYZ </a:t>
            </a:r>
            <a:r>
              <a:rPr lang="ko-KR" altLang="en-US" sz="1400" dirty="0"/>
              <a:t>축에 대한 </a:t>
            </a:r>
            <a:r>
              <a:rPr lang="en-US" altLang="ko-KR" sz="1400" dirty="0"/>
              <a:t>Rotation, </a:t>
            </a:r>
            <a:r>
              <a:rPr lang="ko-KR" altLang="en-US" sz="1400" dirty="0"/>
              <a:t>이는 움직이는 물체이다</a:t>
            </a:r>
            <a:r>
              <a:rPr lang="en-US" altLang="ko-KR" sz="1400" dirty="0"/>
              <a:t>.</a:t>
            </a:r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endParaRPr lang="en-US" altLang="ko-K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Rotation </a:t>
            </a:r>
            <a:r>
              <a:rPr lang="ko-KR" altLang="en-US" sz="1400" dirty="0"/>
              <a:t>축에 대한 </a:t>
            </a:r>
            <a:r>
              <a:rPr lang="en-US" altLang="ko-KR" sz="1400" dirty="0"/>
              <a:t>2</a:t>
            </a:r>
            <a:r>
              <a:rPr lang="ko-KR" altLang="en-US" sz="1400" dirty="0"/>
              <a:t>개의 </a:t>
            </a:r>
            <a:r>
              <a:rPr lang="en-US" altLang="ko-KR" sz="1400" dirty="0"/>
              <a:t>Convention</a:t>
            </a:r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es-ES" altLang="ko-KR" sz="1400" dirty="0"/>
              <a:t>Proper Euler angles (z-x-z, x-y-x, y-z-y, z-y-z, x-z-x, y-x-y)</a:t>
            </a:r>
            <a:endParaRPr lang="en-US" altLang="ko-KR" sz="1400" dirty="0"/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es-ES" altLang="ko-KR" sz="1400" dirty="0"/>
              <a:t>Tait–Bryan angles (x-y-z, y-z-x, z-x-y, x-z-y, z-y-x, y-x-z)</a:t>
            </a:r>
            <a:br>
              <a:rPr lang="es-ES" altLang="ko-KR" sz="1400" dirty="0"/>
            </a:br>
            <a:r>
              <a:rPr lang="es-ES" altLang="ko-KR" sz="1400" dirty="0"/>
              <a:t>: </a:t>
            </a:r>
            <a:r>
              <a:rPr lang="en-US" altLang="ko-KR" sz="1400" dirty="0"/>
              <a:t>Tait-Bryan </a:t>
            </a:r>
            <a:r>
              <a:rPr lang="ko-KR" altLang="en-US" sz="1400" dirty="0"/>
              <a:t>이 </a:t>
            </a:r>
            <a:r>
              <a:rPr lang="en-US" altLang="ko-KR" sz="1400" dirty="0"/>
              <a:t>Engineering application</a:t>
            </a:r>
            <a:r>
              <a:rPr lang="ko-KR" altLang="en-US" sz="1400" dirty="0"/>
              <a:t>에서 일반적이다</a:t>
            </a:r>
            <a:r>
              <a:rPr lang="en-US" altLang="ko-KR" sz="1400" dirty="0"/>
              <a:t>.</a:t>
            </a:r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endParaRPr lang="en-US" altLang="ko-K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Example</a:t>
            </a:r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ko-KR" altLang="en-US" sz="1400" dirty="0"/>
              <a:t>우측에 파란색 평면을 빨간색 평면으로 회전 시키기 위해서는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두 평면의 교선 </a:t>
            </a:r>
            <a:r>
              <a:rPr lang="en-US" altLang="ko-KR" sz="1400" dirty="0"/>
              <a:t>N</a:t>
            </a:r>
            <a:r>
              <a:rPr lang="ko-KR" altLang="en-US" sz="1400" dirty="0"/>
              <a:t>이 새로운 </a:t>
            </a:r>
            <a:r>
              <a:rPr lang="en-US" altLang="ko-KR" sz="1400" dirty="0"/>
              <a:t>X</a:t>
            </a:r>
            <a:r>
              <a:rPr lang="ko-KR" altLang="en-US" sz="1400" dirty="0"/>
              <a:t>축이 될 때까지 </a:t>
            </a:r>
            <a:br>
              <a:rPr lang="en-US" altLang="ko-KR" sz="1400" dirty="0"/>
            </a:br>
            <a:r>
              <a:rPr lang="en-US" altLang="ko-KR" sz="1400" dirty="0"/>
              <a:t>X</a:t>
            </a:r>
            <a:r>
              <a:rPr lang="ko-KR" altLang="en-US" sz="1400" dirty="0"/>
              <a:t>축을 알파 만큼 </a:t>
            </a:r>
            <a:r>
              <a:rPr lang="en-US" altLang="ko-KR" sz="1400" dirty="0"/>
              <a:t>Z</a:t>
            </a:r>
            <a:r>
              <a:rPr lang="ko-KR" altLang="en-US" sz="1400" dirty="0"/>
              <a:t>축을 기준으로 회전</a:t>
            </a:r>
            <a:br>
              <a:rPr lang="en-US" altLang="ko-KR" sz="1400" dirty="0"/>
            </a:br>
            <a:r>
              <a:rPr lang="ko-KR" altLang="en-US" sz="1400" dirty="0"/>
              <a:t>파란 </a:t>
            </a:r>
            <a:r>
              <a:rPr lang="en-US" altLang="ko-KR" sz="1400" dirty="0"/>
              <a:t>Z</a:t>
            </a:r>
            <a:r>
              <a:rPr lang="ko-KR" altLang="en-US" sz="1400" dirty="0"/>
              <a:t>축이 빨간 </a:t>
            </a:r>
            <a:r>
              <a:rPr lang="en-US" altLang="ko-KR" sz="1400" dirty="0"/>
              <a:t>Z</a:t>
            </a:r>
            <a:r>
              <a:rPr lang="ko-KR" altLang="en-US" sz="1400" dirty="0"/>
              <a:t>축이 될 때 까지 </a:t>
            </a:r>
            <a:r>
              <a:rPr lang="en-US" altLang="ko-KR" sz="1400" dirty="0"/>
              <a:t>X</a:t>
            </a:r>
            <a:r>
              <a:rPr lang="ko-KR" altLang="en-US" sz="1400" dirty="0"/>
              <a:t>축 기준으로 베타 만큼 회전</a:t>
            </a:r>
            <a:br>
              <a:rPr lang="en-US" altLang="ko-KR" sz="1400" dirty="0"/>
            </a:br>
            <a:r>
              <a:rPr lang="ko-KR" altLang="en-US" sz="1400" dirty="0"/>
              <a:t>마지막으로 감마 만큼 회전 시켜 물체가 몇도 돌았는지 계산 할 수 있다</a:t>
            </a:r>
            <a:r>
              <a:rPr lang="en-US" altLang="ko-KR" sz="1400" dirty="0"/>
              <a:t>.</a:t>
            </a:r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es-ES" altLang="ko-KR" sz="1400" dirty="0"/>
              <a:t>Alpha : </a:t>
            </a:r>
            <a:r>
              <a:rPr lang="ko-KR" altLang="en-US" sz="1400" dirty="0"/>
              <a:t>파란색 </a:t>
            </a:r>
            <a:r>
              <a:rPr lang="es-ES" altLang="ko-KR" sz="1400" b="1" dirty="0"/>
              <a:t>Z</a:t>
            </a:r>
            <a:r>
              <a:rPr lang="ko-KR" altLang="en-US" sz="1400" b="1" dirty="0"/>
              <a:t>축</a:t>
            </a:r>
            <a:r>
              <a:rPr lang="ko-KR" altLang="en-US" sz="1400" dirty="0"/>
              <a:t>을 회전축으로 삼고 있다</a:t>
            </a:r>
            <a:r>
              <a:rPr lang="en-US" altLang="ko-KR" sz="1400" dirty="0"/>
              <a:t>.</a:t>
            </a:r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en-US" altLang="ko-KR" sz="1400" dirty="0"/>
              <a:t>Beta : N</a:t>
            </a:r>
            <a:r>
              <a:rPr lang="ko-KR" altLang="en-US" sz="1400" dirty="0"/>
              <a:t>방향</a:t>
            </a:r>
            <a:r>
              <a:rPr lang="en-US" altLang="ko-KR" sz="1400" dirty="0"/>
              <a:t>(</a:t>
            </a:r>
            <a:r>
              <a:rPr lang="en-US" altLang="ko-KR" sz="1400" b="1" dirty="0"/>
              <a:t>X</a:t>
            </a:r>
            <a:r>
              <a:rPr lang="ko-KR" altLang="en-US" sz="1400" b="1" dirty="0"/>
              <a:t>축 기준</a:t>
            </a:r>
            <a:r>
              <a:rPr lang="en-US" altLang="ko-KR" sz="1400" dirty="0"/>
              <a:t>)</a:t>
            </a:r>
            <a:r>
              <a:rPr lang="ko-KR" altLang="en-US" sz="1400" dirty="0"/>
              <a:t>을 회전축으로 삼고 있다</a:t>
            </a:r>
            <a:r>
              <a:rPr lang="en-US" altLang="ko-KR" sz="1400" dirty="0"/>
              <a:t>.</a:t>
            </a:r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es-ES" altLang="ko-KR" sz="1400" dirty="0"/>
              <a:t>Gamma : </a:t>
            </a:r>
            <a:r>
              <a:rPr lang="ko-KR" altLang="en-US" sz="1400" dirty="0"/>
              <a:t>빨간색 </a:t>
            </a:r>
            <a:r>
              <a:rPr lang="en-US" altLang="ko-KR" sz="1400" b="1" dirty="0"/>
              <a:t>Z</a:t>
            </a:r>
            <a:r>
              <a:rPr lang="ko-KR" altLang="en-US" sz="1400" b="1" dirty="0"/>
              <a:t>축</a:t>
            </a:r>
            <a:r>
              <a:rPr lang="ko-KR" altLang="en-US" sz="1400" dirty="0"/>
              <a:t>을 회전축으로 삼고 있다</a:t>
            </a:r>
            <a:r>
              <a:rPr lang="en-US" altLang="ko-KR" sz="1400" dirty="0"/>
              <a:t>.</a:t>
            </a:r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ko-KR" altLang="en-US" sz="1400" dirty="0"/>
              <a:t>따라서</a:t>
            </a:r>
            <a:r>
              <a:rPr lang="en-US" altLang="ko-KR" sz="1400" dirty="0"/>
              <a:t>, ZXZ</a:t>
            </a:r>
            <a:r>
              <a:rPr lang="ko-KR" altLang="en-US" sz="1400" dirty="0"/>
              <a:t>좌표라 부르기도 한다</a:t>
            </a:r>
            <a:r>
              <a:rPr lang="en-US" altLang="ko-KR" sz="1400" dirty="0"/>
              <a:t>.</a:t>
            </a:r>
            <a:endParaRPr lang="es-ES" altLang="ko-KR" sz="1400" dirty="0"/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endParaRPr lang="en-US" altLang="ko-KR" sz="14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A59322E-55E1-4780-98A9-323BC7C6D0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3543" y="3356992"/>
            <a:ext cx="2496001" cy="334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2388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prstClr val="black"/>
                </a:solidFill>
              </a:rPr>
              <a:t>Quadratic equations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D7DF8B-7C9E-4515-8937-A0B201BD04B4}"/>
              </a:ext>
            </a:extLst>
          </p:cNvPr>
          <p:cNvSpPr txBox="1"/>
          <p:nvPr/>
        </p:nvSpPr>
        <p:spPr>
          <a:xfrm>
            <a:off x="194688" y="931542"/>
            <a:ext cx="4686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150" dirty="0">
                <a:solidFill>
                  <a:prstClr val="black"/>
                </a:solidFill>
                <a:latin typeface="뷰웍스 B" pitchFamily="18" charset="-127"/>
                <a:ea typeface="뷰웍스 B" pitchFamily="18" charset="-127"/>
                <a:cs typeface="뷰웍스 B" pitchFamily="18" charset="-127"/>
              </a:rPr>
              <a:t>Quadratic equations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F23AF3-CAD5-4A67-9276-53369ECD6A0F}"/>
              </a:ext>
            </a:extLst>
          </p:cNvPr>
          <p:cNvSpPr txBox="1"/>
          <p:nvPr/>
        </p:nvSpPr>
        <p:spPr>
          <a:xfrm>
            <a:off x="469008" y="1469683"/>
            <a:ext cx="923652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The general quadratic equation in 3 variables x, y, z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endParaRPr lang="en-US" altLang="ko-KR" sz="1400" dirty="0"/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endParaRPr lang="en-US" altLang="ko-K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Ellipsoid</a:t>
            </a:r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en-US" altLang="ko-KR" sz="1400" dirty="0"/>
              <a:t>General Equation</a:t>
            </a:r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endParaRPr lang="en-US" altLang="ko-KR" sz="1400" dirty="0"/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endParaRPr lang="en-US" altLang="ko-KR" sz="1400" dirty="0"/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endParaRPr lang="en-US" altLang="ko-K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Cone</a:t>
            </a:r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en-US" altLang="ko-KR" sz="1400" dirty="0"/>
              <a:t>General Equation</a:t>
            </a:r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endParaRPr lang="en-US" altLang="ko-KR" sz="1400" dirty="0"/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endParaRPr lang="en-US" altLang="ko-KR" sz="1400" dirty="0"/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endParaRPr lang="en-US" altLang="ko-KR" sz="1400" dirty="0"/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ko-KR" altLang="en-US" sz="1400" dirty="0"/>
              <a:t>위 </a:t>
            </a:r>
            <a:r>
              <a:rPr lang="en-US" altLang="ko-KR" sz="1400" dirty="0"/>
              <a:t>or </a:t>
            </a:r>
            <a:r>
              <a:rPr lang="ko-KR" altLang="en-US" sz="1400" dirty="0"/>
              <a:t>아래의 </a:t>
            </a:r>
            <a:r>
              <a:rPr lang="en-US" altLang="ko-KR" sz="1400" dirty="0"/>
              <a:t>Cone</a:t>
            </a:r>
            <a:r>
              <a:rPr lang="ko-KR" altLang="en-US" sz="1400" dirty="0"/>
              <a:t>만 얻기 위한 </a:t>
            </a:r>
            <a:r>
              <a:rPr lang="en-US" altLang="ko-KR" sz="1400" dirty="0"/>
              <a:t>Equation</a:t>
            </a:r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endParaRPr lang="en-US" altLang="ko-KR" sz="14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40119DD-2F04-475A-9744-A756115DC6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568" y="1926022"/>
            <a:ext cx="5514975" cy="3048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CEB7769-A881-45F4-BF22-D11B35E8D4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0592" y="2871147"/>
            <a:ext cx="1619250" cy="55245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894CAA1-0BB8-4FEF-B7E1-3A6A590BA4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3018" y="2492896"/>
            <a:ext cx="1518054" cy="90906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B8FD32A-20BC-40E0-8FFE-64FFD5A04F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20450" y="3905085"/>
            <a:ext cx="1228725" cy="5143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18DE81E-2B88-446F-97FE-42A1B695AD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74701" y="3319868"/>
            <a:ext cx="1098342" cy="117043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06CB822-D5DA-435B-8893-9436CFF26F1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80592" y="4837226"/>
            <a:ext cx="6419850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34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관련 이론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D7DF8B-7C9E-4515-8937-A0B201BD04B4}"/>
              </a:ext>
            </a:extLst>
          </p:cNvPr>
          <p:cNvSpPr txBox="1"/>
          <p:nvPr/>
        </p:nvSpPr>
        <p:spPr>
          <a:xfrm>
            <a:off x="194688" y="931542"/>
            <a:ext cx="4686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150" dirty="0">
                <a:solidFill>
                  <a:prstClr val="black"/>
                </a:solidFill>
                <a:latin typeface="뷰웍스 B" pitchFamily="18" charset="-127"/>
                <a:ea typeface="뷰웍스 B" pitchFamily="18" charset="-127"/>
                <a:cs typeface="뷰웍스 B" pitchFamily="18" charset="-127"/>
              </a:rPr>
              <a:t>Ray-Quadric Intersection (1/3)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915B22-BD9E-4DD5-A8AA-12D1AC577F4F}"/>
              </a:ext>
            </a:extLst>
          </p:cNvPr>
          <p:cNvSpPr txBox="1"/>
          <p:nvPr/>
        </p:nvSpPr>
        <p:spPr>
          <a:xfrm>
            <a:off x="469008" y="1469683"/>
            <a:ext cx="9236520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Geometry </a:t>
            </a:r>
            <a:r>
              <a:rPr lang="ko-KR" altLang="en-US" sz="1400" dirty="0"/>
              <a:t>정보와 </a:t>
            </a:r>
            <a:r>
              <a:rPr lang="en-US" altLang="ko-KR" sz="1400" dirty="0"/>
              <a:t>Shape </a:t>
            </a:r>
            <a:r>
              <a:rPr lang="ko-KR" altLang="en-US" sz="1400" dirty="0"/>
              <a:t>정보를 이용해 </a:t>
            </a:r>
            <a:r>
              <a:rPr lang="en-US" altLang="ko-KR" sz="1400" dirty="0"/>
              <a:t>Intersect </a:t>
            </a:r>
            <a:r>
              <a:rPr lang="ko-KR" altLang="en-US" sz="1400" dirty="0"/>
              <a:t>되는 값을 얻어 </a:t>
            </a:r>
            <a:r>
              <a:rPr lang="en-US" altLang="ko-KR" sz="1400" dirty="0"/>
              <a:t>Plane</a:t>
            </a:r>
            <a:r>
              <a:rPr lang="ko-KR" altLang="en-US" sz="1400" dirty="0"/>
              <a:t>을 얻는다</a:t>
            </a:r>
            <a:r>
              <a:rPr lang="en-US" altLang="ko-KR" sz="1400" dirty="0"/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ko-KR" sz="1400" dirty="0" err="1"/>
              <a:t>boolQuadricShape</a:t>
            </a:r>
            <a:r>
              <a:rPr lang="en-US" altLang="ko-KR" sz="1400" dirty="0"/>
              <a:t>::</a:t>
            </a:r>
            <a:r>
              <a:rPr lang="en-US" altLang="ko-KR" sz="1400" dirty="0" err="1"/>
              <a:t>IsIntersectedByRay</a:t>
            </a:r>
            <a:r>
              <a:rPr lang="en-US" altLang="ko-KR" sz="1400" dirty="0"/>
              <a:t>()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General Quadric equation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Line Equation </a:t>
            </a:r>
            <a:br>
              <a:rPr lang="en-US" altLang="ko-KR" sz="1400" dirty="0"/>
            </a:br>
            <a:r>
              <a:rPr lang="en-US" altLang="ko-KR" sz="1200" dirty="0"/>
              <a:t>[ (X, Y, Z)</a:t>
            </a:r>
            <a:r>
              <a:rPr lang="ko-KR" altLang="en-US" sz="1200" dirty="0"/>
              <a:t>는 </a:t>
            </a:r>
            <a:r>
              <a:rPr lang="en-US" altLang="ko-KR" sz="1200" dirty="0"/>
              <a:t>Line</a:t>
            </a:r>
            <a:r>
              <a:rPr lang="ko-KR" altLang="en-US" sz="1200" dirty="0"/>
              <a:t>에서의</a:t>
            </a:r>
            <a:r>
              <a:rPr lang="en-US" altLang="ko-KR" sz="1200" dirty="0"/>
              <a:t> </a:t>
            </a:r>
            <a:r>
              <a:rPr lang="ko-KR" altLang="en-US" sz="1200" dirty="0"/>
              <a:t>모든 </a:t>
            </a:r>
            <a:r>
              <a:rPr lang="en-US" altLang="ko-KR" sz="1200" dirty="0"/>
              <a:t>Point</a:t>
            </a:r>
            <a:r>
              <a:rPr lang="ko-KR" altLang="en-US" sz="1200" dirty="0"/>
              <a:t>들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Dx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Dy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Dz</a:t>
            </a:r>
            <a:r>
              <a:rPr lang="ko-KR" altLang="en-US" sz="1200" dirty="0"/>
              <a:t>는 </a:t>
            </a:r>
            <a:r>
              <a:rPr lang="en-US" altLang="ko-KR" sz="1200" dirty="0"/>
              <a:t>normalized direction vector, T</a:t>
            </a:r>
            <a:r>
              <a:rPr lang="ko-KR" altLang="en-US" sz="1200" dirty="0"/>
              <a:t>는 </a:t>
            </a:r>
            <a:r>
              <a:rPr lang="en-US" altLang="ko-KR" sz="1200" dirty="0"/>
              <a:t>Line</a:t>
            </a:r>
            <a:r>
              <a:rPr lang="ko-KR" altLang="en-US" sz="1200" dirty="0"/>
              <a:t>에서의 점의 </a:t>
            </a:r>
            <a:r>
              <a:rPr lang="en-US" altLang="ko-KR" sz="1200" dirty="0"/>
              <a:t>Parameter ]</a:t>
            </a:r>
            <a:endParaRPr lang="en-US" altLang="ko-K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Line Equation</a:t>
            </a:r>
            <a:r>
              <a:rPr lang="ko-KR" altLang="en-US" sz="1400" dirty="0"/>
              <a:t>을 위 </a:t>
            </a:r>
            <a:r>
              <a:rPr lang="en-US" altLang="ko-KR" sz="1400" dirty="0"/>
              <a:t>Quadric equation</a:t>
            </a:r>
            <a:r>
              <a:rPr lang="ko-KR" altLang="en-US" sz="1400" dirty="0"/>
              <a:t>의 </a:t>
            </a:r>
            <a:r>
              <a:rPr lang="en-US" altLang="ko-KR" sz="1400" dirty="0" err="1"/>
              <a:t>x,y,z</a:t>
            </a:r>
            <a:r>
              <a:rPr lang="en-US" altLang="ko-KR" sz="1400" dirty="0"/>
              <a:t> </a:t>
            </a:r>
            <a:r>
              <a:rPr lang="ko-KR" altLang="en-US" sz="1400" dirty="0"/>
              <a:t>대신 넣고 </a:t>
            </a:r>
            <a:r>
              <a:rPr lang="en-US" altLang="ko-KR" sz="1400" dirty="0"/>
              <a:t>Parameter T</a:t>
            </a:r>
            <a:r>
              <a:rPr lang="ko-KR" altLang="en-US" sz="1400" dirty="0"/>
              <a:t>에 대해 정리 하면</a:t>
            </a:r>
            <a:br>
              <a:rPr lang="en-US" altLang="ko-KR" sz="1400" dirty="0"/>
            </a:br>
            <a:r>
              <a:rPr lang="ko-KR" altLang="en-US" sz="1400" dirty="0"/>
              <a:t>다음과 같은 값들을 얻을 수 있다</a:t>
            </a:r>
            <a:r>
              <a:rPr lang="en-US" altLang="ko-KR" sz="1400" dirty="0"/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lvl="0"/>
            <a:br>
              <a:rPr lang="en-US" altLang="ko-KR" sz="1400" dirty="0"/>
            </a:br>
            <a:r>
              <a:rPr lang="ko-KR" altLang="en-US" sz="1400" dirty="0"/>
              <a:t> </a:t>
            </a:r>
            <a:endParaRPr lang="en-US" altLang="ko-KR" sz="14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FA0A8CD-5B36-4988-A676-1D2687B575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544" y="2636912"/>
            <a:ext cx="5048250" cy="24765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38CC868-A90F-4B43-9497-1E350232D2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544" y="3448259"/>
            <a:ext cx="1990725" cy="3238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1C30FF1-1FB2-48D4-B990-F6C82563C5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544" y="5254945"/>
            <a:ext cx="7829550" cy="13430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08BC4CD-1C9B-4622-A6F9-AE32AFCFE2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1299" y="3720606"/>
            <a:ext cx="4615758" cy="950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2158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관련 이론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D7DF8B-7C9E-4515-8937-A0B201BD04B4}"/>
              </a:ext>
            </a:extLst>
          </p:cNvPr>
          <p:cNvSpPr txBox="1"/>
          <p:nvPr/>
        </p:nvSpPr>
        <p:spPr>
          <a:xfrm>
            <a:off x="194688" y="931542"/>
            <a:ext cx="4686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150" dirty="0">
                <a:solidFill>
                  <a:prstClr val="black"/>
                </a:solidFill>
                <a:latin typeface="뷰웍스 B" pitchFamily="18" charset="-127"/>
                <a:ea typeface="뷰웍스 B" pitchFamily="18" charset="-127"/>
                <a:cs typeface="뷰웍스 B" pitchFamily="18" charset="-127"/>
              </a:rPr>
              <a:t>Ray-Quadric Intersection (2/3)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915B22-BD9E-4DD5-A8AA-12D1AC577F4F}"/>
              </a:ext>
            </a:extLst>
          </p:cNvPr>
          <p:cNvSpPr txBox="1"/>
          <p:nvPr/>
        </p:nvSpPr>
        <p:spPr>
          <a:xfrm>
            <a:off x="469008" y="1469683"/>
            <a:ext cx="923652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Discriminant</a:t>
            </a:r>
            <a:r>
              <a:rPr lang="ko-KR" altLang="en-US" sz="1400" dirty="0"/>
              <a:t>가 </a:t>
            </a:r>
            <a:r>
              <a:rPr lang="en-US" altLang="ko-KR" sz="1400" dirty="0"/>
              <a:t>0</a:t>
            </a:r>
            <a:r>
              <a:rPr lang="ko-KR" altLang="en-US" sz="1400" dirty="0"/>
              <a:t>보다 작으면 </a:t>
            </a:r>
            <a:r>
              <a:rPr lang="en-US" altLang="ko-KR" sz="1400" dirty="0"/>
              <a:t>Intersect </a:t>
            </a:r>
            <a:r>
              <a:rPr lang="ko-KR" altLang="en-US" sz="1400" dirty="0"/>
              <a:t>하지 않는 것</a:t>
            </a:r>
            <a:r>
              <a:rPr lang="en-US" altLang="ko-KR" sz="1400" dirty="0"/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Intersect point</a:t>
            </a:r>
            <a:r>
              <a:rPr lang="ko-KR" altLang="en-US" sz="1400" dirty="0"/>
              <a:t>는 다음과 같다</a:t>
            </a:r>
            <a:r>
              <a:rPr lang="en-US" altLang="ko-KR" sz="1400" dirty="0"/>
              <a:t>. </a:t>
            </a:r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en-US" altLang="ko-KR" sz="1400" dirty="0" err="1"/>
              <a:t>Aq</a:t>
            </a:r>
            <a:r>
              <a:rPr lang="en-US" altLang="ko-KR" sz="1400" dirty="0"/>
              <a:t> ≠ 0 </a:t>
            </a:r>
            <a:r>
              <a:rPr lang="ko-KR" altLang="en-US" sz="1400" dirty="0"/>
              <a:t>일 때</a:t>
            </a:r>
            <a:r>
              <a:rPr lang="en-US" altLang="ko-KR" sz="1400" dirty="0"/>
              <a:t>, (</a:t>
            </a:r>
            <a:r>
              <a:rPr lang="ko-KR" altLang="en-US" sz="1400" dirty="0"/>
              <a:t>한점은 가장 가까운 교점</a:t>
            </a:r>
            <a:r>
              <a:rPr lang="en-US" altLang="ko-KR" sz="1400" dirty="0"/>
              <a:t>, </a:t>
            </a:r>
            <a:r>
              <a:rPr lang="ko-KR" altLang="en-US" sz="1400" dirty="0"/>
              <a:t>한점은 가장 먼 교점이다</a:t>
            </a:r>
            <a:r>
              <a:rPr lang="en-US" altLang="ko-KR" sz="1400" dirty="0"/>
              <a:t>.)</a:t>
            </a:r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endParaRPr lang="en-US" altLang="ko-KR" sz="1400" dirty="0"/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endParaRPr lang="en-US" altLang="ko-KR" sz="1400" dirty="0"/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endParaRPr lang="en-US" altLang="ko-KR" sz="1400" dirty="0"/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endParaRPr lang="en-US" altLang="ko-KR" sz="1400" dirty="0"/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endParaRPr lang="en-US" altLang="ko-KR" sz="1400" dirty="0"/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endParaRPr lang="en-US" altLang="ko-KR" sz="1400" dirty="0"/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en-US" altLang="ko-KR" sz="1400" dirty="0" err="1"/>
              <a:t>Aq</a:t>
            </a:r>
            <a:r>
              <a:rPr lang="en-US" altLang="ko-KR" sz="1400" dirty="0"/>
              <a:t> = 0 </a:t>
            </a:r>
            <a:r>
              <a:rPr lang="ko-KR" altLang="en-US" sz="1400" dirty="0"/>
              <a:t>일 때</a:t>
            </a:r>
            <a:r>
              <a:rPr lang="en-US" altLang="ko-KR" sz="1400" dirty="0"/>
              <a:t>,</a:t>
            </a:r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endParaRPr lang="en-US" altLang="ko-K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Quadric surface</a:t>
            </a:r>
            <a:r>
              <a:rPr lang="ko-KR" altLang="en-US" sz="1400" dirty="0"/>
              <a:t>의 </a:t>
            </a:r>
            <a:r>
              <a:rPr lang="en-US" altLang="ko-KR" sz="1400" dirty="0"/>
              <a:t>Normal vector</a:t>
            </a:r>
            <a:r>
              <a:rPr lang="ko-KR" altLang="en-US" sz="1400" dirty="0"/>
              <a:t>는 </a:t>
            </a:r>
            <a:r>
              <a:rPr lang="en-US" altLang="ko-KR" sz="1400" dirty="0"/>
              <a:t>(X,Y,Z </a:t>
            </a:r>
            <a:r>
              <a:rPr lang="ko-KR" altLang="en-US" sz="1400" dirty="0"/>
              <a:t>를 가진</a:t>
            </a:r>
            <a:r>
              <a:rPr lang="en-US" altLang="ko-KR" sz="1400" dirty="0"/>
              <a:t>) Function F</a:t>
            </a:r>
            <a:r>
              <a:rPr lang="ko-KR" altLang="en-US" sz="1400" dirty="0"/>
              <a:t>의 </a:t>
            </a:r>
            <a:r>
              <a:rPr lang="en-US" altLang="ko-KR" sz="1400" dirty="0"/>
              <a:t>Partial derivative</a:t>
            </a:r>
            <a:r>
              <a:rPr lang="ko-KR" altLang="en-US" sz="1400" dirty="0"/>
              <a:t>에 의해 형태를 갖게 된다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: </a:t>
            </a:r>
            <a:r>
              <a:rPr lang="ko-KR" altLang="en-US" sz="1400" dirty="0"/>
              <a:t>기존 </a:t>
            </a:r>
            <a:r>
              <a:rPr lang="en-US" altLang="ko-KR" sz="1400" dirty="0"/>
              <a:t>Quadric equation</a:t>
            </a:r>
            <a:r>
              <a:rPr lang="ko-KR" altLang="en-US" sz="1400" dirty="0"/>
              <a:t>을 </a:t>
            </a:r>
            <a:r>
              <a:rPr lang="en-US" altLang="ko-KR" sz="1400" dirty="0"/>
              <a:t>partial derivate </a:t>
            </a:r>
            <a:r>
              <a:rPr lang="ko-KR" altLang="en-US" sz="1400" dirty="0"/>
              <a:t>한 것</a:t>
            </a:r>
            <a:endParaRPr lang="en-US" altLang="ko-K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br>
              <a:rPr lang="en-US" altLang="ko-KR" sz="1400" dirty="0"/>
            </a:br>
            <a:r>
              <a:rPr lang="ko-KR" altLang="en-US" sz="1400" dirty="0"/>
              <a:t> </a:t>
            </a:r>
            <a:endParaRPr lang="en-US" altLang="ko-KR" sz="14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C3C917C-F9A0-4CCB-B716-86DCB33FE7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544" y="1772816"/>
            <a:ext cx="1019175" cy="2476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A5ECA0C-556C-4154-9162-91E6B3A8BF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4568" y="2745993"/>
            <a:ext cx="2162175" cy="10191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2208181-57F0-4C9B-9270-90D3C90AFF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4568" y="4141539"/>
            <a:ext cx="904875" cy="2857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15EF875-B327-4DAE-9CC2-06C65BAFC9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58797" y="3255580"/>
            <a:ext cx="4946731" cy="101917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BE2B1C6-F81D-4162-A1E1-93FE90EA4A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12150" y="4861942"/>
            <a:ext cx="2125226" cy="67507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4CD8DE2-70CA-4F67-92FC-A5B98E3EB1A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8544" y="5005648"/>
            <a:ext cx="5048250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0166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관련 이론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D7DF8B-7C9E-4515-8937-A0B201BD04B4}"/>
              </a:ext>
            </a:extLst>
          </p:cNvPr>
          <p:cNvSpPr txBox="1"/>
          <p:nvPr/>
        </p:nvSpPr>
        <p:spPr>
          <a:xfrm>
            <a:off x="194688" y="931542"/>
            <a:ext cx="4686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150" dirty="0">
                <a:solidFill>
                  <a:prstClr val="black"/>
                </a:solidFill>
                <a:latin typeface="뷰웍스 B" pitchFamily="18" charset="-127"/>
                <a:ea typeface="뷰웍스 B" pitchFamily="18" charset="-127"/>
                <a:cs typeface="뷰웍스 B" pitchFamily="18" charset="-127"/>
              </a:rPr>
              <a:t>Ray-Quadric Intersection (3/3)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915B22-BD9E-4DD5-A8AA-12D1AC577F4F}"/>
              </a:ext>
            </a:extLst>
          </p:cNvPr>
          <p:cNvSpPr txBox="1"/>
          <p:nvPr/>
        </p:nvSpPr>
        <p:spPr>
          <a:xfrm>
            <a:off x="469008" y="1469683"/>
            <a:ext cx="923652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ko-KR" sz="1400" dirty="0" err="1"/>
              <a:t>rn</a:t>
            </a:r>
            <a:r>
              <a:rPr lang="ko-KR" altLang="en-US" sz="1400" dirty="0"/>
              <a:t>은 </a:t>
            </a:r>
            <a:r>
              <a:rPr lang="en-US" altLang="ko-KR" sz="1400" dirty="0"/>
              <a:t>Normalized </a:t>
            </a:r>
            <a:r>
              <a:rPr lang="ko-KR" altLang="en-US" sz="1400" dirty="0"/>
              <a:t>되야 하고</a:t>
            </a:r>
            <a:r>
              <a:rPr lang="en-US" altLang="ko-KR" sz="1400" dirty="0"/>
              <a:t>, </a:t>
            </a:r>
            <a:r>
              <a:rPr lang="ko-KR" altLang="en-US" sz="1400" dirty="0"/>
              <a:t>표면과 </a:t>
            </a:r>
            <a:r>
              <a:rPr lang="en-US" altLang="ko-KR" sz="1400" dirty="0"/>
              <a:t>Ray</a:t>
            </a:r>
            <a:r>
              <a:rPr lang="ko-KR" altLang="en-US" sz="1400" dirty="0"/>
              <a:t>가 마주치는 </a:t>
            </a:r>
            <a:r>
              <a:rPr lang="en-US" altLang="ko-KR" sz="1400" dirty="0"/>
              <a:t>Normal vector</a:t>
            </a:r>
            <a:r>
              <a:rPr lang="ko-KR" altLang="en-US" sz="1400" dirty="0"/>
              <a:t>를 찾아야 한다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ko-KR" altLang="en-US" sz="1400" dirty="0"/>
              <a:t>만약</a:t>
            </a:r>
            <a:r>
              <a:rPr lang="en-US" altLang="ko-KR" sz="1400" dirty="0"/>
              <a:t>, R * Rd &gt; 0 </a:t>
            </a:r>
            <a:r>
              <a:rPr lang="ko-KR" altLang="en-US" sz="1400" dirty="0"/>
              <a:t>이면</a:t>
            </a:r>
            <a:r>
              <a:rPr lang="en-US" altLang="ko-KR" sz="1400" dirty="0"/>
              <a:t>, Normal vector Rn</a:t>
            </a:r>
            <a:r>
              <a:rPr lang="ko-KR" altLang="en-US" sz="1400" dirty="0"/>
              <a:t>을 </a:t>
            </a:r>
            <a:r>
              <a:rPr lang="en-US" altLang="ko-KR" sz="1400" dirty="0"/>
              <a:t>Reserve</a:t>
            </a:r>
            <a:r>
              <a:rPr lang="ko-KR" altLang="en-US" sz="1400" dirty="0"/>
              <a:t>하라</a:t>
            </a:r>
            <a:r>
              <a:rPr lang="en-US" altLang="ko-KR" sz="1400" dirty="0"/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Unit Quadric Shape </a:t>
            </a:r>
            <a:r>
              <a:rPr lang="ko-KR" altLang="en-US" sz="1400" dirty="0"/>
              <a:t>정의 </a:t>
            </a:r>
            <a:r>
              <a:rPr lang="en-US" altLang="ko-KR" sz="1400" dirty="0"/>
              <a:t>(</a:t>
            </a:r>
            <a:r>
              <a:rPr lang="ko-KR" altLang="en-US" sz="1400" dirty="0"/>
              <a:t>모든 </a:t>
            </a:r>
            <a:r>
              <a:rPr lang="en-US" altLang="ko-KR" sz="1400" dirty="0"/>
              <a:t>Shape</a:t>
            </a:r>
            <a:r>
              <a:rPr lang="ko-KR" altLang="en-US" sz="1400" dirty="0"/>
              <a:t>들은 </a:t>
            </a:r>
            <a:r>
              <a:rPr lang="en-US" altLang="ko-KR" sz="1400" dirty="0"/>
              <a:t>Origin</a:t>
            </a:r>
            <a:r>
              <a:rPr lang="ko-KR" altLang="en-US" sz="1400" dirty="0"/>
              <a:t>이 </a:t>
            </a:r>
            <a:r>
              <a:rPr lang="en-US" altLang="ko-KR" sz="1400" dirty="0"/>
              <a:t>(0,0,0)</a:t>
            </a:r>
            <a:r>
              <a:rPr lang="ko-KR" altLang="en-US" sz="1400" dirty="0"/>
              <a:t>이고 </a:t>
            </a:r>
            <a:r>
              <a:rPr lang="en-US" altLang="ko-KR" sz="1400" dirty="0"/>
              <a:t>Size</a:t>
            </a:r>
            <a:r>
              <a:rPr lang="ko-KR" altLang="en-US" sz="1400" dirty="0"/>
              <a:t>는 </a:t>
            </a:r>
            <a:r>
              <a:rPr lang="en-US" altLang="ko-KR" sz="1400" dirty="0"/>
              <a:t>1</a:t>
            </a:r>
            <a:r>
              <a:rPr lang="ko-KR" altLang="en-US" sz="1400" dirty="0"/>
              <a:t>이다</a:t>
            </a:r>
            <a:r>
              <a:rPr lang="en-US" altLang="ko-KR" sz="1400" dirty="0"/>
              <a:t>.)</a:t>
            </a:r>
            <a:br>
              <a:rPr lang="en-US" altLang="ko-KR" sz="1400" dirty="0"/>
            </a:br>
            <a:br>
              <a:rPr lang="en-US" altLang="ko-KR" sz="1400" dirty="0"/>
            </a:br>
            <a:r>
              <a:rPr lang="ko-KR" altLang="en-US" sz="1400" dirty="0"/>
              <a:t> </a:t>
            </a:r>
            <a:endParaRPr lang="en-US" altLang="ko-KR" sz="14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BE2B1C6-F81D-4162-A1E1-93FE90EA4A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4790" y="1700808"/>
            <a:ext cx="2125226" cy="675072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48A6AE98-2EB2-4893-B58A-AD90A7E743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9311" y="3429000"/>
            <a:ext cx="1656184" cy="309714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BD29FBE-6508-4FE3-B719-A6F899A5AF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544" y="2217987"/>
            <a:ext cx="524827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8587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관련 이론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D7DF8B-7C9E-4515-8937-A0B201BD04B4}"/>
              </a:ext>
            </a:extLst>
          </p:cNvPr>
          <p:cNvSpPr txBox="1"/>
          <p:nvPr/>
        </p:nvSpPr>
        <p:spPr>
          <a:xfrm>
            <a:off x="194688" y="931542"/>
            <a:ext cx="4686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150" dirty="0">
                <a:solidFill>
                  <a:prstClr val="black"/>
                </a:solidFill>
                <a:latin typeface="뷰웍스 B" pitchFamily="18" charset="-127"/>
                <a:ea typeface="뷰웍스 B" pitchFamily="18" charset="-127"/>
                <a:cs typeface="뷰웍스 B" pitchFamily="18" charset="-127"/>
              </a:rPr>
              <a:t>Linear equation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915B22-BD9E-4DD5-A8AA-12D1AC577F4F}"/>
              </a:ext>
            </a:extLst>
          </p:cNvPr>
          <p:cNvSpPr txBox="1"/>
          <p:nvPr/>
        </p:nvSpPr>
        <p:spPr>
          <a:xfrm>
            <a:off x="469008" y="1469683"/>
            <a:ext cx="923652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LHS ( = Left-Hand Side)</a:t>
            </a:r>
            <a:br>
              <a:rPr lang="en-US" altLang="ko-KR" sz="1400" dirty="0"/>
            </a:br>
            <a:r>
              <a:rPr lang="en-US" altLang="ko-KR" sz="1400" dirty="0"/>
              <a:t>: </a:t>
            </a:r>
            <a:r>
              <a:rPr lang="ko-KR" altLang="en-US" sz="1400" dirty="0"/>
              <a:t>아래 식에서 </a:t>
            </a:r>
            <a:r>
              <a:rPr lang="en-US" altLang="ko-KR" sz="1400" dirty="0"/>
              <a:t>x+5</a:t>
            </a:r>
            <a:r>
              <a:rPr lang="ko-KR" altLang="en-US" sz="1400" dirty="0"/>
              <a:t>가 </a:t>
            </a:r>
            <a:r>
              <a:rPr lang="en-US" altLang="ko-KR" sz="1400" dirty="0"/>
              <a:t>LHS</a:t>
            </a:r>
            <a:r>
              <a:rPr lang="ko-KR" altLang="en-US" sz="1400" dirty="0"/>
              <a:t>이다</a:t>
            </a:r>
            <a:r>
              <a:rPr lang="en-US" altLang="ko-KR" sz="1400" dirty="0"/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RHS ( = Right-Hand Side)</a:t>
            </a:r>
            <a:br>
              <a:rPr lang="en-US" altLang="ko-KR" sz="1400" dirty="0"/>
            </a:br>
            <a:r>
              <a:rPr lang="en-US" altLang="ko-KR" sz="1400" dirty="0"/>
              <a:t>: </a:t>
            </a:r>
            <a:r>
              <a:rPr lang="ko-KR" altLang="en-US" sz="1400" dirty="0"/>
              <a:t>아래 식에서 </a:t>
            </a:r>
            <a:r>
              <a:rPr lang="en-US" altLang="ko-KR" sz="1400" dirty="0"/>
              <a:t>y+5</a:t>
            </a:r>
            <a:r>
              <a:rPr lang="ko-KR" altLang="en-US" sz="1400" dirty="0"/>
              <a:t>가 </a:t>
            </a:r>
            <a:r>
              <a:rPr lang="en-US" altLang="ko-KR" sz="1400" dirty="0"/>
              <a:t>RHS </a:t>
            </a:r>
            <a:r>
              <a:rPr lang="ko-KR" altLang="en-US" sz="1400" dirty="0"/>
              <a:t>이다</a:t>
            </a:r>
            <a:r>
              <a:rPr lang="en-US" altLang="ko-KR" sz="1400" dirty="0"/>
              <a:t>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2</a:t>
            </a:r>
            <a:r>
              <a:rPr lang="ko-KR" altLang="en-US" sz="1400" dirty="0"/>
              <a:t>점을 잇는 직선의 방정식</a:t>
            </a:r>
            <a:endParaRPr lang="en-US" altLang="ko-K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Coefficient</a:t>
            </a:r>
            <a:r>
              <a:rPr lang="ko-KR" altLang="en-US" sz="1400" dirty="0"/>
              <a:t>를 사용하기 위해 다음을 사용할 수 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br>
              <a:rPr lang="en-US" altLang="ko-KR" sz="1400" dirty="0"/>
            </a:br>
            <a:r>
              <a:rPr lang="ko-KR" altLang="en-US" sz="1400" dirty="0"/>
              <a:t> </a:t>
            </a:r>
            <a:endParaRPr lang="en-US" altLang="ko-KR" sz="1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5BE7AA0-24FC-4BBB-AA6F-C72AFB42C0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452" y="3212976"/>
            <a:ext cx="7776864" cy="204142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5A4CE9A-B882-4D24-AB2B-E3EA29C868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3185" r="69340" b="34556"/>
          <a:stretch/>
        </p:blipFill>
        <p:spPr>
          <a:xfrm>
            <a:off x="783452" y="5720439"/>
            <a:ext cx="3153280" cy="33094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B0F0CA2-1868-4542-B19E-592C86D2C982}"/>
              </a:ext>
            </a:extLst>
          </p:cNvPr>
          <p:cNvSpPr/>
          <p:nvPr/>
        </p:nvSpPr>
        <p:spPr>
          <a:xfrm>
            <a:off x="1136577" y="5733753"/>
            <a:ext cx="615222" cy="2502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890E925-BB6C-458C-9238-1E689D136AB7}"/>
              </a:ext>
            </a:extLst>
          </p:cNvPr>
          <p:cNvSpPr/>
          <p:nvPr/>
        </p:nvSpPr>
        <p:spPr>
          <a:xfrm>
            <a:off x="2050977" y="5733753"/>
            <a:ext cx="615222" cy="2502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C3BA237-43F9-4BE4-B0BF-314FD8638EE5}"/>
              </a:ext>
            </a:extLst>
          </p:cNvPr>
          <p:cNvSpPr/>
          <p:nvPr/>
        </p:nvSpPr>
        <p:spPr>
          <a:xfrm>
            <a:off x="2859499" y="5733753"/>
            <a:ext cx="817352" cy="2502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D9A2882-4C5B-445D-B0A8-9207B4019A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552" y="2387928"/>
            <a:ext cx="1000125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1602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관련 이론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D7DF8B-7C9E-4515-8937-A0B201BD04B4}"/>
              </a:ext>
            </a:extLst>
          </p:cNvPr>
          <p:cNvSpPr txBox="1"/>
          <p:nvPr/>
        </p:nvSpPr>
        <p:spPr>
          <a:xfrm>
            <a:off x="194688" y="931542"/>
            <a:ext cx="4686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150" dirty="0">
                <a:solidFill>
                  <a:prstClr val="black"/>
                </a:solidFill>
                <a:latin typeface="뷰웍스 B" pitchFamily="18" charset="-127"/>
                <a:ea typeface="뷰웍스 B" pitchFamily="18" charset="-127"/>
                <a:cs typeface="뷰웍스 B" pitchFamily="18" charset="-127"/>
              </a:rPr>
              <a:t>Linear equation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915B22-BD9E-4DD5-A8AA-12D1AC577F4F}"/>
              </a:ext>
            </a:extLst>
          </p:cNvPr>
          <p:cNvSpPr txBox="1"/>
          <p:nvPr/>
        </p:nvSpPr>
        <p:spPr>
          <a:xfrm>
            <a:off x="469008" y="1469683"/>
            <a:ext cx="923652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General Equation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en-US" altLang="ko-KR" sz="1400" dirty="0"/>
              <a:t>Normal vector</a:t>
            </a:r>
            <a:br>
              <a:rPr lang="en-US" altLang="ko-KR" sz="1400" dirty="0"/>
            </a:br>
            <a:endParaRPr lang="en-US" altLang="ko-KR" sz="1400" dirty="0"/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endParaRPr lang="en-US" altLang="ko-KR" sz="1400" dirty="0"/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en-US" altLang="ko-KR" sz="1400" dirty="0"/>
              <a:t>Pair r, </a:t>
            </a:r>
            <a:r>
              <a:rPr lang="ko-KR" altLang="en-US" sz="1400" dirty="0"/>
              <a:t>점으로써</a:t>
            </a:r>
            <a:r>
              <a:rPr lang="en-US" altLang="ko-KR" sz="1400" dirty="0"/>
              <a:t>, or </a:t>
            </a:r>
            <a:r>
              <a:rPr lang="ko-KR" altLang="en-US" sz="1400" dirty="0"/>
              <a:t>원점을 해당 점으로 연결하는 </a:t>
            </a:r>
            <a:r>
              <a:rPr lang="en-US" altLang="ko-KR" sz="1400" dirty="0"/>
              <a:t>Radius-vector</a:t>
            </a:r>
            <a:r>
              <a:rPr lang="ko-KR" altLang="en-US" sz="1400" dirty="0"/>
              <a:t>로써 사용</a:t>
            </a:r>
            <a:endParaRPr lang="en-US" altLang="ko-KR" sz="1400" dirty="0"/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endParaRPr lang="en-US" altLang="ko-KR" sz="1400" dirty="0"/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endParaRPr lang="en-US" altLang="ko-KR" sz="1400" dirty="0"/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ko-KR" altLang="en-US" sz="1400" dirty="0"/>
              <a:t>따라서</a:t>
            </a:r>
            <a:r>
              <a:rPr lang="en-US" altLang="ko-KR" sz="1400" dirty="0"/>
              <a:t>, </a:t>
            </a:r>
            <a:r>
              <a:rPr lang="ko-KR" altLang="en-US" sz="1400" dirty="0"/>
              <a:t>이들이 성립한다</a:t>
            </a:r>
            <a:r>
              <a:rPr lang="en-US" altLang="ko-KR" sz="1400" dirty="0"/>
              <a:t>. </a:t>
            </a:r>
            <a:r>
              <a:rPr lang="ko-KR" altLang="en-US" sz="1400" dirty="0"/>
              <a:t>따라서</a:t>
            </a:r>
            <a:r>
              <a:rPr lang="en-US" altLang="ko-KR" sz="1400" dirty="0"/>
              <a:t>, r1, r2</a:t>
            </a:r>
            <a:r>
              <a:rPr lang="ko-KR" altLang="en-US" sz="1400" dirty="0"/>
              <a:t>를 연결하는 </a:t>
            </a:r>
            <a:r>
              <a:rPr lang="en-US" altLang="ko-KR" sz="1400" dirty="0"/>
              <a:t>r1 – r2 vector</a:t>
            </a:r>
            <a:r>
              <a:rPr lang="ko-KR" altLang="en-US" sz="1400" dirty="0"/>
              <a:t>는 </a:t>
            </a:r>
            <a:r>
              <a:rPr lang="en-US" altLang="ko-KR" sz="1400" dirty="0"/>
              <a:t>n</a:t>
            </a:r>
            <a:r>
              <a:rPr lang="ko-KR" altLang="en-US" sz="1400" dirty="0"/>
              <a:t>에 직교한다</a:t>
            </a:r>
            <a:r>
              <a:rPr lang="en-US" altLang="ko-KR" sz="1400" dirty="0"/>
              <a:t>.</a:t>
            </a:r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endParaRPr lang="en-US" altLang="ko-KR" sz="1400" dirty="0"/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endParaRPr lang="en-US" altLang="ko-KR" sz="1400" dirty="0"/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ko-KR" altLang="en-US" sz="1400" dirty="0"/>
              <a:t>이처럼 이들은 </a:t>
            </a:r>
            <a:r>
              <a:rPr lang="en-US" altLang="ko-KR" sz="1400" dirty="0"/>
              <a:t>dot product</a:t>
            </a:r>
            <a:r>
              <a:rPr lang="ko-KR" altLang="en-US" sz="1400" dirty="0"/>
              <a:t>를 통해 나타낼 수 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endParaRPr lang="en-US" altLang="ko-KR" sz="14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0F20E79-828E-4DCC-89AE-B9E1E03FE8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536" y="1772816"/>
            <a:ext cx="1085850" cy="23812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DFC0657-DF2E-4D96-AED3-72908B7737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8585" y="2361763"/>
            <a:ext cx="619125" cy="2381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23FF0CD-0661-4514-9D74-FE889FEE6C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8585" y="3042515"/>
            <a:ext cx="581025" cy="20955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5C57D61-C55E-4DC9-9642-33085C466E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8584" y="3768041"/>
            <a:ext cx="865909" cy="23812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C3D42AB-A691-4141-AB05-915EC540C5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27515" y="3770670"/>
            <a:ext cx="742950" cy="21907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E4975109-490C-4AB1-A2CE-685FE5FA0ED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27395" y="3761144"/>
            <a:ext cx="895350" cy="2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8218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관련 이론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D7DF8B-7C9E-4515-8937-A0B201BD04B4}"/>
              </a:ext>
            </a:extLst>
          </p:cNvPr>
          <p:cNvSpPr txBox="1"/>
          <p:nvPr/>
        </p:nvSpPr>
        <p:spPr>
          <a:xfrm>
            <a:off x="194688" y="931542"/>
            <a:ext cx="4686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150" dirty="0">
                <a:solidFill>
                  <a:prstClr val="black"/>
                </a:solidFill>
                <a:latin typeface="뷰웍스 B" pitchFamily="18" charset="-127"/>
                <a:ea typeface="뷰웍스 B" pitchFamily="18" charset="-127"/>
                <a:cs typeface="뷰웍스 B" pitchFamily="18" charset="-127"/>
              </a:rPr>
              <a:t>Linear equation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915B22-BD9E-4DD5-A8AA-12D1AC577F4F}"/>
              </a:ext>
            </a:extLst>
          </p:cNvPr>
          <p:cNvSpPr txBox="1"/>
          <p:nvPr/>
        </p:nvSpPr>
        <p:spPr>
          <a:xfrm>
            <a:off x="469008" y="1469683"/>
            <a:ext cx="923652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Normalized equation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ko-KR" altLang="en-US" sz="1400" dirty="0"/>
              <a:t>이는                    이를 통해 정의된다</a:t>
            </a:r>
            <a:r>
              <a:rPr lang="en-US" altLang="ko-KR" sz="1400" dirty="0"/>
              <a:t>.</a:t>
            </a:r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endParaRPr lang="en-US" altLang="ko-K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prstClr val="black"/>
                </a:solidFill>
              </a:rPr>
              <a:t>Intercept-Intercept</a:t>
            </a:r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ko-KR" altLang="en-US" sz="1400" dirty="0"/>
              <a:t>직선이 </a:t>
            </a:r>
            <a:r>
              <a:rPr lang="en-US" altLang="ko-KR" sz="1400" dirty="0"/>
              <a:t>X</a:t>
            </a:r>
            <a:r>
              <a:rPr lang="ko-KR" altLang="en-US" sz="1400" dirty="0"/>
              <a:t>축에서 </a:t>
            </a:r>
            <a:r>
              <a:rPr lang="en-US" altLang="ko-KR" sz="1400" dirty="0"/>
              <a:t>(a,0)</a:t>
            </a:r>
            <a:r>
              <a:rPr lang="ko-KR" altLang="en-US" sz="1400" dirty="0"/>
              <a:t>에서 교차하고</a:t>
            </a:r>
            <a:r>
              <a:rPr lang="en-US" altLang="ko-KR" sz="1400" dirty="0"/>
              <a:t>, y</a:t>
            </a:r>
            <a:r>
              <a:rPr lang="ko-KR" altLang="en-US" sz="1400" dirty="0"/>
              <a:t>축에서 </a:t>
            </a:r>
            <a:r>
              <a:rPr lang="en-US" altLang="ko-KR" sz="1400" dirty="0"/>
              <a:t>(0,b)</a:t>
            </a:r>
            <a:r>
              <a:rPr lang="ko-KR" altLang="en-US" sz="1400" dirty="0"/>
              <a:t>에 교차 할 때</a:t>
            </a:r>
            <a:r>
              <a:rPr lang="en-US" altLang="ko-KR" sz="1400" dirty="0"/>
              <a:t>, </a:t>
            </a:r>
            <a:r>
              <a:rPr lang="ko-KR" altLang="en-US" sz="1400" dirty="0"/>
              <a:t>다음 식이 정의된다</a:t>
            </a:r>
            <a:r>
              <a:rPr lang="en-US" altLang="ko-KR" sz="1400" dirty="0"/>
              <a:t>.</a:t>
            </a:r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endParaRPr lang="en-US" altLang="ko-KR" sz="1400" dirty="0"/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endParaRPr lang="en-US" altLang="ko-KR" sz="1400" dirty="0"/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en-US" altLang="ko-KR" sz="1400" dirty="0"/>
              <a:t>a</a:t>
            </a:r>
            <a:r>
              <a:rPr lang="ko-KR" altLang="en-US" sz="1400" dirty="0"/>
              <a:t>와 </a:t>
            </a:r>
            <a:r>
              <a:rPr lang="en-US" altLang="ko-KR" sz="1400" dirty="0"/>
              <a:t>b</a:t>
            </a:r>
            <a:r>
              <a:rPr lang="ko-KR" altLang="en-US" sz="1400" dirty="0"/>
              <a:t>는 직선의 방정식의 </a:t>
            </a:r>
            <a:r>
              <a:rPr lang="en-US" altLang="ko-KR" sz="1400" dirty="0"/>
              <a:t>x-intercept</a:t>
            </a:r>
            <a:r>
              <a:rPr lang="ko-KR" altLang="en-US" sz="1400" dirty="0"/>
              <a:t>와 </a:t>
            </a:r>
            <a:r>
              <a:rPr lang="en-US" altLang="ko-KR" sz="1400" dirty="0"/>
              <a:t>b-intercept</a:t>
            </a:r>
            <a:r>
              <a:rPr lang="ko-KR" altLang="en-US" sz="1400" dirty="0"/>
              <a:t>로써 정의된다</a:t>
            </a:r>
            <a:r>
              <a:rPr lang="en-US" altLang="ko-KR" sz="1400" dirty="0"/>
              <a:t>.</a:t>
            </a:r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endParaRPr lang="en-US" altLang="ko-KR" sz="1400" dirty="0"/>
          </a:p>
          <a:p>
            <a:pPr lvl="0"/>
            <a:endParaRPr lang="en-US" altLang="ko-K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prstClr val="black"/>
                </a:solidFill>
              </a:rPr>
              <a:t>Unit</a:t>
            </a:r>
            <a:r>
              <a:rPr lang="ko-KR" altLang="en-US" sz="1400" dirty="0">
                <a:solidFill>
                  <a:prstClr val="black"/>
                </a:solidFill>
              </a:rPr>
              <a:t> </a:t>
            </a:r>
            <a:r>
              <a:rPr lang="en-US" altLang="ko-KR" sz="1400" dirty="0">
                <a:solidFill>
                  <a:prstClr val="black"/>
                </a:solidFill>
              </a:rPr>
              <a:t>Normal</a:t>
            </a:r>
            <a:r>
              <a:rPr lang="ko-KR" altLang="en-US" sz="1400" dirty="0">
                <a:solidFill>
                  <a:prstClr val="black"/>
                </a:solidFill>
              </a:rPr>
              <a:t> </a:t>
            </a:r>
            <a:r>
              <a:rPr lang="en-US" altLang="ko-KR" sz="1400" dirty="0">
                <a:solidFill>
                  <a:prstClr val="black"/>
                </a:solidFill>
              </a:rPr>
              <a:t>vector</a:t>
            </a:r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en-US" altLang="ko-KR" sz="1400" dirty="0"/>
              <a:t>Unit vector</a:t>
            </a:r>
            <a:r>
              <a:rPr lang="ko-KR" altLang="en-US" sz="1400" dirty="0"/>
              <a:t>는 길이가 </a:t>
            </a:r>
            <a:r>
              <a:rPr lang="en-US" altLang="ko-KR" sz="1400" dirty="0"/>
              <a:t>1</a:t>
            </a:r>
            <a:r>
              <a:rPr lang="ko-KR" altLang="en-US" sz="1400" dirty="0"/>
              <a:t>인 </a:t>
            </a:r>
            <a:r>
              <a:rPr lang="en-US" altLang="ko-KR" sz="1400" dirty="0"/>
              <a:t>vector</a:t>
            </a:r>
            <a:r>
              <a:rPr lang="ko-KR" altLang="en-US" sz="1400" dirty="0"/>
              <a:t>이므로</a:t>
            </a:r>
            <a:r>
              <a:rPr lang="en-US" altLang="ko-KR" sz="1400" dirty="0"/>
              <a:t>, Normal vector</a:t>
            </a:r>
            <a:r>
              <a:rPr lang="ko-KR" altLang="en-US" sz="1400" dirty="0"/>
              <a:t>를 길이로 나누어 주면</a:t>
            </a:r>
            <a:r>
              <a:rPr lang="en-US" altLang="ko-KR" sz="1400" dirty="0"/>
              <a:t>, unit normal vector</a:t>
            </a:r>
            <a:r>
              <a:rPr lang="ko-KR" altLang="en-US" sz="1400" dirty="0"/>
              <a:t>가 된다</a:t>
            </a:r>
            <a:r>
              <a:rPr lang="en-US" altLang="ko-KR" sz="1400" dirty="0"/>
              <a:t>.</a:t>
            </a:r>
          </a:p>
          <a:p>
            <a:pPr lvl="0"/>
            <a:br>
              <a:rPr lang="en-US" altLang="ko-KR" sz="1400" dirty="0"/>
            </a:br>
            <a:r>
              <a:rPr lang="ko-KR" altLang="en-US" sz="1400" dirty="0"/>
              <a:t> </a:t>
            </a:r>
            <a:endParaRPr lang="en-US" altLang="ko-KR" sz="14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4C8767B-120D-4CC5-B497-F36FAFCD6C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544" y="1795311"/>
            <a:ext cx="2190750" cy="2476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2A2B7A2-F158-4307-9364-86F26E6E3B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4648" y="2123004"/>
            <a:ext cx="933450" cy="2762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2095E33-F367-4277-AD89-090753CC6F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8398" y="3054339"/>
            <a:ext cx="876300" cy="3048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CA0F4E5-A19A-4C00-892C-90B3DF2DEF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11600" y="3054339"/>
            <a:ext cx="1019175" cy="21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9763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관련 이론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D7DF8B-7C9E-4515-8937-A0B201BD04B4}"/>
              </a:ext>
            </a:extLst>
          </p:cNvPr>
          <p:cNvSpPr txBox="1"/>
          <p:nvPr/>
        </p:nvSpPr>
        <p:spPr>
          <a:xfrm>
            <a:off x="194688" y="931542"/>
            <a:ext cx="4686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150" dirty="0">
                <a:solidFill>
                  <a:prstClr val="black"/>
                </a:solidFill>
                <a:latin typeface="뷰웍스 B" pitchFamily="18" charset="-127"/>
                <a:ea typeface="뷰웍스 B" pitchFamily="18" charset="-127"/>
                <a:cs typeface="뷰웍스 B" pitchFamily="18" charset="-127"/>
              </a:rPr>
              <a:t>Coordinate system (IEC 61217)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00B770B-FBC6-44B1-92DA-0F24F967A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2992" y="1394480"/>
            <a:ext cx="4106797" cy="519651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EA48B2C-2A85-4948-8329-E439AF8395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378" y="1394480"/>
            <a:ext cx="3022813" cy="484283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EA0E8B4-4177-4DA9-8236-5D94B12053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1192" y="1451097"/>
            <a:ext cx="3162590" cy="5079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13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prstClr val="black"/>
                </a:solidFill>
              </a:rPr>
              <a:t>Linear filter vs Nonlinear filter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D7DF8B-7C9E-4515-8937-A0B201BD04B4}"/>
              </a:ext>
            </a:extLst>
          </p:cNvPr>
          <p:cNvSpPr txBox="1"/>
          <p:nvPr/>
        </p:nvSpPr>
        <p:spPr>
          <a:xfrm>
            <a:off x="194688" y="931542"/>
            <a:ext cx="4686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150" dirty="0">
                <a:solidFill>
                  <a:prstClr val="black"/>
                </a:solidFill>
                <a:latin typeface="뷰웍스 B" pitchFamily="18" charset="-127"/>
                <a:ea typeface="뷰웍스 B" pitchFamily="18" charset="-127"/>
                <a:cs typeface="뷰웍스 B" pitchFamily="18" charset="-127"/>
              </a:rPr>
              <a:t>Linear filter vs Nonlinear filter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F23AF3-CAD5-4A67-9276-53369ECD6A0F}"/>
              </a:ext>
            </a:extLst>
          </p:cNvPr>
          <p:cNvSpPr txBox="1"/>
          <p:nvPr/>
        </p:nvSpPr>
        <p:spPr>
          <a:xfrm>
            <a:off x="469008" y="1469683"/>
            <a:ext cx="923652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Linear filter</a:t>
            </a:r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en-US" altLang="ko-KR" sz="1400" dirty="0"/>
              <a:t>ex) Mean filter</a:t>
            </a:r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endParaRPr lang="en-US" altLang="ko-KR" sz="1400" dirty="0"/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endParaRPr lang="en-US" altLang="ko-KR" sz="1400" dirty="0"/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endParaRPr lang="en-US" altLang="ko-K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Nonlinear filter</a:t>
            </a:r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en-US" altLang="ko-KR" sz="1400" dirty="0"/>
              <a:t>Median filter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7E3D405-2C5F-4CD6-8040-0C3A0A9246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008" y="1469683"/>
            <a:ext cx="6820176" cy="173355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823B464-082D-4FA0-9A5E-4774273FF6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6709" y="3928760"/>
            <a:ext cx="3305175" cy="4953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4359EA8-D999-4E13-B620-90B91E9BC8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6709" y="5555114"/>
            <a:ext cx="38100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8493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관련 이론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D7DF8B-7C9E-4515-8937-A0B201BD04B4}"/>
              </a:ext>
            </a:extLst>
          </p:cNvPr>
          <p:cNvSpPr txBox="1"/>
          <p:nvPr/>
        </p:nvSpPr>
        <p:spPr>
          <a:xfrm>
            <a:off x="194688" y="931542"/>
            <a:ext cx="7782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150" dirty="0">
                <a:solidFill>
                  <a:prstClr val="black"/>
                </a:solidFill>
                <a:latin typeface="뷰웍스 B" pitchFamily="18" charset="-127"/>
                <a:ea typeface="뷰웍스 B" pitchFamily="18" charset="-127"/>
                <a:cs typeface="뷰웍스 B" pitchFamily="18" charset="-127"/>
              </a:rPr>
              <a:t>Linear Programming (</a:t>
            </a:r>
            <a:r>
              <a:rPr lang="ko-KR" altLang="en-US" sz="2800" spc="-150" dirty="0">
                <a:solidFill>
                  <a:prstClr val="black"/>
                </a:solidFill>
                <a:latin typeface="뷰웍스 B" pitchFamily="18" charset="-127"/>
                <a:ea typeface="뷰웍스 B" pitchFamily="18" charset="-127"/>
                <a:cs typeface="뷰웍스 B" pitchFamily="18" charset="-127"/>
              </a:rPr>
              <a:t>선형 계획법</a:t>
            </a:r>
            <a:r>
              <a:rPr lang="en-US" altLang="ko-KR" sz="2800" spc="-150" dirty="0">
                <a:solidFill>
                  <a:prstClr val="black"/>
                </a:solidFill>
                <a:latin typeface="뷰웍스 B" pitchFamily="18" charset="-127"/>
                <a:ea typeface="뷰웍스 B" pitchFamily="18" charset="-127"/>
                <a:cs typeface="뷰웍스 B" pitchFamily="18" charset="-127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9C2F0B-2C27-4380-9600-0DBBED15B656}"/>
              </a:ext>
            </a:extLst>
          </p:cNvPr>
          <p:cNvSpPr txBox="1"/>
          <p:nvPr/>
        </p:nvSpPr>
        <p:spPr>
          <a:xfrm>
            <a:off x="469008" y="1469683"/>
            <a:ext cx="923652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최적화 문제의 일종으로 주어진 선형 조건들을 만족시키면서 선형인 목적 함수를 최적화하는 문제</a:t>
            </a:r>
            <a:endParaRPr lang="en-US" altLang="ko-K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Coefficient</a:t>
            </a:r>
            <a:r>
              <a:rPr lang="ko-KR" altLang="en-US" sz="1400" dirty="0"/>
              <a:t>를 사용하기 위해 다음을 사용할 수 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br>
              <a:rPr lang="en-US" altLang="ko-KR" sz="1400" dirty="0"/>
            </a:br>
            <a:r>
              <a:rPr lang="ko-KR" altLang="en-US" sz="1400" dirty="0"/>
              <a:t> 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5966169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관련 이론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D7DF8B-7C9E-4515-8937-A0B201BD04B4}"/>
              </a:ext>
            </a:extLst>
          </p:cNvPr>
          <p:cNvSpPr txBox="1"/>
          <p:nvPr/>
        </p:nvSpPr>
        <p:spPr>
          <a:xfrm>
            <a:off x="194688" y="931542"/>
            <a:ext cx="4686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150" dirty="0">
                <a:solidFill>
                  <a:prstClr val="black"/>
                </a:solidFill>
                <a:latin typeface="뷰웍스 B" pitchFamily="18" charset="-127"/>
                <a:ea typeface="뷰웍스 B" pitchFamily="18" charset="-127"/>
                <a:cs typeface="뷰웍스 B" pitchFamily="18" charset="-127"/>
              </a:rPr>
              <a:t>Coordinate system (Slicer)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27F14E3-FB10-4EFD-86F9-81AC54FBEA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544" y="1644058"/>
            <a:ext cx="5829300" cy="24003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2B6FFA6-B20F-46FD-A1C3-0C4BA251DA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255" y="4725144"/>
            <a:ext cx="8351490" cy="1831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5313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0567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214184" y="151536"/>
            <a:ext cx="8915400" cy="59262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prstClr val="black"/>
                </a:solidFill>
              </a:rPr>
              <a:t>Coordinate</a:t>
            </a:r>
            <a:r>
              <a:rPr lang="ko-KR" altLang="en-US" dirty="0">
                <a:solidFill>
                  <a:prstClr val="black"/>
                </a:solidFill>
              </a:rPr>
              <a:t> </a:t>
            </a:r>
            <a:r>
              <a:rPr lang="en-US" altLang="ko-KR" dirty="0">
                <a:solidFill>
                  <a:prstClr val="black"/>
                </a:solidFill>
              </a:rPr>
              <a:t>System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DA18244-5786-4E94-A242-0076A6F7F742}"/>
              </a:ext>
            </a:extLst>
          </p:cNvPr>
          <p:cNvSpPr txBox="1"/>
          <p:nvPr/>
        </p:nvSpPr>
        <p:spPr>
          <a:xfrm>
            <a:off x="469007" y="1196752"/>
            <a:ext cx="942536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World coordinate system (=Physical coordinate system)</a:t>
            </a:r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ko-KR" altLang="en-US" sz="1400" dirty="0"/>
              <a:t>임의로 한점을 원점으로 정하고 사용 할 수 있는 좌표계</a:t>
            </a:r>
            <a:endParaRPr lang="en-US" altLang="ko-K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Camera coordinate system</a:t>
            </a:r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en-US" altLang="ko-KR" sz="1400" dirty="0"/>
              <a:t>Camera</a:t>
            </a:r>
            <a:r>
              <a:rPr lang="ko-KR" altLang="en-US" sz="1400" dirty="0"/>
              <a:t>를 기준으로 한 좌표계로 초점을 원점</a:t>
            </a:r>
            <a:r>
              <a:rPr lang="en-US" altLang="ko-KR" sz="1400" dirty="0"/>
              <a:t>, </a:t>
            </a:r>
            <a:r>
              <a:rPr lang="ko-KR" altLang="en-US" sz="1400" dirty="0"/>
              <a:t>카메라 정면 방향</a:t>
            </a:r>
            <a:r>
              <a:rPr lang="en-US" altLang="ko-KR" sz="1400" dirty="0"/>
              <a:t>(</a:t>
            </a:r>
            <a:r>
              <a:rPr lang="en-US" altLang="ko-KR" sz="1400" dirty="0" err="1"/>
              <a:t>Zc</a:t>
            </a:r>
            <a:r>
              <a:rPr lang="en-US" altLang="ko-KR" sz="1400" dirty="0"/>
              <a:t>), </a:t>
            </a:r>
            <a:br>
              <a:rPr lang="en-US" altLang="ko-KR" sz="1400" dirty="0"/>
            </a:br>
            <a:r>
              <a:rPr lang="ko-KR" altLang="en-US" sz="1400" dirty="0"/>
              <a:t>카메라 아래 방향</a:t>
            </a:r>
            <a:r>
              <a:rPr lang="en-US" altLang="ko-KR" sz="1400" dirty="0"/>
              <a:t>(</a:t>
            </a:r>
            <a:r>
              <a:rPr lang="en-US" altLang="ko-KR" sz="1400" dirty="0" err="1"/>
              <a:t>Yc</a:t>
            </a:r>
            <a:r>
              <a:rPr lang="en-US" altLang="ko-KR" sz="1400" dirty="0"/>
              <a:t>), </a:t>
            </a:r>
            <a:r>
              <a:rPr lang="ko-KR" altLang="en-US" sz="1400" dirty="0"/>
              <a:t>오른쪽 방향 </a:t>
            </a:r>
            <a:r>
              <a:rPr lang="en-US" altLang="ko-KR" sz="1400" dirty="0"/>
              <a:t>(</a:t>
            </a:r>
            <a:r>
              <a:rPr lang="en-US" altLang="ko-KR" sz="1400" dirty="0" err="1"/>
              <a:t>Xc</a:t>
            </a:r>
            <a:r>
              <a:rPr lang="en-US" altLang="ko-KR" sz="1400" dirty="0"/>
              <a:t>),</a:t>
            </a:r>
            <a:r>
              <a:rPr lang="ko-KR" altLang="en-US" sz="1400" dirty="0"/>
              <a:t> 월드 좌표계와 같은 단위를 사용해야 한다</a:t>
            </a:r>
            <a:r>
              <a:rPr lang="en-US" altLang="ko-KR" sz="1400" dirty="0"/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Pixel Image Coordinate system (=Projection coordinate system)</a:t>
            </a:r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ko-KR" altLang="en-US" sz="1400" dirty="0"/>
              <a:t>눈으로 보는 영상에 대한 좌표계로 영상 왼쪽 상단을 원점으로 우측</a:t>
            </a:r>
            <a:r>
              <a:rPr lang="en-US" altLang="ko-KR" sz="1400" dirty="0"/>
              <a:t>(x), </a:t>
            </a:r>
            <a:r>
              <a:rPr lang="ko-KR" altLang="en-US" sz="1400" dirty="0"/>
              <a:t>아래</a:t>
            </a:r>
            <a:r>
              <a:rPr lang="en-US" altLang="ko-KR" sz="1400" dirty="0"/>
              <a:t>(y)</a:t>
            </a:r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ko-KR" altLang="en-US" sz="1400" dirty="0"/>
              <a:t>촬영 점 </a:t>
            </a:r>
            <a:r>
              <a:rPr lang="en-US" altLang="ko-KR" sz="1400" dirty="0"/>
              <a:t>P</a:t>
            </a:r>
            <a:r>
              <a:rPr lang="ko-KR" altLang="en-US" sz="1400" dirty="0"/>
              <a:t>와 </a:t>
            </a:r>
            <a:r>
              <a:rPr lang="en-US" altLang="ko-KR" sz="1400" dirty="0"/>
              <a:t>Projection</a:t>
            </a:r>
            <a:r>
              <a:rPr lang="ko-KR" altLang="en-US" sz="1400" dirty="0"/>
              <a:t>된 점 </a:t>
            </a:r>
            <a:r>
              <a:rPr lang="en-US" altLang="ko-KR" sz="1400" dirty="0" err="1"/>
              <a:t>Pimg</a:t>
            </a:r>
            <a:r>
              <a:rPr lang="ko-KR" altLang="en-US" sz="1400" dirty="0"/>
              <a:t>를 잊는 선</a:t>
            </a:r>
            <a:r>
              <a:rPr lang="en-US" altLang="ko-KR" sz="1400" dirty="0"/>
              <a:t>(Ray)</a:t>
            </a:r>
            <a:r>
              <a:rPr lang="ko-KR" altLang="en-US" sz="1400" dirty="0"/>
              <a:t>상에 있는 모든 </a:t>
            </a:r>
            <a:r>
              <a:rPr lang="en-US" altLang="ko-KR" sz="1400" dirty="0"/>
              <a:t>3D</a:t>
            </a:r>
            <a:r>
              <a:rPr lang="ko-KR" altLang="en-US" sz="1400" dirty="0"/>
              <a:t>점들은 모두 </a:t>
            </a:r>
            <a:r>
              <a:rPr lang="en-US" altLang="ko-KR" sz="1400" dirty="0" err="1"/>
              <a:t>Pimg</a:t>
            </a:r>
            <a:r>
              <a:rPr lang="ko-KR" altLang="en-US" sz="1400" dirty="0"/>
              <a:t>로 </a:t>
            </a:r>
            <a:r>
              <a:rPr lang="ko-KR" altLang="en-US" sz="1400" dirty="0" err="1"/>
              <a:t>투용된다</a:t>
            </a:r>
            <a:r>
              <a:rPr lang="en-US" altLang="ko-KR" sz="1400" dirty="0"/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Normalized Image Coordinate System</a:t>
            </a:r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ko-KR" altLang="en-US" sz="1400" dirty="0"/>
              <a:t>카메라 내부 파라미터의 영향을 제거한 이미지 좌표계로 카메라 초점과의 거리가 </a:t>
            </a:r>
            <a:r>
              <a:rPr lang="en-US" altLang="ko-KR" sz="1400" dirty="0"/>
              <a:t>1</a:t>
            </a:r>
            <a:r>
              <a:rPr lang="ko-KR" altLang="en-US" sz="1400" dirty="0"/>
              <a:t>인 가상 이미지 평면</a:t>
            </a:r>
            <a:endParaRPr lang="en-US" altLang="ko-KR" sz="1400" dirty="0"/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ko-KR" altLang="en-US" sz="1400" dirty="0"/>
              <a:t>픽셀 좌표계와 원점 위치가 다르다</a:t>
            </a:r>
            <a:r>
              <a:rPr lang="en-US" altLang="ko-KR" sz="1400" dirty="0"/>
              <a:t>.</a:t>
            </a:r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ko-KR" altLang="en-US" sz="1400" dirty="0"/>
              <a:t>카메라 내부 파라미터를 알면 다음과 같이 </a:t>
            </a:r>
            <a:r>
              <a:rPr lang="en-US" altLang="ko-KR" sz="1400" dirty="0"/>
              <a:t>Image Coordinate</a:t>
            </a:r>
            <a:r>
              <a:rPr lang="ko-KR" altLang="en-US" sz="1400" dirty="0"/>
              <a:t>와 </a:t>
            </a:r>
            <a:r>
              <a:rPr lang="en-US" altLang="ko-KR" sz="1400" dirty="0"/>
              <a:t>Normalized coordinate</a:t>
            </a:r>
            <a:r>
              <a:rPr lang="ko-KR" altLang="en-US" sz="1400" dirty="0"/>
              <a:t> 사이의 변환이 가능합니다</a:t>
            </a:r>
            <a:r>
              <a:rPr lang="en-US" altLang="ko-KR" sz="1400" dirty="0"/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4AA90C2-AD08-4F13-95BA-3CC98824B1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544" y="1700808"/>
            <a:ext cx="1390650" cy="3333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F9BA033-EAD9-4D5A-B893-C95A8D3DB9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940" y="2736487"/>
            <a:ext cx="1722667" cy="109175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8CD9510-A98D-4956-BB5B-53BA444D20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7607" y="2923708"/>
            <a:ext cx="1543050" cy="32385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7BF3E734-53BE-4E2C-8912-80ACFAF85D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37176" y="-11938"/>
            <a:ext cx="3225547" cy="210387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7AE618FA-B4B5-4E1F-BAAA-AB179A4515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46480" y="6194258"/>
            <a:ext cx="1333500" cy="37147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75D4DC1-ADC7-4BD7-B953-319B49BDA94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52600" y="4488346"/>
            <a:ext cx="1390650" cy="31432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19A3B48-1BCF-4584-97D2-4840D3C6B69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36776" y="5802542"/>
            <a:ext cx="2088232" cy="106205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F97E926-C661-4CEF-9642-8211181AF4A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00790" y="5802542"/>
            <a:ext cx="3099048" cy="885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632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214184" y="151536"/>
            <a:ext cx="8915400" cy="59262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prstClr val="black"/>
                </a:solidFill>
              </a:rPr>
              <a:t>Transformation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D7DF8B-7C9E-4515-8937-A0B201BD04B4}"/>
              </a:ext>
            </a:extLst>
          </p:cNvPr>
          <p:cNvSpPr txBox="1"/>
          <p:nvPr/>
        </p:nvSpPr>
        <p:spPr>
          <a:xfrm>
            <a:off x="194688" y="931542"/>
            <a:ext cx="4686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150" dirty="0">
                <a:solidFill>
                  <a:prstClr val="black"/>
                </a:solidFill>
                <a:latin typeface="뷰웍스 B" pitchFamily="18" charset="-127"/>
                <a:ea typeface="뷰웍스 B" pitchFamily="18" charset="-127"/>
                <a:cs typeface="뷰웍스 B" pitchFamily="18" charset="-127"/>
              </a:rPr>
              <a:t>Geometric Transformation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F23AF3-CAD5-4A67-9276-53369ECD6A0F}"/>
              </a:ext>
            </a:extLst>
          </p:cNvPr>
          <p:cNvSpPr txBox="1"/>
          <p:nvPr/>
        </p:nvSpPr>
        <p:spPr>
          <a:xfrm>
            <a:off x="469008" y="1469683"/>
            <a:ext cx="902049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(</a:t>
            </a:r>
            <a:r>
              <a:rPr lang="en-US" altLang="ko-KR" sz="1400" dirty="0" err="1"/>
              <a:t>u,v</a:t>
            </a:r>
            <a:r>
              <a:rPr lang="en-US" altLang="ko-KR" sz="1400" dirty="0"/>
              <a:t>)</a:t>
            </a:r>
            <a:r>
              <a:rPr lang="ko-KR" altLang="en-US" sz="1400" dirty="0"/>
              <a:t>를 원본 영상에서의 </a:t>
            </a:r>
            <a:r>
              <a:rPr lang="en-US" altLang="ko-KR" sz="1400" dirty="0"/>
              <a:t>Image Coordinate</a:t>
            </a:r>
            <a:r>
              <a:rPr lang="ko-KR" altLang="en-US" sz="1400" dirty="0"/>
              <a:t>이라 하고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en-US" altLang="ko-KR" sz="1400" dirty="0"/>
              <a:t>(</a:t>
            </a:r>
            <a:r>
              <a:rPr lang="en-US" altLang="ko-KR" sz="1400" dirty="0" err="1"/>
              <a:t>x,y</a:t>
            </a:r>
            <a:r>
              <a:rPr lang="en-US" altLang="ko-KR" sz="1400" dirty="0"/>
              <a:t>)</a:t>
            </a:r>
            <a:r>
              <a:rPr lang="ko-KR" altLang="en-US" sz="1400" dirty="0"/>
              <a:t>를 변형된 </a:t>
            </a:r>
            <a:r>
              <a:rPr lang="en-US" altLang="ko-KR" sz="1400" dirty="0"/>
              <a:t>(deformed or warped) </a:t>
            </a:r>
            <a:r>
              <a:rPr lang="ko-KR" altLang="en-US" sz="1400" dirty="0"/>
              <a:t>영상에서의 </a:t>
            </a:r>
            <a:r>
              <a:rPr lang="en-US" altLang="ko-KR" sz="1400" dirty="0"/>
              <a:t>Image coordinate</a:t>
            </a:r>
            <a:r>
              <a:rPr lang="ko-KR" altLang="en-US" sz="1400" dirty="0"/>
              <a:t>라 할 때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이 둘을 관계 짓는 것을 다음과 같이 </a:t>
            </a:r>
            <a:r>
              <a:rPr lang="en-US" altLang="ko-KR" sz="1400" dirty="0"/>
              <a:t>Forward mapping / Inverse mapping </a:t>
            </a:r>
            <a:r>
              <a:rPr lang="ko-KR" altLang="en-US" sz="1400" dirty="0"/>
              <a:t>이라 한다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endParaRPr lang="en-US" altLang="ko-KR" sz="1400" dirty="0"/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endParaRPr lang="en-US" altLang="ko-KR" sz="14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6CB7E12-2472-47AB-A50A-AF53833A2B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552" y="2469331"/>
            <a:ext cx="4464496" cy="143263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CB5213A-2459-4462-AADA-63A3FFF421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4256" y="2180289"/>
            <a:ext cx="3341192" cy="1721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5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214184" y="151536"/>
            <a:ext cx="8915400" cy="59262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prstClr val="black"/>
                </a:solidFill>
              </a:rPr>
              <a:t>Transformation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D7DF8B-7C9E-4515-8937-A0B201BD04B4}"/>
              </a:ext>
            </a:extLst>
          </p:cNvPr>
          <p:cNvSpPr txBox="1"/>
          <p:nvPr/>
        </p:nvSpPr>
        <p:spPr>
          <a:xfrm>
            <a:off x="194688" y="931542"/>
            <a:ext cx="4686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150" dirty="0">
                <a:solidFill>
                  <a:prstClr val="black"/>
                </a:solidFill>
                <a:latin typeface="뷰웍스 B" pitchFamily="18" charset="-127"/>
                <a:ea typeface="뷰웍스 B" pitchFamily="18" charset="-127"/>
                <a:cs typeface="뷰웍스 B" pitchFamily="18" charset="-127"/>
              </a:rPr>
              <a:t>Geometric Transformation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F23AF3-CAD5-4A67-9276-53369ECD6A0F}"/>
              </a:ext>
            </a:extLst>
          </p:cNvPr>
          <p:cNvSpPr txBox="1"/>
          <p:nvPr/>
        </p:nvSpPr>
        <p:spPr>
          <a:xfrm>
            <a:off x="469008" y="1469683"/>
            <a:ext cx="26837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Translation</a:t>
            </a:r>
            <a:br>
              <a:rPr lang="en-US" altLang="ko-KR" sz="1400" dirty="0"/>
            </a:br>
            <a:r>
              <a:rPr lang="en-US" altLang="ko-KR" sz="1400" dirty="0"/>
              <a:t>: Linear part</a:t>
            </a:r>
            <a:r>
              <a:rPr lang="ko-KR" altLang="en-US" sz="1400" dirty="0"/>
              <a:t>는 </a:t>
            </a:r>
            <a:r>
              <a:rPr lang="en-US" altLang="ko-KR" sz="1400" dirty="0"/>
              <a:t>Identity</a:t>
            </a:r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endParaRPr lang="en-US" altLang="ko-KR" sz="14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FC13A7A-5D2B-426F-89D7-AC48B97A6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552" y="2060848"/>
            <a:ext cx="1920330" cy="182111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23E207B-6D73-4F6B-A259-2744E2727E52}"/>
              </a:ext>
            </a:extLst>
          </p:cNvPr>
          <p:cNvSpPr txBox="1"/>
          <p:nvPr/>
        </p:nvSpPr>
        <p:spPr>
          <a:xfrm>
            <a:off x="3268768" y="1469683"/>
            <a:ext cx="26837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Scale</a:t>
            </a:r>
            <a:br>
              <a:rPr lang="en-US" altLang="ko-KR" sz="1400" dirty="0"/>
            </a:br>
            <a:r>
              <a:rPr lang="en-US" altLang="ko-KR" sz="1400" dirty="0"/>
              <a:t>: Linear part</a:t>
            </a:r>
            <a:r>
              <a:rPr lang="ko-KR" altLang="en-US" sz="1400" dirty="0"/>
              <a:t>는 </a:t>
            </a:r>
            <a:r>
              <a:rPr lang="en-US" altLang="ko-KR" sz="1400" dirty="0"/>
              <a:t>Diagonal</a:t>
            </a:r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endParaRPr lang="en-US" altLang="ko-KR" sz="1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EC6F738-297C-4ADF-A8E7-868E84BBA3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9957" y="2060848"/>
            <a:ext cx="1924717" cy="176899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27AF19D-720E-4C27-8D80-E354F7F1A927}"/>
              </a:ext>
            </a:extLst>
          </p:cNvPr>
          <p:cNvSpPr txBox="1"/>
          <p:nvPr/>
        </p:nvSpPr>
        <p:spPr>
          <a:xfrm>
            <a:off x="589363" y="4058489"/>
            <a:ext cx="2683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Rotation about Z axis</a:t>
            </a:r>
            <a:br>
              <a:rPr lang="en-US" altLang="ko-KR" sz="1400" dirty="0"/>
            </a:br>
            <a:r>
              <a:rPr lang="en-US" altLang="ko-KR" sz="1400" dirty="0"/>
              <a:t>: Linear part</a:t>
            </a:r>
            <a:r>
              <a:rPr lang="ko-KR" altLang="en-US" sz="1400" dirty="0"/>
              <a:t>는 </a:t>
            </a:r>
            <a:r>
              <a:rPr lang="en-US" altLang="ko-KR" sz="1400" dirty="0"/>
              <a:t>Orthogonal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E5B7781-3093-49E0-A743-4FCB354B3D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5700" y="4752905"/>
            <a:ext cx="1915182" cy="173278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4BFB3D8-1B2F-4575-B9AE-40E7AA7E17F9}"/>
              </a:ext>
            </a:extLst>
          </p:cNvPr>
          <p:cNvSpPr txBox="1"/>
          <p:nvPr/>
        </p:nvSpPr>
        <p:spPr>
          <a:xfrm>
            <a:off x="3238295" y="4058489"/>
            <a:ext cx="2683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Rotation about X axis</a:t>
            </a:r>
            <a:br>
              <a:rPr lang="en-US" altLang="ko-KR" sz="1400" dirty="0"/>
            </a:br>
            <a:r>
              <a:rPr lang="en-US" altLang="ko-KR" sz="1400" dirty="0"/>
              <a:t>: Linear part</a:t>
            </a:r>
            <a:r>
              <a:rPr lang="ko-KR" altLang="en-US" sz="1400" dirty="0"/>
              <a:t>는 </a:t>
            </a:r>
            <a:r>
              <a:rPr lang="en-US" altLang="ko-KR" sz="1400" dirty="0"/>
              <a:t>Orthogonal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B2D18CB-6EEB-4159-9B40-4C8B240241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99957" y="4810354"/>
            <a:ext cx="1841991" cy="167533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B075EE9-8493-4204-8ADB-9651DA246B3F}"/>
              </a:ext>
            </a:extLst>
          </p:cNvPr>
          <p:cNvSpPr txBox="1"/>
          <p:nvPr/>
        </p:nvSpPr>
        <p:spPr>
          <a:xfrm>
            <a:off x="6160604" y="4058489"/>
            <a:ext cx="2683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Rotation about Y axis</a:t>
            </a:r>
            <a:br>
              <a:rPr lang="en-US" altLang="ko-KR" sz="1400" dirty="0"/>
            </a:br>
            <a:r>
              <a:rPr lang="en-US" altLang="ko-KR" sz="1400" dirty="0"/>
              <a:t>: Linear part</a:t>
            </a:r>
            <a:r>
              <a:rPr lang="ko-KR" altLang="en-US" sz="1400" dirty="0"/>
              <a:t>는 </a:t>
            </a:r>
            <a:r>
              <a:rPr lang="en-US" altLang="ko-KR" sz="1400" dirty="0"/>
              <a:t>Orthogonal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211B1244-BB98-4582-B6FD-704BC84A70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9184" y="4824619"/>
            <a:ext cx="1841991" cy="1673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774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214184" y="151536"/>
            <a:ext cx="8915400" cy="59262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prstClr val="black"/>
                </a:solidFill>
              </a:rPr>
              <a:t>Transformation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D7DF8B-7C9E-4515-8937-A0B201BD04B4}"/>
              </a:ext>
            </a:extLst>
          </p:cNvPr>
          <p:cNvSpPr txBox="1"/>
          <p:nvPr/>
        </p:nvSpPr>
        <p:spPr>
          <a:xfrm>
            <a:off x="194688" y="931542"/>
            <a:ext cx="411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150" dirty="0">
                <a:solidFill>
                  <a:prstClr val="black"/>
                </a:solidFill>
                <a:latin typeface="뷰웍스 B" pitchFamily="18" charset="-127"/>
                <a:ea typeface="뷰웍스 B" pitchFamily="18" charset="-127"/>
                <a:cs typeface="뷰웍스 B" pitchFamily="18" charset="-127"/>
              </a:rPr>
              <a:t>Homogeneous coordinate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F23AF3-CAD5-4A67-9276-53369ECD6A0F}"/>
              </a:ext>
            </a:extLst>
          </p:cNvPr>
          <p:cNvSpPr txBox="1"/>
          <p:nvPr/>
        </p:nvSpPr>
        <p:spPr>
          <a:xfrm>
            <a:off x="469008" y="1469683"/>
            <a:ext cx="8372424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Euclidean geometry</a:t>
            </a:r>
            <a:r>
              <a:rPr lang="ko-KR" altLang="en-US" sz="1400" dirty="0"/>
              <a:t>에서 </a:t>
            </a:r>
            <a:r>
              <a:rPr lang="en-US" altLang="ko-KR" sz="1400" dirty="0"/>
              <a:t>Cartesian coordinate</a:t>
            </a:r>
            <a:r>
              <a:rPr lang="ko-KR" altLang="en-US" sz="1400" dirty="0"/>
              <a:t>가 사용되는 것 처럼</a:t>
            </a:r>
            <a:r>
              <a:rPr lang="en-US" altLang="ko-KR" sz="1400" dirty="0"/>
              <a:t>, Projective geometry</a:t>
            </a:r>
            <a:r>
              <a:rPr lang="ko-KR" altLang="en-US" sz="1400" dirty="0"/>
              <a:t>에서 사용되는 </a:t>
            </a:r>
            <a:r>
              <a:rPr lang="en-US" altLang="ko-KR" sz="1400" dirty="0"/>
              <a:t>Coordinate system </a:t>
            </a:r>
            <a:r>
              <a:rPr lang="ko-KR" altLang="en-US" sz="1400" dirty="0"/>
              <a:t>이다</a:t>
            </a:r>
            <a:r>
              <a:rPr lang="en-US" altLang="ko-KR" sz="1400" dirty="0"/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간단하게 말하면</a:t>
            </a:r>
            <a:r>
              <a:rPr lang="en-US" altLang="ko-KR" sz="1400" dirty="0"/>
              <a:t>, Cartesian coordinate system</a:t>
            </a:r>
            <a:r>
              <a:rPr lang="ko-KR" altLang="en-US" sz="1400" dirty="0"/>
              <a:t>에서 </a:t>
            </a:r>
            <a:r>
              <a:rPr lang="en-US" altLang="ko-KR" sz="1400" dirty="0"/>
              <a:t>(</a:t>
            </a:r>
            <a:r>
              <a:rPr lang="en-US" altLang="ko-KR" sz="1400" dirty="0" err="1"/>
              <a:t>x,y</a:t>
            </a:r>
            <a:r>
              <a:rPr lang="en-US" altLang="ko-KR" sz="1400" dirty="0"/>
              <a:t>)</a:t>
            </a:r>
            <a:r>
              <a:rPr lang="ko-KR" altLang="en-US" sz="1400" dirty="0"/>
              <a:t>를 </a:t>
            </a:r>
            <a:r>
              <a:rPr lang="en-US" altLang="ko-KR" sz="1400" dirty="0"/>
              <a:t>(</a:t>
            </a:r>
            <a:r>
              <a:rPr lang="en-US" altLang="ko-KR" sz="1400" dirty="0" err="1"/>
              <a:t>wx,wy,w</a:t>
            </a:r>
            <a:r>
              <a:rPr lang="en-US" altLang="ko-KR" sz="1400" dirty="0"/>
              <a:t>)</a:t>
            </a:r>
            <a:r>
              <a:rPr lang="ko-KR" altLang="en-US" sz="1400" dirty="0"/>
              <a:t>로 표현하는 것</a:t>
            </a:r>
            <a:br>
              <a:rPr lang="en-US" altLang="ko-KR" sz="1400" dirty="0"/>
            </a:br>
            <a:r>
              <a:rPr lang="ko-KR" altLang="en-US" sz="1400" dirty="0"/>
              <a:t>따라서</a:t>
            </a:r>
            <a:r>
              <a:rPr lang="en-US" altLang="ko-KR" sz="1400" dirty="0"/>
              <a:t>, Homogeneous </a:t>
            </a:r>
            <a:r>
              <a:rPr lang="ko-KR" altLang="en-US" sz="1400" dirty="0"/>
              <a:t>좌표계에서 </a:t>
            </a:r>
            <a:r>
              <a:rPr lang="en-US" altLang="ko-KR" sz="1400" dirty="0"/>
              <a:t>scale</a:t>
            </a:r>
            <a:r>
              <a:rPr lang="ko-KR" altLang="en-US" sz="1400" dirty="0"/>
              <a:t>은 무시되며</a:t>
            </a:r>
            <a:r>
              <a:rPr lang="en-US" altLang="ko-KR" sz="1400" dirty="0"/>
              <a:t>, (</a:t>
            </a:r>
            <a:r>
              <a:rPr lang="en-US" altLang="ko-KR" sz="1400" dirty="0" err="1"/>
              <a:t>x,y</a:t>
            </a:r>
            <a:r>
              <a:rPr lang="en-US" altLang="ko-KR" sz="1400" dirty="0"/>
              <a:t>)</a:t>
            </a:r>
            <a:r>
              <a:rPr lang="ko-KR" altLang="en-US" sz="1400" dirty="0"/>
              <a:t>에 대한 </a:t>
            </a:r>
            <a:r>
              <a:rPr lang="en-US" altLang="ko-KR" sz="1400" dirty="0"/>
              <a:t>homogeneous </a:t>
            </a:r>
            <a:r>
              <a:rPr lang="ko-KR" altLang="en-US" sz="1400" dirty="0"/>
              <a:t>좌표 표현은 무한이 많이 존재 하게 된다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: </a:t>
            </a:r>
            <a:r>
              <a:rPr lang="ko-KR" altLang="en-US" sz="1400" dirty="0"/>
              <a:t>마찬가지로 </a:t>
            </a:r>
            <a:r>
              <a:rPr lang="en-US" altLang="ko-KR" sz="1400" dirty="0"/>
              <a:t>3D </a:t>
            </a:r>
            <a:r>
              <a:rPr lang="ko-KR" altLang="en-US" sz="1400" dirty="0"/>
              <a:t>에서의 표현은 </a:t>
            </a:r>
            <a:r>
              <a:rPr lang="en-US" altLang="ko-KR" sz="1400" dirty="0"/>
              <a:t>(X,Y,Z) </a:t>
            </a:r>
            <a:r>
              <a:rPr lang="en-US" altLang="ko-KR" sz="1400" dirty="0">
                <a:sym typeface="Wingdings" panose="05000000000000000000" pitchFamily="2" charset="2"/>
              </a:rPr>
              <a:t> (</a:t>
            </a:r>
            <a:r>
              <a:rPr lang="en-US" altLang="ko-KR" sz="1400" dirty="0" err="1">
                <a:sym typeface="Wingdings" panose="05000000000000000000" pitchFamily="2" charset="2"/>
              </a:rPr>
              <a:t>wX</a:t>
            </a:r>
            <a:r>
              <a:rPr lang="en-US" altLang="ko-KR" sz="1400" dirty="0">
                <a:sym typeface="Wingdings" panose="05000000000000000000" pitchFamily="2" charset="2"/>
              </a:rPr>
              <a:t>, </a:t>
            </a:r>
            <a:r>
              <a:rPr lang="en-US" altLang="ko-KR" sz="1400" dirty="0" err="1">
                <a:sym typeface="Wingdings" panose="05000000000000000000" pitchFamily="2" charset="2"/>
              </a:rPr>
              <a:t>wY</a:t>
            </a:r>
            <a:r>
              <a:rPr lang="en-US" altLang="ko-KR" sz="1400" dirty="0">
                <a:sym typeface="Wingdings" panose="05000000000000000000" pitchFamily="2" charset="2"/>
              </a:rPr>
              <a:t>, </a:t>
            </a:r>
            <a:r>
              <a:rPr lang="en-US" altLang="ko-KR" sz="1400" dirty="0" err="1">
                <a:sym typeface="Wingdings" panose="05000000000000000000" pitchFamily="2" charset="2"/>
              </a:rPr>
              <a:t>wZ</a:t>
            </a:r>
            <a:r>
              <a:rPr lang="en-US" altLang="ko-KR" sz="1400" dirty="0">
                <a:sym typeface="Wingdings" panose="05000000000000000000" pitchFamily="2" charset="2"/>
              </a:rPr>
              <a:t>, w)</a:t>
            </a:r>
            <a:r>
              <a:rPr lang="ko-KR" altLang="en-US" sz="1400" dirty="0">
                <a:sym typeface="Wingdings" panose="05000000000000000000" pitchFamily="2" charset="2"/>
              </a:rPr>
              <a:t>로 표현합니다</a:t>
            </a:r>
            <a:r>
              <a:rPr lang="en-US" altLang="ko-KR" sz="1400" dirty="0"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ym typeface="Wingdings" panose="05000000000000000000" pitchFamily="2" charset="2"/>
              </a:rPr>
              <a:t>역으로 </a:t>
            </a:r>
            <a:r>
              <a:rPr lang="en-US" altLang="ko-KR" sz="1400" dirty="0">
                <a:sym typeface="Wingdings" panose="05000000000000000000" pitchFamily="2" charset="2"/>
              </a:rPr>
              <a:t>Homogeneous </a:t>
            </a:r>
            <a:r>
              <a:rPr lang="ko-KR" altLang="en-US" sz="1400" dirty="0">
                <a:sym typeface="Wingdings" panose="05000000000000000000" pitchFamily="2" charset="2"/>
              </a:rPr>
              <a:t>좌표계에서 우리가 사용하는 </a:t>
            </a:r>
            <a:r>
              <a:rPr lang="en-US" altLang="ko-KR" sz="1400" dirty="0" err="1">
                <a:sym typeface="Wingdings" panose="05000000000000000000" pitchFamily="2" charset="2"/>
              </a:rPr>
              <a:t>Cardinate</a:t>
            </a:r>
            <a:r>
              <a:rPr lang="en-US" altLang="ko-KR" sz="1400" dirty="0">
                <a:sym typeface="Wingdings" panose="05000000000000000000" pitchFamily="2" charset="2"/>
              </a:rPr>
              <a:t> </a:t>
            </a:r>
            <a:r>
              <a:rPr lang="ko-KR" altLang="en-US" sz="1400" dirty="0">
                <a:sym typeface="Wingdings" panose="05000000000000000000" pitchFamily="2" charset="2"/>
              </a:rPr>
              <a:t>좌표계로 변환하려면 </a:t>
            </a:r>
            <a:r>
              <a:rPr lang="en-US" altLang="ko-KR" sz="1400" dirty="0">
                <a:sym typeface="Wingdings" panose="05000000000000000000" pitchFamily="2" charset="2"/>
              </a:rPr>
              <a:t>Scale</a:t>
            </a:r>
            <a:r>
              <a:rPr lang="ko-KR" altLang="en-US" sz="1400" dirty="0">
                <a:sym typeface="Wingdings" panose="05000000000000000000" pitchFamily="2" charset="2"/>
              </a:rPr>
              <a:t> </a:t>
            </a:r>
            <a:r>
              <a:rPr lang="en-US" altLang="ko-KR" sz="1400" dirty="0">
                <a:sym typeface="Wingdings" panose="05000000000000000000" pitchFamily="2" charset="2"/>
              </a:rPr>
              <a:t>factor</a:t>
            </a:r>
            <a:r>
              <a:rPr lang="ko-KR" altLang="en-US" sz="1400" dirty="0">
                <a:sym typeface="Wingdings" panose="05000000000000000000" pitchFamily="2" charset="2"/>
              </a:rPr>
              <a:t>를 </a:t>
            </a:r>
            <a:r>
              <a:rPr lang="en-US" altLang="ko-KR" sz="1400" dirty="0">
                <a:sym typeface="Wingdings" panose="05000000000000000000" pitchFamily="2" charset="2"/>
              </a:rPr>
              <a:t>1</a:t>
            </a:r>
            <a:r>
              <a:rPr lang="ko-KR" altLang="en-US" sz="1400" dirty="0">
                <a:sym typeface="Wingdings" panose="05000000000000000000" pitchFamily="2" charset="2"/>
              </a:rPr>
              <a:t>로 변경 한 후</a:t>
            </a:r>
            <a:r>
              <a:rPr lang="en-US" altLang="ko-KR" sz="1400" dirty="0">
                <a:sym typeface="Wingdings" panose="05000000000000000000" pitchFamily="2" charset="2"/>
              </a:rPr>
              <a:t>, 1</a:t>
            </a:r>
            <a:r>
              <a:rPr lang="ko-KR" altLang="en-US" sz="1400" dirty="0">
                <a:sym typeface="Wingdings" panose="05000000000000000000" pitchFamily="2" charset="2"/>
              </a:rPr>
              <a:t>을 </a:t>
            </a:r>
            <a:r>
              <a:rPr lang="ko-KR" altLang="en-US" sz="1400" dirty="0" err="1">
                <a:sym typeface="Wingdings" panose="05000000000000000000" pitchFamily="2" charset="2"/>
              </a:rPr>
              <a:t>떼내면</a:t>
            </a:r>
            <a:r>
              <a:rPr lang="ko-KR" altLang="en-US" sz="1400" dirty="0">
                <a:sym typeface="Wingdings" panose="05000000000000000000" pitchFamily="2" charset="2"/>
              </a:rPr>
              <a:t> 된다</a:t>
            </a:r>
            <a:r>
              <a:rPr lang="en-US" altLang="ko-KR" sz="1400" dirty="0">
                <a:sym typeface="Wingdings" panose="05000000000000000000" pitchFamily="2" charset="2"/>
              </a:rPr>
              <a:t>.</a:t>
            </a:r>
            <a:br>
              <a:rPr lang="en-US" altLang="ko-KR" sz="1400" dirty="0">
                <a:sym typeface="Wingdings" panose="05000000000000000000" pitchFamily="2" charset="2"/>
              </a:rPr>
            </a:br>
            <a:r>
              <a:rPr lang="en-US" altLang="ko-KR" sz="1400" dirty="0">
                <a:sym typeface="Wingdings" panose="05000000000000000000" pitchFamily="2" charset="2"/>
              </a:rPr>
              <a:t>: (</a:t>
            </a:r>
            <a:r>
              <a:rPr lang="en-US" altLang="ko-KR" sz="1400" dirty="0" err="1">
                <a:sym typeface="Wingdings" panose="05000000000000000000" pitchFamily="2" charset="2"/>
              </a:rPr>
              <a:t>x,y,w</a:t>
            </a:r>
            <a:r>
              <a:rPr lang="en-US" altLang="ko-KR" sz="1400" dirty="0">
                <a:sym typeface="Wingdings" panose="05000000000000000000" pitchFamily="2" charset="2"/>
              </a:rPr>
              <a:t>)  (x/w, y/w, 1)  (x/w, y/w)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Projective geometry</a:t>
            </a:r>
            <a:r>
              <a:rPr lang="ko-KR" altLang="en-US" sz="1400" dirty="0"/>
              <a:t>와</a:t>
            </a:r>
            <a:r>
              <a:rPr lang="en-US" altLang="ko-KR" sz="1400" dirty="0"/>
              <a:t> Computer graphics </a:t>
            </a:r>
            <a:r>
              <a:rPr lang="ko-KR" altLang="en-US" sz="1400" dirty="0"/>
              <a:t>분야에서 많이 사용되는데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그 이유는 </a:t>
            </a:r>
            <a:r>
              <a:rPr lang="en-US" altLang="ko-KR" sz="1400" dirty="0"/>
              <a:t>Affine </a:t>
            </a:r>
            <a:r>
              <a:rPr lang="ko-KR" altLang="en-US" sz="1400" dirty="0"/>
              <a:t>변환이나</a:t>
            </a:r>
            <a:r>
              <a:rPr lang="en-US" altLang="ko-KR" sz="1400" dirty="0"/>
              <a:t>, perspective(projective) </a:t>
            </a:r>
            <a:r>
              <a:rPr lang="ko-KR" altLang="en-US" sz="1400" dirty="0"/>
              <a:t>변환을 단일 행렬로 표현 할 수 있기 때문이다</a:t>
            </a:r>
            <a:r>
              <a:rPr lang="en-US" altLang="ko-KR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br>
              <a:rPr lang="en-US" altLang="ko-KR" sz="1400" dirty="0"/>
            </a:b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802212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214184" y="151536"/>
            <a:ext cx="8915400" cy="59262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prstClr val="black"/>
                </a:solidFill>
              </a:rPr>
              <a:t>Transformation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D7DF8B-7C9E-4515-8937-A0B201BD04B4}"/>
              </a:ext>
            </a:extLst>
          </p:cNvPr>
          <p:cNvSpPr txBox="1"/>
          <p:nvPr/>
        </p:nvSpPr>
        <p:spPr>
          <a:xfrm>
            <a:off x="194688" y="931542"/>
            <a:ext cx="4686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150" dirty="0">
                <a:solidFill>
                  <a:prstClr val="black"/>
                </a:solidFill>
                <a:latin typeface="뷰웍스 B" pitchFamily="18" charset="-127"/>
                <a:ea typeface="뷰웍스 B" pitchFamily="18" charset="-127"/>
                <a:cs typeface="뷰웍스 B" pitchFamily="18" charset="-127"/>
              </a:rPr>
              <a:t>Rotation General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F23AF3-CAD5-4A67-9276-53369ECD6A0F}"/>
              </a:ext>
            </a:extLst>
          </p:cNvPr>
          <p:cNvSpPr txBox="1"/>
          <p:nvPr/>
        </p:nvSpPr>
        <p:spPr>
          <a:xfrm>
            <a:off x="469008" y="1469683"/>
            <a:ext cx="837242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Rotation in 2D</a:t>
            </a:r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ko-KR" altLang="en-US" sz="1400" dirty="0">
                <a:solidFill>
                  <a:prstClr val="black"/>
                </a:solidFill>
              </a:rPr>
              <a:t>점을 중심으로 </a:t>
            </a:r>
            <a:r>
              <a:rPr lang="en-US" altLang="ko-KR" sz="1400" dirty="0">
                <a:solidFill>
                  <a:prstClr val="black"/>
                </a:solidFill>
              </a:rPr>
              <a:t>Rotate </a:t>
            </a:r>
            <a:r>
              <a:rPr lang="ko-KR" altLang="en-US" sz="1400" dirty="0">
                <a:solidFill>
                  <a:prstClr val="black"/>
                </a:solidFill>
              </a:rPr>
              <a:t>한다</a:t>
            </a:r>
            <a:r>
              <a:rPr lang="en-US" altLang="ko-KR" sz="1400" dirty="0">
                <a:solidFill>
                  <a:prstClr val="black"/>
                </a:solidFill>
              </a:rPr>
              <a:t>.</a:t>
            </a:r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en-US" altLang="ko-KR" sz="1400" dirty="0">
                <a:solidFill>
                  <a:prstClr val="black"/>
                </a:solidFill>
              </a:rPr>
              <a:t>Angle</a:t>
            </a:r>
            <a:r>
              <a:rPr lang="ko-KR" altLang="en-US" sz="1400" dirty="0">
                <a:solidFill>
                  <a:prstClr val="black"/>
                </a:solidFill>
              </a:rPr>
              <a:t>을 갖는다</a:t>
            </a:r>
            <a:r>
              <a:rPr lang="en-US" altLang="ko-KR" sz="1400" dirty="0">
                <a:solidFill>
                  <a:prstClr val="black"/>
                </a:solidFill>
              </a:rPr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Rotation in 3D</a:t>
            </a:r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ko-KR" altLang="en-US" sz="1400" dirty="0"/>
              <a:t>축을 중심으로 </a:t>
            </a:r>
            <a:r>
              <a:rPr lang="en-US" altLang="ko-KR" sz="1400" dirty="0"/>
              <a:t>Rotate </a:t>
            </a:r>
            <a:r>
              <a:rPr lang="ko-KR" altLang="en-US" sz="1400" dirty="0"/>
              <a:t>한다</a:t>
            </a:r>
            <a:r>
              <a:rPr lang="en-US" altLang="ko-KR" sz="1400" dirty="0"/>
              <a:t>.</a:t>
            </a:r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en-US" altLang="ko-KR" sz="1400" dirty="0"/>
              <a:t>Origin</a:t>
            </a:r>
            <a:r>
              <a:rPr lang="ko-KR" altLang="en-US" sz="1400" dirty="0"/>
              <a:t>에 대한 기본 </a:t>
            </a:r>
            <a:r>
              <a:rPr lang="en-US" altLang="ko-KR" sz="1400" dirty="0"/>
              <a:t>Rotation</a:t>
            </a:r>
            <a:r>
              <a:rPr lang="ko-KR" altLang="en-US" sz="1400" dirty="0"/>
              <a:t>은 </a:t>
            </a:r>
            <a:r>
              <a:rPr lang="en-US" altLang="ko-KR" sz="1400" dirty="0"/>
              <a:t>Unit vector</a:t>
            </a:r>
            <a:r>
              <a:rPr lang="ko-KR" altLang="en-US" sz="1400" dirty="0"/>
              <a:t>와 </a:t>
            </a:r>
            <a:r>
              <a:rPr lang="en-US" altLang="ko-KR" sz="1400" dirty="0"/>
              <a:t>angle</a:t>
            </a:r>
            <a:r>
              <a:rPr lang="ko-KR" altLang="en-US" sz="1400" dirty="0"/>
              <a:t>을 갖는다</a:t>
            </a:r>
            <a:r>
              <a:rPr lang="en-US" altLang="ko-KR" sz="1400" dirty="0"/>
              <a:t>.</a:t>
            </a:r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ko-KR" altLang="en-US" sz="1400" dirty="0"/>
              <a:t>방법</a:t>
            </a:r>
            <a:endParaRPr lang="en-US" altLang="ko-KR" sz="14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Frame transformation</a:t>
            </a:r>
            <a:r>
              <a:rPr lang="ko-KR" altLang="en-US" sz="1400" dirty="0"/>
              <a:t>을 통한 간접 방법</a:t>
            </a:r>
            <a:endParaRPr lang="en-US" altLang="ko-KR" sz="14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Euler angles,</a:t>
            </a:r>
            <a:r>
              <a:rPr lang="ko-KR" altLang="en-US" sz="1400" dirty="0"/>
              <a:t> </a:t>
            </a:r>
            <a:r>
              <a:rPr lang="en-US" altLang="ko-KR" sz="1400" dirty="0"/>
              <a:t>(Axis,</a:t>
            </a:r>
            <a:r>
              <a:rPr lang="ko-KR" altLang="en-US" sz="1400" dirty="0"/>
              <a:t> </a:t>
            </a:r>
            <a:r>
              <a:rPr lang="en-US" altLang="ko-KR" sz="1400" dirty="0"/>
              <a:t>angle)</a:t>
            </a:r>
            <a:r>
              <a:rPr lang="ko-KR" altLang="en-US" sz="1400" dirty="0"/>
              <a:t> </a:t>
            </a:r>
            <a:r>
              <a:rPr lang="en-US" altLang="ko-KR" sz="1400" dirty="0"/>
              <a:t>rotation,</a:t>
            </a:r>
            <a:r>
              <a:rPr lang="ko-KR" altLang="en-US" sz="1400" dirty="0"/>
              <a:t> </a:t>
            </a:r>
            <a:r>
              <a:rPr lang="en-US" altLang="ko-KR" sz="1400" dirty="0"/>
              <a:t>Quaternions</a:t>
            </a:r>
            <a:r>
              <a:rPr lang="ko-KR" altLang="en-US" sz="1400" dirty="0"/>
              <a:t>를 이용한 직접 방법</a:t>
            </a:r>
            <a:endParaRPr lang="en-US" altLang="ko-KR" sz="14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9C3B528-C6A9-44A7-8944-4325A7948E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4635" y="1193153"/>
            <a:ext cx="2792091" cy="1947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870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214184" y="151536"/>
            <a:ext cx="8915400" cy="59262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prstClr val="black"/>
                </a:solidFill>
              </a:rPr>
              <a:t>Transformation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D7DF8B-7C9E-4515-8937-A0B201BD04B4}"/>
              </a:ext>
            </a:extLst>
          </p:cNvPr>
          <p:cNvSpPr txBox="1"/>
          <p:nvPr/>
        </p:nvSpPr>
        <p:spPr>
          <a:xfrm>
            <a:off x="194688" y="931542"/>
            <a:ext cx="4686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150" dirty="0">
                <a:solidFill>
                  <a:prstClr val="black"/>
                </a:solidFill>
                <a:latin typeface="뷰웍스 B" pitchFamily="18" charset="-127"/>
                <a:ea typeface="뷰웍스 B" pitchFamily="18" charset="-127"/>
                <a:cs typeface="뷰웍스 B" pitchFamily="18" charset="-127"/>
              </a:rPr>
              <a:t>Transformation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F23AF3-CAD5-4A67-9276-53369ECD6A0F}"/>
              </a:ext>
            </a:extLst>
          </p:cNvPr>
          <p:cNvSpPr txBox="1"/>
          <p:nvPr/>
        </p:nvSpPr>
        <p:spPr>
          <a:xfrm>
            <a:off x="469008" y="1469683"/>
            <a:ext cx="837242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Rigid Transformation(</a:t>
            </a:r>
            <a:r>
              <a:rPr lang="ko-KR" altLang="en-US" sz="1400" dirty="0"/>
              <a:t>강체 변환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다른말로</a:t>
            </a:r>
            <a:r>
              <a:rPr lang="ko-KR" altLang="en-US" sz="1400" dirty="0"/>
              <a:t> </a:t>
            </a:r>
            <a:r>
              <a:rPr lang="en-US" altLang="ko-KR" sz="1400" dirty="0"/>
              <a:t>Euclidean transformation)</a:t>
            </a:r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ko-KR" altLang="en-US" sz="1400" dirty="0">
                <a:solidFill>
                  <a:prstClr val="black"/>
                </a:solidFill>
              </a:rPr>
              <a:t>형체와 크기를 유지한체 위치와 방향만 바뀔 수 있는 변환</a:t>
            </a:r>
            <a:endParaRPr lang="en-US" altLang="ko-KR" sz="1400" dirty="0">
              <a:solidFill>
                <a:prstClr val="black"/>
              </a:solidFill>
            </a:endParaRPr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en-US" altLang="ko-KR" sz="1400" dirty="0">
                <a:solidFill>
                  <a:prstClr val="black"/>
                </a:solidFill>
              </a:rPr>
              <a:t>Rotation,</a:t>
            </a:r>
            <a:r>
              <a:rPr lang="ko-KR" altLang="en-US" sz="1400" dirty="0">
                <a:solidFill>
                  <a:prstClr val="black"/>
                </a:solidFill>
              </a:rPr>
              <a:t> </a:t>
            </a:r>
            <a:r>
              <a:rPr lang="en-US" altLang="ko-KR" sz="1400" dirty="0">
                <a:solidFill>
                  <a:prstClr val="black"/>
                </a:solidFill>
              </a:rPr>
              <a:t>Translation, Reflections</a:t>
            </a:r>
            <a:r>
              <a:rPr lang="ko-KR" altLang="en-US" sz="1400" dirty="0">
                <a:solidFill>
                  <a:prstClr val="black"/>
                </a:solidFill>
              </a:rPr>
              <a:t> 들의 조합을 포함한다</a:t>
            </a:r>
            <a:r>
              <a:rPr lang="en-US" altLang="ko-KR" sz="1400" dirty="0">
                <a:solidFill>
                  <a:prstClr val="black"/>
                </a:solidFill>
              </a:rPr>
              <a:t>. (Reflection</a:t>
            </a:r>
            <a:r>
              <a:rPr lang="ko-KR" altLang="en-US" sz="1400" dirty="0">
                <a:solidFill>
                  <a:prstClr val="black"/>
                </a:solidFill>
              </a:rPr>
              <a:t>은 때때로 제외된다</a:t>
            </a:r>
            <a:r>
              <a:rPr lang="en-US" altLang="ko-KR" sz="1400" dirty="0">
                <a:solidFill>
                  <a:prstClr val="black"/>
                </a:solidFill>
              </a:rPr>
              <a:t>.)</a:t>
            </a:r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en-US" altLang="ko-KR" sz="1400" dirty="0">
                <a:solidFill>
                  <a:prstClr val="black"/>
                </a:solidFill>
              </a:rPr>
              <a:t>Matrix Equation (In 2D)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40E3EF7-5B8F-4FE0-AF32-71334D28D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5259" y="2420888"/>
            <a:ext cx="3476625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954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prstClr val="black"/>
                </a:solidFill>
              </a:rPr>
              <a:t>Perspective projection (1/)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D7DF8B-7C9E-4515-8937-A0B201BD04B4}"/>
              </a:ext>
            </a:extLst>
          </p:cNvPr>
          <p:cNvSpPr txBox="1"/>
          <p:nvPr/>
        </p:nvSpPr>
        <p:spPr>
          <a:xfrm>
            <a:off x="194688" y="931542"/>
            <a:ext cx="4686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pc="-150" dirty="0">
                <a:solidFill>
                  <a:prstClr val="black"/>
                </a:solidFill>
                <a:latin typeface="뷰웍스 B" pitchFamily="18" charset="-127"/>
                <a:ea typeface="뷰웍스 B" pitchFamily="18" charset="-127"/>
                <a:cs typeface="뷰웍스 B" pitchFamily="18" charset="-127"/>
              </a:rPr>
              <a:t>개요</a:t>
            </a:r>
            <a:endParaRPr lang="en-US" altLang="ko-KR" sz="2800" spc="-150" dirty="0">
              <a:solidFill>
                <a:prstClr val="black"/>
              </a:solidFill>
              <a:latin typeface="뷰웍스 B" pitchFamily="18" charset="-127"/>
              <a:ea typeface="뷰웍스 B" pitchFamily="18" charset="-127"/>
              <a:cs typeface="뷰웍스 B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F41D52-A9DA-4856-8FBF-29E2C7CAAD67}"/>
              </a:ext>
            </a:extLst>
          </p:cNvPr>
          <p:cNvSpPr txBox="1"/>
          <p:nvPr/>
        </p:nvSpPr>
        <p:spPr>
          <a:xfrm>
            <a:off x="469008" y="1469683"/>
            <a:ext cx="923652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왼쪽 이미지를 오른쪽 이미지와 같이 변화시키는 것</a:t>
            </a:r>
            <a:endParaRPr lang="en-US" altLang="ko-K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아래 보라색 면이 상이 맺히는 곳이라고 할 때</a:t>
            </a:r>
            <a:r>
              <a:rPr lang="en-US" altLang="ko-KR" sz="1400" dirty="0"/>
              <a:t>, </a:t>
            </a:r>
            <a:r>
              <a:rPr lang="ko-KR" altLang="en-US" sz="1400" dirty="0"/>
              <a:t>그 보라색 면을 이동 시킨 것과 같은 효과를 주는 것이</a:t>
            </a:r>
            <a:br>
              <a:rPr lang="en-US" altLang="ko-KR" sz="1400" dirty="0"/>
            </a:br>
            <a:r>
              <a:rPr lang="en-US" altLang="ko-KR" sz="1400" dirty="0"/>
              <a:t>Perspective transform</a:t>
            </a:r>
            <a:r>
              <a:rPr lang="ko-KR" altLang="en-US" sz="1400" dirty="0"/>
              <a:t>이다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br>
              <a:rPr lang="en-US" altLang="ko-KR" sz="1400" dirty="0"/>
            </a:br>
            <a:r>
              <a:rPr lang="ko-KR" altLang="en-US" sz="1400" dirty="0"/>
              <a:t> </a:t>
            </a:r>
            <a:endParaRPr lang="en-US" altLang="ko-KR" sz="1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E9E1894-8A32-4DFC-B461-01DBAC03DC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243" y="1828800"/>
            <a:ext cx="4314825" cy="16002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AFDB67E-8040-477A-ACFC-796207FFE0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243" y="4077072"/>
            <a:ext cx="2733675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079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17601</TotalTime>
  <Words>1330</Words>
  <Application>Microsoft Office PowerPoint</Application>
  <PresentationFormat>A4 용지(210x297mm)</PresentationFormat>
  <Paragraphs>332</Paragraphs>
  <Slides>22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7" baseType="lpstr">
      <vt:lpstr>맑은 고딕</vt:lpstr>
      <vt:lpstr>뷰웍스 B</vt:lpstr>
      <vt:lpstr>Arial</vt:lpstr>
      <vt:lpstr>Wingdings</vt:lpstr>
      <vt:lpstr>Office 테마</vt:lpstr>
      <vt:lpstr>PowerPoint 프레젠테이션</vt:lpstr>
      <vt:lpstr>Linear filter vs Nonlinear filter</vt:lpstr>
      <vt:lpstr>Coordinate System</vt:lpstr>
      <vt:lpstr>Transformation</vt:lpstr>
      <vt:lpstr>Transformation</vt:lpstr>
      <vt:lpstr>Transformation</vt:lpstr>
      <vt:lpstr>Transformation</vt:lpstr>
      <vt:lpstr>Transformation</vt:lpstr>
      <vt:lpstr>Perspective projection (1/)</vt:lpstr>
      <vt:lpstr>Perspective projection (2/)</vt:lpstr>
      <vt:lpstr>Euler angles</vt:lpstr>
      <vt:lpstr>Quadratic equations</vt:lpstr>
      <vt:lpstr>관련 이론</vt:lpstr>
      <vt:lpstr>관련 이론</vt:lpstr>
      <vt:lpstr>관련 이론</vt:lpstr>
      <vt:lpstr>관련 이론</vt:lpstr>
      <vt:lpstr>관련 이론</vt:lpstr>
      <vt:lpstr>관련 이론</vt:lpstr>
      <vt:lpstr>관련 이론</vt:lpstr>
      <vt:lpstr>관련 이론</vt:lpstr>
      <vt:lpstr>관련 이론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PTX</dc:creator>
  <cp:lastModifiedBy>김재혁 (Jaehyeok Kim)</cp:lastModifiedBy>
  <cp:revision>664</cp:revision>
  <dcterms:created xsi:type="dcterms:W3CDTF">2014-08-23T07:06:11Z</dcterms:created>
  <dcterms:modified xsi:type="dcterms:W3CDTF">2018-10-04T09:42:11Z</dcterms:modified>
</cp:coreProperties>
</file>