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77d7688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77d7688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77d76883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77d7688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77d76883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77d7688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5a442678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5a44267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f53e27fa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f53e27fa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f53e27f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f53e27f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f53e27fa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f53e27fa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f3d51e2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f3d51e2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1" Type="http://schemas.openxmlformats.org/officeDocument/2006/relationships/hyperlink" Target="https://raw.githubusercontent.com/CSSEGISandData/COVID-19/master/csse_covid_19_data/csse_covid_19_time_series/time_series_covid19_deaths_US.csv" TargetMode="External"/><Relationship Id="rId10" Type="http://schemas.openxmlformats.org/officeDocument/2006/relationships/hyperlink" Target="https://data.cdc.gov/NCHS/NCHS-Leading-Causes-of-Death-United-States/bi63-dtpu" TargetMode="External"/><Relationship Id="rId13" Type="http://schemas.openxmlformats.org/officeDocument/2006/relationships/hyperlink" Target="https://www.cdc.gov/nchs/data/databriefs/db329_tables-508.pdf#page=3" TargetMode="External"/><Relationship Id="rId12" Type="http://schemas.openxmlformats.org/officeDocument/2006/relationships/hyperlink" Target="https://www.devinbunten.com/data"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census.gov/data/tables/time-series/demo/popest/2010s-state-total.html#par_textimage" TargetMode="External"/><Relationship Id="rId4" Type="http://schemas.openxmlformats.org/officeDocument/2006/relationships/hyperlink" Target="https://data.cdc.gov/NCHS/Weekly-Counts-of-Deaths-by-State-and-Select-Causes/muzy-jte6" TargetMode="External"/><Relationship Id="rId9" Type="http://schemas.openxmlformats.org/officeDocument/2006/relationships/hyperlink" Target="https://www.icip.iastate.edu/tables/employment/unemployment-states" TargetMode="External"/><Relationship Id="rId15" Type="http://schemas.openxmlformats.org/officeDocument/2006/relationships/hyperlink" Target="https://data.cms.gov/Special-Programs-Initiatives-COVID-19-Nursing-Home/COVID-19-Nursing-Home-Dataset/s2uc-8wxp" TargetMode="External"/><Relationship Id="rId14" Type="http://schemas.openxmlformats.org/officeDocument/2006/relationships/hyperlink" Target="https://www.macrotrends.net/countries/USA/united-states/murder-homicide-rate" TargetMode="External"/><Relationship Id="rId5" Type="http://schemas.openxmlformats.org/officeDocument/2006/relationships/hyperlink" Target="https://data.cdc.gov/NCHS/Provisional-COVID-19-Death-Counts-by-Sex-Age-and-S/9bhg-hcku" TargetMode="External"/><Relationship Id="rId6" Type="http://schemas.openxmlformats.org/officeDocument/2006/relationships/hyperlink" Target="https://www.bls.gov/web/laus/laumstrk.htm" TargetMode="External"/><Relationship Id="rId7" Type="http://schemas.openxmlformats.org/officeDocument/2006/relationships/hyperlink" Target="https://wallethub.com/edu/states-coronavirus-restrictions/73818" TargetMode="External"/><Relationship Id="rId8" Type="http://schemas.openxmlformats.org/officeDocument/2006/relationships/hyperlink" Target="https://en.wikipedia.org/wiki/List_of_states_and_territories_of_the_United_States_by_population_densit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covid-19 lockdowns affect the average lifespan</a:t>
            </a:r>
            <a:endParaRPr/>
          </a:p>
        </p:txBody>
      </p:sp>
      <p:sp>
        <p:nvSpPr>
          <p:cNvPr id="55" name="Google Shape;55;p13"/>
          <p:cNvSpPr txBox="1"/>
          <p:nvPr>
            <p:ph idx="1" type="subTitle"/>
          </p:nvPr>
        </p:nvSpPr>
        <p:spPr>
          <a:xfrm>
            <a:off x="311700" y="2834125"/>
            <a:ext cx="8520600" cy="125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By: Jack Hartigan, Summer Xia, Ben Kaplan, Emma Sargent, Hansen Guo, Abdur Khan, Matias Bermudez</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Introduction/Hypotheses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12+ months of COVID-19, USA heavily affected</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Lockdowns as a solution for stopping the spread of COVID-19</a:t>
            </a:r>
            <a:endParaRPr/>
          </a:p>
          <a:p>
            <a:pPr indent="0" lvl="0" marL="0" rtl="0" algn="ctr">
              <a:spcBef>
                <a:spcPts val="1600"/>
              </a:spcBef>
              <a:spcAft>
                <a:spcPts val="0"/>
              </a:spcAft>
              <a:buNone/>
            </a:pPr>
            <a:r>
              <a:t/>
            </a:r>
            <a:endParaRPr/>
          </a:p>
          <a:p>
            <a:pPr indent="-342900" lvl="0" marL="457200" rtl="0" algn="l">
              <a:spcBef>
                <a:spcPts val="1600"/>
              </a:spcBef>
              <a:spcAft>
                <a:spcPts val="0"/>
              </a:spcAft>
              <a:buSzPts val="1800"/>
              <a:buChar char="●"/>
            </a:pPr>
            <a:r>
              <a:rPr lang="en"/>
              <a:t>Hypothesis: Lockdowns will decrease death rates in the United States.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Literature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Gupta et al. (2004) studied the economic impact of quarantine for SARS in and estimated that when the transmission rate of infection was 0.08, Toronto would save $274 million by implementing </a:t>
            </a:r>
            <a:r>
              <a:rPr lang="en" sz="1600"/>
              <a:t>quarantine</a:t>
            </a:r>
            <a:r>
              <a:rPr lang="en" sz="1600"/>
              <a:t> measures at the second wave of infection.</a:t>
            </a:r>
            <a:endParaRPr sz="1600"/>
          </a:p>
          <a:p>
            <a:pPr indent="-330200" lvl="0" marL="457200" rtl="0" algn="l">
              <a:spcBef>
                <a:spcPts val="0"/>
              </a:spcBef>
              <a:spcAft>
                <a:spcPts val="0"/>
              </a:spcAft>
              <a:buSzPts val="1600"/>
              <a:buChar char="●"/>
            </a:pPr>
            <a:r>
              <a:rPr lang="en" sz="1600"/>
              <a:t>Strumpf et al. (2017) found that a 1% increase in the U.S. metropolitan area unemployment rate was associated with a decrease in all-cause mortality of 3.95 deaths per 100,000 person years, or 0.5% during 2008 recession using fixed effects regression models. </a:t>
            </a:r>
            <a:endParaRPr sz="1600"/>
          </a:p>
          <a:p>
            <a:pPr indent="-330200" lvl="0" marL="457200" rtl="0" algn="l">
              <a:spcBef>
                <a:spcPts val="0"/>
              </a:spcBef>
              <a:spcAft>
                <a:spcPts val="0"/>
              </a:spcAft>
              <a:buSzPts val="1600"/>
              <a:buChar char="●"/>
            </a:pPr>
            <a:r>
              <a:rPr lang="en" sz="1600"/>
              <a:t>Atalan (2020) found that the lockdown days in 49 countries were significantly correlated with COVID-19 cases with the unconstrained correlation value of −0.9126. </a:t>
            </a:r>
            <a:endParaRPr sz="1600"/>
          </a:p>
          <a:p>
            <a:pPr indent="-330200" lvl="0" marL="457200" rtl="0" algn="l">
              <a:spcBef>
                <a:spcPts val="0"/>
              </a:spcBef>
              <a:spcAft>
                <a:spcPts val="0"/>
              </a:spcAft>
              <a:buSzPts val="1600"/>
              <a:buChar char="●"/>
            </a:pPr>
            <a:r>
              <a:rPr lang="en" sz="1600"/>
              <a:t>Limitations: cases vs. COVID-related deaths </a:t>
            </a:r>
            <a:endParaRPr sz="1600"/>
          </a:p>
          <a:p>
            <a:pPr indent="-330200" lvl="0" marL="457200" rtl="0" algn="l">
              <a:spcBef>
                <a:spcPts val="0"/>
              </a:spcBef>
              <a:spcAft>
                <a:spcPts val="0"/>
              </a:spcAft>
              <a:buSzPts val="1600"/>
              <a:buChar char="●"/>
            </a:pPr>
            <a:r>
              <a:rPr lang="en" sz="1600"/>
              <a:t>Our current analysis looks at the impact of different levels of COVID-19 lockdowns on mortality rates in U.S.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MVP </a:t>
            </a:r>
            <a:endParaRPr/>
          </a:p>
        </p:txBody>
      </p:sp>
      <p:sp>
        <p:nvSpPr>
          <p:cNvPr id="73" name="Google Shape;73;p16"/>
          <p:cNvSpPr txBox="1"/>
          <p:nvPr>
            <p:ph idx="1" type="body"/>
          </p:nvPr>
        </p:nvSpPr>
        <p:spPr>
          <a:xfrm>
            <a:off x="311700" y="1152475"/>
            <a:ext cx="8367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lang="en">
                <a:solidFill>
                  <a:srgbClr val="434343"/>
                </a:solidFill>
              </a:rPr>
              <a:t>Correlation Analysis</a:t>
            </a:r>
            <a:endParaRPr>
              <a:solidFill>
                <a:srgbClr val="434343"/>
              </a:solidFill>
            </a:endParaRPr>
          </a:p>
          <a:p>
            <a:pPr indent="-342900" lvl="0" marL="457200" rtl="0" algn="l">
              <a:spcBef>
                <a:spcPts val="0"/>
              </a:spcBef>
              <a:spcAft>
                <a:spcPts val="0"/>
              </a:spcAft>
              <a:buClr>
                <a:srgbClr val="434343"/>
              </a:buClr>
              <a:buSzPts val="1800"/>
              <a:buChar char="●"/>
            </a:pPr>
            <a:br>
              <a:rPr lang="en">
                <a:solidFill>
                  <a:srgbClr val="434343"/>
                </a:solidFill>
              </a:rPr>
            </a:br>
            <a:br>
              <a:rPr lang="en">
                <a:solidFill>
                  <a:srgbClr val="434343"/>
                </a:solidFill>
              </a:rPr>
            </a:b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Hypothesis Test to test the significance of the correlations</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Null-hypothesis: There is no correlation between the two variables</a:t>
            </a:r>
            <a:endParaRPr>
              <a:solidFill>
                <a:srgbClr val="434343"/>
              </a:solidFill>
            </a:endParaRPr>
          </a:p>
          <a:p>
            <a:pPr indent="-342900" lvl="0" marL="457200" rtl="0" algn="l">
              <a:spcBef>
                <a:spcPts val="0"/>
              </a:spcBef>
              <a:spcAft>
                <a:spcPts val="0"/>
              </a:spcAft>
              <a:buClr>
                <a:srgbClr val="434343"/>
              </a:buClr>
              <a:buSzPts val="1800"/>
              <a:buChar char="●"/>
            </a:pPr>
            <a:r>
              <a:t/>
            </a:r>
            <a:endParaRPr>
              <a:solidFill>
                <a:srgbClr val="434343"/>
              </a:solidFill>
            </a:endParaRPr>
          </a:p>
          <a:p>
            <a:pPr indent="0" lvl="0" marL="0" rtl="0" algn="l">
              <a:spcBef>
                <a:spcPts val="0"/>
              </a:spcBef>
              <a:spcAft>
                <a:spcPts val="1600"/>
              </a:spcAft>
              <a:buNone/>
            </a:pPr>
            <a:r>
              <a:t/>
            </a:r>
            <a:endParaRPr>
              <a:solidFill>
                <a:srgbClr val="434343"/>
              </a:solidFill>
            </a:endParaRPr>
          </a:p>
        </p:txBody>
      </p:sp>
      <p:pic>
        <p:nvPicPr>
          <p:cNvPr id="74" name="Google Shape;74;p16"/>
          <p:cNvPicPr preferRelativeResize="0"/>
          <p:nvPr/>
        </p:nvPicPr>
        <p:blipFill>
          <a:blip r:embed="rId3">
            <a:alphaModFix/>
          </a:blip>
          <a:stretch>
            <a:fillRect/>
          </a:stretch>
        </p:blipFill>
        <p:spPr>
          <a:xfrm>
            <a:off x="852750" y="3135450"/>
            <a:ext cx="945875" cy="429950"/>
          </a:xfrm>
          <a:prstGeom prst="rect">
            <a:avLst/>
          </a:prstGeom>
          <a:noFill/>
          <a:ln>
            <a:noFill/>
          </a:ln>
        </p:spPr>
      </p:pic>
      <p:pic>
        <p:nvPicPr>
          <p:cNvPr id="75" name="Google Shape;75;p16"/>
          <p:cNvPicPr preferRelativeResize="0"/>
          <p:nvPr/>
        </p:nvPicPr>
        <p:blipFill>
          <a:blip r:embed="rId4">
            <a:alphaModFix/>
          </a:blip>
          <a:stretch>
            <a:fillRect/>
          </a:stretch>
        </p:blipFill>
        <p:spPr>
          <a:xfrm>
            <a:off x="852750" y="1524925"/>
            <a:ext cx="2609850" cy="962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900">
                <a:solidFill>
                  <a:schemeClr val="accent2"/>
                </a:solidFill>
                <a:highlight>
                  <a:srgbClr val="FFFFFF"/>
                </a:highlight>
                <a:latin typeface="Roboto"/>
                <a:ea typeface="Roboto"/>
                <a:cs typeface="Roboto"/>
                <a:sym typeface="Roboto"/>
              </a:rPr>
              <a:t>State Population is from: </a:t>
            </a:r>
            <a:r>
              <a:rPr lang="en" sz="900" u="sng">
                <a:solidFill>
                  <a:schemeClr val="accent5"/>
                </a:solidFill>
                <a:highlight>
                  <a:srgbClr val="FFFFFF"/>
                </a:highlight>
                <a:latin typeface="Roboto"/>
                <a:ea typeface="Roboto"/>
                <a:cs typeface="Roboto"/>
                <a:sym typeface="Roboto"/>
                <a:hlinkClick r:id="rId3">
                  <a:extLst>
                    <a:ext uri="{A12FA001-AC4F-418D-AE19-62706E023703}">
                      <ahyp:hlinkClr val="tx"/>
                    </a:ext>
                  </a:extLst>
                </a:hlinkClick>
              </a:rPr>
              <a:t>https://www.census.gov/data/tables/time-series/demo/popest/2010s-state-total.html#par_textimage</a:t>
            </a:r>
            <a:endParaRPr sz="900" u="sng">
              <a:solidFill>
                <a:schemeClr val="accent5"/>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900">
                <a:solidFill>
                  <a:schemeClr val="accent2"/>
                </a:solidFill>
                <a:highlight>
                  <a:srgbClr val="FFFFFF"/>
                </a:highlight>
                <a:latin typeface="Roboto"/>
                <a:ea typeface="Roboto"/>
                <a:cs typeface="Roboto"/>
                <a:sym typeface="Roboto"/>
              </a:rPr>
              <a:t>Death rate is from: </a:t>
            </a:r>
            <a:r>
              <a:rPr lang="en" sz="900" u="sng">
                <a:solidFill>
                  <a:schemeClr val="accent5"/>
                </a:solidFill>
                <a:highlight>
                  <a:srgbClr val="FFFFFF"/>
                </a:highlight>
                <a:latin typeface="Roboto"/>
                <a:ea typeface="Roboto"/>
                <a:cs typeface="Roboto"/>
                <a:sym typeface="Roboto"/>
                <a:hlinkClick r:id="rId4">
                  <a:extLst>
                    <a:ext uri="{A12FA001-AC4F-418D-AE19-62706E023703}">
                      <ahyp:hlinkClr val="tx"/>
                    </a:ext>
                  </a:extLst>
                </a:hlinkClick>
              </a:rPr>
              <a:t>https://data.cdc.gov/NCHS/Weekly-Counts-of-Deaths-by-State-and-Select-Causes/muzy-jte6</a:t>
            </a:r>
            <a:endParaRPr sz="900" u="sng">
              <a:solidFill>
                <a:schemeClr val="accent5"/>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900">
                <a:solidFill>
                  <a:schemeClr val="accent2"/>
                </a:solidFill>
                <a:highlight>
                  <a:srgbClr val="FFFFFF"/>
                </a:highlight>
                <a:latin typeface="Roboto"/>
                <a:ea typeface="Roboto"/>
                <a:cs typeface="Roboto"/>
                <a:sym typeface="Roboto"/>
              </a:rPr>
              <a:t>Age is from: </a:t>
            </a:r>
            <a:r>
              <a:rPr lang="en" sz="900" u="sng">
                <a:solidFill>
                  <a:schemeClr val="accent5"/>
                </a:solidFill>
                <a:highlight>
                  <a:srgbClr val="FFFFFF"/>
                </a:highlight>
                <a:latin typeface="Roboto"/>
                <a:ea typeface="Roboto"/>
                <a:cs typeface="Roboto"/>
                <a:sym typeface="Roboto"/>
                <a:hlinkClick r:id="rId5">
                  <a:extLst>
                    <a:ext uri="{A12FA001-AC4F-418D-AE19-62706E023703}">
                      <ahyp:hlinkClr val="tx"/>
                    </a:ext>
                  </a:extLst>
                </a:hlinkClick>
              </a:rPr>
              <a:t>https://data.cdc.gov/NCHS/Provisional-COVID-19-Death-Counts-by-Sex-Age-and-S/9bhg-hcku</a:t>
            </a:r>
            <a:endParaRPr sz="900" u="sng">
              <a:solidFill>
                <a:schemeClr val="accent5"/>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900">
                <a:solidFill>
                  <a:schemeClr val="accent2"/>
                </a:solidFill>
                <a:highlight>
                  <a:srgbClr val="FFFFFF"/>
                </a:highlight>
                <a:latin typeface="Roboto"/>
                <a:ea typeface="Roboto"/>
                <a:cs typeface="Roboto"/>
                <a:sym typeface="Roboto"/>
              </a:rPr>
              <a:t>Unemployment rate is from: </a:t>
            </a:r>
            <a:r>
              <a:rPr lang="en" sz="900" u="sng">
                <a:solidFill>
                  <a:schemeClr val="accent5"/>
                </a:solidFill>
                <a:highlight>
                  <a:srgbClr val="FFFFFF"/>
                </a:highlight>
                <a:latin typeface="Roboto"/>
                <a:ea typeface="Roboto"/>
                <a:cs typeface="Roboto"/>
                <a:sym typeface="Roboto"/>
                <a:hlinkClick r:id="rId6">
                  <a:extLst>
                    <a:ext uri="{A12FA001-AC4F-418D-AE19-62706E023703}">
                      <ahyp:hlinkClr val="tx"/>
                    </a:ext>
                  </a:extLst>
                </a:hlinkClick>
              </a:rPr>
              <a:t>https://www.bls.gov/web/laus/laumstrk.htm</a:t>
            </a:r>
            <a:endParaRPr sz="900" u="sng">
              <a:solidFill>
                <a:schemeClr val="accent5"/>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900">
                <a:solidFill>
                  <a:schemeClr val="accent2"/>
                </a:solidFill>
                <a:highlight>
                  <a:srgbClr val="FFFFFF"/>
                </a:highlight>
                <a:latin typeface="Roboto"/>
                <a:ea typeface="Roboto"/>
                <a:cs typeface="Roboto"/>
                <a:sym typeface="Roboto"/>
              </a:rPr>
              <a:t>Lockdown ranking is from: </a:t>
            </a:r>
            <a:r>
              <a:rPr lang="en" sz="900" u="sng">
                <a:solidFill>
                  <a:schemeClr val="accent5"/>
                </a:solidFill>
                <a:highlight>
                  <a:srgbClr val="FFFFFF"/>
                </a:highlight>
                <a:latin typeface="Roboto"/>
                <a:ea typeface="Roboto"/>
                <a:cs typeface="Roboto"/>
                <a:sym typeface="Roboto"/>
                <a:hlinkClick r:id="rId7">
                  <a:extLst>
                    <a:ext uri="{A12FA001-AC4F-418D-AE19-62706E023703}">
                      <ahyp:hlinkClr val="tx"/>
                    </a:ext>
                  </a:extLst>
                </a:hlinkClick>
              </a:rPr>
              <a:t>https://wallethub.com/edu/states-coronavirus-restrictions/73818</a:t>
            </a:r>
            <a:endParaRPr sz="900" u="sng">
              <a:solidFill>
                <a:schemeClr val="accent5"/>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900">
                <a:solidFill>
                  <a:schemeClr val="accent2"/>
                </a:solidFill>
                <a:highlight>
                  <a:srgbClr val="FFFFFF"/>
                </a:highlight>
                <a:latin typeface="Roboto"/>
                <a:ea typeface="Roboto"/>
                <a:cs typeface="Roboto"/>
                <a:sym typeface="Roboto"/>
              </a:rPr>
              <a:t>Density is from: </a:t>
            </a:r>
            <a:r>
              <a:rPr lang="en" sz="900" u="sng">
                <a:solidFill>
                  <a:schemeClr val="accent5"/>
                </a:solidFill>
                <a:highlight>
                  <a:srgbClr val="FFFFFF"/>
                </a:highlight>
                <a:latin typeface="Roboto"/>
                <a:ea typeface="Roboto"/>
                <a:cs typeface="Roboto"/>
                <a:sym typeface="Roboto"/>
                <a:hlinkClick r:id="rId8">
                  <a:extLst>
                    <a:ext uri="{A12FA001-AC4F-418D-AE19-62706E023703}">
                      <ahyp:hlinkClr val="tx"/>
                    </a:ext>
                  </a:extLst>
                </a:hlinkClick>
              </a:rPr>
              <a:t>https://en.wikipedia.org/wiki/List_of_states_and_territories_of_the_United_States_by_population_density</a:t>
            </a:r>
            <a:endParaRPr sz="900" u="sng">
              <a:solidFill>
                <a:schemeClr val="accent5"/>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900">
                <a:solidFill>
                  <a:schemeClr val="accent2"/>
                </a:solidFill>
                <a:highlight>
                  <a:srgbClr val="FFFFFF"/>
                </a:highlight>
                <a:latin typeface="Roboto"/>
                <a:ea typeface="Roboto"/>
                <a:cs typeface="Roboto"/>
                <a:sym typeface="Roboto"/>
              </a:rPr>
              <a:t>Annual Unemployment Rate by State: </a:t>
            </a:r>
            <a:r>
              <a:rPr lang="en" sz="900" u="sng">
                <a:solidFill>
                  <a:schemeClr val="accent5"/>
                </a:solidFill>
                <a:highlight>
                  <a:srgbClr val="FFFFFF"/>
                </a:highlight>
                <a:latin typeface="Roboto"/>
                <a:ea typeface="Roboto"/>
                <a:cs typeface="Roboto"/>
                <a:sym typeface="Roboto"/>
                <a:hlinkClick r:id="rId9">
                  <a:extLst>
                    <a:ext uri="{A12FA001-AC4F-418D-AE19-62706E023703}">
                      <ahyp:hlinkClr val="tx"/>
                    </a:ext>
                  </a:extLst>
                </a:hlinkClick>
              </a:rPr>
              <a:t>https://www.icip.iastate.edu/tables/employment/unemployment-states</a:t>
            </a:r>
            <a:endParaRPr sz="900" u="sng">
              <a:solidFill>
                <a:schemeClr val="accent5"/>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900">
                <a:solidFill>
                  <a:schemeClr val="accent2"/>
                </a:solidFill>
                <a:highlight>
                  <a:srgbClr val="FFFFFF"/>
                </a:highlight>
                <a:latin typeface="Roboto"/>
                <a:ea typeface="Roboto"/>
                <a:cs typeface="Roboto"/>
                <a:sym typeface="Roboto"/>
              </a:rPr>
              <a:t>Suicide Data: </a:t>
            </a:r>
            <a:r>
              <a:rPr lang="en" sz="900" u="sng">
                <a:solidFill>
                  <a:schemeClr val="accent5"/>
                </a:solidFill>
                <a:highlight>
                  <a:srgbClr val="FFFFFF"/>
                </a:highlight>
                <a:latin typeface="Roboto"/>
                <a:ea typeface="Roboto"/>
                <a:cs typeface="Roboto"/>
                <a:sym typeface="Roboto"/>
                <a:hlinkClick r:id="rId10">
                  <a:extLst>
                    <a:ext uri="{A12FA001-AC4F-418D-AE19-62706E023703}">
                      <ahyp:hlinkClr val="tx"/>
                    </a:ext>
                  </a:extLst>
                </a:hlinkClick>
              </a:rPr>
              <a:t>https://data.cdc.gov/NCHS/NCHS-Leading-Causes-of-Death-United-States/bi63-dtpu</a:t>
            </a:r>
            <a:endParaRPr sz="900" u="sng">
              <a:solidFill>
                <a:schemeClr val="accent5"/>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900">
                <a:solidFill>
                  <a:schemeClr val="accent2"/>
                </a:solidFill>
                <a:highlight>
                  <a:srgbClr val="FFFFFF"/>
                </a:highlight>
                <a:latin typeface="Roboto"/>
                <a:ea typeface="Roboto"/>
                <a:cs typeface="Roboto"/>
                <a:sym typeface="Roboto"/>
              </a:rPr>
              <a:t>County Data Deaths: </a:t>
            </a:r>
            <a:r>
              <a:rPr lang="en" sz="900" u="sng">
                <a:solidFill>
                  <a:schemeClr val="accent5"/>
                </a:solidFill>
                <a:highlight>
                  <a:srgbClr val="FFFFFF"/>
                </a:highlight>
                <a:latin typeface="Roboto"/>
                <a:ea typeface="Roboto"/>
                <a:cs typeface="Roboto"/>
                <a:sym typeface="Roboto"/>
                <a:hlinkClick r:id="rId11">
                  <a:extLst>
                    <a:ext uri="{A12FA001-AC4F-418D-AE19-62706E023703}">
                      <ahyp:hlinkClr val="tx"/>
                    </a:ext>
                  </a:extLst>
                </a:hlinkClick>
              </a:rPr>
              <a:t>https://raw.githubusercontent.com/CSSEGISandData/COVID-19/master/csse_covid_19_data/csse_covid_19_time_series/time_series_covid19_deaths_US.csv</a:t>
            </a:r>
            <a:endParaRPr sz="900" u="sng">
              <a:solidFill>
                <a:schemeClr val="accent5"/>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900">
                <a:solidFill>
                  <a:schemeClr val="accent2"/>
                </a:solidFill>
                <a:highlight>
                  <a:srgbClr val="FFFFFF"/>
                </a:highlight>
                <a:latin typeface="Roboto"/>
                <a:ea typeface="Roboto"/>
                <a:cs typeface="Roboto"/>
                <a:sym typeface="Roboto"/>
              </a:rPr>
              <a:t>Density County Data: </a:t>
            </a:r>
            <a:r>
              <a:rPr lang="en" sz="900" u="sng">
                <a:solidFill>
                  <a:schemeClr val="accent5"/>
                </a:solidFill>
                <a:highlight>
                  <a:srgbClr val="FFFFFF"/>
                </a:highlight>
                <a:latin typeface="Roboto"/>
                <a:ea typeface="Roboto"/>
                <a:cs typeface="Roboto"/>
                <a:sym typeface="Roboto"/>
                <a:hlinkClick r:id="rId12">
                  <a:extLst>
                    <a:ext uri="{A12FA001-AC4F-418D-AE19-62706E023703}">
                      <ahyp:hlinkClr val="tx"/>
                    </a:ext>
                  </a:extLst>
                </a:hlinkClick>
              </a:rPr>
              <a:t>https://www.devinbunten.com/data</a:t>
            </a:r>
            <a:endParaRPr sz="900" u="sng">
              <a:solidFill>
                <a:schemeClr val="accent5"/>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900">
                <a:solidFill>
                  <a:schemeClr val="accent2"/>
                </a:solidFill>
                <a:highlight>
                  <a:srgbClr val="FFFFFF"/>
                </a:highlight>
                <a:latin typeface="Roboto"/>
                <a:ea typeface="Roboto"/>
                <a:cs typeface="Roboto"/>
                <a:sym typeface="Roboto"/>
              </a:rPr>
              <a:t>Drug Deaths: </a:t>
            </a:r>
            <a:r>
              <a:rPr lang="en" sz="900" u="sng">
                <a:solidFill>
                  <a:schemeClr val="accent5"/>
                </a:solidFill>
                <a:highlight>
                  <a:srgbClr val="FFFFFF"/>
                </a:highlight>
                <a:latin typeface="Roboto"/>
                <a:ea typeface="Roboto"/>
                <a:cs typeface="Roboto"/>
                <a:sym typeface="Roboto"/>
                <a:hlinkClick r:id="rId13">
                  <a:extLst>
                    <a:ext uri="{A12FA001-AC4F-418D-AE19-62706E023703}">
                      <ahyp:hlinkClr val="tx"/>
                    </a:ext>
                  </a:extLst>
                </a:hlinkClick>
              </a:rPr>
              <a:t>https://www.cdc.gov/nchs/data/databriefs/db329_tables-508.pdf#page=3</a:t>
            </a:r>
            <a:endParaRPr sz="900" u="sng">
              <a:solidFill>
                <a:schemeClr val="accent5"/>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900">
                <a:solidFill>
                  <a:schemeClr val="accent2"/>
                </a:solidFill>
                <a:highlight>
                  <a:srgbClr val="FFFFFF"/>
                </a:highlight>
                <a:latin typeface="Roboto"/>
                <a:ea typeface="Roboto"/>
                <a:cs typeface="Roboto"/>
                <a:sym typeface="Roboto"/>
              </a:rPr>
              <a:t>Homiside Rate: </a:t>
            </a:r>
            <a:r>
              <a:rPr lang="en" sz="900" u="sng">
                <a:solidFill>
                  <a:schemeClr val="accent5"/>
                </a:solidFill>
                <a:highlight>
                  <a:srgbClr val="FFFFFF"/>
                </a:highlight>
                <a:latin typeface="Roboto"/>
                <a:ea typeface="Roboto"/>
                <a:cs typeface="Roboto"/>
                <a:sym typeface="Roboto"/>
                <a:hlinkClick r:id="rId14">
                  <a:extLst>
                    <a:ext uri="{A12FA001-AC4F-418D-AE19-62706E023703}">
                      <ahyp:hlinkClr val="tx"/>
                    </a:ext>
                  </a:extLst>
                </a:hlinkClick>
              </a:rPr>
              <a:t>https://www.macrotrends.net/countries/USA/united-states/murder-homicide-rate</a:t>
            </a:r>
            <a:endParaRPr sz="900" u="sng">
              <a:solidFill>
                <a:schemeClr val="accent5"/>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900">
                <a:solidFill>
                  <a:schemeClr val="accent2"/>
                </a:solidFill>
                <a:highlight>
                  <a:srgbClr val="FFFFFF"/>
                </a:highlight>
                <a:latin typeface="Roboto"/>
                <a:ea typeface="Roboto"/>
                <a:cs typeface="Roboto"/>
                <a:sym typeface="Roboto"/>
              </a:rPr>
              <a:t>Nursing Home Data: </a:t>
            </a:r>
            <a:r>
              <a:rPr lang="en" sz="900" u="sng">
                <a:solidFill>
                  <a:schemeClr val="accent5"/>
                </a:solidFill>
                <a:highlight>
                  <a:srgbClr val="FFFFFF"/>
                </a:highlight>
                <a:latin typeface="Roboto"/>
                <a:ea typeface="Roboto"/>
                <a:cs typeface="Roboto"/>
                <a:sym typeface="Roboto"/>
                <a:hlinkClick r:id="rId15">
                  <a:extLst>
                    <a:ext uri="{A12FA001-AC4F-418D-AE19-62706E023703}">
                      <ahyp:hlinkClr val="tx"/>
                    </a:ext>
                  </a:extLst>
                </a:hlinkClick>
              </a:rPr>
              <a:t>https://data.cms.gov/Special-Programs-Initiatives-COVID-19-Nursing-Home/COVID-19-Nursing-Home-Dataset/s2uc-8wxp</a:t>
            </a:r>
            <a:endParaRPr sz="900" u="sng">
              <a:solidFill>
                <a:schemeClr val="accent5"/>
              </a:solidFill>
              <a:highlight>
                <a:srgbClr val="FFFFFF"/>
              </a:highlight>
              <a:latin typeface="Roboto"/>
              <a:ea typeface="Roboto"/>
              <a:cs typeface="Roboto"/>
              <a:sym typeface="Roboto"/>
            </a:endParaRPr>
          </a:p>
          <a:p>
            <a:pPr indent="0" lvl="0" marL="0" rtl="0" algn="l">
              <a:spcBef>
                <a:spcPts val="500"/>
              </a:spcBef>
              <a:spcAft>
                <a:spcPts val="0"/>
              </a:spcAft>
              <a:buClr>
                <a:schemeClr val="dk1"/>
              </a:buClr>
              <a:buSzPts val="1100"/>
              <a:buFont typeface="Arial"/>
              <a:buNone/>
            </a:pPr>
            <a:r>
              <a:t/>
            </a:r>
            <a:endParaRPr sz="700"/>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0" y="3081953"/>
            <a:ext cx="3999375" cy="2064572"/>
          </a:xfrm>
          <a:prstGeom prst="rect">
            <a:avLst/>
          </a:prstGeom>
          <a:noFill/>
          <a:ln>
            <a:noFill/>
          </a:ln>
        </p:spPr>
      </p:pic>
      <p:pic>
        <p:nvPicPr>
          <p:cNvPr id="87" name="Google Shape;87;p18"/>
          <p:cNvPicPr preferRelativeResize="0"/>
          <p:nvPr/>
        </p:nvPicPr>
        <p:blipFill>
          <a:blip r:embed="rId4">
            <a:alphaModFix/>
          </a:blip>
          <a:stretch>
            <a:fillRect/>
          </a:stretch>
        </p:blipFill>
        <p:spPr>
          <a:xfrm>
            <a:off x="3999375" y="2487718"/>
            <a:ext cx="5144624" cy="2655782"/>
          </a:xfrm>
          <a:prstGeom prst="rect">
            <a:avLst/>
          </a:prstGeom>
          <a:noFill/>
          <a:ln>
            <a:noFill/>
          </a:ln>
        </p:spPr>
      </p:pic>
      <p:pic>
        <p:nvPicPr>
          <p:cNvPr id="88" name="Google Shape;88;p18"/>
          <p:cNvPicPr preferRelativeResize="0"/>
          <p:nvPr/>
        </p:nvPicPr>
        <p:blipFill>
          <a:blip r:embed="rId5">
            <a:alphaModFix/>
          </a:blip>
          <a:stretch>
            <a:fillRect/>
          </a:stretch>
        </p:blipFill>
        <p:spPr>
          <a:xfrm>
            <a:off x="4048151" y="0"/>
            <a:ext cx="5144624" cy="2655785"/>
          </a:xfrm>
          <a:prstGeom prst="rect">
            <a:avLst/>
          </a:prstGeom>
          <a:noFill/>
          <a:ln>
            <a:noFill/>
          </a:ln>
        </p:spPr>
      </p:pic>
      <p:cxnSp>
        <p:nvCxnSpPr>
          <p:cNvPr id="89" name="Google Shape;89;p18"/>
          <p:cNvCxnSpPr>
            <a:endCxn id="87" idx="1"/>
          </p:cNvCxnSpPr>
          <p:nvPr/>
        </p:nvCxnSpPr>
        <p:spPr>
          <a:xfrm flipH="1" rot="10800000">
            <a:off x="1366875" y="3815609"/>
            <a:ext cx="2632500" cy="841800"/>
          </a:xfrm>
          <a:prstGeom prst="straightConnector1">
            <a:avLst/>
          </a:prstGeom>
          <a:noFill/>
          <a:ln cap="flat" cmpd="sng" w="9525">
            <a:solidFill>
              <a:schemeClr val="dk2"/>
            </a:solidFill>
            <a:prstDash val="solid"/>
            <a:round/>
            <a:headEnd len="med" w="med" type="none"/>
            <a:tailEnd len="med" w="med" type="stealth"/>
          </a:ln>
        </p:spPr>
      </p:cxnSp>
      <p:pic>
        <p:nvPicPr>
          <p:cNvPr id="90" name="Google Shape;90;p18"/>
          <p:cNvPicPr preferRelativeResize="0"/>
          <p:nvPr/>
        </p:nvPicPr>
        <p:blipFill>
          <a:blip r:embed="rId6">
            <a:alphaModFix/>
          </a:blip>
          <a:stretch>
            <a:fillRect/>
          </a:stretch>
        </p:blipFill>
        <p:spPr>
          <a:xfrm>
            <a:off x="55000" y="1528875"/>
            <a:ext cx="3118526" cy="1609874"/>
          </a:xfrm>
          <a:prstGeom prst="rect">
            <a:avLst/>
          </a:prstGeom>
          <a:noFill/>
          <a:ln>
            <a:noFill/>
          </a:ln>
        </p:spPr>
      </p:pic>
      <p:cxnSp>
        <p:nvCxnSpPr>
          <p:cNvPr id="91" name="Google Shape;91;p18"/>
          <p:cNvCxnSpPr/>
          <p:nvPr/>
        </p:nvCxnSpPr>
        <p:spPr>
          <a:xfrm flipH="1">
            <a:off x="1751651" y="1403092"/>
            <a:ext cx="2296500" cy="2337300"/>
          </a:xfrm>
          <a:prstGeom prst="straightConnector1">
            <a:avLst/>
          </a:prstGeom>
          <a:noFill/>
          <a:ln cap="flat" cmpd="sng" w="9525">
            <a:solidFill>
              <a:schemeClr val="dk2"/>
            </a:solidFill>
            <a:prstDash val="solid"/>
            <a:round/>
            <a:headEnd len="med" w="med" type="stealth"/>
            <a:tailEnd len="med" w="med" type="none"/>
          </a:ln>
        </p:spPr>
      </p:cxnSp>
      <p:cxnSp>
        <p:nvCxnSpPr>
          <p:cNvPr id="92" name="Google Shape;92;p18"/>
          <p:cNvCxnSpPr/>
          <p:nvPr/>
        </p:nvCxnSpPr>
        <p:spPr>
          <a:xfrm>
            <a:off x="1559250" y="3017250"/>
            <a:ext cx="0" cy="526500"/>
          </a:xfrm>
          <a:prstGeom prst="straightConnector1">
            <a:avLst/>
          </a:prstGeom>
          <a:noFill/>
          <a:ln cap="flat" cmpd="sng" w="9525">
            <a:solidFill>
              <a:schemeClr val="dk2"/>
            </a:solidFill>
            <a:prstDash val="solid"/>
            <a:round/>
            <a:headEnd len="med" w="med" type="none"/>
            <a:tailEnd len="med" w="med" type="triangle"/>
          </a:ln>
        </p:spPr>
      </p:cxnSp>
      <p:sp>
        <p:nvSpPr>
          <p:cNvPr id="93" name="Google Shape;93;p18"/>
          <p:cNvSpPr txBox="1"/>
          <p:nvPr>
            <p:ph type="title"/>
          </p:nvPr>
        </p:nvSpPr>
        <p:spPr>
          <a:xfrm>
            <a:off x="155875" y="246275"/>
            <a:ext cx="3687600" cy="120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Diving Into State Death Data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0" y="74625"/>
            <a:ext cx="9144000" cy="46669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Conclusion</a:t>
            </a:r>
            <a:endParaRPr/>
          </a:p>
        </p:txBody>
      </p:sp>
      <p:sp>
        <p:nvSpPr>
          <p:cNvPr id="104" name="Google Shape;104;p20"/>
          <p:cNvSpPr txBox="1"/>
          <p:nvPr>
            <p:ph idx="1" type="body"/>
          </p:nvPr>
        </p:nvSpPr>
        <p:spPr>
          <a:xfrm>
            <a:off x="311700" y="695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Lockdowns:</a:t>
            </a:r>
            <a:r>
              <a:rPr lang="en" sz="1500">
                <a:solidFill>
                  <a:schemeClr val="dk1"/>
                </a:solidFill>
              </a:rPr>
              <a:t> </a:t>
            </a:r>
            <a:endParaRPr sz="15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Flatten the Curve and Decrease Death Rates (Predicted Decrease: 33%)</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Don’t increase Non-Covid Death Rates</a:t>
            </a:r>
            <a:endParaRPr sz="1200">
              <a:solidFill>
                <a:schemeClr val="dk1"/>
              </a:solidFill>
            </a:endParaRPr>
          </a:p>
          <a:p>
            <a:pPr indent="0" lvl="0" marL="0" rtl="0" algn="l">
              <a:spcBef>
                <a:spcPts val="1600"/>
              </a:spcBef>
              <a:spcAft>
                <a:spcPts val="0"/>
              </a:spcAft>
              <a:buNone/>
            </a:pPr>
            <a:r>
              <a:rPr b="1" lang="en" sz="1400">
                <a:solidFill>
                  <a:schemeClr val="dk1"/>
                </a:solidFill>
              </a:rPr>
              <a:t>Unemployment Rates:</a:t>
            </a:r>
            <a:endParaRPr b="1" sz="14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Don’t Increase Suicide, Drug Overdose, or Homicide Rates (2008 Recession Data)</a:t>
            </a:r>
            <a:endParaRPr sz="1200">
              <a:solidFill>
                <a:schemeClr val="dk1"/>
              </a:solidFill>
            </a:endParaRPr>
          </a:p>
          <a:p>
            <a:pPr indent="0" lvl="0" marL="0" rtl="0" algn="l">
              <a:spcBef>
                <a:spcPts val="1600"/>
              </a:spcBef>
              <a:spcAft>
                <a:spcPts val="0"/>
              </a:spcAft>
              <a:buClr>
                <a:schemeClr val="dk1"/>
              </a:buClr>
              <a:buSzPts val="1100"/>
              <a:buFont typeface="Arial"/>
              <a:buNone/>
            </a:pPr>
            <a:r>
              <a:rPr b="1" lang="en" sz="1400">
                <a:solidFill>
                  <a:schemeClr val="dk1"/>
                </a:solidFill>
              </a:rPr>
              <a:t>Nursing Homes: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Projected Deaths: 13% of Nursing Home Residents in New York </a:t>
            </a:r>
            <a:endParaRPr sz="1200">
              <a:solidFill>
                <a:schemeClr val="dk1"/>
              </a:solidFill>
            </a:endParaRPr>
          </a:p>
          <a:p>
            <a:pPr indent="0" lvl="0" marL="0" rtl="0" algn="l">
              <a:spcBef>
                <a:spcPts val="1600"/>
              </a:spcBef>
              <a:spcAft>
                <a:spcPts val="0"/>
              </a:spcAft>
              <a:buNone/>
            </a:pPr>
            <a:r>
              <a:rPr b="1" lang="en" sz="1400">
                <a:solidFill>
                  <a:schemeClr val="dk1"/>
                </a:solidFill>
              </a:rPr>
              <a:t>North-East High Death Cause: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Not Due to Density or Nursing Home Failures</a:t>
            </a:r>
            <a:endParaRPr sz="1200">
              <a:solidFill>
                <a:schemeClr val="dk1"/>
              </a:solidFill>
            </a:endParaRPr>
          </a:p>
          <a:p>
            <a:pPr indent="0" lvl="0" marL="0" rtl="0" algn="l">
              <a:spcBef>
                <a:spcPts val="1600"/>
              </a:spcBef>
              <a:spcAft>
                <a:spcPts val="0"/>
              </a:spcAft>
              <a:buClr>
                <a:schemeClr val="dk1"/>
              </a:buClr>
              <a:buSzPts val="1100"/>
              <a:buFont typeface="Arial"/>
              <a:buNone/>
            </a:pPr>
            <a:r>
              <a:rPr b="1" lang="en" sz="1400">
                <a:solidFill>
                  <a:schemeClr val="dk1"/>
                </a:solidFill>
              </a:rPr>
              <a:t>More Data is Needed:</a:t>
            </a:r>
            <a:endParaRPr b="1" sz="14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Specific Death Data (Ex. Suicide Rates, Drug Overdoses)</a:t>
            </a:r>
            <a:endParaRPr sz="1200">
              <a:solidFill>
                <a:schemeClr val="dk1"/>
              </a:solidFill>
            </a:endParaRPr>
          </a:p>
          <a:p>
            <a:pPr indent="0" lvl="0" marL="0" rtl="0" algn="l">
              <a:spcBef>
                <a:spcPts val="1600"/>
              </a:spcBef>
              <a:spcAft>
                <a:spcPts val="0"/>
              </a:spcAft>
              <a:buClr>
                <a:schemeClr val="dk1"/>
              </a:buClr>
              <a:buSzPts val="1100"/>
              <a:buFont typeface="Arial"/>
              <a:buNone/>
            </a:pPr>
            <a:r>
              <a:rPr b="1" lang="en" sz="1400">
                <a:solidFill>
                  <a:schemeClr val="dk1"/>
                </a:solidFill>
              </a:rPr>
              <a:t>Further Investigate:</a:t>
            </a:r>
            <a:endParaRPr b="1" sz="14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Individual Lockdown Aspects (Ex. Mask Mandate, Bar Closures)</a:t>
            </a:r>
            <a:endParaRPr sz="1200">
              <a:solidFill>
                <a:schemeClr val="dk1"/>
              </a:solidFill>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191919"/>
              </a:buClr>
              <a:buSzPts val="1200"/>
              <a:buChar char="●"/>
            </a:pPr>
            <a:r>
              <a:rPr lang="en" sz="1200">
                <a:solidFill>
                  <a:srgbClr val="191919"/>
                </a:solidFill>
                <a:highlight>
                  <a:srgbClr val="FFFFFF"/>
                </a:highlight>
              </a:rPr>
              <a:t>Atalan, Abdulkadir. “Is the lockdown important to prevent the COVID-9 pandemic? Effects on psychology, environment and economy-perspective.” Annals of medicine and surgery (2012) vol. 56 (2020): 38-42. doi:10.1016/j.amsu.2020.06.010</a:t>
            </a:r>
            <a:endParaRPr sz="1200">
              <a:solidFill>
                <a:srgbClr val="191919"/>
              </a:solidFill>
              <a:highlight>
                <a:srgbClr val="FFFFFF"/>
              </a:highlight>
            </a:endParaRPr>
          </a:p>
          <a:p>
            <a:pPr indent="-304800" lvl="0" marL="457200" rtl="0" algn="l">
              <a:spcBef>
                <a:spcPts val="0"/>
              </a:spcBef>
              <a:spcAft>
                <a:spcPts val="0"/>
              </a:spcAft>
              <a:buClr>
                <a:srgbClr val="191919"/>
              </a:buClr>
              <a:buSzPts val="1200"/>
              <a:buChar char="●"/>
            </a:pPr>
            <a:r>
              <a:rPr lang="en" sz="1200">
                <a:solidFill>
                  <a:srgbClr val="191919"/>
                </a:solidFill>
                <a:highlight>
                  <a:srgbClr val="FFFFFF"/>
                </a:highlight>
              </a:rPr>
              <a:t>Gupta AG, Moyer CA, Stern DT. The economic impact of quarantine: SARS in Toronto as a case study. J Infect. 2005 Jun;50(5):386-93. doi: 10.1016/j.jinf.2004.08.006. PMID: 15907545; PMCID: PMC7112515.</a:t>
            </a:r>
            <a:endParaRPr sz="900">
              <a:solidFill>
                <a:schemeClr val="dk1"/>
              </a:solidFill>
              <a:highlight>
                <a:srgbClr val="FFFFFF"/>
              </a:highlight>
            </a:endParaRPr>
          </a:p>
          <a:p>
            <a:pPr indent="-304800" lvl="0" marL="457200" rtl="0" algn="l">
              <a:spcBef>
                <a:spcPts val="0"/>
              </a:spcBef>
              <a:spcAft>
                <a:spcPts val="0"/>
              </a:spcAft>
              <a:buClr>
                <a:srgbClr val="191919"/>
              </a:buClr>
              <a:buSzPts val="1200"/>
              <a:buChar char="●"/>
            </a:pPr>
            <a:r>
              <a:rPr lang="en" sz="1200">
                <a:solidFill>
                  <a:srgbClr val="191919"/>
                </a:solidFill>
                <a:highlight>
                  <a:srgbClr val="FFFFFF"/>
                </a:highlight>
              </a:rPr>
              <a:t>Strumpf EC, Charters TJ, Harper S, Nandi A. Did the Great Recession affect mortality rates in the metropolitan United States? Effects on mortality by age, gender and cause of death. Soc Sci Med. 2017 Sep;189:11-16. doi: 10.1016/j.socscimed.2017.07.016. Epub 2017 Jul 21. PMID: 28772108.</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