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5" r:id="rId2"/>
    <p:sldId id="269" r:id="rId3"/>
    <p:sldId id="257" r:id="rId4"/>
    <p:sldId id="261" r:id="rId5"/>
    <p:sldId id="268" r:id="rId6"/>
    <p:sldId id="258" r:id="rId7"/>
    <p:sldId id="262" r:id="rId8"/>
    <p:sldId id="260" r:id="rId9"/>
    <p:sldId id="264" r:id="rId10"/>
    <p:sldId id="256" r:id="rId11"/>
    <p:sldId id="263" r:id="rId12"/>
    <p:sldId id="259" r:id="rId13"/>
    <p:sldId id="270" r:id="rId14"/>
    <p:sldId id="266" r:id="rId15"/>
    <p:sldId id="271" r:id="rId16"/>
    <p:sldId id="26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65439" autoAdjust="0"/>
  </p:normalViewPr>
  <p:slideViewPr>
    <p:cSldViewPr snapToGrid="0">
      <p:cViewPr>
        <p:scale>
          <a:sx n="66" d="100"/>
          <a:sy n="66" d="100"/>
        </p:scale>
        <p:origin x="1074" y="23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9AC63-85E5-40F3-940A-567E30ED939D}" type="datetimeFigureOut">
              <a:rPr lang="ko-KR" altLang="en-US" smtClean="0"/>
              <a:t>2020-06-22-Mon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0F52A-B4C5-42E5-8D3C-6A1FF3E5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889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이번에는 </a:t>
            </a:r>
            <a:r>
              <a:rPr lang="ko-KR" altLang="en-US" b="1" dirty="0"/>
              <a:t>원하는 키워드</a:t>
            </a:r>
            <a:r>
              <a:rPr lang="ko-KR" altLang="en-US" dirty="0"/>
              <a:t>에 관련된 </a:t>
            </a:r>
            <a:r>
              <a:rPr lang="ko-KR" altLang="en-US" b="1" dirty="0"/>
              <a:t>네이버 뉴스기사 </a:t>
            </a:r>
            <a:r>
              <a:rPr lang="ko-KR" altLang="en-US" b="1" dirty="0" err="1"/>
              <a:t>크롤링</a:t>
            </a:r>
            <a:r>
              <a:rPr lang="ko-KR" altLang="en-US" dirty="0" err="1"/>
              <a:t>을</a:t>
            </a:r>
            <a:r>
              <a:rPr lang="ko-KR" altLang="en-US" dirty="0"/>
              <a:t> 실습해보겠습니다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0F52A-B4C5-42E5-8D3C-6A1FF3E5785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05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수집을 위해 파악한 태그들의 전체구조를 나타내면 다음과 같음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0F52A-B4C5-42E5-8D3C-6A1FF3E5785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09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본격적으로 </a:t>
            </a:r>
            <a:r>
              <a:rPr lang="ko-KR" altLang="en-US" dirty="0" err="1"/>
              <a:t>파이썬으로</a:t>
            </a:r>
            <a:r>
              <a:rPr lang="ko-KR" altLang="en-US" dirty="0"/>
              <a:t> 수집 실시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첫번째 상자의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Line1~2: Scraping</a:t>
            </a:r>
            <a:r>
              <a:rPr lang="ko-KR" altLang="en-US" sz="1200" b="0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필요한 </a:t>
            </a:r>
            <a:r>
              <a:rPr lang="en-US" altLang="ko-KR" sz="1200" b="0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package</a:t>
            </a:r>
            <a:r>
              <a:rPr lang="ko-KR" altLang="en-US" sz="1200" b="0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</a:t>
            </a:r>
            <a:r>
              <a:rPr lang="en-US" altLang="ko-KR" sz="1200" b="0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import</a:t>
            </a:r>
            <a:r>
              <a:rPr lang="ko-KR" altLang="en-US" sz="1200" b="0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한다</a:t>
            </a:r>
            <a:endParaRPr lang="en-US" altLang="ko-KR" sz="1200" b="0" dirty="0">
              <a:solidFill>
                <a:schemeClr val="tx2">
                  <a:lumMod val="75000"/>
                </a:schemeClr>
              </a:solidFill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>
              <a:solidFill>
                <a:schemeClr val="tx2">
                  <a:lumMod val="75000"/>
                </a:schemeClr>
              </a:solidFill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두번째 상자의 </a:t>
            </a:r>
            <a:endParaRPr lang="en-US" altLang="ko-KR" sz="1200" b="0" dirty="0">
              <a:solidFill>
                <a:schemeClr val="tx2">
                  <a:lumMod val="75000"/>
                </a:schemeClr>
              </a:solidFill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1200" b="0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Line1:</a:t>
            </a:r>
            <a:r>
              <a:rPr lang="ko-KR" altLang="en-US" sz="1200" b="0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200" b="0" dirty="0" err="1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url</a:t>
            </a:r>
            <a:r>
              <a:rPr lang="en-US" altLang="ko-KR" sz="1200" b="0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200" b="0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주소에 접속을 요청</a:t>
            </a:r>
            <a:r>
              <a:rPr lang="en-US" altLang="ko-KR" sz="1200" b="0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200" b="0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데이터를 가져온다</a:t>
            </a:r>
            <a:endParaRPr lang="en-US" altLang="ko-KR" sz="1200" b="0" dirty="0">
              <a:solidFill>
                <a:schemeClr val="tx2">
                  <a:lumMod val="75000"/>
                </a:schemeClr>
              </a:solidFill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1200" b="0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Line2: </a:t>
            </a:r>
            <a:r>
              <a:rPr lang="ko-KR" altLang="en-US" sz="1200" b="0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가져온 </a:t>
            </a:r>
            <a:r>
              <a:rPr lang="en-US" altLang="ko-KR" sz="1200" b="0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html </a:t>
            </a:r>
            <a:r>
              <a:rPr lang="ko-KR" altLang="en-US" sz="1200" b="0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소스코드를 </a:t>
            </a:r>
            <a:r>
              <a:rPr lang="en-US" altLang="ko-KR" sz="1200" b="0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Tag</a:t>
            </a:r>
            <a:r>
              <a:rPr lang="ko-KR" altLang="en-US" sz="1200" b="0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기준으로 구분한다</a:t>
            </a:r>
            <a:endParaRPr lang="en-US" altLang="ko-KR" sz="1200" b="0" dirty="0">
              <a:solidFill>
                <a:schemeClr val="tx2">
                  <a:lumMod val="75000"/>
                </a:schemeClr>
              </a:solidFill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1200" b="0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Line3: &lt;ul.type01&gt;</a:t>
            </a:r>
            <a:r>
              <a:rPr lang="ko-KR" altLang="en-US" sz="1200" b="0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아들인 여러 </a:t>
            </a:r>
            <a:r>
              <a:rPr lang="en-US" altLang="ko-KR" sz="1200" b="0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&lt;li&gt; Tag</a:t>
            </a:r>
            <a:r>
              <a:rPr lang="ko-KR" altLang="en-US" sz="1200" b="0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내용을 가져온다</a:t>
            </a:r>
            <a:r>
              <a:rPr lang="en-US" altLang="ko-KR" sz="1200" b="0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article</a:t>
            </a:r>
            <a:r>
              <a:rPr lang="ko-KR" altLang="en-US" sz="1200" b="0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이라는 변수에 여러 개의 낱개기사정보인 </a:t>
            </a:r>
            <a:r>
              <a:rPr lang="en-US" altLang="ko-KR" sz="1200" b="0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&lt;li&gt;</a:t>
            </a:r>
            <a:r>
              <a:rPr lang="ko-KR" altLang="en-US" sz="1200" b="0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내용들이 저장된다</a:t>
            </a:r>
            <a:endParaRPr lang="en-US" altLang="ko-KR" sz="1200" b="1" dirty="0">
              <a:solidFill>
                <a:schemeClr val="tx2">
                  <a:lumMod val="75000"/>
                </a:schemeClr>
              </a:solidFill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sz="1200" b="1" dirty="0">
              <a:solidFill>
                <a:schemeClr val="tx2">
                  <a:lumMod val="75000"/>
                </a:schemeClr>
              </a:solidFill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12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여러 개의 </a:t>
            </a:r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&lt;li&gt;</a:t>
            </a:r>
            <a:r>
              <a:rPr lang="ko-KR" altLang="en-US" sz="12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</a:t>
            </a:r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for</a:t>
            </a:r>
            <a:r>
              <a:rPr lang="ko-KR" altLang="en-US" sz="12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문을 통해 하나씩 가져와서 </a:t>
            </a:r>
            <a:endParaRPr lang="en-US" altLang="ko-KR" sz="1200" b="1" dirty="0">
              <a:solidFill>
                <a:schemeClr val="tx2">
                  <a:lumMod val="75000"/>
                </a:schemeClr>
              </a:solidFill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18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아까 찾은 제목</a:t>
            </a:r>
            <a:r>
              <a:rPr lang="en-US" altLang="ko-KR" sz="18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(dt &gt; a._</a:t>
            </a:r>
            <a:r>
              <a:rPr lang="en-US" altLang="ko-KR" sz="1800" b="1" dirty="0" err="1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sp_each_title</a:t>
            </a:r>
            <a:r>
              <a:rPr lang="en-US" altLang="ko-KR" sz="18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), </a:t>
            </a:r>
            <a:r>
              <a:rPr lang="ko-KR" altLang="en-US" sz="18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출판언론사</a:t>
            </a:r>
            <a:r>
              <a:rPr lang="en-US" altLang="ko-KR" sz="18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en-US" altLang="ko-KR" sz="1800" b="1" dirty="0" err="1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dd.txt_inline</a:t>
            </a:r>
            <a:r>
              <a:rPr lang="en-US" altLang="ko-KR" sz="18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&gt; span._</a:t>
            </a:r>
            <a:r>
              <a:rPr lang="en-US" altLang="ko-KR" sz="1800" b="1" dirty="0" err="1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sp_each_source</a:t>
            </a:r>
            <a:r>
              <a:rPr lang="en-US" altLang="ko-KR" sz="18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r>
              <a:rPr lang="ko-KR" altLang="en-US" sz="18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통해 수집</a:t>
            </a:r>
            <a:endParaRPr lang="en-US" altLang="ko-KR" sz="1800" b="1" dirty="0">
              <a:solidFill>
                <a:schemeClr val="tx2">
                  <a:lumMod val="75000"/>
                </a:schemeClr>
              </a:solidFill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sz="1800" b="1" dirty="0">
              <a:solidFill>
                <a:schemeClr val="tx2">
                  <a:lumMod val="75000"/>
                </a:schemeClr>
              </a:solidFill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18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 때 </a:t>
            </a:r>
            <a:r>
              <a:rPr lang="en-US" altLang="ko-KR" sz="18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.strip().replace(‘,’ , ‘_’) </a:t>
            </a:r>
            <a:r>
              <a:rPr lang="ko-KR" altLang="en-US" sz="18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는</a:t>
            </a:r>
            <a:r>
              <a:rPr lang="en-US" altLang="ko-KR" sz="18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</a:p>
          <a:p>
            <a:endParaRPr lang="en-US" altLang="ko-KR" sz="1800" b="1" dirty="0">
              <a:solidFill>
                <a:schemeClr val="tx2">
                  <a:lumMod val="75000"/>
                </a:schemeClr>
              </a:solidFill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1200" b="0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Text</a:t>
            </a:r>
            <a:r>
              <a:rPr lang="ko-KR" altLang="en-US" sz="1200" b="0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불필요한 공백을 제거하고 내용 속 </a:t>
            </a:r>
            <a:r>
              <a:rPr lang="en-US" altLang="ko-KR" sz="1200" b="0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COMMA</a:t>
            </a:r>
            <a:r>
              <a:rPr lang="ko-KR" altLang="en-US" sz="1200" b="0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</a:t>
            </a:r>
            <a:r>
              <a:rPr lang="en-US" altLang="ko-KR" sz="1200" b="0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UNDERBAR(‘_’)</a:t>
            </a:r>
            <a:r>
              <a:rPr lang="ko-KR" altLang="en-US" sz="1200" b="0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 대체한다</a:t>
            </a:r>
            <a:endParaRPr lang="en-US" altLang="ko-KR" sz="1200" b="0" dirty="0">
              <a:solidFill>
                <a:schemeClr val="tx2">
                  <a:lumMod val="75000"/>
                </a:schemeClr>
              </a:solidFill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1200" b="0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CSV </a:t>
            </a:r>
            <a:r>
              <a:rPr lang="ko-KR" altLang="en-US" sz="1200" b="0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저장 시 구분 기호인 </a:t>
            </a:r>
            <a:r>
              <a:rPr lang="en-US" altLang="ko-KR" sz="1200" b="0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COMMA </a:t>
            </a:r>
            <a:r>
              <a:rPr lang="ko-KR" altLang="en-US" sz="1200" b="0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존재로 인한 문제를 방지 </a:t>
            </a:r>
          </a:p>
          <a:p>
            <a:endParaRPr lang="ko-KR" altLang="en-US" sz="1200" b="1" dirty="0">
              <a:solidFill>
                <a:schemeClr val="tx2">
                  <a:lumMod val="75000"/>
                </a:schemeClr>
              </a:solidFill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b="1" dirty="0">
              <a:solidFill>
                <a:schemeClr val="tx2">
                  <a:lumMod val="75000"/>
                </a:schemeClr>
              </a:solidFill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0F52A-B4C5-42E5-8D3C-6A1FF3E5785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893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CSV</a:t>
            </a:r>
            <a:r>
              <a:rPr lang="ko-KR" altLang="en-US" dirty="0"/>
              <a:t>로 저장하기 위해서는 </a:t>
            </a:r>
            <a:r>
              <a:rPr lang="ko-KR" altLang="en-US" dirty="0" err="1"/>
              <a:t>방금전</a:t>
            </a:r>
            <a:r>
              <a:rPr lang="ko-KR" altLang="en-US" dirty="0"/>
              <a:t> 코드에 </a:t>
            </a:r>
            <a:r>
              <a:rPr lang="ko-KR" altLang="en-US" dirty="0" err="1"/>
              <a:t>몇줄만</a:t>
            </a:r>
            <a:r>
              <a:rPr lang="ko-KR" altLang="en-US" dirty="0"/>
              <a:t> 코드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첫번째상자</a:t>
            </a:r>
            <a:r>
              <a:rPr lang="en-US" altLang="ko-KR" dirty="0"/>
              <a:t>: 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파일이름을 지정하여</a:t>
            </a:r>
            <a:r>
              <a:rPr lang="en-US" altLang="ko-KR" b="1" dirty="0"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(“naverarticle.csv”)</a:t>
            </a:r>
            <a:r>
              <a:rPr lang="ko-KR" altLang="en-US" b="1" dirty="0"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저장할 </a:t>
            </a:r>
            <a:r>
              <a:rPr lang="en-US" altLang="ko-KR" b="1" dirty="0"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CSV</a:t>
            </a:r>
            <a:r>
              <a:rPr lang="ko-KR" altLang="en-US" b="1" dirty="0"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파일 생성</a:t>
            </a:r>
            <a:endParaRPr lang="en-US" altLang="ko-KR" b="1" dirty="0"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Column </a:t>
            </a:r>
            <a:r>
              <a:rPr lang="ko-KR" altLang="en-US" b="1" dirty="0"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명 입력</a:t>
            </a:r>
          </a:p>
          <a:p>
            <a:endParaRPr lang="en-US" altLang="ko-KR" dirty="0"/>
          </a:p>
          <a:p>
            <a:r>
              <a:rPr lang="ko-KR" altLang="en-US" dirty="0"/>
              <a:t>두번째 상자</a:t>
            </a:r>
            <a:r>
              <a:rPr lang="en-US" altLang="ko-KR" dirty="0"/>
              <a:t>:</a:t>
            </a:r>
          </a:p>
          <a:p>
            <a:r>
              <a:rPr lang="ko-KR" altLang="en-US" b="1" dirty="0"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데이터를 </a:t>
            </a:r>
            <a:r>
              <a:rPr lang="en-US" altLang="ko-KR" b="1" dirty="0">
                <a:solidFill>
                  <a:srgbClr val="C00000"/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  <a:r>
              <a:rPr lang="en-US" altLang="ko-KR" b="1" dirty="0"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b="1" dirty="0"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와</a:t>
            </a:r>
            <a:r>
              <a:rPr lang="ko-KR" altLang="en-US" b="1" dirty="0">
                <a:solidFill>
                  <a:srgbClr val="C00000"/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＼</a:t>
            </a:r>
            <a:r>
              <a:rPr lang="en-US" altLang="ko-KR" b="1" dirty="0">
                <a:solidFill>
                  <a:srgbClr val="C00000"/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n</a:t>
            </a:r>
            <a:r>
              <a:rPr lang="en-US" altLang="ko-KR" b="1" dirty="0"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b="1" dirty="0"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으로 구분해주어야 함</a:t>
            </a:r>
            <a:r>
              <a:rPr lang="en-US" altLang="ko-KR" b="1" dirty="0"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r>
              <a:rPr lang="en-US" altLang="ko-KR" b="1" dirty="0">
                <a:solidFill>
                  <a:srgbClr val="C00000"/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b="1" dirty="0">
                <a:solidFill>
                  <a:srgbClr val="C00000"/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＼</a:t>
            </a:r>
            <a:r>
              <a:rPr lang="en-US" altLang="ko-KR" b="1" dirty="0">
                <a:solidFill>
                  <a:srgbClr val="C00000"/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n</a:t>
            </a:r>
            <a:r>
              <a:rPr lang="ko-KR" altLang="en-US" b="1" dirty="0"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쓸 때 따옴표로 </a:t>
            </a:r>
            <a:r>
              <a:rPr lang="ko-KR" altLang="en-US" b="1" dirty="0" err="1"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씌워주기</a:t>
            </a:r>
            <a:r>
              <a:rPr lang="en-US" altLang="ko-KR" b="1" dirty="0"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!</a:t>
            </a:r>
          </a:p>
          <a:p>
            <a:endParaRPr lang="en-US" altLang="ko-KR" dirty="0"/>
          </a:p>
          <a:p>
            <a:r>
              <a:rPr lang="ko-KR" altLang="en-US" dirty="0" err="1"/>
              <a:t>세번째상자</a:t>
            </a:r>
            <a:r>
              <a:rPr lang="en-US" altLang="ko-KR" dirty="0"/>
              <a:t>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꼭 </a:t>
            </a:r>
            <a:r>
              <a:rPr lang="en-US" altLang="ko-KR" b="1" dirty="0" err="1"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f.close</a:t>
            </a:r>
            <a:r>
              <a:rPr lang="en-US" altLang="ko-KR" b="1" dirty="0"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()</a:t>
            </a:r>
            <a:r>
              <a:rPr lang="ko-KR" altLang="en-US" b="1" dirty="0"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 </a:t>
            </a:r>
            <a:r>
              <a:rPr lang="ko-KR" altLang="en-US" b="1" dirty="0" err="1"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닫아주기</a:t>
            </a:r>
            <a:r>
              <a:rPr lang="en-US" altLang="ko-KR" b="1" dirty="0"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0F52A-B4C5-42E5-8D3C-6A1FF3E5785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56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저장된 </a:t>
            </a:r>
            <a:r>
              <a:rPr lang="en-US" altLang="ko-KR" dirty="0"/>
              <a:t>csv</a:t>
            </a:r>
            <a:r>
              <a:rPr lang="ko-KR" altLang="en-US" dirty="0"/>
              <a:t>를 엑셀로 실행하면 수집한 데이터가 저장됨을 확인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0F52A-B4C5-42E5-8D3C-6A1FF3E5785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023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 코드에서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의 마지막 부분인 </a:t>
            </a:r>
            <a:r>
              <a:rPr lang="en-US" altLang="ko-KR" dirty="0"/>
              <a:t>query </a:t>
            </a:r>
            <a:r>
              <a:rPr lang="ko-KR" altLang="en-US" dirty="0"/>
              <a:t>값 </a:t>
            </a:r>
            <a:r>
              <a:rPr lang="en-US" altLang="ko-KR" dirty="0"/>
              <a:t>(“</a:t>
            </a:r>
            <a:r>
              <a:rPr lang="ko-KR" altLang="en-US" dirty="0"/>
              <a:t>성균관대“</a:t>
            </a:r>
            <a:r>
              <a:rPr lang="en-US" altLang="ko-KR" dirty="0"/>
              <a:t>)</a:t>
            </a:r>
            <a:r>
              <a:rPr lang="ko-KR" altLang="en-US" dirty="0"/>
              <a:t>을 수정하게 되면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다른 키워드 검색 관련 뉴스들을 수집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0F52A-B4C5-42E5-8D3C-6A1FF3E5785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976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ko-KR" altLang="en-US" sz="1200" b="1" dirty="0"/>
              <a:t>전체과정을 요약하면</a:t>
            </a:r>
            <a:r>
              <a:rPr lang="en-US" altLang="ko-KR" sz="1200" b="1" dirty="0"/>
              <a:t>: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None/>
            </a:pPr>
            <a:endParaRPr lang="en-US" altLang="ko-KR" sz="1200" b="1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수집을 페이지의 </a:t>
            </a:r>
            <a:r>
              <a:rPr lang="en-US" altLang="ko-KR" sz="1200" b="1" dirty="0"/>
              <a:t>URL</a:t>
            </a:r>
            <a:r>
              <a:rPr lang="ko-KR" altLang="en-US" sz="1200" b="1" dirty="0"/>
              <a:t> 파악</a:t>
            </a:r>
            <a:endParaRPr lang="en-US" altLang="ko-KR" sz="1200" b="1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수집대상의 </a:t>
            </a:r>
            <a:r>
              <a:rPr lang="en-US" altLang="ko-KR" sz="1200" b="1" dirty="0"/>
              <a:t>HTML Tag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파이썬 코드로 데이터 수집 실시</a:t>
            </a:r>
            <a:endParaRPr lang="en-US" altLang="ko-KR" sz="1200" b="1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수집한 데이터를 </a:t>
            </a:r>
            <a:r>
              <a:rPr lang="en-US" altLang="ko-KR" sz="1200" b="1" dirty="0"/>
              <a:t>CSV</a:t>
            </a:r>
            <a:r>
              <a:rPr lang="ko-KR" altLang="en-US" sz="1200" b="1" dirty="0"/>
              <a:t>로 저장</a:t>
            </a:r>
            <a:endParaRPr lang="en-US" altLang="ko-KR" sz="1200" b="1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0F52A-B4C5-42E5-8D3C-6A1FF3E5785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03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0F52A-B4C5-42E5-8D3C-6A1FF3E5785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75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태그이해</a:t>
            </a:r>
            <a:r>
              <a:rPr lang="en-US" altLang="ko-KR" dirty="0"/>
              <a:t>, </a:t>
            </a:r>
            <a:r>
              <a:rPr lang="ko-KR" altLang="en-US" dirty="0"/>
              <a:t>＇성균관대</a:t>
            </a:r>
            <a:r>
              <a:rPr lang="en-US" altLang="ko-KR" dirty="0"/>
              <a:t>’</a:t>
            </a:r>
            <a:r>
              <a:rPr lang="ko-KR" altLang="en-US" dirty="0"/>
              <a:t>를 키워드로 한 네이버 뉴스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진행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0F52A-B4C5-42E5-8D3C-6A1FF3E5785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885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준비과정</a:t>
            </a:r>
            <a:r>
              <a:rPr lang="en-US" altLang="ko-KR" dirty="0"/>
              <a:t>: </a:t>
            </a:r>
            <a:r>
              <a:rPr lang="ko-KR" altLang="en-US" dirty="0"/>
              <a:t>크롬 브라우저를 설치해</a:t>
            </a:r>
            <a:r>
              <a:rPr lang="en-US" altLang="ko-KR" dirty="0"/>
              <a:t>, </a:t>
            </a:r>
            <a:r>
              <a:rPr lang="ko-KR" altLang="en-US" dirty="0"/>
              <a:t>파이썬 실행을 위한 </a:t>
            </a:r>
            <a:r>
              <a:rPr lang="en-US" altLang="ko-KR" dirty="0"/>
              <a:t>Anaconda </a:t>
            </a:r>
            <a:r>
              <a:rPr lang="ko-KR" altLang="en-US" dirty="0"/>
              <a:t>패키지 설치</a:t>
            </a:r>
            <a:r>
              <a:rPr lang="en-US" altLang="ko-KR" dirty="0"/>
              <a:t>(</a:t>
            </a:r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첫번째 링크 접속 </a:t>
            </a:r>
            <a:r>
              <a:rPr lang="en-US" altLang="ko-KR" dirty="0"/>
              <a:t>-&gt; </a:t>
            </a:r>
            <a:r>
              <a:rPr lang="ko-KR" altLang="en-US" dirty="0"/>
              <a:t>페이지 맨 하단</a:t>
            </a:r>
            <a:r>
              <a:rPr lang="en-US" altLang="ko-KR" dirty="0"/>
              <a:t>, python3.7 </a:t>
            </a:r>
            <a:r>
              <a:rPr lang="ko-KR" altLang="en-US" dirty="0"/>
              <a:t>파일 중에 자신의 운영체제와 </a:t>
            </a:r>
            <a:r>
              <a:rPr lang="en-US" altLang="ko-KR" dirty="0"/>
              <a:t>bit</a:t>
            </a:r>
            <a:r>
              <a:rPr lang="ko-KR" altLang="en-US" dirty="0"/>
              <a:t>수에 맞는 파일 다운로드 및 설치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운영체제 </a:t>
            </a:r>
            <a:r>
              <a:rPr lang="en-US" altLang="ko-KR" dirty="0"/>
              <a:t>Bit</a:t>
            </a:r>
            <a:r>
              <a:rPr lang="ko-KR" altLang="en-US" dirty="0"/>
              <a:t>를 확인하는 방법을 모르실 경우</a:t>
            </a:r>
            <a:r>
              <a:rPr lang="en-US" altLang="ko-KR" dirty="0"/>
              <a:t>,</a:t>
            </a:r>
            <a:r>
              <a:rPr lang="ko-KR" altLang="en-US" dirty="0"/>
              <a:t> 검색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Anaconda </a:t>
            </a:r>
            <a:r>
              <a:rPr lang="ko-KR" altLang="en-US" dirty="0"/>
              <a:t>패키지 설치 후</a:t>
            </a:r>
            <a:r>
              <a:rPr lang="en-US" altLang="ko-KR" dirty="0"/>
              <a:t>, </a:t>
            </a:r>
            <a:r>
              <a:rPr lang="ko-KR" altLang="en-US" dirty="0"/>
              <a:t>여러 파이썬 </a:t>
            </a:r>
            <a:r>
              <a:rPr lang="en-US" altLang="ko-KR" dirty="0"/>
              <a:t>package </a:t>
            </a:r>
            <a:r>
              <a:rPr lang="ko-KR" altLang="en-US" dirty="0"/>
              <a:t>설치 필요</a:t>
            </a:r>
            <a:endParaRPr lang="en-US" altLang="ko-KR" dirty="0"/>
          </a:p>
          <a:p>
            <a:r>
              <a:rPr lang="en-US" altLang="ko-KR" dirty="0"/>
              <a:t>- requests,</a:t>
            </a:r>
            <a:r>
              <a:rPr lang="ko-KR" altLang="en-US" dirty="0"/>
              <a:t> </a:t>
            </a:r>
            <a:r>
              <a:rPr lang="en-US" altLang="ko-KR" dirty="0" err="1"/>
              <a:t>beautifulsoup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시작메뉴</a:t>
            </a:r>
            <a:r>
              <a:rPr lang="en-US" altLang="ko-KR" dirty="0"/>
              <a:t>)Anaconda</a:t>
            </a:r>
            <a:r>
              <a:rPr lang="ko-KR" altLang="en-US" dirty="0"/>
              <a:t> </a:t>
            </a:r>
            <a:r>
              <a:rPr lang="en-US" altLang="ko-KR" dirty="0"/>
              <a:t>prompt</a:t>
            </a:r>
            <a:r>
              <a:rPr lang="ko-KR" altLang="en-US" dirty="0"/>
              <a:t>를 실행 </a:t>
            </a:r>
            <a:r>
              <a:rPr lang="en-US" altLang="ko-KR" dirty="0"/>
              <a:t>-&gt; pip install ‘</a:t>
            </a:r>
            <a:r>
              <a:rPr lang="ko-KR" altLang="en-US" dirty="0"/>
              <a:t>패키지명</a:t>
            </a:r>
            <a:r>
              <a:rPr lang="en-US" altLang="ko-KR" dirty="0"/>
              <a:t>’</a:t>
            </a:r>
            <a:r>
              <a:rPr lang="ko-KR" altLang="en-US" dirty="0"/>
              <a:t> 을 치고 </a:t>
            </a:r>
            <a:r>
              <a:rPr lang="ko-KR" altLang="en-US" dirty="0" err="1"/>
              <a:t>엔터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설치가 성공적으로 끝났다는 메시지가 나오면</a:t>
            </a:r>
            <a:r>
              <a:rPr lang="en-US" altLang="ko-KR" dirty="0"/>
              <a:t>, </a:t>
            </a:r>
            <a:r>
              <a:rPr lang="ko-KR" altLang="en-US" dirty="0"/>
              <a:t>종료 또는 다른 패키지를 설치 진행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0F52A-B4C5-42E5-8D3C-6A1FF3E5785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547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HTML Tag </a:t>
            </a:r>
            <a:r>
              <a:rPr lang="ko-KR" altLang="en-US" dirty="0"/>
              <a:t>종류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HTML Tag</a:t>
            </a:r>
            <a:r>
              <a:rPr lang="ko-KR" altLang="en-US" dirty="0"/>
              <a:t>를 알아야하는 이유</a:t>
            </a:r>
            <a:r>
              <a:rPr lang="en-US" altLang="ko-KR" dirty="0"/>
              <a:t>: </a:t>
            </a:r>
            <a:r>
              <a:rPr lang="ko-KR" altLang="en-US" dirty="0"/>
              <a:t>인터넷 브라우저의 모든 페이지의 내용들은 </a:t>
            </a:r>
            <a:r>
              <a:rPr lang="ko-KR" altLang="en-US" b="1" dirty="0"/>
              <a:t>소스코드</a:t>
            </a:r>
            <a:r>
              <a:rPr lang="ko-KR" altLang="en-US" dirty="0"/>
              <a:t>로 저장됨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예를 들면</a:t>
            </a:r>
            <a:r>
              <a:rPr lang="en-US" altLang="ko-KR" dirty="0"/>
              <a:t>, </a:t>
            </a:r>
            <a:r>
              <a:rPr lang="ko-KR" altLang="en-US" dirty="0"/>
              <a:t>성균관대를 </a:t>
            </a:r>
            <a:r>
              <a:rPr lang="en-US" altLang="ko-KR" dirty="0"/>
              <a:t>NAVER</a:t>
            </a:r>
            <a:r>
              <a:rPr lang="ko-KR" altLang="en-US" dirty="0"/>
              <a:t>에 치면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b="1" dirty="0"/>
              <a:t>소스코드로 저장된 </a:t>
            </a:r>
            <a:r>
              <a:rPr lang="ko-KR" altLang="en-US" dirty="0"/>
              <a:t>뉴스</a:t>
            </a:r>
            <a:r>
              <a:rPr lang="en-US" altLang="ko-KR" dirty="0"/>
              <a:t>, </a:t>
            </a:r>
            <a:r>
              <a:rPr lang="ko-KR" altLang="en-US" dirty="0"/>
              <a:t>뉴스제목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신문사</a:t>
            </a:r>
            <a:r>
              <a:rPr lang="en-US" altLang="ko-KR" dirty="0"/>
              <a:t>, </a:t>
            </a:r>
            <a:r>
              <a:rPr lang="ko-KR" altLang="en-US" dirty="0"/>
              <a:t>시간 등의 </a:t>
            </a:r>
            <a:r>
              <a:rPr lang="ko-KR" altLang="en-US" b="1" dirty="0"/>
              <a:t>컨텐츠들을 우리가 보게 됨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소스코드에서 모든 내용들은 각각 특정 </a:t>
            </a:r>
            <a:r>
              <a:rPr lang="en-US" altLang="ko-KR" b="1" dirty="0"/>
              <a:t>Tag</a:t>
            </a:r>
            <a:r>
              <a:rPr lang="ko-KR" altLang="en-US" dirty="0"/>
              <a:t>에 담겨있고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우리가 어떤 내용을 웹에서 수집하고 싶다면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b="0" dirty="0"/>
              <a:t>수집을 원하는 내용의</a:t>
            </a:r>
            <a:r>
              <a:rPr lang="ko-KR" altLang="en-US" b="1" dirty="0"/>
              <a:t>  </a:t>
            </a:r>
            <a:r>
              <a:rPr lang="ko-KR" altLang="en-US" b="0" dirty="0"/>
              <a:t>마치</a:t>
            </a:r>
            <a:r>
              <a:rPr lang="ko-KR" altLang="en-US" b="1" dirty="0"/>
              <a:t> 주소</a:t>
            </a:r>
            <a:r>
              <a:rPr lang="ko-KR" altLang="en-US" dirty="0"/>
              <a:t>와 같은 </a:t>
            </a:r>
            <a:r>
              <a:rPr lang="en-US" altLang="ko-KR" b="1" dirty="0"/>
              <a:t>Tag</a:t>
            </a:r>
            <a:r>
              <a:rPr lang="ko-KR" altLang="en-US" b="1" dirty="0"/>
              <a:t>를 이용</a:t>
            </a:r>
            <a:r>
              <a:rPr lang="ko-KR" altLang="en-US" dirty="0"/>
              <a:t>하여 수집할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0F52A-B4C5-42E5-8D3C-6A1FF3E5785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820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HTML Tag</a:t>
            </a:r>
            <a:r>
              <a:rPr lang="ko-KR" altLang="en-US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ID, Class</a:t>
            </a:r>
            <a:r>
              <a:rPr lang="ko-KR" altLang="en-US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라는 속성을 가진다</a:t>
            </a:r>
            <a:endParaRPr lang="en-US" altLang="ko-KR" b="1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/>
              <a:t>원하는 내용을 수집하기 위해서 </a:t>
            </a:r>
            <a:r>
              <a:rPr lang="ko-KR" altLang="en-US" b="1" dirty="0"/>
              <a:t>원하는 </a:t>
            </a:r>
            <a:r>
              <a:rPr lang="en-US" altLang="ko-KR" b="1" dirty="0"/>
              <a:t>Tag</a:t>
            </a:r>
            <a:r>
              <a:rPr lang="ko-KR" altLang="en-US" b="1" dirty="0"/>
              <a:t>를 잘 전달</a:t>
            </a:r>
            <a:r>
              <a:rPr lang="ko-KR" altLang="en-US" dirty="0"/>
              <a:t>해야 </a:t>
            </a:r>
            <a:r>
              <a:rPr lang="ko-KR" altLang="en-US" b="1" dirty="0"/>
              <a:t>해당 </a:t>
            </a:r>
            <a:r>
              <a:rPr lang="en-US" altLang="ko-KR" b="1" dirty="0"/>
              <a:t>Tag </a:t>
            </a:r>
            <a:r>
              <a:rPr lang="ko-KR" altLang="en-US" b="1" dirty="0"/>
              <a:t>내용을 수집</a:t>
            </a:r>
            <a:r>
              <a:rPr lang="ko-KR" altLang="en-US" dirty="0"/>
              <a:t>할 수 있음</a:t>
            </a:r>
            <a:endParaRPr lang="en-US" altLang="ko-KR" dirty="0"/>
          </a:p>
          <a:p>
            <a:endParaRPr lang="en-US" altLang="ko-KR" b="0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b="0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b="1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</a:t>
            </a:r>
            <a:r>
              <a:rPr lang="ko-KR" altLang="en-US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각 </a:t>
            </a:r>
            <a:r>
              <a:rPr lang="en-US" altLang="ko-KR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Tag</a:t>
            </a:r>
            <a:r>
              <a:rPr lang="ko-KR" altLang="en-US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구별</a:t>
            </a:r>
            <a:r>
              <a:rPr lang="ko-KR" altLang="en-US" b="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하며 </a:t>
            </a:r>
            <a:r>
              <a:rPr lang="ko-KR" altLang="en-US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고유한 </a:t>
            </a:r>
            <a:r>
              <a:rPr lang="en-US" altLang="ko-KR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</a:t>
            </a:r>
            <a:r>
              <a:rPr lang="ko-KR" altLang="en-US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Tag</a:t>
            </a:r>
            <a:r>
              <a:rPr lang="ko-KR" altLang="en-US" b="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</a:t>
            </a:r>
            <a:r>
              <a:rPr lang="ko-KR" altLang="en-US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한 개만 존재</a:t>
            </a:r>
            <a:r>
              <a:rPr lang="en-US" altLang="ko-KR" b="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b="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동일한 </a:t>
            </a:r>
            <a:r>
              <a:rPr lang="en-US" altLang="ko-KR" b="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</a:t>
            </a:r>
            <a:r>
              <a:rPr lang="ko-KR" altLang="en-US" b="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가진 태그 </a:t>
            </a:r>
            <a:r>
              <a:rPr lang="en-US" altLang="ko-KR" b="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b="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이상 존재 </a:t>
            </a:r>
            <a:r>
              <a:rPr lang="en-US" altLang="ko-KR" b="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X)</a:t>
            </a:r>
          </a:p>
          <a:p>
            <a:endParaRPr lang="en-US" altLang="ko-KR" sz="1200" b="0" dirty="0"/>
          </a:p>
          <a:p>
            <a:r>
              <a:rPr lang="ko-KR" altLang="en-US" sz="1200" b="0" dirty="0"/>
              <a:t>수집을 원하는 내용이 담긴 </a:t>
            </a:r>
            <a:r>
              <a:rPr lang="en-US" altLang="ko-KR" sz="1200" b="0" dirty="0"/>
              <a:t>Tag</a:t>
            </a:r>
            <a:r>
              <a:rPr lang="ko-KR" altLang="en-US" sz="1200" b="0" dirty="0"/>
              <a:t>의 </a:t>
            </a:r>
            <a:r>
              <a:rPr lang="en-US" altLang="ko-KR" sz="1200" b="0" dirty="0"/>
              <a:t>ID</a:t>
            </a:r>
            <a:r>
              <a:rPr lang="ko-KR" altLang="en-US" sz="1200" b="0" dirty="0"/>
              <a:t>를 알 때</a:t>
            </a:r>
            <a:r>
              <a:rPr lang="en-US" altLang="ko-KR" sz="1200" b="0" dirty="0"/>
              <a:t>:</a:t>
            </a:r>
          </a:p>
          <a:p>
            <a:r>
              <a:rPr lang="ko-KR" altLang="en-US" sz="1200" b="0" dirty="0" err="1"/>
              <a:t>크롤링</a:t>
            </a:r>
            <a:r>
              <a:rPr lang="ko-KR" altLang="en-US" sz="1200" b="0" dirty="0"/>
              <a:t> 작업 시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‘Tag</a:t>
            </a:r>
            <a:r>
              <a:rPr lang="ko-KR" altLang="en-US" sz="1200" b="1" dirty="0"/>
              <a:t>종류</a:t>
            </a:r>
            <a:r>
              <a:rPr lang="en-US" altLang="ko-KR" sz="1200" b="1" dirty="0"/>
              <a:t>#Tag</a:t>
            </a:r>
            <a:r>
              <a:rPr lang="ko-KR" altLang="en-US" sz="1200" b="1" dirty="0"/>
              <a:t>의 </a:t>
            </a:r>
            <a:r>
              <a:rPr lang="en-US" altLang="ko-KR" sz="1200" b="1" dirty="0"/>
              <a:t>ID’ </a:t>
            </a:r>
            <a:r>
              <a:rPr lang="ko-KR" altLang="en-US" sz="1200" b="1" dirty="0"/>
              <a:t>의 형식으로 해당 태그를 나타냄</a:t>
            </a:r>
            <a:endParaRPr lang="en-US" altLang="ko-KR" sz="1200" b="1" dirty="0"/>
          </a:p>
          <a:p>
            <a:endParaRPr lang="en-US" altLang="ko-KR" b="0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/>
              <a:t>class</a:t>
            </a:r>
            <a:r>
              <a:rPr lang="en-US" altLang="ko-KR" dirty="0"/>
              <a:t> </a:t>
            </a:r>
            <a:r>
              <a:rPr lang="ko-KR" altLang="en-US" dirty="0"/>
              <a:t>또한 </a:t>
            </a:r>
            <a:r>
              <a:rPr lang="ko-KR" altLang="en-US" b="1" dirty="0"/>
              <a:t>유사</a:t>
            </a:r>
            <a:r>
              <a:rPr lang="ko-KR" altLang="en-US" dirty="0"/>
              <a:t>하지만 </a:t>
            </a:r>
            <a:r>
              <a:rPr lang="ko-KR" altLang="en-US" b="1" dirty="0"/>
              <a:t>동일한 이름의 </a:t>
            </a:r>
            <a:r>
              <a:rPr lang="en-US" altLang="ko-KR" b="1" dirty="0"/>
              <a:t>class</a:t>
            </a:r>
            <a:r>
              <a:rPr lang="ko-KR" altLang="en-US" b="1" dirty="0"/>
              <a:t>를 가진 </a:t>
            </a:r>
            <a:r>
              <a:rPr lang="en-US" altLang="ko-KR" b="1" dirty="0"/>
              <a:t>Tag</a:t>
            </a:r>
            <a:r>
              <a:rPr lang="ko-KR" altLang="en-US" dirty="0"/>
              <a:t>는 </a:t>
            </a:r>
            <a:r>
              <a:rPr lang="ko-KR" altLang="en-US" b="1" dirty="0"/>
              <a:t>여러 개 존재</a:t>
            </a:r>
            <a:r>
              <a:rPr lang="ko-KR" altLang="en-US" dirty="0"/>
              <a:t>할 수 있음 </a:t>
            </a:r>
            <a:r>
              <a:rPr lang="en-US" altLang="ko-KR" dirty="0"/>
              <a:t>( </a:t>
            </a:r>
            <a:r>
              <a:rPr lang="en-US" altLang="ko-KR" b="1" dirty="0"/>
              <a:t>ID</a:t>
            </a:r>
            <a:r>
              <a:rPr lang="ko-KR" altLang="en-US" b="1" dirty="0"/>
              <a:t>와 차이점</a:t>
            </a:r>
            <a:r>
              <a:rPr lang="en-US" altLang="ko-KR" dirty="0"/>
              <a:t>)</a:t>
            </a:r>
          </a:p>
          <a:p>
            <a:r>
              <a:rPr lang="ko-KR" altLang="en-US" sz="1200" b="0" dirty="0"/>
              <a:t>수집을 원하는 내용이 담긴 </a:t>
            </a:r>
            <a:r>
              <a:rPr lang="en-US" altLang="ko-KR" sz="1200" b="0" dirty="0"/>
              <a:t>Tag</a:t>
            </a:r>
            <a:r>
              <a:rPr lang="ko-KR" altLang="en-US" sz="1200" b="0" dirty="0"/>
              <a:t>의 </a:t>
            </a:r>
            <a:r>
              <a:rPr lang="en-US" altLang="ko-KR" sz="1200" b="0" dirty="0"/>
              <a:t>class</a:t>
            </a:r>
            <a:r>
              <a:rPr lang="ko-KR" altLang="en-US" sz="1200" b="0" dirty="0"/>
              <a:t>를 알 때</a:t>
            </a:r>
            <a:r>
              <a:rPr lang="en-US" altLang="ko-KR" sz="1200" b="0" dirty="0"/>
              <a:t>:</a:t>
            </a:r>
          </a:p>
          <a:p>
            <a:r>
              <a:rPr lang="ko-KR" altLang="en-US" sz="1200" b="0" dirty="0" err="1"/>
              <a:t>크롤링</a:t>
            </a:r>
            <a:r>
              <a:rPr lang="ko-KR" altLang="en-US" sz="1200" b="0" dirty="0"/>
              <a:t> 작업 시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‘Tag</a:t>
            </a:r>
            <a:r>
              <a:rPr lang="ko-KR" altLang="en-US" sz="1200" b="1" dirty="0"/>
              <a:t>종류</a:t>
            </a:r>
            <a:r>
              <a:rPr lang="en-US" altLang="ko-KR" sz="1200" b="1" dirty="0"/>
              <a:t>#Tag</a:t>
            </a:r>
            <a:r>
              <a:rPr lang="ko-KR" altLang="en-US" sz="1200" b="1" dirty="0"/>
              <a:t>의 </a:t>
            </a:r>
            <a:r>
              <a:rPr lang="en-US" altLang="ko-KR" sz="1200" b="1" dirty="0"/>
              <a:t>class’ </a:t>
            </a:r>
            <a:r>
              <a:rPr lang="ko-KR" altLang="en-US" sz="1200" b="1" dirty="0"/>
              <a:t>의 형식으로 해당 태그를 나타냄</a:t>
            </a:r>
            <a:endParaRPr lang="en-US" altLang="ko-KR" sz="1200" b="1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0F52A-B4C5-42E5-8D3C-6A1FF3E5785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234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Tag</a:t>
            </a:r>
            <a:r>
              <a:rPr lang="ko-KR" altLang="en-US" b="1" dirty="0"/>
              <a:t>는 서로 상하관계가 존재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원하는 내용을 수집하기 위해서 정확한 </a:t>
            </a:r>
            <a:r>
              <a:rPr lang="en-US" altLang="ko-KR" dirty="0"/>
              <a:t>Tag</a:t>
            </a:r>
            <a:r>
              <a:rPr lang="ko-KR" altLang="en-US" dirty="0"/>
              <a:t>를 찾을 수 </a:t>
            </a:r>
            <a:r>
              <a:rPr lang="ko-KR" altLang="en-US" dirty="0" err="1"/>
              <a:t>있어야하고</a:t>
            </a:r>
            <a:r>
              <a:rPr lang="en-US" altLang="ko-KR" dirty="0"/>
              <a:t>, </a:t>
            </a:r>
            <a:r>
              <a:rPr lang="ko-KR" altLang="en-US" dirty="0"/>
              <a:t>정확한 </a:t>
            </a:r>
            <a:r>
              <a:rPr lang="en-US" altLang="ko-KR" dirty="0"/>
              <a:t>Tag</a:t>
            </a:r>
            <a:r>
              <a:rPr lang="ko-KR" altLang="en-US" dirty="0"/>
              <a:t>를 찾으려면 상하관계를 알아야 함</a:t>
            </a:r>
            <a:endParaRPr lang="en-US" altLang="ko-KR" dirty="0"/>
          </a:p>
          <a:p>
            <a:r>
              <a:rPr lang="ko-KR" altLang="en-US" dirty="0"/>
              <a:t>이때 상하관계란</a:t>
            </a:r>
            <a:r>
              <a:rPr lang="en-US" altLang="ko-KR" dirty="0"/>
              <a:t>, </a:t>
            </a:r>
            <a:r>
              <a:rPr lang="ko-KR" altLang="en-US" dirty="0"/>
              <a:t>어떤 </a:t>
            </a:r>
            <a:r>
              <a:rPr lang="en-US" altLang="ko-KR" dirty="0"/>
              <a:t>Tag</a:t>
            </a:r>
            <a:r>
              <a:rPr lang="ko-KR" altLang="en-US" dirty="0"/>
              <a:t>가 다른 </a:t>
            </a:r>
            <a:r>
              <a:rPr lang="en-US" altLang="ko-KR" dirty="0"/>
              <a:t>Tag</a:t>
            </a:r>
            <a:r>
              <a:rPr lang="ko-KR" altLang="en-US" dirty="0"/>
              <a:t>를 포함하는 관계</a:t>
            </a:r>
            <a:r>
              <a:rPr lang="en-US" altLang="ko-KR" dirty="0"/>
              <a:t>(</a:t>
            </a:r>
            <a:r>
              <a:rPr lang="ko-KR" altLang="en-US" dirty="0"/>
              <a:t>상대적인 관계 </a:t>
            </a:r>
            <a:r>
              <a:rPr lang="en-US" altLang="ko-KR" dirty="0"/>
              <a:t>– </a:t>
            </a:r>
            <a:r>
              <a:rPr lang="ko-KR" altLang="en-US" dirty="0"/>
              <a:t>어떤 태그를 기준으로 하는 것에 따라 달라짐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가장 큰 </a:t>
            </a:r>
            <a:r>
              <a:rPr lang="en-US" altLang="ko-KR" dirty="0"/>
              <a:t>Tag</a:t>
            </a:r>
            <a:r>
              <a:rPr lang="ko-KR" altLang="en-US" dirty="0"/>
              <a:t>를 기준으로 이에 속한 </a:t>
            </a:r>
            <a:r>
              <a:rPr lang="en-US" altLang="ko-KR" dirty="0"/>
              <a:t>Tag</a:t>
            </a:r>
            <a:r>
              <a:rPr lang="ko-KR" altLang="en-US" dirty="0"/>
              <a:t>들을 두 종류로 나눌 수 있음</a:t>
            </a:r>
            <a:r>
              <a:rPr lang="en-US" altLang="ko-KR" dirty="0"/>
              <a:t> :  </a:t>
            </a:r>
            <a:r>
              <a:rPr lang="en-US" altLang="ko-KR" b="1" dirty="0"/>
              <a:t>‘</a:t>
            </a:r>
            <a:r>
              <a:rPr lang="ko-KR" altLang="en-US" b="1" dirty="0"/>
              <a:t>자손</a:t>
            </a:r>
            <a:r>
              <a:rPr lang="en-US" altLang="ko-KR" b="1" dirty="0"/>
              <a:t>(descendants)</a:t>
            </a:r>
            <a:r>
              <a:rPr lang="ko-KR" altLang="en-US" b="1" dirty="0"/>
              <a:t> </a:t>
            </a:r>
            <a:r>
              <a:rPr lang="en-US" altLang="ko-KR" b="1" dirty="0"/>
              <a:t>Tag’</a:t>
            </a:r>
            <a:r>
              <a:rPr lang="ko-KR" altLang="en-US" b="1" dirty="0"/>
              <a:t>와 </a:t>
            </a:r>
            <a:r>
              <a:rPr lang="en-US" altLang="ko-KR" b="1" dirty="0"/>
              <a:t>‘</a:t>
            </a:r>
            <a:r>
              <a:rPr lang="ko-KR" altLang="en-US" b="1" dirty="0"/>
              <a:t>자식</a:t>
            </a:r>
            <a:r>
              <a:rPr lang="en-US" altLang="ko-KR" b="1" dirty="0"/>
              <a:t>(children)</a:t>
            </a:r>
            <a:r>
              <a:rPr lang="ko-KR" altLang="en-US" b="1" dirty="0"/>
              <a:t> </a:t>
            </a:r>
            <a:r>
              <a:rPr lang="en-US" altLang="ko-KR" b="1" dirty="0"/>
              <a:t>Tag’</a:t>
            </a:r>
          </a:p>
          <a:p>
            <a:endParaRPr lang="en-US" altLang="ko-KR" dirty="0"/>
          </a:p>
          <a:p>
            <a:r>
              <a:rPr lang="ko-KR" altLang="en-US" dirty="0"/>
              <a:t>두번째 이미지를 보면 </a:t>
            </a:r>
            <a:r>
              <a:rPr lang="en-US" altLang="ko-KR" dirty="0" err="1"/>
              <a:t>div#items-row</a:t>
            </a:r>
            <a:r>
              <a:rPr lang="en-US" altLang="ko-KR" dirty="0"/>
              <a:t> </a:t>
            </a:r>
            <a:r>
              <a:rPr lang="ko-KR" altLang="en-US" dirty="0"/>
              <a:t>기준으로</a:t>
            </a:r>
            <a:r>
              <a:rPr lang="en-US" altLang="ko-KR" dirty="0"/>
              <a:t> </a:t>
            </a:r>
            <a:r>
              <a:rPr lang="ko-KR" altLang="en-US" dirty="0"/>
              <a:t>바로 밑에 </a:t>
            </a:r>
            <a:r>
              <a:rPr lang="en-US" altLang="ko-KR" dirty="0" err="1"/>
              <a:t>div.item</a:t>
            </a:r>
            <a:r>
              <a:rPr lang="en-US" altLang="ko-KR" dirty="0"/>
              <a:t> </a:t>
            </a:r>
            <a:r>
              <a:rPr lang="ko-KR" altLang="en-US" dirty="0"/>
              <a:t>이 있다</a:t>
            </a:r>
            <a:endParaRPr lang="en-US" altLang="ko-KR" dirty="0"/>
          </a:p>
          <a:p>
            <a:r>
              <a:rPr lang="ko-KR" altLang="en-US" dirty="0"/>
              <a:t>이렇게 바로 한단계 바로 아래에 속한 </a:t>
            </a:r>
            <a:r>
              <a:rPr lang="en-US" altLang="ko-KR" dirty="0"/>
              <a:t>tag</a:t>
            </a:r>
            <a:r>
              <a:rPr lang="ko-KR" altLang="en-US" dirty="0"/>
              <a:t>를 자식 </a:t>
            </a:r>
            <a:r>
              <a:rPr lang="en-US" altLang="ko-KR" dirty="0"/>
              <a:t>tag</a:t>
            </a:r>
            <a:r>
              <a:rPr lang="ko-KR" altLang="en-US" dirty="0"/>
              <a:t>라고 함</a:t>
            </a:r>
            <a:endParaRPr lang="en-US" altLang="ko-KR" dirty="0"/>
          </a:p>
          <a:p>
            <a:r>
              <a:rPr lang="ko-KR" altLang="en-US" dirty="0"/>
              <a:t>자식태그는 </a:t>
            </a:r>
            <a:r>
              <a:rPr lang="en-US" altLang="ko-KR" dirty="0"/>
              <a:t>‘&gt;’</a:t>
            </a:r>
            <a:r>
              <a:rPr lang="ko-KR" altLang="en-US" dirty="0"/>
              <a:t>로 표시</a:t>
            </a:r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우리가 </a:t>
            </a:r>
            <a:r>
              <a:rPr lang="ko-KR" altLang="en-US" dirty="0" err="1"/>
              <a:t>자식태그인</a:t>
            </a:r>
            <a:r>
              <a:rPr lang="ko-KR" altLang="en-US" dirty="0"/>
              <a:t> </a:t>
            </a:r>
            <a:r>
              <a:rPr lang="en-US" altLang="ko-KR" dirty="0" err="1"/>
              <a:t>div.item</a:t>
            </a:r>
            <a:r>
              <a:rPr lang="ko-KR" altLang="en-US" dirty="0"/>
              <a:t>의 내용들을 수집하려면</a:t>
            </a:r>
            <a:r>
              <a:rPr lang="en-US" altLang="ko-KR" dirty="0"/>
              <a:t>: </a:t>
            </a:r>
            <a:r>
              <a:rPr lang="en-US" altLang="ko-KR" dirty="0" err="1"/>
              <a:t>div.items</a:t>
            </a:r>
            <a:r>
              <a:rPr lang="en-US" altLang="ko-KR" dirty="0"/>
              <a:t>-row &gt; </a:t>
            </a:r>
            <a:r>
              <a:rPr lang="en-US" altLang="ko-KR" dirty="0" err="1"/>
              <a:t>div.item</a:t>
            </a:r>
            <a:r>
              <a:rPr lang="en-US" altLang="ko-KR" dirty="0"/>
              <a:t> </a:t>
            </a:r>
            <a:r>
              <a:rPr lang="ko-KR" altLang="en-US" dirty="0"/>
              <a:t>으로 나타낼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첫 번째 이미지를 보면 </a:t>
            </a:r>
            <a:r>
              <a:rPr lang="en-US" altLang="ko-KR" dirty="0" err="1"/>
              <a:t>div#items-row</a:t>
            </a:r>
            <a:r>
              <a:rPr lang="en-US" altLang="ko-KR" dirty="0"/>
              <a:t> </a:t>
            </a:r>
            <a:r>
              <a:rPr lang="ko-KR" altLang="en-US" dirty="0"/>
              <a:t>기준으로 </a:t>
            </a:r>
            <a:r>
              <a:rPr lang="ko-KR" altLang="en-US" dirty="0" err="1"/>
              <a:t>바로아래에</a:t>
            </a:r>
            <a:r>
              <a:rPr lang="ko-KR" altLang="en-US" dirty="0"/>
              <a:t> </a:t>
            </a:r>
            <a:r>
              <a:rPr lang="ko-KR" altLang="en-US" dirty="0" err="1"/>
              <a:t>자식태그인</a:t>
            </a:r>
            <a:r>
              <a:rPr lang="ko-KR" altLang="en-US" dirty="0"/>
              <a:t> </a:t>
            </a:r>
            <a:r>
              <a:rPr lang="en-US" altLang="ko-KR" dirty="0" err="1"/>
              <a:t>div.items</a:t>
            </a:r>
            <a:r>
              <a:rPr lang="en-US" altLang="ko-KR" dirty="0"/>
              <a:t>-row</a:t>
            </a:r>
            <a:r>
              <a:rPr lang="ko-KR" altLang="en-US" dirty="0"/>
              <a:t>와 그 아래에 여러 태그들이 속함</a:t>
            </a:r>
            <a:endParaRPr lang="en-US" altLang="ko-KR" dirty="0"/>
          </a:p>
          <a:p>
            <a:r>
              <a:rPr lang="ko-KR" altLang="en-US" dirty="0"/>
              <a:t>이렇게 기준태그에 포함되는 모든 태그들을 자손 태그라고 할 수 있다</a:t>
            </a:r>
            <a:endParaRPr lang="en-US" altLang="ko-KR" dirty="0"/>
          </a:p>
          <a:p>
            <a:r>
              <a:rPr lang="ko-KR" altLang="en-US" dirty="0"/>
              <a:t>자손태그는 </a:t>
            </a:r>
            <a:r>
              <a:rPr lang="en-US" altLang="ko-KR" dirty="0"/>
              <a:t>‘ ’(</a:t>
            </a:r>
            <a:r>
              <a:rPr lang="ko-KR" altLang="en-US" dirty="0"/>
              <a:t>공백</a:t>
            </a:r>
            <a:r>
              <a:rPr lang="en-US" altLang="ko-KR" dirty="0"/>
              <a:t>)</a:t>
            </a:r>
            <a:r>
              <a:rPr lang="ko-KR" altLang="en-US" dirty="0"/>
              <a:t>으로 표시</a:t>
            </a:r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우리가 </a:t>
            </a:r>
            <a:r>
              <a:rPr lang="ko-KR" altLang="en-US" dirty="0" err="1"/>
              <a:t>자손태그인</a:t>
            </a:r>
            <a:r>
              <a:rPr lang="ko-KR" altLang="en-US" dirty="0"/>
              <a:t> </a:t>
            </a:r>
            <a:r>
              <a:rPr lang="en-US" altLang="ko-KR" dirty="0" err="1"/>
              <a:t>img</a:t>
            </a:r>
            <a:r>
              <a:rPr lang="ko-KR" altLang="en-US" dirty="0"/>
              <a:t>의 내용들을 수집하려면</a:t>
            </a:r>
            <a:r>
              <a:rPr lang="en-US" altLang="ko-KR" dirty="0"/>
              <a:t>: ’</a:t>
            </a:r>
            <a:r>
              <a:rPr lang="en-US" altLang="ko-KR" dirty="0" err="1"/>
              <a:t>div.items</a:t>
            </a:r>
            <a:r>
              <a:rPr lang="en-US" altLang="ko-KR" dirty="0"/>
              <a:t>-row </a:t>
            </a:r>
            <a:r>
              <a:rPr lang="en-US" altLang="ko-KR" dirty="0" err="1"/>
              <a:t>img</a:t>
            </a:r>
            <a:r>
              <a:rPr lang="en-US" altLang="ko-KR" dirty="0"/>
              <a:t> ‘</a:t>
            </a:r>
            <a:r>
              <a:rPr lang="ko-KR" altLang="en-US" dirty="0"/>
              <a:t>로 나타낼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자식태그는 자손태그라고 할 수 있으므로 자식태그도 공백으로 연결하여 나타낼 수 있다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0F52A-B4C5-42E5-8D3C-6A1FF3E5785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60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뉴스 제목과 출판 언론사 이름을 수집하여 저장하는 </a:t>
            </a:r>
            <a:r>
              <a:rPr lang="ko-KR" altLang="en-US" dirty="0" err="1"/>
              <a:t>크롤링을</a:t>
            </a:r>
            <a:r>
              <a:rPr lang="ko-KR" altLang="en-US" dirty="0"/>
              <a:t> 실습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0F52A-B4C5-42E5-8D3C-6A1FF3E5785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776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기사 전체 영역을 담는 </a:t>
            </a:r>
            <a:r>
              <a:rPr lang="en-US" altLang="ko-KR" dirty="0"/>
              <a:t>ul.type01</a:t>
            </a:r>
            <a:r>
              <a:rPr lang="ko-KR" altLang="en-US" dirty="0"/>
              <a:t>라는 </a:t>
            </a:r>
            <a:r>
              <a:rPr lang="en-US" altLang="ko-KR" dirty="0"/>
              <a:t>Tag</a:t>
            </a:r>
            <a:r>
              <a:rPr lang="ko-KR" altLang="en-US" dirty="0"/>
              <a:t>를 찾고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그 안에서 낱개의 기사</a:t>
            </a:r>
            <a:r>
              <a:rPr lang="en-US" altLang="ko-KR" dirty="0"/>
              <a:t> ( li </a:t>
            </a:r>
            <a:r>
              <a:rPr lang="ko-KR" altLang="en-US" dirty="0"/>
              <a:t>라는 태그</a:t>
            </a:r>
            <a:r>
              <a:rPr lang="en-US" altLang="ko-KR" dirty="0"/>
              <a:t>) </a:t>
            </a:r>
            <a:r>
              <a:rPr lang="ko-KR" altLang="en-US" dirty="0"/>
              <a:t>를 반복 수집하는 방식으로 실시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0F52A-B4C5-42E5-8D3C-6A1FF3E5785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97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방금보았던</a:t>
            </a:r>
            <a:r>
              <a:rPr lang="ko-KR" altLang="en-US" dirty="0"/>
              <a:t> </a:t>
            </a:r>
            <a:r>
              <a:rPr lang="ko-KR" altLang="en-US" b="1" dirty="0"/>
              <a:t>노랑색으로 표시한 </a:t>
            </a:r>
            <a:r>
              <a:rPr lang="en-US" altLang="ko-KR" b="1" dirty="0"/>
              <a:t>&lt;li&gt;</a:t>
            </a:r>
            <a:r>
              <a:rPr lang="ko-KR" altLang="en-US" dirty="0"/>
              <a:t>의 내용안에는 </a:t>
            </a:r>
            <a:r>
              <a:rPr lang="ko-KR" altLang="en-US" b="1" dirty="0"/>
              <a:t>낱개 기사의 정보</a:t>
            </a:r>
            <a:r>
              <a:rPr lang="ko-KR" altLang="en-US" dirty="0"/>
              <a:t>가 들어있고 </a:t>
            </a:r>
            <a:r>
              <a:rPr lang="ko-KR" altLang="en-US" b="1" dirty="0"/>
              <a:t>제목</a:t>
            </a:r>
            <a:r>
              <a:rPr lang="en-US" altLang="ko-KR" b="1" dirty="0"/>
              <a:t>, </a:t>
            </a:r>
            <a:r>
              <a:rPr lang="ko-KR" altLang="en-US" b="1" dirty="0"/>
              <a:t>출판사 이름</a:t>
            </a:r>
            <a:r>
              <a:rPr lang="ko-KR" altLang="en-US" dirty="0"/>
              <a:t> 또한 포함됨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때 제목은 </a:t>
            </a:r>
            <a:r>
              <a:rPr lang="en-US" altLang="ko-KR" dirty="0"/>
              <a:t>&lt;dt&gt;</a:t>
            </a:r>
            <a:r>
              <a:rPr lang="ko-KR" altLang="en-US" dirty="0"/>
              <a:t>의 자식 태그인 </a:t>
            </a:r>
            <a:r>
              <a:rPr lang="en-US" altLang="ko-KR" dirty="0"/>
              <a:t>&lt;a&gt; </a:t>
            </a:r>
            <a:r>
              <a:rPr lang="ko-KR" altLang="en-US" dirty="0"/>
              <a:t>안에 들어있다</a:t>
            </a:r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/>
              <a:t>&lt;a&gt;</a:t>
            </a:r>
            <a:r>
              <a:rPr lang="ko-KR" altLang="en-US" dirty="0"/>
              <a:t>의 </a:t>
            </a:r>
            <a:r>
              <a:rPr lang="en-US" altLang="ko-KR" dirty="0"/>
              <a:t>class</a:t>
            </a:r>
            <a:r>
              <a:rPr lang="ko-KR" altLang="en-US" dirty="0"/>
              <a:t>가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_</a:t>
            </a:r>
            <a:r>
              <a:rPr lang="en-US" altLang="ko-KR" b="1" dirty="0" err="1">
                <a:solidFill>
                  <a:schemeClr val="accent6">
                    <a:lumMod val="50000"/>
                  </a:schemeClr>
                </a:solidFill>
              </a:rPr>
              <a:t>sp_each_title</a:t>
            </a:r>
            <a:r>
              <a:rPr lang="ko-KR" altLang="en-US" b="0" dirty="0">
                <a:solidFill>
                  <a:schemeClr val="accent6">
                    <a:lumMod val="50000"/>
                  </a:schemeClr>
                </a:solidFill>
              </a:rPr>
              <a:t>이므로 제목을 위한 수집대상은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dt &gt; a._</a:t>
            </a:r>
            <a:r>
              <a:rPr lang="en-US" altLang="ko-KR" b="1" dirty="0" err="1">
                <a:solidFill>
                  <a:schemeClr val="accent6">
                    <a:lumMod val="50000"/>
                  </a:schemeClr>
                </a:solidFill>
              </a:rPr>
              <a:t>sp_each_title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이라고 할 수 있다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b="0" dirty="0"/>
              <a:t>출판언론사이름은</a:t>
            </a:r>
            <a:r>
              <a:rPr lang="en-US" altLang="ko-KR" b="0" dirty="0"/>
              <a:t>,</a:t>
            </a:r>
            <a:r>
              <a:rPr lang="ko-KR" altLang="en-US" b="0" dirty="0"/>
              <a:t> </a:t>
            </a:r>
            <a:r>
              <a:rPr lang="en-US" altLang="ko-KR" b="0" dirty="0" err="1"/>
              <a:t>txt_inline</a:t>
            </a:r>
            <a:r>
              <a:rPr lang="ko-KR" altLang="en-US" b="0" dirty="0"/>
              <a:t>이라는 </a:t>
            </a:r>
            <a:r>
              <a:rPr lang="en-US" altLang="ko-KR" b="0" dirty="0"/>
              <a:t>class</a:t>
            </a:r>
            <a:r>
              <a:rPr lang="ko-KR" altLang="en-US" b="0" dirty="0"/>
              <a:t>를 가지는 </a:t>
            </a:r>
            <a:r>
              <a:rPr lang="en-US" altLang="ko-KR" b="0" dirty="0"/>
              <a:t>&lt;dd&gt;</a:t>
            </a:r>
            <a:r>
              <a:rPr lang="ko-KR" altLang="en-US" b="0" dirty="0"/>
              <a:t>의 자식태그로서</a:t>
            </a:r>
            <a:r>
              <a:rPr lang="en-US" altLang="ko-KR" b="0" dirty="0"/>
              <a:t>, __</a:t>
            </a:r>
            <a:r>
              <a:rPr lang="en-US" altLang="ko-KR" b="0" dirty="0" err="1"/>
              <a:t>sp</a:t>
            </a:r>
            <a:r>
              <a:rPr lang="en-US" altLang="ko-KR" b="0" dirty="0"/>
              <a:t>__</a:t>
            </a:r>
            <a:r>
              <a:rPr lang="en-US" altLang="ko-KR" b="0" dirty="0" err="1"/>
              <a:t>each_sourc</a:t>
            </a:r>
            <a:r>
              <a:rPr lang="ko-KR" altLang="en-US" b="0" dirty="0"/>
              <a:t>라는 </a:t>
            </a:r>
            <a:r>
              <a:rPr lang="en-US" altLang="ko-KR" b="0" dirty="0"/>
              <a:t>class</a:t>
            </a:r>
            <a:r>
              <a:rPr lang="ko-KR" altLang="en-US" b="0" dirty="0"/>
              <a:t>를 가지는 </a:t>
            </a:r>
            <a:r>
              <a:rPr lang="en-US" altLang="ko-KR" b="0" dirty="0"/>
              <a:t>&lt;span&gt;</a:t>
            </a:r>
            <a:r>
              <a:rPr lang="ko-KR" altLang="en-US" b="0" dirty="0"/>
              <a:t>에 있으므로</a:t>
            </a:r>
            <a:endParaRPr lang="en-US" altLang="ko-KR" b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err="1">
                <a:solidFill>
                  <a:schemeClr val="accent6">
                    <a:lumMod val="50000"/>
                  </a:schemeClr>
                </a:solidFill>
              </a:rPr>
              <a:t>dd.txt_inline</a:t>
            </a:r>
            <a:r>
              <a:rPr lang="ko-KR" altLang="en-US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</a:rPr>
              <a:t>&gt;</a:t>
            </a:r>
            <a:r>
              <a:rPr lang="ko-KR" altLang="en-US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</a:rPr>
              <a:t>span._</a:t>
            </a:r>
            <a:r>
              <a:rPr lang="en-US" altLang="ko-KR" sz="1200" b="1" dirty="0" err="1">
                <a:solidFill>
                  <a:schemeClr val="accent6">
                    <a:lumMod val="50000"/>
                  </a:schemeClr>
                </a:solidFill>
              </a:rPr>
              <a:t>sp_each_source</a:t>
            </a:r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1200" b="0" dirty="0">
                <a:solidFill>
                  <a:schemeClr val="accent6">
                    <a:lumMod val="50000"/>
                  </a:schemeClr>
                </a:solidFill>
              </a:rPr>
              <a:t>라고 할 수 있다</a:t>
            </a:r>
          </a:p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0F52A-B4C5-42E5-8D3C-6A1FF3E5785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28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84E2A-5F10-4923-9060-63C100013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6E28F7-4C17-4D26-9A66-5F7A12F61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159F50-F212-457C-A01E-D13B98B5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0A06-70C0-498D-96FC-0A746637BC47}" type="datetimeFigureOut">
              <a:rPr lang="ko-KR" altLang="en-US" smtClean="0"/>
              <a:t>2020-06-22-Mon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E001A1-3CD2-4AE9-8EEB-389525A6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028E8F-8C34-46D4-954F-56F31E32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7679-EF4A-4BEF-9FE1-029DB3671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86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A1BF1-2D44-4F41-863A-A7ADACB2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CD5F7F-D51C-45A1-A19D-E2DF36FC1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2B36A-FAEA-4463-9593-B4E5CABA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0A06-70C0-498D-96FC-0A746637BC47}" type="datetimeFigureOut">
              <a:rPr lang="ko-KR" altLang="en-US" smtClean="0"/>
              <a:t>2020-06-22-Mon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D9AB9-1B6A-4395-AA85-6C666A6E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DBAFC-952A-4B25-A1AA-A56598F8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7679-EF4A-4BEF-9FE1-029DB3671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75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BF2DFB-F303-4641-A918-4F21689AE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439888-1B2B-4B5A-B63C-438B6F7E9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22766-2577-4C1F-87B3-BD7EBD5D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0A06-70C0-498D-96FC-0A746637BC47}" type="datetimeFigureOut">
              <a:rPr lang="ko-KR" altLang="en-US" smtClean="0"/>
              <a:t>2020-06-22-Mon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ED8E6E-8469-48A8-B235-07477710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7E7DD1-765D-4630-A7A3-554A640C4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7679-EF4A-4BEF-9FE1-029DB3671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91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14B4E-4D01-41A1-B3D8-48796776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B3B9A-513D-4DB7-8172-B2CD47837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650D4-74F7-4124-BB4E-6BA31429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0A06-70C0-498D-96FC-0A746637BC47}" type="datetimeFigureOut">
              <a:rPr lang="ko-KR" altLang="en-US" smtClean="0"/>
              <a:t>2020-06-22-Mon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F40679-F173-43CC-8419-3CFC47E2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830502-1889-4EC2-ADD1-BED4E60A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7679-EF4A-4BEF-9FE1-029DB3671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1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E8027-8632-4BF9-8A7B-48113343D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F555F4-9898-4AE7-939F-586493D17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345F38-2F9F-44FF-A471-098DD4A6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0A06-70C0-498D-96FC-0A746637BC47}" type="datetimeFigureOut">
              <a:rPr lang="ko-KR" altLang="en-US" smtClean="0"/>
              <a:t>2020-06-22-Mon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2A8844-425E-4FF5-B628-91A2FB1B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23AD15-5D41-4A55-AF72-1BDECC04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7679-EF4A-4BEF-9FE1-029DB3671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18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53B31-FA85-4B7E-BEFE-557C58A7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2FB022-2858-4003-9078-B7777F054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4F47F1-A7FC-492C-9FB5-85A9AAF2C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44C686-5BBA-408B-A448-C2FCA0C07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0A06-70C0-498D-96FC-0A746637BC47}" type="datetimeFigureOut">
              <a:rPr lang="ko-KR" altLang="en-US" smtClean="0"/>
              <a:t>2020-06-22-Mon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BE631F-169A-406B-A941-DE14284D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5568A-5C0B-461B-A73D-D4782A8C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7679-EF4A-4BEF-9FE1-029DB3671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50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2EE71-E103-4D67-8317-BFA2D2056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4F5029-2D93-48E4-B377-3C783F9B9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6CF505-DA49-48D6-A051-9913CB8C1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8F9D50-DAC1-4FE5-8A06-75D493FCC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07C9E6-D3CA-4495-99CD-8C9AB052D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A6E5D6-74B9-4EA8-8FF8-1B7AAFC7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0A06-70C0-498D-96FC-0A746637BC47}" type="datetimeFigureOut">
              <a:rPr lang="ko-KR" altLang="en-US" smtClean="0"/>
              <a:t>2020-06-22-Mon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5D825E-FB84-49A4-9268-9032AE00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897A46-7CE4-4BCE-96E0-EF2F1CFB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7679-EF4A-4BEF-9FE1-029DB3671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19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017CD-8355-43C1-9EA2-E5FC6E4F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5E7934-B7DE-4E8C-9D06-D6C83E24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0A06-70C0-498D-96FC-0A746637BC47}" type="datetimeFigureOut">
              <a:rPr lang="ko-KR" altLang="en-US" smtClean="0"/>
              <a:t>2020-06-22-Mon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E415C8-5887-4C49-A753-C7A53919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5A97BD-0BE6-4225-B7D2-25ADDAAC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7679-EF4A-4BEF-9FE1-029DB3671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82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4F270A-6022-45D0-AB64-0E839F0C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0A06-70C0-498D-96FC-0A746637BC47}" type="datetimeFigureOut">
              <a:rPr lang="ko-KR" altLang="en-US" smtClean="0"/>
              <a:t>2020-06-22-Mon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FB79D1-64C2-4049-A71F-B6A192D0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0BA666-89DA-4B15-BA6F-8F1FA6016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7679-EF4A-4BEF-9FE1-029DB3671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7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715F1-228C-457E-B2D7-AA660E1B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F2B9C-46B1-4BE8-B15A-4BED85C33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99B582-DF7C-4BBD-B192-9EA3B4AAB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F8C99E-C32F-4566-AD06-559B30BA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0A06-70C0-498D-96FC-0A746637BC47}" type="datetimeFigureOut">
              <a:rPr lang="ko-KR" altLang="en-US" smtClean="0"/>
              <a:t>2020-06-22-Mon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D7F255-8228-451C-9099-7427DC9C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27778C-AF8D-4CB9-B3D4-8ABE8928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7679-EF4A-4BEF-9FE1-029DB3671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56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16ED-B3E2-48D3-83F7-812360B0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3A2FDD-27DF-432F-8C4C-3C4813C01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D3E13B-839C-4B89-BBD3-D7594DA08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AE371E-0A6D-4428-AED6-BD62D70F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0A06-70C0-498D-96FC-0A746637BC47}" type="datetimeFigureOut">
              <a:rPr lang="ko-KR" altLang="en-US" smtClean="0"/>
              <a:t>2020-06-22-Mon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0EF3F8-86B0-424D-8BB5-369AA69B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399790-FA68-440D-90BE-D120F7A5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7679-EF4A-4BEF-9FE1-029DB3671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18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579085-151F-4F56-A673-756591E91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CFF1CA-33D8-4485-B00E-D40DE4FFF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2DF93-EB85-450A-AD37-BC7B50E70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50A06-70C0-498D-96FC-0A746637BC47}" type="datetimeFigureOut">
              <a:rPr lang="ko-KR" altLang="en-US" smtClean="0"/>
              <a:t>2020-06-22-Mon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4D9A5E-EBB3-44A9-9B61-68F21F9B3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84FFC-BE36-409C-9BE4-B10196152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E7679-EF4A-4BEF-9FE1-029DB3671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66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oogle.com/chrome/answer/95346?co=GENIE.Platform%3DDesktop&amp;hl=k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ikidocs.net/2826" TargetMode="External"/><Relationship Id="rId4" Type="http://schemas.openxmlformats.org/officeDocument/2006/relationships/hyperlink" Target="https://www.anaconda.com/products/individua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D6B5123-D52C-4B6D-A05B-13D86BFD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1503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News Scraping</a:t>
            </a:r>
            <a:endParaRPr lang="ko-KR" altLang="en-US" b="1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4297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B9703CB-BF35-41E7-91D2-450883E3A247}"/>
              </a:ext>
            </a:extLst>
          </p:cNvPr>
          <p:cNvSpPr/>
          <p:nvPr/>
        </p:nvSpPr>
        <p:spPr>
          <a:xfrm>
            <a:off x="1371600" y="1437873"/>
            <a:ext cx="9550400" cy="436268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0A6041-09BC-4F69-B83C-0B6D49533C3D}"/>
              </a:ext>
            </a:extLst>
          </p:cNvPr>
          <p:cNvSpPr/>
          <p:nvPr/>
        </p:nvSpPr>
        <p:spPr>
          <a:xfrm>
            <a:off x="2082800" y="1828163"/>
            <a:ext cx="8286745" cy="68645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49FC6B1-B0B3-4B66-894A-5FB5C0A03477}"/>
              </a:ext>
            </a:extLst>
          </p:cNvPr>
          <p:cNvSpPr/>
          <p:nvPr/>
        </p:nvSpPr>
        <p:spPr>
          <a:xfrm>
            <a:off x="2082800" y="2690093"/>
            <a:ext cx="8286745" cy="6495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10E6E1-18A2-4416-B577-71B184CB057C}"/>
              </a:ext>
            </a:extLst>
          </p:cNvPr>
          <p:cNvSpPr/>
          <p:nvPr/>
        </p:nvSpPr>
        <p:spPr>
          <a:xfrm>
            <a:off x="2082799" y="3913831"/>
            <a:ext cx="8286745" cy="68407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C509FD-D9B3-4317-AAE7-61B1E2F7522F}"/>
              </a:ext>
            </a:extLst>
          </p:cNvPr>
          <p:cNvSpPr/>
          <p:nvPr/>
        </p:nvSpPr>
        <p:spPr>
          <a:xfrm>
            <a:off x="2082799" y="4933032"/>
            <a:ext cx="8286745" cy="66006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7BFFAF1-D9E7-4527-8B51-8CE22D550AE5}"/>
              </a:ext>
            </a:extLst>
          </p:cNvPr>
          <p:cNvSpPr/>
          <p:nvPr/>
        </p:nvSpPr>
        <p:spPr>
          <a:xfrm>
            <a:off x="6237613" y="3688399"/>
            <a:ext cx="82556" cy="9017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96DE47-BA43-4068-AC12-E9987B32CEAC}"/>
              </a:ext>
            </a:extLst>
          </p:cNvPr>
          <p:cNvSpPr txBox="1"/>
          <p:nvPr/>
        </p:nvSpPr>
        <p:spPr>
          <a:xfrm>
            <a:off x="1371600" y="995525"/>
            <a:ext cx="5458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2060"/>
                </a:solidFill>
              </a:rPr>
              <a:t>기사</a:t>
            </a:r>
            <a:r>
              <a:rPr lang="en-US" altLang="ko-KR" b="1" dirty="0">
                <a:solidFill>
                  <a:srgbClr val="002060"/>
                </a:solidFill>
              </a:rPr>
              <a:t>section </a:t>
            </a:r>
            <a:r>
              <a:rPr lang="ko-KR" altLang="en-US" b="1" dirty="0">
                <a:solidFill>
                  <a:srgbClr val="002060"/>
                </a:solidFill>
              </a:rPr>
              <a:t>전체 </a:t>
            </a:r>
            <a:r>
              <a:rPr lang="en-US" altLang="ko-KR" b="1" dirty="0">
                <a:solidFill>
                  <a:srgbClr val="002060"/>
                </a:solidFill>
              </a:rPr>
              <a:t>1 ~ 10: </a:t>
            </a:r>
            <a:r>
              <a:rPr lang="en-US" altLang="ko-KR" b="1" dirty="0">
                <a:solidFill>
                  <a:srgbClr val="0070C0"/>
                </a:solidFill>
              </a:rPr>
              <a:t>&lt;</a:t>
            </a:r>
            <a:r>
              <a:rPr lang="en-US" altLang="ko-KR" sz="2000" b="1" dirty="0">
                <a:solidFill>
                  <a:srgbClr val="0070C0"/>
                </a:solidFill>
              </a:rPr>
              <a:t>ul.type01&gt;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51C0BF-F5C8-41B8-B090-088E8F5B6C3B}"/>
              </a:ext>
            </a:extLst>
          </p:cNvPr>
          <p:cNvSpPr txBox="1"/>
          <p:nvPr/>
        </p:nvSpPr>
        <p:spPr>
          <a:xfrm>
            <a:off x="2022818" y="3841998"/>
            <a:ext cx="1805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기사</a:t>
            </a: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 9</a:t>
            </a: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: </a:t>
            </a:r>
            <a:r>
              <a:rPr lang="en-US" altLang="ko-KR" sz="2000" b="1" dirty="0">
                <a:solidFill>
                  <a:schemeClr val="accent4">
                    <a:lumMod val="50000"/>
                  </a:schemeClr>
                </a:solidFill>
              </a:rPr>
              <a:t>&lt;li&gt;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A8323A-818C-4D55-AA30-CBF1E6DF0E43}"/>
              </a:ext>
            </a:extLst>
          </p:cNvPr>
          <p:cNvSpPr txBox="1"/>
          <p:nvPr/>
        </p:nvSpPr>
        <p:spPr>
          <a:xfrm>
            <a:off x="2022816" y="1785925"/>
            <a:ext cx="2968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기사</a:t>
            </a: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 1</a:t>
            </a: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: &lt;</a:t>
            </a:r>
            <a:r>
              <a:rPr lang="en-US" altLang="ko-KR" sz="2000" b="1" dirty="0">
                <a:solidFill>
                  <a:schemeClr val="accent4">
                    <a:lumMod val="50000"/>
                  </a:schemeClr>
                </a:solidFill>
              </a:rPr>
              <a:t>li&gt;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56C4B9-9FE7-44A2-8A43-B659F04B66A5}"/>
              </a:ext>
            </a:extLst>
          </p:cNvPr>
          <p:cNvSpPr txBox="1"/>
          <p:nvPr/>
        </p:nvSpPr>
        <p:spPr>
          <a:xfrm>
            <a:off x="2022816" y="2644126"/>
            <a:ext cx="2968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기사</a:t>
            </a: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 2</a:t>
            </a: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: </a:t>
            </a:r>
            <a:r>
              <a:rPr lang="en-US" altLang="ko-KR" sz="2000" b="1" dirty="0">
                <a:solidFill>
                  <a:schemeClr val="accent4">
                    <a:lumMod val="50000"/>
                  </a:schemeClr>
                </a:solidFill>
              </a:rPr>
              <a:t>&lt;li&gt;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B5AA99-9AE3-4D45-9952-9416896958F0}"/>
              </a:ext>
            </a:extLst>
          </p:cNvPr>
          <p:cNvSpPr txBox="1"/>
          <p:nvPr/>
        </p:nvSpPr>
        <p:spPr>
          <a:xfrm>
            <a:off x="2022817" y="4876183"/>
            <a:ext cx="2968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기사</a:t>
            </a: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 10</a:t>
            </a: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: </a:t>
            </a:r>
            <a:r>
              <a:rPr lang="en-US" altLang="ko-KR" sz="2000" b="1" dirty="0">
                <a:solidFill>
                  <a:schemeClr val="accent4">
                    <a:lumMod val="50000"/>
                  </a:schemeClr>
                </a:solidFill>
              </a:rPr>
              <a:t>&lt;li&gt;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82EACFA-EF2A-44AB-AE98-EC93906AEB38}"/>
              </a:ext>
            </a:extLst>
          </p:cNvPr>
          <p:cNvSpPr/>
          <p:nvPr/>
        </p:nvSpPr>
        <p:spPr>
          <a:xfrm>
            <a:off x="6237613" y="3558297"/>
            <a:ext cx="82556" cy="9017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1360CE4-5DF0-4499-A5FD-ECA1F0663C60}"/>
              </a:ext>
            </a:extLst>
          </p:cNvPr>
          <p:cNvSpPr/>
          <p:nvPr/>
        </p:nvSpPr>
        <p:spPr>
          <a:xfrm>
            <a:off x="6237613" y="3428194"/>
            <a:ext cx="82556" cy="9017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06A54812-7892-458D-9CFD-EBA1E64AC00D}"/>
              </a:ext>
            </a:extLst>
          </p:cNvPr>
          <p:cNvSpPr txBox="1">
            <a:spLocks/>
          </p:cNvSpPr>
          <p:nvPr/>
        </p:nvSpPr>
        <p:spPr>
          <a:xfrm>
            <a:off x="-703428" y="-4783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b="1" dirty="0">
                <a:solidFill>
                  <a:srgbClr val="00206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NAVER</a:t>
            </a:r>
            <a:r>
              <a:rPr lang="ko-KR" altLang="en-US" sz="4400" b="1" dirty="0">
                <a:solidFill>
                  <a:srgbClr val="002060"/>
                </a:solidFill>
                <a:latin typeface="+mn-lt"/>
                <a:ea typeface="나눔바른고딕" panose="020B0603020101020101" pitchFamily="50" charset="-127"/>
              </a:rPr>
              <a:t> 기사 </a:t>
            </a:r>
            <a:r>
              <a:rPr lang="en-US" altLang="ko-KR" sz="4400" b="1" dirty="0">
                <a:solidFill>
                  <a:srgbClr val="002060"/>
                </a:solidFill>
                <a:latin typeface="+mn-lt"/>
                <a:ea typeface="나눔바른고딕" panose="020B0603020101020101" pitchFamily="50" charset="-127"/>
              </a:rPr>
              <a:t>Tag </a:t>
            </a:r>
            <a:r>
              <a:rPr lang="ko-KR" altLang="en-US" sz="4400" b="1" dirty="0">
                <a:solidFill>
                  <a:srgbClr val="002060"/>
                </a:solidFill>
                <a:latin typeface="+mn-lt"/>
                <a:ea typeface="나눔바른고딕" panose="020B0603020101020101" pitchFamily="50" charset="-127"/>
              </a:rPr>
              <a:t>구조 파악</a:t>
            </a: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id="{8A8B3DAB-95F3-4077-95F5-070566248999}"/>
              </a:ext>
            </a:extLst>
          </p:cNvPr>
          <p:cNvSpPr/>
          <p:nvPr/>
        </p:nvSpPr>
        <p:spPr>
          <a:xfrm>
            <a:off x="4515323" y="2158273"/>
            <a:ext cx="1409700" cy="229137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03E6A53F-22DE-48F5-A6E2-FA7C322BF0C7}"/>
              </a:ext>
            </a:extLst>
          </p:cNvPr>
          <p:cNvSpPr/>
          <p:nvPr/>
        </p:nvSpPr>
        <p:spPr>
          <a:xfrm>
            <a:off x="6457268" y="2147214"/>
            <a:ext cx="1409700" cy="229137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Publisher</a:t>
            </a:r>
            <a:endParaRPr lang="ko-KR" altLang="en-US" dirty="0"/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id="{860F9E33-BC1E-48FB-BF90-B18EF45E9DCD}"/>
              </a:ext>
            </a:extLst>
          </p:cNvPr>
          <p:cNvSpPr/>
          <p:nvPr/>
        </p:nvSpPr>
        <p:spPr>
          <a:xfrm>
            <a:off x="4520360" y="3013669"/>
            <a:ext cx="1409700" cy="229137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6516D3D0-26EE-4710-B268-C56FADCF3CCC}"/>
              </a:ext>
            </a:extLst>
          </p:cNvPr>
          <p:cNvSpPr/>
          <p:nvPr/>
        </p:nvSpPr>
        <p:spPr>
          <a:xfrm>
            <a:off x="6462305" y="3002610"/>
            <a:ext cx="1409700" cy="229137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Publisher</a:t>
            </a:r>
            <a:endParaRPr lang="ko-KR" altLang="en-US" dirty="0"/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id="{BD355894-7397-4DD0-A38D-EE077077242A}"/>
              </a:ext>
            </a:extLst>
          </p:cNvPr>
          <p:cNvSpPr/>
          <p:nvPr/>
        </p:nvSpPr>
        <p:spPr>
          <a:xfrm>
            <a:off x="4515323" y="4225326"/>
            <a:ext cx="1409700" cy="229137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4F836B02-922B-473B-8E88-E7851B4C8AED}"/>
              </a:ext>
            </a:extLst>
          </p:cNvPr>
          <p:cNvSpPr/>
          <p:nvPr/>
        </p:nvSpPr>
        <p:spPr>
          <a:xfrm>
            <a:off x="6457268" y="4214267"/>
            <a:ext cx="1409700" cy="229137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Publisher</a:t>
            </a:r>
            <a:endParaRPr lang="ko-KR" altLang="en-US" dirty="0"/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id="{E16430DA-7019-4F68-BB6F-0F51727630F1}"/>
              </a:ext>
            </a:extLst>
          </p:cNvPr>
          <p:cNvSpPr/>
          <p:nvPr/>
        </p:nvSpPr>
        <p:spPr>
          <a:xfrm>
            <a:off x="4515323" y="5193598"/>
            <a:ext cx="1409700" cy="229137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11EAFFCE-608A-4622-A005-2F5959A59D24}"/>
              </a:ext>
            </a:extLst>
          </p:cNvPr>
          <p:cNvSpPr/>
          <p:nvPr/>
        </p:nvSpPr>
        <p:spPr>
          <a:xfrm>
            <a:off x="6457268" y="5182539"/>
            <a:ext cx="1409700" cy="229137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Publisher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E89283-4596-44AD-8999-4797B21C93EF}"/>
              </a:ext>
            </a:extLst>
          </p:cNvPr>
          <p:cNvSpPr txBox="1"/>
          <p:nvPr/>
        </p:nvSpPr>
        <p:spPr>
          <a:xfrm>
            <a:off x="4382371" y="1913845"/>
            <a:ext cx="1667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</a:rPr>
              <a:t>dt &gt; a._</a:t>
            </a:r>
            <a:r>
              <a:rPr lang="en-US" altLang="ko-KR" sz="1200" b="1" dirty="0" err="1">
                <a:solidFill>
                  <a:schemeClr val="accent6">
                    <a:lumMod val="50000"/>
                  </a:schemeClr>
                </a:solidFill>
              </a:rPr>
              <a:t>sp_each_title</a:t>
            </a:r>
            <a:endParaRPr lang="ko-KR" altLang="en-US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18A9B4-1A28-4E3A-9C17-4659E1040CC5}"/>
              </a:ext>
            </a:extLst>
          </p:cNvPr>
          <p:cNvSpPr txBox="1"/>
          <p:nvPr/>
        </p:nvSpPr>
        <p:spPr>
          <a:xfrm>
            <a:off x="6320169" y="1924718"/>
            <a:ext cx="294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accent6">
                    <a:lumMod val="50000"/>
                  </a:schemeClr>
                </a:solidFill>
              </a:rPr>
              <a:t>dd.txt_inline</a:t>
            </a:r>
            <a:r>
              <a:rPr lang="ko-KR" altLang="en-US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</a:rPr>
              <a:t>&gt;</a:t>
            </a:r>
            <a:r>
              <a:rPr lang="ko-KR" altLang="en-US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</a:rPr>
              <a:t>span._</a:t>
            </a:r>
            <a:r>
              <a:rPr lang="en-US" altLang="ko-KR" sz="1200" b="1" dirty="0" err="1">
                <a:solidFill>
                  <a:schemeClr val="accent6">
                    <a:lumMod val="50000"/>
                  </a:schemeClr>
                </a:solidFill>
              </a:rPr>
              <a:t>sp_each_source</a:t>
            </a:r>
            <a:endParaRPr lang="ko-KR" altLang="en-US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EF737A-3D15-4775-ABD4-3E135FDB4DA1}"/>
              </a:ext>
            </a:extLst>
          </p:cNvPr>
          <p:cNvSpPr txBox="1"/>
          <p:nvPr/>
        </p:nvSpPr>
        <p:spPr>
          <a:xfrm>
            <a:off x="4382371" y="2714281"/>
            <a:ext cx="1667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</a:rPr>
              <a:t>dt &gt; a._</a:t>
            </a:r>
            <a:r>
              <a:rPr lang="en-US" altLang="ko-KR" sz="1200" b="1" dirty="0" err="1">
                <a:solidFill>
                  <a:schemeClr val="accent6">
                    <a:lumMod val="50000"/>
                  </a:schemeClr>
                </a:solidFill>
              </a:rPr>
              <a:t>sp_each_title</a:t>
            </a:r>
            <a:endParaRPr lang="ko-KR" altLang="en-US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8C772D-CFED-4204-826E-66EA3529DBFB}"/>
              </a:ext>
            </a:extLst>
          </p:cNvPr>
          <p:cNvSpPr txBox="1"/>
          <p:nvPr/>
        </p:nvSpPr>
        <p:spPr>
          <a:xfrm>
            <a:off x="6320169" y="2725154"/>
            <a:ext cx="294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accent6">
                    <a:lumMod val="50000"/>
                  </a:schemeClr>
                </a:solidFill>
              </a:rPr>
              <a:t>dd.txt_inline</a:t>
            </a:r>
            <a:r>
              <a:rPr lang="ko-KR" altLang="en-US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</a:rPr>
              <a:t>&gt;</a:t>
            </a:r>
            <a:r>
              <a:rPr lang="ko-KR" altLang="en-US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</a:rPr>
              <a:t>span._</a:t>
            </a:r>
            <a:r>
              <a:rPr lang="en-US" altLang="ko-KR" sz="1200" b="1" dirty="0" err="1">
                <a:solidFill>
                  <a:schemeClr val="accent6">
                    <a:lumMod val="50000"/>
                  </a:schemeClr>
                </a:solidFill>
              </a:rPr>
              <a:t>sp_each_source</a:t>
            </a:r>
            <a:endParaRPr lang="ko-KR" altLang="en-US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D7BDAF-BE3C-4520-ACD2-521094FDE83C}"/>
              </a:ext>
            </a:extLst>
          </p:cNvPr>
          <p:cNvSpPr txBox="1"/>
          <p:nvPr/>
        </p:nvSpPr>
        <p:spPr>
          <a:xfrm>
            <a:off x="4382371" y="3959643"/>
            <a:ext cx="1667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</a:rPr>
              <a:t>dt &gt; a._</a:t>
            </a:r>
            <a:r>
              <a:rPr lang="en-US" altLang="ko-KR" sz="1200" b="1" dirty="0" err="1">
                <a:solidFill>
                  <a:schemeClr val="accent6">
                    <a:lumMod val="50000"/>
                  </a:schemeClr>
                </a:solidFill>
              </a:rPr>
              <a:t>sp_each_title</a:t>
            </a:r>
            <a:endParaRPr lang="ko-KR" altLang="en-US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13881C-7386-495B-BAD6-2EBC7D4604D5}"/>
              </a:ext>
            </a:extLst>
          </p:cNvPr>
          <p:cNvSpPr txBox="1"/>
          <p:nvPr/>
        </p:nvSpPr>
        <p:spPr>
          <a:xfrm>
            <a:off x="6320169" y="3970516"/>
            <a:ext cx="294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accent6">
                    <a:lumMod val="50000"/>
                  </a:schemeClr>
                </a:solidFill>
              </a:rPr>
              <a:t>dd.txt_inline</a:t>
            </a:r>
            <a:r>
              <a:rPr lang="ko-KR" altLang="en-US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</a:rPr>
              <a:t>&gt;</a:t>
            </a:r>
            <a:r>
              <a:rPr lang="ko-KR" altLang="en-US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</a:rPr>
              <a:t>span._</a:t>
            </a:r>
            <a:r>
              <a:rPr lang="en-US" altLang="ko-KR" sz="1200" b="1" dirty="0" err="1">
                <a:solidFill>
                  <a:schemeClr val="accent6">
                    <a:lumMod val="50000"/>
                  </a:schemeClr>
                </a:solidFill>
              </a:rPr>
              <a:t>sp_each_source</a:t>
            </a:r>
            <a:endParaRPr lang="ko-KR" altLang="en-US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9B6287-4028-4B2F-A27F-9DE0A68FFE8D}"/>
              </a:ext>
            </a:extLst>
          </p:cNvPr>
          <p:cNvSpPr txBox="1"/>
          <p:nvPr/>
        </p:nvSpPr>
        <p:spPr>
          <a:xfrm>
            <a:off x="4382371" y="4995689"/>
            <a:ext cx="1667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</a:rPr>
              <a:t>dt &gt; a._</a:t>
            </a:r>
            <a:r>
              <a:rPr lang="en-US" altLang="ko-KR" sz="1200" b="1" dirty="0" err="1">
                <a:solidFill>
                  <a:schemeClr val="accent6">
                    <a:lumMod val="50000"/>
                  </a:schemeClr>
                </a:solidFill>
              </a:rPr>
              <a:t>sp_each_title</a:t>
            </a:r>
            <a:endParaRPr lang="ko-KR" altLang="en-US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652BBD-0A4D-4B1A-A7CB-EED0C8A689AE}"/>
              </a:ext>
            </a:extLst>
          </p:cNvPr>
          <p:cNvSpPr txBox="1"/>
          <p:nvPr/>
        </p:nvSpPr>
        <p:spPr>
          <a:xfrm>
            <a:off x="6320169" y="5006562"/>
            <a:ext cx="294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accent6">
                    <a:lumMod val="50000"/>
                  </a:schemeClr>
                </a:solidFill>
              </a:rPr>
              <a:t>dd.txt_inline</a:t>
            </a:r>
            <a:r>
              <a:rPr lang="ko-KR" altLang="en-US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</a:rPr>
              <a:t>&gt;</a:t>
            </a:r>
            <a:r>
              <a:rPr lang="ko-KR" altLang="en-US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</a:rPr>
              <a:t>span._</a:t>
            </a:r>
            <a:r>
              <a:rPr lang="en-US" altLang="ko-KR" sz="1200" b="1" dirty="0" err="1">
                <a:solidFill>
                  <a:schemeClr val="accent6">
                    <a:lumMod val="50000"/>
                  </a:schemeClr>
                </a:solidFill>
              </a:rPr>
              <a:t>sp_each_source</a:t>
            </a:r>
            <a:endParaRPr lang="ko-KR" altLang="en-US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377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FBEC7CD-BBCC-4A65-B7A2-58FB22FBA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2550"/>
            <a:ext cx="10515600" cy="1200330"/>
          </a:xfrm>
        </p:spPr>
        <p:txBody>
          <a:bodyPr/>
          <a:lstStyle/>
          <a:p>
            <a:r>
              <a:rPr lang="en-US" altLang="ko-K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ko-KR" alt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7FBBCB-2762-45A2-B068-935937FD2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33101"/>
            <a:ext cx="7182852" cy="49917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C9065D-9E65-4D18-B87F-3AB741686B94}"/>
              </a:ext>
            </a:extLst>
          </p:cNvPr>
          <p:cNvSpPr txBox="1"/>
          <p:nvPr/>
        </p:nvSpPr>
        <p:spPr>
          <a:xfrm>
            <a:off x="6482650" y="1646600"/>
            <a:ext cx="5429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Line1: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url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주소에 접속을 요청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데이터를 가져온다</a:t>
            </a:r>
            <a:endParaRPr lang="en-US" altLang="ko-KR" sz="1400" b="1" dirty="0">
              <a:solidFill>
                <a:schemeClr val="tx2">
                  <a:lumMod val="75000"/>
                </a:schemeClr>
              </a:solidFill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Line2: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가져온 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html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소스코드를 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Tag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기준으로 구분한다</a:t>
            </a:r>
            <a:endParaRPr lang="en-US" altLang="ko-KR" sz="1400" b="1" dirty="0">
              <a:solidFill>
                <a:schemeClr val="tx2">
                  <a:lumMod val="75000"/>
                </a:schemeClr>
              </a:solidFill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Line3: &lt;ul.type01&gt;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아들인 여러 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&lt;li&gt; Tag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내용을 가져온다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2F8961-2BA4-4986-97B8-D7FEF75B1E89}"/>
              </a:ext>
            </a:extLst>
          </p:cNvPr>
          <p:cNvSpPr/>
          <p:nvPr/>
        </p:nvSpPr>
        <p:spPr>
          <a:xfrm>
            <a:off x="838200" y="1748588"/>
            <a:ext cx="5644450" cy="5346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0FEEC2-7E79-42C6-B2F8-BAE4DE2DBB41}"/>
              </a:ext>
            </a:extLst>
          </p:cNvPr>
          <p:cNvSpPr/>
          <p:nvPr/>
        </p:nvSpPr>
        <p:spPr>
          <a:xfrm>
            <a:off x="838200" y="918218"/>
            <a:ext cx="5644450" cy="5346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C016D6-96BB-482F-A1DB-2ECCC6402E40}"/>
              </a:ext>
            </a:extLst>
          </p:cNvPr>
          <p:cNvSpPr/>
          <p:nvPr/>
        </p:nvSpPr>
        <p:spPr>
          <a:xfrm>
            <a:off x="6482650" y="995756"/>
            <a:ext cx="4453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Line1~2: Scraping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필요한 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package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import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한다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9D0A8B-484E-4945-8F4E-31727CEF5F26}"/>
              </a:ext>
            </a:extLst>
          </p:cNvPr>
          <p:cNvSpPr txBox="1"/>
          <p:nvPr/>
        </p:nvSpPr>
        <p:spPr>
          <a:xfrm>
            <a:off x="6482650" y="2975070"/>
            <a:ext cx="542995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i.select_one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(‘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원하는 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Tag).text</a:t>
            </a:r>
          </a:p>
          <a:p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Title: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한 개의 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&lt;li&gt;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에서 해당 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Tag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text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가져온다</a:t>
            </a:r>
            <a:endParaRPr lang="en-US" altLang="ko-KR" sz="1400" b="1" dirty="0">
              <a:solidFill>
                <a:schemeClr val="tx2">
                  <a:lumMod val="75000"/>
                </a:schemeClr>
              </a:solidFill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pub: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한 개의 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&lt;li&gt;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에서 해당 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Tag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text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가져온다</a:t>
            </a:r>
            <a:endParaRPr lang="en-US" altLang="ko-KR" sz="1400" b="1" dirty="0">
              <a:solidFill>
                <a:schemeClr val="tx2">
                  <a:lumMod val="75000"/>
                </a:schemeClr>
              </a:solidFill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sz="1400" b="1" dirty="0">
              <a:solidFill>
                <a:schemeClr val="tx2">
                  <a:lumMod val="75000"/>
                </a:schemeClr>
              </a:solidFill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.strip().replace(‘,’ , ‘_’)</a:t>
            </a:r>
          </a:p>
          <a:p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Text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불필요한 공백을 제거하고 내용 속 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COMMA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UNDERBAR(‘_’)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 대체한다</a:t>
            </a:r>
            <a:endParaRPr lang="en-US" altLang="ko-KR" sz="1400" b="1" dirty="0">
              <a:solidFill>
                <a:schemeClr val="tx2">
                  <a:lumMod val="75000"/>
                </a:schemeClr>
              </a:solidFill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CSV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저장 시 </a:t>
            </a:r>
            <a:r>
              <a:rPr lang="ko-KR" altLang="en-US" sz="1400" b="1" dirty="0" err="1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구분기호인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COMMA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존재로 인한 문제를 방지 </a:t>
            </a:r>
          </a:p>
        </p:txBody>
      </p:sp>
    </p:spTree>
    <p:extLst>
      <p:ext uri="{BB962C8B-B14F-4D97-AF65-F5344CB8AC3E}">
        <p14:creationId xmlns:p14="http://schemas.microsoft.com/office/powerpoint/2010/main" val="4140847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7D30197F-31E0-41A1-A0FD-D1BC8274C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339680"/>
            <a:ext cx="5780886" cy="49468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786398A-30CA-44FE-A7CD-F64CB5CF1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2550"/>
            <a:ext cx="10515600" cy="1200330"/>
          </a:xfrm>
        </p:spPr>
        <p:txBody>
          <a:bodyPr/>
          <a:lstStyle/>
          <a:p>
            <a:r>
              <a:rPr lang="en-US" altLang="ko-K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– CSV file</a:t>
            </a:r>
            <a:r>
              <a:rPr lang="ko-KR" alt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C70DE-0BB1-4847-9178-A2E7F0EC07A4}"/>
              </a:ext>
            </a:extLst>
          </p:cNvPr>
          <p:cNvSpPr txBox="1"/>
          <p:nvPr/>
        </p:nvSpPr>
        <p:spPr>
          <a:xfrm>
            <a:off x="6269614" y="1657882"/>
            <a:ext cx="4844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파일이름을 지정하여</a:t>
            </a:r>
            <a:r>
              <a:rPr lang="en-US" altLang="ko-KR" b="1" dirty="0"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(“naverarticle.csv”)</a:t>
            </a:r>
            <a:r>
              <a:rPr lang="ko-KR" altLang="en-US" b="1" dirty="0"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endParaRPr lang="en-US" altLang="ko-KR" b="1" dirty="0"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b="1" dirty="0"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</a:t>
            </a:r>
            <a:r>
              <a:rPr lang="ko-KR" altLang="en-US" b="1" dirty="0"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저장할 </a:t>
            </a:r>
            <a:r>
              <a:rPr lang="en-US" altLang="ko-KR" b="1" dirty="0"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CSV</a:t>
            </a:r>
            <a:r>
              <a:rPr lang="ko-KR" altLang="en-US" b="1" dirty="0"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파일 생성</a:t>
            </a:r>
            <a:endParaRPr lang="en-US" altLang="ko-KR" b="1" dirty="0"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b="1" dirty="0"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2.  Column </a:t>
            </a:r>
            <a:r>
              <a:rPr lang="ko-KR" altLang="en-US" b="1" dirty="0"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명 입력</a:t>
            </a:r>
            <a:endParaRPr lang="en-US" altLang="ko-KR" b="1" dirty="0"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4855C1-0636-4AC7-96A0-4BDBC31FCC25}"/>
              </a:ext>
            </a:extLst>
          </p:cNvPr>
          <p:cNvSpPr/>
          <p:nvPr/>
        </p:nvSpPr>
        <p:spPr>
          <a:xfrm>
            <a:off x="625164" y="1752802"/>
            <a:ext cx="5644450" cy="31729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588CC9-B3A5-4E5D-A8AA-AC685C8929F5}"/>
              </a:ext>
            </a:extLst>
          </p:cNvPr>
          <p:cNvSpPr/>
          <p:nvPr/>
        </p:nvSpPr>
        <p:spPr>
          <a:xfrm>
            <a:off x="625164" y="3877189"/>
            <a:ext cx="5644450" cy="17577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97ACC8-465F-4543-9629-1BFB0378BBB0}"/>
              </a:ext>
            </a:extLst>
          </p:cNvPr>
          <p:cNvSpPr txBox="1"/>
          <p:nvPr/>
        </p:nvSpPr>
        <p:spPr>
          <a:xfrm>
            <a:off x="6334968" y="3855868"/>
            <a:ext cx="493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꼭 </a:t>
            </a:r>
            <a:r>
              <a:rPr lang="en-US" altLang="ko-KR" b="1" dirty="0" err="1"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f.close</a:t>
            </a:r>
            <a:r>
              <a:rPr lang="en-US" altLang="ko-KR" b="1" dirty="0"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()</a:t>
            </a:r>
            <a:r>
              <a:rPr lang="ko-KR" altLang="en-US" b="1" dirty="0"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 </a:t>
            </a:r>
            <a:r>
              <a:rPr lang="ko-KR" altLang="en-US" b="1" dirty="0" err="1"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닫아주기</a:t>
            </a:r>
            <a:r>
              <a:rPr lang="en-US" altLang="ko-KR" b="1" dirty="0"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!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CC06948-8655-4794-A08C-86075F1BB7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7" t="-1158" r="28470" b="63541"/>
          <a:stretch/>
        </p:blipFill>
        <p:spPr bwMode="auto">
          <a:xfrm>
            <a:off x="7251985" y="293419"/>
            <a:ext cx="379701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5D1C1DAD-6317-4598-ACE6-D2E6F08A4BF6}"/>
              </a:ext>
            </a:extLst>
          </p:cNvPr>
          <p:cNvSpPr/>
          <p:nvPr/>
        </p:nvSpPr>
        <p:spPr>
          <a:xfrm>
            <a:off x="622300" y="3651005"/>
            <a:ext cx="5644450" cy="17577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835D73-FDC3-4EB4-B4BA-BC84042A2163}"/>
              </a:ext>
            </a:extLst>
          </p:cNvPr>
          <p:cNvSpPr txBox="1"/>
          <p:nvPr/>
        </p:nvSpPr>
        <p:spPr>
          <a:xfrm>
            <a:off x="6334968" y="3209537"/>
            <a:ext cx="4936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데이터를 </a:t>
            </a:r>
            <a:r>
              <a:rPr lang="en-US" altLang="ko-KR" b="1" dirty="0">
                <a:solidFill>
                  <a:srgbClr val="C00000"/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  <a:r>
              <a:rPr lang="en-US" altLang="ko-KR" b="1" dirty="0"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b="1" dirty="0"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와</a:t>
            </a:r>
            <a:r>
              <a:rPr lang="ko-KR" altLang="en-US" b="1" dirty="0">
                <a:solidFill>
                  <a:srgbClr val="C00000"/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＼</a:t>
            </a:r>
            <a:r>
              <a:rPr lang="en-US" altLang="ko-KR" b="1" dirty="0">
                <a:solidFill>
                  <a:srgbClr val="C00000"/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n</a:t>
            </a:r>
            <a:r>
              <a:rPr lang="en-US" altLang="ko-KR" b="1" dirty="0"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b="1" dirty="0"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으로 구분해주어야 함</a:t>
            </a:r>
            <a:r>
              <a:rPr lang="en-US" altLang="ko-KR" b="1" dirty="0"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r>
              <a:rPr lang="en-US" altLang="ko-KR" b="1" dirty="0">
                <a:solidFill>
                  <a:srgbClr val="C00000"/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b="1" dirty="0">
                <a:solidFill>
                  <a:srgbClr val="C00000"/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＼</a:t>
            </a:r>
            <a:r>
              <a:rPr lang="en-US" altLang="ko-KR" b="1" dirty="0">
                <a:solidFill>
                  <a:srgbClr val="C00000"/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n</a:t>
            </a:r>
            <a:r>
              <a:rPr lang="ko-KR" altLang="en-US" b="1" dirty="0"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쓸 때 따옴표로 </a:t>
            </a:r>
            <a:r>
              <a:rPr lang="ko-KR" altLang="en-US" b="1" dirty="0" err="1"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씌워주기</a:t>
            </a:r>
            <a:r>
              <a:rPr lang="en-US" altLang="ko-KR" b="1" dirty="0"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86260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514166C-74F6-4082-8637-52E360701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84" y="1309815"/>
            <a:ext cx="5780886" cy="4744994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6742A2B7-2EFB-41AA-899B-5F3AD1B6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2550"/>
            <a:ext cx="10515600" cy="1200330"/>
          </a:xfrm>
        </p:spPr>
        <p:txBody>
          <a:bodyPr/>
          <a:lstStyle/>
          <a:p>
            <a:r>
              <a:rPr lang="en-US" altLang="ko-K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– CSV file</a:t>
            </a:r>
            <a:r>
              <a:rPr lang="ko-KR" alt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저장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549F36-6866-4B1E-8D29-5F437AD7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" r="12774" b="9946"/>
          <a:stretch/>
        </p:blipFill>
        <p:spPr>
          <a:xfrm>
            <a:off x="6332800" y="1871182"/>
            <a:ext cx="5653253" cy="41836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544BE5-30AC-4219-A81A-DFC9E2178AE0}"/>
              </a:ext>
            </a:extLst>
          </p:cNvPr>
          <p:cNvSpPr txBox="1"/>
          <p:nvPr/>
        </p:nvSpPr>
        <p:spPr>
          <a:xfrm>
            <a:off x="8041139" y="1309815"/>
            <a:ext cx="223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2060"/>
                </a:solidFill>
              </a:rPr>
              <a:t>저장된 </a:t>
            </a:r>
            <a:r>
              <a:rPr lang="en-US" altLang="ko-KR" b="1" dirty="0">
                <a:solidFill>
                  <a:srgbClr val="002060"/>
                </a:solidFill>
              </a:rPr>
              <a:t>CSV</a:t>
            </a:r>
            <a:r>
              <a:rPr lang="ko-KR" altLang="en-US" b="1" dirty="0">
                <a:solidFill>
                  <a:srgbClr val="002060"/>
                </a:solidFill>
              </a:rPr>
              <a:t>파일 ↓</a:t>
            </a:r>
          </a:p>
        </p:txBody>
      </p:sp>
    </p:spTree>
    <p:extLst>
      <p:ext uri="{BB962C8B-B14F-4D97-AF65-F5344CB8AC3E}">
        <p14:creationId xmlns:p14="http://schemas.microsoft.com/office/powerpoint/2010/main" val="3366923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7F6FA60-5802-4EBB-870F-570B6E5DA6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61" y="1311105"/>
            <a:ext cx="6086869" cy="494682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9E5352DD-1B3A-42ED-9884-4D2B821DB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2550"/>
            <a:ext cx="10515600" cy="1200330"/>
          </a:xfrm>
        </p:spPr>
        <p:txBody>
          <a:bodyPr/>
          <a:lstStyle/>
          <a:p>
            <a:r>
              <a:rPr lang="en-US" altLang="ko-K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– keyword </a:t>
            </a:r>
            <a:r>
              <a:rPr lang="ko-KR" alt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15F421-D827-41B2-8A56-7F695D841B5F}"/>
              </a:ext>
            </a:extLst>
          </p:cNvPr>
          <p:cNvSpPr/>
          <p:nvPr/>
        </p:nvSpPr>
        <p:spPr>
          <a:xfrm>
            <a:off x="4219575" y="2099319"/>
            <a:ext cx="904875" cy="19620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480128-42FD-4B61-9220-7B30A1E1090E}"/>
              </a:ext>
            </a:extLst>
          </p:cNvPr>
          <p:cNvSpPr/>
          <p:nvPr/>
        </p:nvSpPr>
        <p:spPr>
          <a:xfrm>
            <a:off x="6803236" y="1656406"/>
            <a:ext cx="4277910" cy="110108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Query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값을 수정하게 되면 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다른 키워드에 대한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News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수집 가능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!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241B1BC-7680-4EBF-A2B2-3BC340F81752}"/>
              </a:ext>
            </a:extLst>
          </p:cNvPr>
          <p:cNvSpPr/>
          <p:nvPr/>
        </p:nvSpPr>
        <p:spPr>
          <a:xfrm>
            <a:off x="5467350" y="2099319"/>
            <a:ext cx="1200150" cy="196206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845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F79ED7-B1FB-44D2-810A-E51C14013D3A}"/>
              </a:ext>
            </a:extLst>
          </p:cNvPr>
          <p:cNvSpPr/>
          <p:nvPr/>
        </p:nvSpPr>
        <p:spPr>
          <a:xfrm>
            <a:off x="155812" y="1037230"/>
            <a:ext cx="11880376" cy="57047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9BBC81B-1DF9-4877-B248-07EF69A5AC41}"/>
              </a:ext>
            </a:extLst>
          </p:cNvPr>
          <p:cNvSpPr txBox="1">
            <a:spLocks/>
          </p:cNvSpPr>
          <p:nvPr/>
        </p:nvSpPr>
        <p:spPr>
          <a:xfrm>
            <a:off x="155812" y="11600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2060"/>
                </a:solidFill>
              </a:rPr>
              <a:t>Summary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F380CC4-6C5C-405D-8CF9-A2C9F74FBE6E}"/>
              </a:ext>
            </a:extLst>
          </p:cNvPr>
          <p:cNvSpPr txBox="1">
            <a:spLocks/>
          </p:cNvSpPr>
          <p:nvPr/>
        </p:nvSpPr>
        <p:spPr>
          <a:xfrm>
            <a:off x="536780" y="2043592"/>
            <a:ext cx="10515600" cy="44862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/>
              <a:t>수집을 페이지의 </a:t>
            </a:r>
            <a:r>
              <a:rPr lang="en-US" altLang="ko-KR" sz="2200" b="1" dirty="0"/>
              <a:t>URL</a:t>
            </a:r>
            <a:r>
              <a:rPr lang="ko-KR" altLang="en-US" sz="2200" b="1" dirty="0"/>
              <a:t> 파악</a:t>
            </a:r>
            <a:endParaRPr lang="en-US" altLang="ko-KR" sz="2200" b="1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/>
              <a:t>수집대상의 </a:t>
            </a:r>
            <a:r>
              <a:rPr lang="en-US" altLang="ko-KR" sz="2200" b="1" dirty="0"/>
              <a:t>HTML Tag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/>
              <a:t>파이썬 코드로 데이터 수집 실시</a:t>
            </a:r>
            <a:endParaRPr lang="en-US" altLang="ko-KR" sz="2200" b="1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/>
              <a:t>수집한 데이터를 </a:t>
            </a:r>
            <a:r>
              <a:rPr lang="en-US" altLang="ko-KR" sz="2200" b="1" dirty="0"/>
              <a:t>CSV</a:t>
            </a:r>
            <a:r>
              <a:rPr lang="ko-KR" altLang="en-US" sz="2200" b="1" dirty="0"/>
              <a:t>로 저장</a:t>
            </a:r>
            <a:endParaRPr lang="en-US" altLang="ko-KR" sz="2200" b="1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2200" b="1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2200" b="1" dirty="0"/>
          </a:p>
        </p:txBody>
      </p:sp>
    </p:spTree>
    <p:extLst>
      <p:ext uri="{BB962C8B-B14F-4D97-AF65-F5344CB8AC3E}">
        <p14:creationId xmlns:p14="http://schemas.microsoft.com/office/powerpoint/2010/main" val="1457123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DA8AD3C-6B94-4C92-B782-F3BCF75B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576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수고하셨습니다</a:t>
            </a:r>
            <a:r>
              <a:rPr lang="en-US" altLang="ko-KR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b="1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085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C322578-5E13-49EF-9900-0D248145D531}"/>
              </a:ext>
            </a:extLst>
          </p:cNvPr>
          <p:cNvSpPr/>
          <p:nvPr/>
        </p:nvSpPr>
        <p:spPr>
          <a:xfrm>
            <a:off x="155812" y="1037230"/>
            <a:ext cx="11880376" cy="57047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93A2E1E-2189-4DAF-B1BE-E8C88CF2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149178"/>
            <a:ext cx="10515600" cy="5398187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dirty="0">
                <a:solidFill>
                  <a:srgbClr val="002060"/>
                </a:solidFill>
              </a:rPr>
              <a:t>준비사항</a:t>
            </a:r>
            <a:endParaRPr lang="en-US" altLang="ko-KR" sz="2400" b="1" dirty="0">
              <a:solidFill>
                <a:srgbClr val="002060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b="1" dirty="0">
                <a:solidFill>
                  <a:srgbClr val="002060"/>
                </a:solidFill>
              </a:rPr>
              <a:t>HTML Tag </a:t>
            </a:r>
            <a:r>
              <a:rPr lang="ko-KR" altLang="en-US" sz="2400" b="1" dirty="0">
                <a:solidFill>
                  <a:srgbClr val="002060"/>
                </a:solidFill>
              </a:rPr>
              <a:t>이해</a:t>
            </a:r>
            <a:endParaRPr lang="en-US" altLang="ko-KR" sz="2400" b="1" dirty="0">
              <a:solidFill>
                <a:srgbClr val="00206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800" dirty="0">
                <a:solidFill>
                  <a:srgbClr val="002060"/>
                </a:solidFill>
              </a:rPr>
              <a:t>HTML Tag </a:t>
            </a:r>
            <a:r>
              <a:rPr lang="ko-KR" altLang="en-US" sz="1800" dirty="0">
                <a:solidFill>
                  <a:srgbClr val="002060"/>
                </a:solidFill>
              </a:rPr>
              <a:t>종류</a:t>
            </a:r>
            <a:endParaRPr lang="en-US" altLang="ko-KR" sz="1800" dirty="0">
              <a:solidFill>
                <a:srgbClr val="00206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800" dirty="0">
                <a:solidFill>
                  <a:srgbClr val="002060"/>
                </a:solidFill>
              </a:rPr>
              <a:t>HTML Tag </a:t>
            </a:r>
            <a:r>
              <a:rPr lang="ko-KR" altLang="en-US" sz="1800" dirty="0">
                <a:solidFill>
                  <a:srgbClr val="002060"/>
                </a:solidFill>
              </a:rPr>
              <a:t>상하 관계 이해</a:t>
            </a:r>
            <a:endParaRPr lang="en-US" altLang="ko-KR" sz="2400" b="1" dirty="0">
              <a:solidFill>
                <a:srgbClr val="002060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b="1" dirty="0">
                <a:solidFill>
                  <a:srgbClr val="002060"/>
                </a:solidFill>
              </a:rPr>
              <a:t>NAVER News Scraping</a:t>
            </a:r>
          </a:p>
          <a:p>
            <a:pPr lvl="1">
              <a:lnSpc>
                <a:spcPct val="200000"/>
              </a:lnSpc>
            </a:pPr>
            <a:r>
              <a:rPr lang="en-US" altLang="ko-KR" sz="1800" dirty="0">
                <a:solidFill>
                  <a:srgbClr val="002060"/>
                </a:solidFill>
              </a:rPr>
              <a:t>NAVER News </a:t>
            </a:r>
            <a:r>
              <a:rPr lang="ko-KR" altLang="en-US" sz="1800" dirty="0">
                <a:solidFill>
                  <a:srgbClr val="002060"/>
                </a:solidFill>
              </a:rPr>
              <a:t>페이지 </a:t>
            </a:r>
            <a:r>
              <a:rPr lang="en-US" altLang="ko-KR" sz="1800" dirty="0">
                <a:solidFill>
                  <a:srgbClr val="002060"/>
                </a:solidFill>
              </a:rPr>
              <a:t>Tag </a:t>
            </a:r>
            <a:r>
              <a:rPr lang="ko-KR" altLang="en-US" sz="1800" dirty="0">
                <a:solidFill>
                  <a:srgbClr val="002060"/>
                </a:solidFill>
              </a:rPr>
              <a:t>파악</a:t>
            </a:r>
            <a:endParaRPr lang="en-US" altLang="ko-KR" sz="1800" dirty="0">
              <a:solidFill>
                <a:srgbClr val="00206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800" dirty="0">
                <a:solidFill>
                  <a:srgbClr val="002060"/>
                </a:solidFill>
              </a:rPr>
              <a:t>Python Code </a:t>
            </a:r>
            <a:r>
              <a:rPr lang="ko-KR" altLang="en-US" sz="1800" dirty="0">
                <a:solidFill>
                  <a:srgbClr val="002060"/>
                </a:solidFill>
              </a:rPr>
              <a:t>이해 </a:t>
            </a:r>
            <a:r>
              <a:rPr lang="en-US" altLang="ko-KR" sz="1800" dirty="0">
                <a:solidFill>
                  <a:srgbClr val="002060"/>
                </a:solidFill>
              </a:rPr>
              <a:t>– News Scraping</a:t>
            </a:r>
          </a:p>
          <a:p>
            <a:pPr lvl="1">
              <a:lnSpc>
                <a:spcPct val="200000"/>
              </a:lnSpc>
            </a:pPr>
            <a:r>
              <a:rPr lang="en-US" altLang="ko-KR" sz="1800" dirty="0">
                <a:solidFill>
                  <a:srgbClr val="002060"/>
                </a:solidFill>
              </a:rPr>
              <a:t>Python Code </a:t>
            </a:r>
            <a:r>
              <a:rPr lang="ko-KR" altLang="en-US" sz="1800" dirty="0">
                <a:solidFill>
                  <a:srgbClr val="002060"/>
                </a:solidFill>
              </a:rPr>
              <a:t>이해 </a:t>
            </a:r>
            <a:r>
              <a:rPr lang="en-US" altLang="ko-KR" sz="1800" dirty="0">
                <a:solidFill>
                  <a:srgbClr val="002060"/>
                </a:solidFill>
              </a:rPr>
              <a:t>– CSV</a:t>
            </a:r>
            <a:r>
              <a:rPr lang="ko-KR" altLang="en-US" sz="1800" dirty="0">
                <a:solidFill>
                  <a:srgbClr val="002060"/>
                </a:solidFill>
              </a:rPr>
              <a:t>파일 저장</a:t>
            </a:r>
            <a:endParaRPr lang="en-US" altLang="ko-KR" sz="1800" dirty="0">
              <a:solidFill>
                <a:srgbClr val="00206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800" dirty="0">
                <a:solidFill>
                  <a:srgbClr val="002060"/>
                </a:solidFill>
              </a:rPr>
              <a:t>Python Code </a:t>
            </a:r>
            <a:r>
              <a:rPr lang="ko-KR" altLang="en-US" sz="1800" dirty="0">
                <a:solidFill>
                  <a:srgbClr val="002060"/>
                </a:solidFill>
              </a:rPr>
              <a:t>이해 </a:t>
            </a:r>
            <a:r>
              <a:rPr lang="en-US" altLang="ko-KR" sz="1800" dirty="0">
                <a:solidFill>
                  <a:srgbClr val="002060"/>
                </a:solidFill>
              </a:rPr>
              <a:t>- </a:t>
            </a:r>
            <a:r>
              <a:rPr lang="ko-KR" altLang="en-US" sz="1800" dirty="0">
                <a:solidFill>
                  <a:srgbClr val="002060"/>
                </a:solidFill>
              </a:rPr>
              <a:t>키워드 수정</a:t>
            </a:r>
            <a:endParaRPr lang="en-US" altLang="ko-KR" sz="1800" dirty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ko-KR" sz="2400" b="1" dirty="0">
              <a:solidFill>
                <a:srgbClr val="002060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A7348AE-584F-4553-B8F3-510DFB09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0"/>
            <a:ext cx="10515600" cy="1325563"/>
          </a:xfrm>
        </p:spPr>
        <p:txBody>
          <a:bodyPr/>
          <a:lstStyle/>
          <a:p>
            <a:r>
              <a:rPr lang="ko-KR" altLang="en-US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목차</a:t>
            </a:r>
            <a:endParaRPr lang="ko-KR" altLang="en-US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998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5776C9-55E7-4B1C-9451-3CC63B4EF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690688"/>
            <a:ext cx="10515600" cy="4189412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Google Chrome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및 사용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Tx/>
              <a:buChar char="-"/>
            </a:pPr>
            <a:r>
              <a:rPr lang="en-US" altLang="ko-KR" sz="1600" dirty="0">
                <a:hlinkClick r:id="rId3"/>
              </a:rPr>
              <a:t>https://support.google.com/chrome/answer/95346?co=GENIE.Platform%3DDesktop&amp;hl=ko</a:t>
            </a: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/>
          </a:p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Anaconda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차례로 참고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>
              <a:buFontTx/>
              <a:buChar char="-"/>
            </a:pPr>
            <a:r>
              <a:rPr lang="en-US" altLang="ko-KR" sz="1600" dirty="0">
                <a:hlinkClick r:id="rId4"/>
              </a:rPr>
              <a:t>https://www.anaconda.com/products/individual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>
                <a:hlinkClick r:id="rId5"/>
              </a:rPr>
              <a:t>https://wikidocs.net/2826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패키지 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Requests, BeautifulSoup4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Tx/>
              <a:buChar char="-"/>
            </a:pPr>
            <a:r>
              <a:rPr lang="en-US" altLang="ko-KR" sz="1600" b="1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Anaconda Prompt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Tx/>
              <a:buChar char="-"/>
            </a:pPr>
            <a:r>
              <a:rPr lang="en-US" altLang="ko-KR" sz="1600" b="1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pip install requests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후 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Enter</a:t>
            </a:r>
          </a:p>
          <a:p>
            <a:pPr>
              <a:buFontTx/>
              <a:buChar char="-"/>
            </a:pPr>
            <a:r>
              <a:rPr lang="en-US" altLang="ko-KR" sz="1600" b="1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pip install bs4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후 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Enter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8982345-7BE8-4465-B6E1-00A716D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0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Web Scraping</a:t>
            </a:r>
            <a:r>
              <a:rPr lang="ko-KR" altLang="en-US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을 위한 준비</a:t>
            </a:r>
            <a:endParaRPr lang="ko-KR" altLang="en-US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C0C819-DEDA-43A1-BBEB-87D6CC87C5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00" y="2581275"/>
            <a:ext cx="5187950" cy="38385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68DDCE0-6744-4097-90AC-E65867AB5916}"/>
              </a:ext>
            </a:extLst>
          </p:cNvPr>
          <p:cNvSpPr/>
          <p:nvPr/>
        </p:nvSpPr>
        <p:spPr>
          <a:xfrm>
            <a:off x="6934200" y="3690936"/>
            <a:ext cx="3263900" cy="1257299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02AF8A-6BDB-42A3-ACAE-9D6BAF486BB2}"/>
              </a:ext>
            </a:extLst>
          </p:cNvPr>
          <p:cNvSpPr txBox="1"/>
          <p:nvPr/>
        </p:nvSpPr>
        <p:spPr>
          <a:xfrm>
            <a:off x="6832600" y="3321604"/>
            <a:ext cx="482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PC</a:t>
            </a:r>
            <a:r>
              <a:rPr lang="ko-KR" altLang="en-US" b="1" dirty="0">
                <a:solidFill>
                  <a:srgbClr val="FF0000"/>
                </a:solidFill>
              </a:rPr>
              <a:t>의 운영체제 및 </a:t>
            </a:r>
            <a:r>
              <a:rPr lang="en-US" altLang="ko-KR" b="1" dirty="0">
                <a:solidFill>
                  <a:srgbClr val="FF0000"/>
                </a:solidFill>
              </a:rPr>
              <a:t>bit</a:t>
            </a:r>
            <a:r>
              <a:rPr lang="ko-KR" altLang="en-US" b="1" dirty="0">
                <a:solidFill>
                  <a:srgbClr val="FF0000"/>
                </a:solidFill>
              </a:rPr>
              <a:t>수 확인 후 선택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164BCB6-9E8B-4CC7-B8B3-DAFB295E0E4F}"/>
              </a:ext>
            </a:extLst>
          </p:cNvPr>
          <p:cNvSpPr/>
          <p:nvPr/>
        </p:nvSpPr>
        <p:spPr>
          <a:xfrm>
            <a:off x="5676900" y="3429000"/>
            <a:ext cx="793750" cy="222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34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71E6C65-D6FA-4CCF-90A1-B2489F87907C}"/>
              </a:ext>
            </a:extLst>
          </p:cNvPr>
          <p:cNvSpPr/>
          <p:nvPr/>
        </p:nvSpPr>
        <p:spPr>
          <a:xfrm>
            <a:off x="414670" y="1573622"/>
            <a:ext cx="11355572" cy="5039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C295CE-5AC2-4670-B2A0-51631BE89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32" y="82276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HTML</a:t>
            </a:r>
            <a:r>
              <a:rPr lang="ko-KR" altLang="en-US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Tag</a:t>
            </a:r>
            <a:r>
              <a:rPr lang="ko-KR" altLang="en-US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의 종류</a:t>
            </a:r>
            <a:endParaRPr lang="ko-KR" altLang="en-US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2740FA-3AAA-45F4-8286-CAA81EC29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32" y="1684690"/>
            <a:ext cx="5553389" cy="19223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FCA99B-B670-443E-972D-745807B94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59" y="4269462"/>
            <a:ext cx="5572773" cy="179736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F1AE86-83A7-4C0B-8939-914AC8861940}"/>
              </a:ext>
            </a:extLst>
          </p:cNvPr>
          <p:cNvSpPr/>
          <p:nvPr/>
        </p:nvSpPr>
        <p:spPr>
          <a:xfrm>
            <a:off x="279659" y="4601027"/>
            <a:ext cx="5501572" cy="14731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A3C2F3-770F-48D1-9C52-DA4D5B26D909}"/>
              </a:ext>
            </a:extLst>
          </p:cNvPr>
          <p:cNvSpPr/>
          <p:nvPr/>
        </p:nvSpPr>
        <p:spPr>
          <a:xfrm>
            <a:off x="230036" y="3258403"/>
            <a:ext cx="5501572" cy="3358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2E085A-3704-4071-BE75-C912EB558EC8}"/>
              </a:ext>
            </a:extLst>
          </p:cNvPr>
          <p:cNvSpPr txBox="1"/>
          <p:nvPr/>
        </p:nvSpPr>
        <p:spPr>
          <a:xfrm>
            <a:off x="6827380" y="681699"/>
            <a:ext cx="424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Tag </a:t>
            </a:r>
            <a:r>
              <a:rPr lang="ko-KR" altLang="en-US" sz="2000" b="1" dirty="0"/>
              <a:t>확인하려면</a:t>
            </a:r>
            <a:r>
              <a:rPr lang="en-US" altLang="ko-KR" sz="2000" b="1" dirty="0"/>
              <a:t>?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오른쪽 마우스 </a:t>
            </a:r>
            <a:r>
              <a:rPr lang="en-US" altLang="ko-KR" dirty="0"/>
              <a:t>-&gt; </a:t>
            </a:r>
            <a:r>
              <a:rPr lang="ko-KR" altLang="en-US" b="1" dirty="0"/>
              <a:t>검사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Ctrl + Shift + I </a:t>
            </a:r>
            <a:r>
              <a:rPr lang="en-US" altLang="ko-KR" dirty="0"/>
              <a:t>(Inspection)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018C997-F518-4F1B-A34E-D082E065141A}"/>
              </a:ext>
            </a:extLst>
          </p:cNvPr>
          <p:cNvGrpSpPr/>
          <p:nvPr/>
        </p:nvGrpSpPr>
        <p:grpSpPr>
          <a:xfrm>
            <a:off x="5937479" y="1573622"/>
            <a:ext cx="6038401" cy="4551129"/>
            <a:chOff x="6022470" y="1573622"/>
            <a:chExt cx="6038401" cy="4551129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38010DE-223D-4B88-891C-62D8D42E06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349" r="45278" b="12385"/>
            <a:stretch/>
          </p:blipFill>
          <p:spPr>
            <a:xfrm>
              <a:off x="6022470" y="3605271"/>
              <a:ext cx="3257835" cy="2486346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C273F5D-B7C5-47B1-B8FA-B579DCA044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727" b="12385"/>
            <a:stretch/>
          </p:blipFill>
          <p:spPr>
            <a:xfrm>
              <a:off x="9365611" y="1709088"/>
              <a:ext cx="2695260" cy="4415663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88C971A-5177-45B5-BE7B-D79AC4CD49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541" r="45278" b="65498"/>
            <a:stretch/>
          </p:blipFill>
          <p:spPr>
            <a:xfrm>
              <a:off x="6022470" y="1573622"/>
              <a:ext cx="3257835" cy="18668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10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9C075E30-934B-4130-B136-4D0DD4159FAC}"/>
              </a:ext>
            </a:extLst>
          </p:cNvPr>
          <p:cNvGrpSpPr/>
          <p:nvPr/>
        </p:nvGrpSpPr>
        <p:grpSpPr>
          <a:xfrm>
            <a:off x="1390650" y="1554678"/>
            <a:ext cx="4781550" cy="2372279"/>
            <a:chOff x="523875" y="2033309"/>
            <a:chExt cx="4781550" cy="237227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6E416C7-83B9-450B-BD04-C21DC9C32831}"/>
                </a:ext>
              </a:extLst>
            </p:cNvPr>
            <p:cNvSpPr/>
            <p:nvPr/>
          </p:nvSpPr>
          <p:spPr>
            <a:xfrm>
              <a:off x="523875" y="2033309"/>
              <a:ext cx="4781550" cy="237227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A2C0EEC-A44B-4FB6-90C3-CFDFB6F8D7B4}"/>
                </a:ext>
              </a:extLst>
            </p:cNvPr>
            <p:cNvSpPr txBox="1"/>
            <p:nvPr/>
          </p:nvSpPr>
          <p:spPr>
            <a:xfrm>
              <a:off x="768350" y="2203785"/>
              <a:ext cx="410845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2060"/>
                  </a:solidFill>
                </a:rPr>
                <a:t>Tag</a:t>
              </a:r>
              <a:r>
                <a:rPr lang="ko-KR" altLang="en-US" sz="1400" b="1" dirty="0">
                  <a:solidFill>
                    <a:srgbClr val="002060"/>
                  </a:solidFill>
                </a:rPr>
                <a:t>의 </a:t>
              </a:r>
              <a:r>
                <a:rPr lang="en-US" altLang="ko-KR" sz="1400" b="1" dirty="0">
                  <a:solidFill>
                    <a:srgbClr val="002060"/>
                  </a:solidFill>
                </a:rPr>
                <a:t>ID</a:t>
              </a:r>
              <a:r>
                <a:rPr lang="ko-KR" altLang="en-US" sz="1400" b="1" dirty="0">
                  <a:solidFill>
                    <a:srgbClr val="002060"/>
                  </a:solidFill>
                </a:rPr>
                <a:t>명</a:t>
              </a:r>
              <a:r>
                <a:rPr lang="en-US" altLang="ko-KR" sz="1400" b="1" dirty="0">
                  <a:solidFill>
                    <a:srgbClr val="002060"/>
                  </a:solidFill>
                </a:rPr>
                <a:t>: </a:t>
              </a:r>
              <a:r>
                <a:rPr lang="en-US" altLang="ko-KR" sz="1400" b="1" dirty="0"/>
                <a:t>#</a:t>
              </a:r>
              <a:r>
                <a:rPr lang="ko-KR" altLang="en-US" sz="1400" b="1" dirty="0"/>
                <a:t>로 나타낸다</a:t>
              </a:r>
              <a:endParaRPr lang="en-US" altLang="ko-KR" sz="1400" b="1" dirty="0"/>
            </a:p>
            <a:p>
              <a:r>
                <a:rPr lang="en-US" altLang="ko-KR" sz="1400" b="1" dirty="0"/>
                <a:t>ex) Tag</a:t>
              </a:r>
              <a:r>
                <a:rPr lang="ko-KR" altLang="en-US" sz="1400" b="1" dirty="0"/>
                <a:t>종류</a:t>
              </a:r>
              <a:r>
                <a:rPr lang="en-US" altLang="ko-KR" sz="1400" b="1" dirty="0"/>
                <a:t>#Tag</a:t>
              </a:r>
              <a:r>
                <a:rPr lang="ko-KR" altLang="en-US" sz="1400" b="1" dirty="0"/>
                <a:t>의 </a:t>
              </a:r>
              <a:r>
                <a:rPr lang="en-US" altLang="ko-KR" sz="1400" b="1" dirty="0"/>
                <a:t>ID</a:t>
              </a:r>
            </a:p>
            <a:p>
              <a:endParaRPr lang="en-US" altLang="ko-KR" sz="1400" b="1" dirty="0"/>
            </a:p>
            <a:p>
              <a:r>
                <a:rPr lang="en-US" altLang="ko-KR" sz="1400" b="1" dirty="0">
                  <a:solidFill>
                    <a:srgbClr val="002060"/>
                  </a:solidFill>
                </a:rPr>
                <a:t>Class</a:t>
              </a:r>
              <a:r>
                <a:rPr lang="ko-KR" altLang="en-US" sz="1400" b="1" dirty="0">
                  <a:solidFill>
                    <a:srgbClr val="002060"/>
                  </a:solidFill>
                </a:rPr>
                <a:t>명</a:t>
              </a:r>
              <a:r>
                <a:rPr lang="en-US" altLang="ko-KR" sz="1400" b="1" dirty="0">
                  <a:solidFill>
                    <a:srgbClr val="002060"/>
                  </a:solidFill>
                </a:rPr>
                <a:t>: </a:t>
              </a:r>
              <a:r>
                <a:rPr lang="en-US" altLang="ko-KR" sz="1400" b="1" dirty="0"/>
                <a:t>. </a:t>
              </a:r>
              <a:r>
                <a:rPr lang="ko-KR" altLang="en-US" sz="1400" b="1" dirty="0"/>
                <a:t>로 나타낸다</a:t>
              </a:r>
              <a:endParaRPr lang="en-US" altLang="ko-KR" sz="1400" b="1" dirty="0"/>
            </a:p>
            <a:p>
              <a:r>
                <a:rPr lang="en-US" altLang="ko-KR" sz="1400" b="1" dirty="0"/>
                <a:t>ex) Tag</a:t>
              </a:r>
              <a:r>
                <a:rPr lang="ko-KR" altLang="en-US" sz="1400" b="1" dirty="0"/>
                <a:t>종류</a:t>
              </a:r>
              <a:r>
                <a:rPr lang="en-US" altLang="ko-KR" sz="1400" b="1" dirty="0"/>
                <a:t>.Tag</a:t>
              </a:r>
              <a:r>
                <a:rPr lang="ko-KR" altLang="en-US" sz="1400" b="1" dirty="0"/>
                <a:t>의 </a:t>
              </a:r>
              <a:r>
                <a:rPr lang="en-US" altLang="ko-KR" sz="1400" b="1" dirty="0"/>
                <a:t>class</a:t>
              </a:r>
            </a:p>
            <a:p>
              <a:endParaRPr lang="en-US" altLang="ko-KR" sz="1400" b="1" dirty="0">
                <a:solidFill>
                  <a:srgbClr val="002060"/>
                </a:solidFill>
              </a:endParaRPr>
            </a:p>
            <a:p>
              <a:r>
                <a:rPr lang="ko-KR" altLang="en-US" sz="1400" b="1" dirty="0">
                  <a:solidFill>
                    <a:srgbClr val="002060"/>
                  </a:solidFill>
                </a:rPr>
                <a:t>예시</a:t>
              </a:r>
              <a:r>
                <a:rPr lang="en-US" altLang="ko-KR" sz="1400" b="1" dirty="0">
                  <a:solidFill>
                    <a:srgbClr val="002060"/>
                  </a:solidFill>
                </a:rPr>
                <a:t>)</a:t>
              </a:r>
            </a:p>
            <a:p>
              <a:r>
                <a:rPr lang="en-US" altLang="ko-KR" sz="1400" b="1" dirty="0" err="1">
                  <a:solidFill>
                    <a:srgbClr val="002060"/>
                  </a:solidFill>
                </a:rPr>
                <a:t>div#u_skip</a:t>
              </a:r>
              <a:r>
                <a:rPr lang="en-US" altLang="ko-KR" sz="1400" b="1" dirty="0">
                  <a:solidFill>
                    <a:srgbClr val="002060"/>
                  </a:solidFill>
                </a:rPr>
                <a:t>: </a:t>
              </a:r>
              <a:r>
                <a:rPr lang="en-US" altLang="ko-KR" sz="1400" b="1" dirty="0"/>
                <a:t>ID</a:t>
              </a:r>
              <a:r>
                <a:rPr lang="ko-KR" altLang="en-US" sz="1400" b="1" dirty="0"/>
                <a:t>가 </a:t>
              </a:r>
              <a:r>
                <a:rPr lang="en-US" altLang="ko-KR" sz="1400" b="1" dirty="0"/>
                <a:t>items-section</a:t>
              </a:r>
              <a:r>
                <a:rPr lang="ko-KR" altLang="en-US" sz="1400" b="1" dirty="0"/>
                <a:t>인 </a:t>
              </a:r>
              <a:r>
                <a:rPr lang="en-US" altLang="ko-KR" sz="1400" b="1" dirty="0"/>
                <a:t>div </a:t>
              </a:r>
              <a:r>
                <a:rPr lang="ko-KR" altLang="en-US" sz="1400" b="1" dirty="0"/>
                <a:t>태그</a:t>
              </a:r>
              <a:endParaRPr lang="en-US" altLang="ko-KR" sz="1400" b="1" dirty="0"/>
            </a:p>
            <a:p>
              <a:r>
                <a:rPr lang="en-US" altLang="ko-KR" sz="1400" b="1" dirty="0" err="1">
                  <a:solidFill>
                    <a:srgbClr val="002060"/>
                  </a:solidFill>
                </a:rPr>
                <a:t>div.items</a:t>
              </a:r>
              <a:r>
                <a:rPr lang="en-US" altLang="ko-KR" sz="1400" b="1" dirty="0">
                  <a:solidFill>
                    <a:srgbClr val="002060"/>
                  </a:solidFill>
                </a:rPr>
                <a:t>-row: </a:t>
              </a:r>
              <a:r>
                <a:rPr lang="en-US" altLang="ko-KR" sz="1400" b="1" dirty="0"/>
                <a:t>class</a:t>
              </a:r>
              <a:r>
                <a:rPr lang="ko-KR" altLang="en-US" sz="1400" b="1" dirty="0"/>
                <a:t>명이 </a:t>
              </a:r>
              <a:r>
                <a:rPr lang="en-US" altLang="ko-KR" sz="1400" b="1" dirty="0"/>
                <a:t>items-row</a:t>
              </a:r>
              <a:r>
                <a:rPr lang="ko-KR" altLang="en-US" sz="1400" b="1" dirty="0"/>
                <a:t>인 </a:t>
              </a:r>
              <a:r>
                <a:rPr lang="en-US" altLang="ko-KR" sz="1400" b="1" dirty="0"/>
                <a:t>div</a:t>
              </a:r>
              <a:r>
                <a:rPr lang="ko-KR" altLang="en-US" sz="1400" b="1" dirty="0"/>
                <a:t>태그</a:t>
              </a:r>
            </a:p>
          </p:txBody>
        </p:sp>
      </p:grpSp>
      <p:sp>
        <p:nvSpPr>
          <p:cNvPr id="11" name="제목 1">
            <a:extLst>
              <a:ext uri="{FF2B5EF4-FFF2-40B4-BE49-F238E27FC236}">
                <a16:creationId xmlns:a16="http://schemas.microsoft.com/office/drawing/2014/main" id="{AC836760-5538-428B-886D-E714D458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18255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HTML Tag</a:t>
            </a:r>
            <a:r>
              <a:rPr lang="ko-KR" altLang="en-US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ID, Class</a:t>
            </a:r>
            <a:r>
              <a:rPr lang="ko-KR" altLang="en-US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5EBFA9B-C29D-4468-A8B1-98C7FE0FBA51}"/>
              </a:ext>
            </a:extLst>
          </p:cNvPr>
          <p:cNvGrpSpPr/>
          <p:nvPr/>
        </p:nvGrpSpPr>
        <p:grpSpPr>
          <a:xfrm>
            <a:off x="7115175" y="1832441"/>
            <a:ext cx="4451336" cy="4189031"/>
            <a:chOff x="7324725" y="1343818"/>
            <a:chExt cx="4451336" cy="418903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A91DF67-255C-4FDD-89B5-F21CA660EA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727" b="12385"/>
            <a:stretch/>
          </p:blipFill>
          <p:spPr>
            <a:xfrm>
              <a:off x="7324725" y="1343818"/>
              <a:ext cx="4451336" cy="4189031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4DA5111-9D92-47F1-BCD5-77A37BC5FBBB}"/>
                </a:ext>
              </a:extLst>
            </p:cNvPr>
            <p:cNvSpPr/>
            <p:nvPr/>
          </p:nvSpPr>
          <p:spPr>
            <a:xfrm>
              <a:off x="7686675" y="2669381"/>
              <a:ext cx="1162050" cy="142875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3B1DB06-D334-4DBF-B0A3-6C5A05C13D7E}"/>
                </a:ext>
              </a:extLst>
            </p:cNvPr>
            <p:cNvSpPr/>
            <p:nvPr/>
          </p:nvSpPr>
          <p:spPr>
            <a:xfrm>
              <a:off x="7686675" y="4066381"/>
              <a:ext cx="3905250" cy="142875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A9CAA4A-2BA0-4B23-840D-52B54D25971E}"/>
              </a:ext>
            </a:extLst>
          </p:cNvPr>
          <p:cNvSpPr txBox="1"/>
          <p:nvPr/>
        </p:nvSpPr>
        <p:spPr>
          <a:xfrm>
            <a:off x="8985250" y="3075552"/>
            <a:ext cx="3206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rgbClr val="002060"/>
                </a:solidFill>
              </a:rPr>
              <a:t>div#u_skip</a:t>
            </a:r>
            <a:r>
              <a:rPr lang="en-US" altLang="ko-KR" sz="1400" b="1" dirty="0">
                <a:solidFill>
                  <a:srgbClr val="002060"/>
                </a:solidFill>
              </a:rPr>
              <a:t>: </a:t>
            </a:r>
            <a:r>
              <a:rPr lang="en-US" altLang="ko-KR" sz="1400" b="1" dirty="0"/>
              <a:t>ID</a:t>
            </a:r>
            <a:r>
              <a:rPr lang="ko-KR" altLang="en-US" sz="1400" b="1" dirty="0"/>
              <a:t>가 </a:t>
            </a:r>
            <a:r>
              <a:rPr lang="en-US" altLang="ko-KR" sz="1400" b="1" dirty="0" err="1"/>
              <a:t>u_skip</a:t>
            </a:r>
            <a:r>
              <a:rPr lang="ko-KR" altLang="en-US" sz="1400" b="1" dirty="0"/>
              <a:t>인 </a:t>
            </a:r>
            <a:r>
              <a:rPr lang="en-US" altLang="ko-KR" sz="1400" b="1" dirty="0"/>
              <a:t>div </a:t>
            </a:r>
            <a:r>
              <a:rPr lang="ko-KR" altLang="en-US" sz="1400" b="1" dirty="0"/>
              <a:t>태그</a:t>
            </a:r>
            <a:endParaRPr lang="en-US" altLang="ko-KR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8BE1E9-89CB-48C9-82BB-F7B8E531F54B}"/>
              </a:ext>
            </a:extLst>
          </p:cNvPr>
          <p:cNvSpPr txBox="1"/>
          <p:nvPr/>
        </p:nvSpPr>
        <p:spPr>
          <a:xfrm>
            <a:off x="4098911" y="4697879"/>
            <a:ext cx="3105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rgbClr val="002060"/>
                </a:solidFill>
              </a:rPr>
              <a:t>div#bck_layer</a:t>
            </a:r>
            <a:r>
              <a:rPr lang="en-US" altLang="ko-KR" sz="1400" b="1" dirty="0">
                <a:solidFill>
                  <a:srgbClr val="002060"/>
                </a:solidFill>
              </a:rPr>
              <a:t> </a:t>
            </a:r>
            <a:r>
              <a:rPr lang="ko-KR" altLang="en-US" sz="1400" b="1" dirty="0">
                <a:solidFill>
                  <a:srgbClr val="002060"/>
                </a:solidFill>
              </a:rPr>
              <a:t>또는 </a:t>
            </a:r>
            <a:r>
              <a:rPr lang="en-US" altLang="ko-KR" sz="1400" b="1" dirty="0" err="1">
                <a:solidFill>
                  <a:srgbClr val="002060"/>
                </a:solidFill>
              </a:rPr>
              <a:t>div.layer_map</a:t>
            </a:r>
            <a:r>
              <a:rPr lang="en-US" altLang="ko-KR" sz="1400" b="1" dirty="0">
                <a:solidFill>
                  <a:srgbClr val="002060"/>
                </a:solidFill>
              </a:rPr>
              <a:t>:</a:t>
            </a:r>
          </a:p>
          <a:p>
            <a:endParaRPr lang="en-US" altLang="ko-KR" sz="1400" b="1" dirty="0">
              <a:solidFill>
                <a:srgbClr val="002060"/>
              </a:solidFill>
            </a:endParaRPr>
          </a:p>
          <a:p>
            <a:r>
              <a:rPr lang="en-US" altLang="ko-KR" sz="1400" b="1" dirty="0"/>
              <a:t>ID</a:t>
            </a:r>
            <a:r>
              <a:rPr lang="ko-KR" altLang="en-US" sz="1400" b="1" dirty="0"/>
              <a:t>가 </a:t>
            </a:r>
            <a:r>
              <a:rPr lang="en-US" altLang="ko-KR" sz="1400" b="1" dirty="0" err="1"/>
              <a:t>bck_layer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인 </a:t>
            </a:r>
            <a:r>
              <a:rPr lang="en-US" altLang="ko-KR" sz="1400" b="1" dirty="0"/>
              <a:t>div </a:t>
            </a:r>
            <a:r>
              <a:rPr lang="ko-KR" altLang="en-US" sz="1400" b="1" dirty="0"/>
              <a:t>태그 또는 </a:t>
            </a:r>
            <a:r>
              <a:rPr lang="en-US" altLang="ko-KR" sz="1400" b="1" dirty="0"/>
              <a:t>class</a:t>
            </a:r>
            <a:r>
              <a:rPr lang="ko-KR" altLang="en-US" sz="1400" b="1" dirty="0"/>
              <a:t>명이 </a:t>
            </a:r>
            <a:r>
              <a:rPr lang="en-US" altLang="ko-KR" sz="1400" b="1" dirty="0" err="1"/>
              <a:t>layer_map</a:t>
            </a:r>
            <a:r>
              <a:rPr lang="ko-KR" altLang="en-US" sz="1400" b="1" dirty="0"/>
              <a:t>인 </a:t>
            </a:r>
            <a:r>
              <a:rPr lang="en-US" altLang="ko-KR" sz="1400" b="1" dirty="0"/>
              <a:t>div </a:t>
            </a:r>
            <a:r>
              <a:rPr lang="ko-KR" altLang="en-US" sz="1400" b="1" dirty="0"/>
              <a:t>태그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50248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F1D99-A2D0-42BF-8945-E10569891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18255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HTML Tag</a:t>
            </a:r>
            <a:r>
              <a:rPr lang="ko-KR" altLang="en-US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자손</a:t>
            </a:r>
            <a:r>
              <a:rPr lang="en-US" altLang="ko-KR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자식 관계 이해</a:t>
            </a: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8605ED1C-EE57-4CB2-AF8A-747CF80902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36" b="23203"/>
          <a:stretch/>
        </p:blipFill>
        <p:spPr>
          <a:xfrm>
            <a:off x="838200" y="2667001"/>
            <a:ext cx="10515600" cy="2500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0C92B4-54CF-46EF-A7AC-FB1815BE3B8C}"/>
              </a:ext>
            </a:extLst>
          </p:cNvPr>
          <p:cNvSpPr txBox="1"/>
          <p:nvPr/>
        </p:nvSpPr>
        <p:spPr>
          <a:xfrm>
            <a:off x="838200" y="1690688"/>
            <a:ext cx="8890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a typeface="나눔바른고딕" panose="020B0603020101020101" pitchFamily="50" charset="-127"/>
              </a:rPr>
              <a:t>수집대상인 </a:t>
            </a:r>
            <a:r>
              <a:rPr lang="en-US" altLang="ko-KR" sz="2000" b="1" dirty="0">
                <a:ea typeface="나눔바른고딕" panose="020B0603020101020101" pitchFamily="50" charset="-127"/>
              </a:rPr>
              <a:t>Tag</a:t>
            </a:r>
            <a:r>
              <a:rPr lang="ko-KR" altLang="en-US" sz="2000" b="1" dirty="0">
                <a:ea typeface="나눔바른고딕" panose="020B0603020101020101" pitchFamily="50" charset="-127"/>
              </a:rPr>
              <a:t>의 내용을 가져오려면</a:t>
            </a:r>
            <a:r>
              <a:rPr lang="en-US" altLang="ko-KR" sz="2000" b="1" dirty="0">
                <a:ea typeface="나눔바른고딕" panose="020B0603020101020101" pitchFamily="50" charset="-127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B0F0"/>
                </a:solidFill>
                <a:ea typeface="나눔바른고딕" panose="020B0603020101020101" pitchFamily="50" charset="-127"/>
              </a:rPr>
              <a:t>상위 </a:t>
            </a:r>
            <a:r>
              <a:rPr lang="en-US" altLang="ko-KR" dirty="0">
                <a:solidFill>
                  <a:srgbClr val="00B0F0"/>
                </a:solidFill>
                <a:ea typeface="나눔바른고딕" panose="020B0603020101020101" pitchFamily="50" charset="-127"/>
              </a:rPr>
              <a:t>Tag</a:t>
            </a:r>
            <a:r>
              <a:rPr lang="ko-KR" altLang="en-US" dirty="0">
                <a:ea typeface="나눔바른고딕" panose="020B0603020101020101" pitchFamily="50" charset="-127"/>
              </a:rPr>
              <a:t>에서부터 </a:t>
            </a:r>
            <a:r>
              <a:rPr lang="ko-KR" altLang="en-US" dirty="0">
                <a:solidFill>
                  <a:srgbClr val="00B0F0"/>
                </a:solidFill>
                <a:ea typeface="나눔바른고딕" panose="020B0603020101020101" pitchFamily="50" charset="-127"/>
              </a:rPr>
              <a:t>올바른 경로</a:t>
            </a:r>
            <a:r>
              <a:rPr lang="ko-KR" altLang="en-US" dirty="0">
                <a:ea typeface="나눔바른고딕" panose="020B0603020101020101" pitchFamily="50" charset="-127"/>
              </a:rPr>
              <a:t>로 </a:t>
            </a:r>
            <a:r>
              <a:rPr lang="ko-KR" altLang="en-US" dirty="0">
                <a:solidFill>
                  <a:srgbClr val="00B0F0"/>
                </a:solidFill>
                <a:ea typeface="나눔바른고딕" panose="020B0603020101020101" pitchFamily="50" charset="-127"/>
              </a:rPr>
              <a:t>해당 </a:t>
            </a:r>
            <a:r>
              <a:rPr lang="en-US" altLang="ko-KR" dirty="0">
                <a:solidFill>
                  <a:srgbClr val="00B0F0"/>
                </a:solidFill>
                <a:ea typeface="나눔바른고딕" panose="020B0603020101020101" pitchFamily="50" charset="-127"/>
              </a:rPr>
              <a:t>Tag </a:t>
            </a:r>
            <a:r>
              <a:rPr lang="ko-KR" altLang="en-US" dirty="0">
                <a:ea typeface="나눔바른고딕" panose="020B0603020101020101" pitchFamily="50" charset="-127"/>
              </a:rPr>
              <a:t>조회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C849F-D989-4157-9069-6C5D12FCFA89}"/>
              </a:ext>
            </a:extLst>
          </p:cNvPr>
          <p:cNvSpPr txBox="1"/>
          <p:nvPr/>
        </p:nvSpPr>
        <p:spPr>
          <a:xfrm>
            <a:off x="4114800" y="2550049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a typeface="나눔바른고딕" panose="020B0603020101020101" pitchFamily="50" charset="-127"/>
              </a:rPr>
              <a:t>수집대상인 </a:t>
            </a:r>
            <a:r>
              <a:rPr lang="en-US" altLang="ko-KR" b="1" dirty="0">
                <a:ea typeface="나눔바른고딕" panose="020B0603020101020101" pitchFamily="50" charset="-127"/>
              </a:rPr>
              <a:t>Tag</a:t>
            </a:r>
            <a:r>
              <a:rPr lang="ko-KR" altLang="en-US" b="1" dirty="0">
                <a:ea typeface="나눔바른고딕" panose="020B0603020101020101" pitchFamily="50" charset="-127"/>
              </a:rPr>
              <a:t>가 </a:t>
            </a:r>
            <a:endParaRPr lang="en-US" altLang="ko-KR" b="1" dirty="0">
              <a:ea typeface="나눔바른고딕" panose="020B0603020101020101" pitchFamily="50" charset="-127"/>
            </a:endParaRPr>
          </a:p>
          <a:p>
            <a:r>
              <a:rPr lang="ko-KR" altLang="en-US" b="1" u="sng" dirty="0">
                <a:ea typeface="나눔바른고딕" panose="020B0603020101020101" pitchFamily="50" charset="-127"/>
              </a:rPr>
              <a:t>기준</a:t>
            </a:r>
            <a:r>
              <a:rPr lang="en-US" altLang="ko-KR" b="1" u="sng" dirty="0">
                <a:ea typeface="나눔바른고딕" panose="020B0603020101020101" pitchFamily="50" charset="-127"/>
              </a:rPr>
              <a:t>Tag </a:t>
            </a:r>
            <a:r>
              <a:rPr lang="ko-KR" altLang="en-US" b="1" u="sng" dirty="0">
                <a:ea typeface="나눔바른고딕" panose="020B0603020101020101" pitchFamily="50" charset="-127"/>
              </a:rPr>
              <a:t>아래에 </a:t>
            </a:r>
            <a:r>
              <a:rPr lang="ko-KR" altLang="en-US" b="1" dirty="0">
                <a:ea typeface="나눔바른고딕" panose="020B0603020101020101" pitchFamily="50" charset="-127"/>
              </a:rPr>
              <a:t>속할 때</a:t>
            </a:r>
            <a:r>
              <a:rPr lang="en-US" altLang="ko-KR" b="1" dirty="0">
                <a:ea typeface="나눔바른고딕" panose="020B0603020101020101" pitchFamily="50" charset="-127"/>
              </a:rPr>
              <a:t>,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7F8F4-ABD5-4402-ADF5-CC671BDEE080}"/>
              </a:ext>
            </a:extLst>
          </p:cNvPr>
          <p:cNvSpPr txBox="1"/>
          <p:nvPr/>
        </p:nvSpPr>
        <p:spPr>
          <a:xfrm>
            <a:off x="9099550" y="2560935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ea typeface="나눔바른고딕" panose="020B0603020101020101" pitchFamily="50" charset="-127"/>
              </a:rPr>
              <a:t>수집대상 </a:t>
            </a:r>
            <a:r>
              <a:rPr lang="en-US" altLang="ko-KR" sz="1600" b="1" dirty="0">
                <a:ea typeface="나눔바른고딕" panose="020B0603020101020101" pitchFamily="50" charset="-127"/>
              </a:rPr>
              <a:t>Tag(</a:t>
            </a:r>
            <a:r>
              <a:rPr lang="en-US" altLang="ko-KR" sz="1600" b="1" dirty="0" err="1">
                <a:ea typeface="나눔바른고딕" panose="020B0603020101020101" pitchFamily="50" charset="-127"/>
              </a:rPr>
              <a:t>div.items</a:t>
            </a:r>
            <a:r>
              <a:rPr lang="en-US" altLang="ko-KR" sz="1600" b="1" dirty="0">
                <a:ea typeface="나눔바른고딕" panose="020B0603020101020101" pitchFamily="50" charset="-127"/>
              </a:rPr>
              <a:t>-row)</a:t>
            </a:r>
            <a:r>
              <a:rPr lang="ko-KR" altLang="en-US" sz="1600" b="1" dirty="0">
                <a:ea typeface="나눔바른고딕" panose="020B0603020101020101" pitchFamily="50" charset="-127"/>
              </a:rPr>
              <a:t>가 </a:t>
            </a:r>
            <a:endParaRPr lang="en-US" altLang="ko-KR" sz="1600" b="1" dirty="0">
              <a:ea typeface="나눔바른고딕" panose="020B0603020101020101" pitchFamily="50" charset="-127"/>
            </a:endParaRPr>
          </a:p>
          <a:p>
            <a:r>
              <a:rPr lang="ko-KR" altLang="en-US" sz="1600" b="1" u="sng" dirty="0">
                <a:ea typeface="나눔바른고딕" panose="020B0603020101020101" pitchFamily="50" charset="-127"/>
              </a:rPr>
              <a:t>기준</a:t>
            </a:r>
            <a:r>
              <a:rPr lang="en-US" altLang="ko-KR" sz="1600" b="1" u="sng" dirty="0">
                <a:ea typeface="나눔바른고딕" panose="020B0603020101020101" pitchFamily="50" charset="-127"/>
              </a:rPr>
              <a:t>Tag(</a:t>
            </a:r>
            <a:r>
              <a:rPr lang="en-US" altLang="ko-KR" sz="1600" b="1" u="sng" dirty="0" err="1">
                <a:ea typeface="나눔바른고딕" panose="020B0603020101020101" pitchFamily="50" charset="-127"/>
              </a:rPr>
              <a:t>div#items-section</a:t>
            </a:r>
            <a:r>
              <a:rPr lang="ko-KR" altLang="en-US" sz="1600" b="1" u="sng" dirty="0">
                <a:ea typeface="나눔바른고딕" panose="020B0603020101020101" pitchFamily="50" charset="-127"/>
              </a:rPr>
              <a:t>에 </a:t>
            </a:r>
            <a:endParaRPr lang="en-US" altLang="ko-KR" sz="1600" b="1" u="sng" dirty="0">
              <a:ea typeface="나눔바른고딕" panose="020B0603020101020101" pitchFamily="50" charset="-127"/>
            </a:endParaRPr>
          </a:p>
          <a:p>
            <a:r>
              <a:rPr lang="ko-KR" altLang="en-US" sz="1600" b="1" u="sng" dirty="0">
                <a:ea typeface="나눔바른고딕" panose="020B0603020101020101" pitchFamily="50" charset="-127"/>
              </a:rPr>
              <a:t>바로 아래에 속할 때</a:t>
            </a:r>
            <a:r>
              <a:rPr lang="en-US" altLang="ko-KR" sz="1600" b="1" dirty="0">
                <a:ea typeface="나눔바른고딕" panose="020B0603020101020101" pitchFamily="50" charset="-127"/>
              </a:rPr>
              <a:t>,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351831-1138-439C-927C-FFA0A906C7CD}"/>
              </a:ext>
            </a:extLst>
          </p:cNvPr>
          <p:cNvSpPr/>
          <p:nvPr/>
        </p:nvSpPr>
        <p:spPr>
          <a:xfrm>
            <a:off x="3214536" y="2802882"/>
            <a:ext cx="900264" cy="2197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2E670A-DDC5-42BE-B6A9-C55CA4AF2043}"/>
              </a:ext>
            </a:extLst>
          </p:cNvPr>
          <p:cNvSpPr/>
          <p:nvPr/>
        </p:nvSpPr>
        <p:spPr>
          <a:xfrm>
            <a:off x="8497736" y="2802882"/>
            <a:ext cx="417664" cy="2197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1B42F-EF0D-4134-A2EA-E50A18E7EC88}"/>
              </a:ext>
            </a:extLst>
          </p:cNvPr>
          <p:cNvSpPr txBox="1"/>
          <p:nvPr/>
        </p:nvSpPr>
        <p:spPr>
          <a:xfrm>
            <a:off x="1110342" y="5605017"/>
            <a:ext cx="6008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div#items-section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div.item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자손관계 이용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div#items-section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자손관계 이용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div#items-section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span (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자손관계 이용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D66C9C-BA61-4EE9-89A7-6CEF06D31907}"/>
              </a:ext>
            </a:extLst>
          </p:cNvPr>
          <p:cNvSpPr/>
          <p:nvPr/>
        </p:nvSpPr>
        <p:spPr>
          <a:xfrm>
            <a:off x="6396470" y="5605017"/>
            <a:ext cx="54061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div.items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-row&gt;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div.item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자식관계 이용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div#items-section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div.items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-row (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자식관계 이용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5D99A2-A6D6-401D-AF10-36B1794BF74A}"/>
              </a:ext>
            </a:extLst>
          </p:cNvPr>
          <p:cNvSpPr txBox="1"/>
          <p:nvPr/>
        </p:nvSpPr>
        <p:spPr>
          <a:xfrm>
            <a:off x="2207567" y="515329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“ “ </a:t>
            </a:r>
            <a:r>
              <a:rPr lang="ko-KR" altLang="en-US" b="1" dirty="0">
                <a:solidFill>
                  <a:srgbClr val="002060"/>
                </a:solidFill>
              </a:rPr>
              <a:t>공백으로 연결</a:t>
            </a:r>
            <a:r>
              <a:rPr lang="en-US" altLang="ko-KR" b="1" dirty="0">
                <a:solidFill>
                  <a:srgbClr val="002060"/>
                </a:solidFill>
              </a:rPr>
              <a:t>!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3DA7D6-CCDB-42D8-8277-93FE6AFA0815}"/>
              </a:ext>
            </a:extLst>
          </p:cNvPr>
          <p:cNvSpPr txBox="1"/>
          <p:nvPr/>
        </p:nvSpPr>
        <p:spPr>
          <a:xfrm>
            <a:off x="7727950" y="515329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“&gt;“ </a:t>
            </a:r>
            <a:r>
              <a:rPr lang="ko-KR" altLang="en-US" b="1" dirty="0">
                <a:solidFill>
                  <a:srgbClr val="002060"/>
                </a:solidFill>
              </a:rPr>
              <a:t>으로 연결</a:t>
            </a:r>
            <a:r>
              <a:rPr lang="en-US" altLang="ko-KR" b="1" dirty="0">
                <a:solidFill>
                  <a:srgbClr val="002060"/>
                </a:solidFill>
              </a:rPr>
              <a:t>!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910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468A8E9-F28D-4067-9B31-C00A29B6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News Scraping</a:t>
            </a:r>
            <a:endParaRPr lang="ko-KR" altLang="en-US" b="1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DFB5726-BF1A-4C41-9392-8CD5A34F05F1}"/>
              </a:ext>
            </a:extLst>
          </p:cNvPr>
          <p:cNvGrpSpPr/>
          <p:nvPr/>
        </p:nvGrpSpPr>
        <p:grpSpPr>
          <a:xfrm>
            <a:off x="1244599" y="1690688"/>
            <a:ext cx="9702802" cy="4100512"/>
            <a:chOff x="723898" y="1463710"/>
            <a:chExt cx="7229475" cy="410051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CF85385-E05D-41D3-B5D7-C9A5E52E42D3}"/>
                </a:ext>
              </a:extLst>
            </p:cNvPr>
            <p:cNvSpPr/>
            <p:nvPr/>
          </p:nvSpPr>
          <p:spPr>
            <a:xfrm>
              <a:off x="723898" y="1463710"/>
              <a:ext cx="7229475" cy="4100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538FDC-C90D-4D51-AA5D-0FCC2A9BF555}"/>
                </a:ext>
              </a:extLst>
            </p:cNvPr>
            <p:cNvSpPr txBox="1"/>
            <p:nvPr/>
          </p:nvSpPr>
          <p:spPr>
            <a:xfrm>
              <a:off x="895349" y="1775765"/>
              <a:ext cx="6886575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본격적으로</a:t>
              </a:r>
              <a:r>
                <a:rPr lang="en-US" altLang="ko-KR" sz="2000" b="1" dirty="0"/>
                <a:t>, </a:t>
              </a:r>
              <a:r>
                <a:rPr lang="ko-KR" altLang="en-US" sz="2000" b="1" dirty="0"/>
                <a:t>특정 </a:t>
              </a:r>
              <a:r>
                <a:rPr lang="en-US" altLang="ko-KR" sz="2000" b="1" dirty="0"/>
                <a:t>keyword</a:t>
              </a:r>
              <a:r>
                <a:rPr lang="ko-KR" altLang="en-US" sz="2000" b="1" dirty="0"/>
                <a:t>에 대한 뉴스기사 </a:t>
              </a:r>
              <a:r>
                <a:rPr lang="en-US" altLang="ko-KR" sz="2000" b="1" dirty="0"/>
                <a:t>Scraping</a:t>
              </a:r>
              <a:r>
                <a:rPr lang="ko-KR" altLang="en-US" sz="2000" b="1" dirty="0"/>
                <a:t>을</a:t>
              </a:r>
              <a:r>
                <a:rPr lang="en-US" altLang="ko-KR" sz="2000" b="1" dirty="0"/>
                <a:t> </a:t>
              </a:r>
              <a:r>
                <a:rPr lang="ko-KR" altLang="en-US" sz="2000" b="1" dirty="0"/>
                <a:t>해보자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14953A-E60A-4241-91B2-3003EEF4E392}"/>
                </a:ext>
              </a:extLst>
            </p:cNvPr>
            <p:cNvSpPr txBox="1"/>
            <p:nvPr/>
          </p:nvSpPr>
          <p:spPr>
            <a:xfrm>
              <a:off x="1162050" y="2775302"/>
              <a:ext cx="5591175" cy="14773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2060"/>
                  </a:solidFill>
                </a:rPr>
                <a:t>아래 정보들을 수집</a:t>
              </a:r>
              <a:r>
                <a:rPr lang="en-US" altLang="ko-KR" dirty="0">
                  <a:solidFill>
                    <a:srgbClr val="002060"/>
                  </a:solidFill>
                </a:rPr>
                <a:t>!</a:t>
              </a:r>
            </a:p>
            <a:p>
              <a:endParaRPr lang="en-US" altLang="ko-KR" dirty="0">
                <a:solidFill>
                  <a:srgbClr val="002060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ko-KR" altLang="en-US" b="1" dirty="0">
                  <a:solidFill>
                    <a:srgbClr val="002060"/>
                  </a:solidFill>
                </a:rPr>
                <a:t>뉴스기사 제목</a:t>
              </a:r>
              <a:endParaRPr lang="en-US" altLang="ko-KR" b="1" dirty="0">
                <a:solidFill>
                  <a:srgbClr val="002060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endParaRPr lang="en-US" altLang="ko-KR" dirty="0">
                <a:solidFill>
                  <a:srgbClr val="002060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ko-KR" altLang="en-US" b="1" dirty="0">
                  <a:solidFill>
                    <a:srgbClr val="002060"/>
                  </a:solidFill>
                </a:rPr>
                <a:t>출판언론사 이름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5517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74D64-7F05-4C04-BB96-B1FD8516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80" y="-276344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002060"/>
                </a:solidFill>
                <a:latin typeface="+mn-lt"/>
                <a:ea typeface="나눔바른고딕" panose="020B0603020101020101" pitchFamily="50" charset="-127"/>
                <a:cs typeface="Arial" panose="020B0604020202020204" pitchFamily="34" charset="0"/>
              </a:rPr>
              <a:t>NAVER</a:t>
            </a:r>
            <a:r>
              <a:rPr lang="ko-KR" altLang="en-US" b="1" dirty="0">
                <a:solidFill>
                  <a:srgbClr val="002060"/>
                </a:solidFill>
                <a:latin typeface="+mn-lt"/>
                <a:ea typeface="나눔바른고딕" panose="020B0603020101020101" pitchFamily="50" charset="-127"/>
              </a:rPr>
              <a:t> 기사 </a:t>
            </a:r>
            <a:r>
              <a:rPr lang="en-US" altLang="ko-KR" b="1" dirty="0">
                <a:solidFill>
                  <a:srgbClr val="002060"/>
                </a:solidFill>
                <a:latin typeface="+mn-lt"/>
                <a:ea typeface="나눔바른고딕" panose="020B0603020101020101" pitchFamily="50" charset="-127"/>
              </a:rPr>
              <a:t>Tag </a:t>
            </a:r>
            <a:r>
              <a:rPr lang="ko-KR" altLang="en-US" b="1" dirty="0">
                <a:solidFill>
                  <a:srgbClr val="002060"/>
                </a:solidFill>
                <a:latin typeface="+mn-lt"/>
                <a:ea typeface="나눔바른고딕" panose="020B0603020101020101" pitchFamily="50" charset="-127"/>
              </a:rPr>
              <a:t>구조 파악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1CABF5D-FF77-42D4-AE4C-0D448FE0B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1539081"/>
            <a:ext cx="10408680" cy="4827851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223813B-FCA0-4DD1-BA3F-B74075664825}"/>
              </a:ext>
            </a:extLst>
          </p:cNvPr>
          <p:cNvSpPr/>
          <p:nvPr/>
        </p:nvSpPr>
        <p:spPr>
          <a:xfrm>
            <a:off x="952499" y="2159000"/>
            <a:ext cx="4262967" cy="420793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CA206B-7B41-40EF-922F-6D516EB334E6}"/>
              </a:ext>
            </a:extLst>
          </p:cNvPr>
          <p:cNvSpPr/>
          <p:nvPr/>
        </p:nvSpPr>
        <p:spPr>
          <a:xfrm>
            <a:off x="1629832" y="2302933"/>
            <a:ext cx="3450167" cy="745067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48438-56D0-4814-A247-F2C1C0619384}"/>
              </a:ext>
            </a:extLst>
          </p:cNvPr>
          <p:cNvSpPr txBox="1"/>
          <p:nvPr/>
        </p:nvSpPr>
        <p:spPr>
          <a:xfrm>
            <a:off x="726015" y="1753914"/>
            <a:ext cx="2794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2060"/>
                </a:solidFill>
              </a:rPr>
              <a:t>기사</a:t>
            </a:r>
            <a:r>
              <a:rPr lang="en-US" altLang="ko-KR" b="1" dirty="0">
                <a:solidFill>
                  <a:srgbClr val="002060"/>
                </a:solidFill>
              </a:rPr>
              <a:t>section </a:t>
            </a:r>
            <a:r>
              <a:rPr lang="ko-KR" altLang="en-US" b="1" dirty="0">
                <a:solidFill>
                  <a:srgbClr val="002060"/>
                </a:solidFill>
              </a:rPr>
              <a:t>전체 영역</a:t>
            </a:r>
            <a:r>
              <a:rPr lang="en-US" altLang="ko-KR" b="1" dirty="0">
                <a:solidFill>
                  <a:srgbClr val="002060"/>
                </a:solidFill>
              </a:rPr>
              <a:t>: </a:t>
            </a:r>
            <a:r>
              <a:rPr lang="en-US" altLang="ko-KR" b="1" dirty="0">
                <a:solidFill>
                  <a:srgbClr val="0070C0"/>
                </a:solidFill>
              </a:rPr>
              <a:t>&lt;</a:t>
            </a:r>
            <a:r>
              <a:rPr lang="en-US" altLang="ko-KR" sz="2000" b="1" dirty="0">
                <a:solidFill>
                  <a:srgbClr val="0070C0"/>
                </a:solidFill>
              </a:rPr>
              <a:t>ul.type01&gt;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83694-8A7A-4384-95DC-2FDAF7C6ED00}"/>
              </a:ext>
            </a:extLst>
          </p:cNvPr>
          <p:cNvSpPr txBox="1"/>
          <p:nvPr/>
        </p:nvSpPr>
        <p:spPr>
          <a:xfrm>
            <a:off x="2616198" y="2030912"/>
            <a:ext cx="2794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기사</a:t>
            </a: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한개의 영역 </a:t>
            </a: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: &lt;</a:t>
            </a:r>
            <a:r>
              <a:rPr lang="en-US" altLang="ko-KR" sz="2000" b="1" dirty="0">
                <a:solidFill>
                  <a:schemeClr val="accent4">
                    <a:lumMod val="50000"/>
                  </a:schemeClr>
                </a:solidFill>
              </a:rPr>
              <a:t>li&gt;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AFD38C-7FDA-44CD-88CB-E55AF58C81E4}"/>
              </a:ext>
            </a:extLst>
          </p:cNvPr>
          <p:cNvSpPr/>
          <p:nvPr/>
        </p:nvSpPr>
        <p:spPr>
          <a:xfrm>
            <a:off x="8264497" y="3166929"/>
            <a:ext cx="3089304" cy="20316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DB5957-13F0-4FF9-A112-E0F7F952E18A}"/>
              </a:ext>
            </a:extLst>
          </p:cNvPr>
          <p:cNvSpPr/>
          <p:nvPr/>
        </p:nvSpPr>
        <p:spPr>
          <a:xfrm>
            <a:off x="8129030" y="3047999"/>
            <a:ext cx="3295650" cy="227091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BC66A2-0BC5-4219-85D2-F5FF0497715D}"/>
              </a:ext>
            </a:extLst>
          </p:cNvPr>
          <p:cNvSpPr/>
          <p:nvPr/>
        </p:nvSpPr>
        <p:spPr>
          <a:xfrm>
            <a:off x="1629832" y="4110326"/>
            <a:ext cx="3450167" cy="745067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9FA24C-2A7D-4540-8E51-E6738663C11E}"/>
              </a:ext>
            </a:extLst>
          </p:cNvPr>
          <p:cNvSpPr/>
          <p:nvPr/>
        </p:nvSpPr>
        <p:spPr>
          <a:xfrm>
            <a:off x="1629832" y="5318918"/>
            <a:ext cx="3450167" cy="66477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EE847B6-FF68-41FE-9C01-B9EB520655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8"/>
          <a:stretch/>
        </p:blipFill>
        <p:spPr>
          <a:xfrm>
            <a:off x="1047749" y="687050"/>
            <a:ext cx="4288141" cy="95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5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B3CB336-B395-4C82-98A4-DE68B7D4D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1174362"/>
            <a:ext cx="9505950" cy="4890275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2A0F5B-AABA-4107-B28E-A1036A75D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0" y="2400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002060"/>
                </a:solidFill>
                <a:latin typeface="+mn-lt"/>
                <a:ea typeface="나눔바른고딕" panose="020B0603020101020101" pitchFamily="50" charset="-127"/>
                <a:cs typeface="Arial" panose="020B0604020202020204" pitchFamily="34" charset="0"/>
              </a:rPr>
              <a:t>NAVER</a:t>
            </a:r>
            <a:r>
              <a:rPr lang="ko-KR" altLang="en-US" b="1" dirty="0">
                <a:solidFill>
                  <a:srgbClr val="002060"/>
                </a:solidFill>
                <a:latin typeface="+mn-lt"/>
                <a:ea typeface="나눔바른고딕" panose="020B0603020101020101" pitchFamily="50" charset="-127"/>
              </a:rPr>
              <a:t> 기사 </a:t>
            </a:r>
            <a:r>
              <a:rPr lang="en-US" altLang="ko-KR" b="1" dirty="0">
                <a:solidFill>
                  <a:srgbClr val="002060"/>
                </a:solidFill>
                <a:latin typeface="+mn-lt"/>
                <a:ea typeface="나눔바른고딕" panose="020B0603020101020101" pitchFamily="50" charset="-127"/>
              </a:rPr>
              <a:t>Tag </a:t>
            </a:r>
            <a:r>
              <a:rPr lang="ko-KR" altLang="en-US" b="1" dirty="0">
                <a:solidFill>
                  <a:srgbClr val="002060"/>
                </a:solidFill>
                <a:latin typeface="+mn-lt"/>
                <a:ea typeface="나눔바른고딕" panose="020B0603020101020101" pitchFamily="50" charset="-127"/>
              </a:rPr>
              <a:t>구조 파악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54472D-1DBE-4307-B310-E9AE255C3929}"/>
              </a:ext>
            </a:extLst>
          </p:cNvPr>
          <p:cNvSpPr/>
          <p:nvPr/>
        </p:nvSpPr>
        <p:spPr>
          <a:xfrm>
            <a:off x="6108364" y="1683225"/>
            <a:ext cx="4073862" cy="424132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209F19-8B79-4240-8F46-3F0CF0CB4C71}"/>
              </a:ext>
            </a:extLst>
          </p:cNvPr>
          <p:cNvSpPr/>
          <p:nvPr/>
        </p:nvSpPr>
        <p:spPr>
          <a:xfrm>
            <a:off x="6032164" y="1463092"/>
            <a:ext cx="4535394" cy="515678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439C6F-EE93-45F1-9433-29542A93471C}"/>
              </a:ext>
            </a:extLst>
          </p:cNvPr>
          <p:cNvSpPr/>
          <p:nvPr/>
        </p:nvSpPr>
        <p:spPr>
          <a:xfrm>
            <a:off x="6280665" y="2268250"/>
            <a:ext cx="3796785" cy="204804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66F295-4F36-4477-8DF3-4CC50F0ED158}"/>
              </a:ext>
            </a:extLst>
          </p:cNvPr>
          <p:cNvSpPr/>
          <p:nvPr/>
        </p:nvSpPr>
        <p:spPr>
          <a:xfrm>
            <a:off x="6280665" y="4356116"/>
            <a:ext cx="3796785" cy="61422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2BC3A0-9E96-472F-A31E-62B1C3D1388A}"/>
              </a:ext>
            </a:extLst>
          </p:cNvPr>
          <p:cNvSpPr txBox="1"/>
          <p:nvPr/>
        </p:nvSpPr>
        <p:spPr>
          <a:xfrm>
            <a:off x="7228596" y="1377453"/>
            <a:ext cx="454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2060"/>
                </a:solidFill>
              </a:rPr>
              <a:t>기사</a:t>
            </a:r>
            <a:r>
              <a:rPr lang="en-US" altLang="ko-KR" b="1" dirty="0">
                <a:solidFill>
                  <a:srgbClr val="002060"/>
                </a:solidFill>
              </a:rPr>
              <a:t>section </a:t>
            </a:r>
            <a:r>
              <a:rPr lang="ko-KR" altLang="en-US" b="1" dirty="0">
                <a:solidFill>
                  <a:srgbClr val="002060"/>
                </a:solidFill>
              </a:rPr>
              <a:t>전체</a:t>
            </a:r>
            <a:r>
              <a:rPr lang="en-US" altLang="ko-KR" b="1" dirty="0">
                <a:solidFill>
                  <a:srgbClr val="002060"/>
                </a:solidFill>
              </a:rPr>
              <a:t>: </a:t>
            </a:r>
            <a:r>
              <a:rPr lang="en-US" altLang="ko-KR" b="1" dirty="0">
                <a:solidFill>
                  <a:srgbClr val="0070C0"/>
                </a:solidFill>
              </a:rPr>
              <a:t>&lt;</a:t>
            </a:r>
            <a:r>
              <a:rPr lang="en-US" altLang="ko-KR" sz="2000" b="1" dirty="0">
                <a:solidFill>
                  <a:srgbClr val="0070C0"/>
                </a:solidFill>
              </a:rPr>
              <a:t>ul.type01&gt;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D23D6F-E4E0-4152-AE35-E7EDEA2B593F}"/>
              </a:ext>
            </a:extLst>
          </p:cNvPr>
          <p:cNvSpPr txBox="1"/>
          <p:nvPr/>
        </p:nvSpPr>
        <p:spPr>
          <a:xfrm>
            <a:off x="7228596" y="1621915"/>
            <a:ext cx="1628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기사</a:t>
            </a: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 1</a:t>
            </a: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: &lt;</a:t>
            </a:r>
            <a:r>
              <a:rPr lang="en-US" altLang="ko-KR" sz="2000" b="1" dirty="0">
                <a:solidFill>
                  <a:schemeClr val="accent4">
                    <a:lumMod val="50000"/>
                  </a:schemeClr>
                </a:solidFill>
              </a:rPr>
              <a:t>li&gt;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9948A-DD1F-44C6-808A-4307CD28F6DF}"/>
              </a:ext>
            </a:extLst>
          </p:cNvPr>
          <p:cNvSpPr txBox="1"/>
          <p:nvPr/>
        </p:nvSpPr>
        <p:spPr>
          <a:xfrm>
            <a:off x="6706422" y="2240474"/>
            <a:ext cx="399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제목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: dt &gt; a._</a:t>
            </a:r>
            <a:r>
              <a:rPr lang="en-US" altLang="ko-KR" b="1" dirty="0" err="1">
                <a:solidFill>
                  <a:schemeClr val="accent6">
                    <a:lumMod val="50000"/>
                  </a:schemeClr>
                </a:solidFill>
              </a:rPr>
              <a:t>sp_each_title</a:t>
            </a:r>
            <a:endParaRPr lang="ko-KR" alt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D321AF-4AF6-42EB-8D3B-A13272759CE0}"/>
              </a:ext>
            </a:extLst>
          </p:cNvPr>
          <p:cNvSpPr txBox="1"/>
          <p:nvPr/>
        </p:nvSpPr>
        <p:spPr>
          <a:xfrm>
            <a:off x="8076126" y="4391920"/>
            <a:ext cx="4202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</a:rPr>
              <a:t>출판사</a:t>
            </a: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</a:rPr>
              <a:t>: </a:t>
            </a:r>
          </a:p>
          <a:p>
            <a:r>
              <a:rPr lang="en-US" altLang="ko-KR" sz="1600" b="1" dirty="0" err="1">
                <a:solidFill>
                  <a:schemeClr val="accent6">
                    <a:lumMod val="50000"/>
                  </a:schemeClr>
                </a:solidFill>
              </a:rPr>
              <a:t>dd.txt_inline</a:t>
            </a:r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</a:rPr>
              <a:t>&gt;</a:t>
            </a:r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</a:rPr>
              <a:t>span._</a:t>
            </a:r>
            <a:r>
              <a:rPr lang="en-US" altLang="ko-KR" sz="1600" b="1" dirty="0" err="1">
                <a:solidFill>
                  <a:schemeClr val="accent6">
                    <a:lumMod val="50000"/>
                  </a:schemeClr>
                </a:solidFill>
              </a:rPr>
              <a:t>sp_each_source</a:t>
            </a:r>
            <a:endParaRPr lang="ko-KR" alt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3FC8BD0-C2EF-4F95-A628-8E7F2BA2CC4C}"/>
              </a:ext>
            </a:extLst>
          </p:cNvPr>
          <p:cNvSpPr/>
          <p:nvPr/>
        </p:nvSpPr>
        <p:spPr>
          <a:xfrm>
            <a:off x="8367164" y="6417148"/>
            <a:ext cx="82556" cy="9017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015984B-5559-4FE6-84A6-8D7BEFA6FCA7}"/>
              </a:ext>
            </a:extLst>
          </p:cNvPr>
          <p:cNvSpPr/>
          <p:nvPr/>
        </p:nvSpPr>
        <p:spPr>
          <a:xfrm>
            <a:off x="8367164" y="6287046"/>
            <a:ext cx="82556" cy="9017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00DEFF7-13E9-46AD-A7C6-552D49731072}"/>
              </a:ext>
            </a:extLst>
          </p:cNvPr>
          <p:cNvSpPr/>
          <p:nvPr/>
        </p:nvSpPr>
        <p:spPr>
          <a:xfrm>
            <a:off x="8367164" y="6156943"/>
            <a:ext cx="82556" cy="9017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C431859-9E78-4D57-A336-375E38BAB27D}"/>
              </a:ext>
            </a:extLst>
          </p:cNvPr>
          <p:cNvSpPr/>
          <p:nvPr/>
        </p:nvSpPr>
        <p:spPr>
          <a:xfrm>
            <a:off x="6131283" y="1529510"/>
            <a:ext cx="884587" cy="13587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7E0C64E-15C9-471A-8E49-58F8C904EF12}"/>
              </a:ext>
            </a:extLst>
          </p:cNvPr>
          <p:cNvSpPr/>
          <p:nvPr/>
        </p:nvSpPr>
        <p:spPr>
          <a:xfrm>
            <a:off x="6227857" y="1760695"/>
            <a:ext cx="732368" cy="87842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4865827-2B28-4588-80D3-4377313B863D}"/>
              </a:ext>
            </a:extLst>
          </p:cNvPr>
          <p:cNvSpPr/>
          <p:nvPr/>
        </p:nvSpPr>
        <p:spPr>
          <a:xfrm>
            <a:off x="6368043" y="2361865"/>
            <a:ext cx="208512" cy="138060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8B8C767-39BF-4C15-ADB6-EC11BBA4F59B}"/>
              </a:ext>
            </a:extLst>
          </p:cNvPr>
          <p:cNvSpPr/>
          <p:nvPr/>
        </p:nvSpPr>
        <p:spPr>
          <a:xfrm>
            <a:off x="6479564" y="2560589"/>
            <a:ext cx="3394685" cy="1478820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EC00417-5DF2-4B08-8064-3C2C5352FF98}"/>
              </a:ext>
            </a:extLst>
          </p:cNvPr>
          <p:cNvSpPr/>
          <p:nvPr/>
        </p:nvSpPr>
        <p:spPr>
          <a:xfrm>
            <a:off x="6411751" y="4376960"/>
            <a:ext cx="1066317" cy="134496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5690659-64C0-4B82-A7A9-16DA03E2C0E9}"/>
              </a:ext>
            </a:extLst>
          </p:cNvPr>
          <p:cNvSpPr/>
          <p:nvPr/>
        </p:nvSpPr>
        <p:spPr>
          <a:xfrm>
            <a:off x="6482711" y="4548393"/>
            <a:ext cx="1543689" cy="134496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D51634-3AFA-4CA0-96DF-6DCA1EC0124F}"/>
              </a:ext>
            </a:extLst>
          </p:cNvPr>
          <p:cNvSpPr/>
          <p:nvPr/>
        </p:nvSpPr>
        <p:spPr>
          <a:xfrm>
            <a:off x="1147213" y="1082567"/>
            <a:ext cx="4021351" cy="542475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724A6B-C4A5-44C6-8AE0-FC493602ED30}"/>
              </a:ext>
            </a:extLst>
          </p:cNvPr>
          <p:cNvSpPr/>
          <p:nvPr/>
        </p:nvSpPr>
        <p:spPr>
          <a:xfrm>
            <a:off x="1224569" y="1216671"/>
            <a:ext cx="3891187" cy="114519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767F0E-614C-4D06-99D6-47584CB1089C}"/>
              </a:ext>
            </a:extLst>
          </p:cNvPr>
          <p:cNvSpPr/>
          <p:nvPr/>
        </p:nvSpPr>
        <p:spPr>
          <a:xfrm>
            <a:off x="1281564" y="1251953"/>
            <a:ext cx="2649306" cy="21113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0AA2259-5A53-42B6-A57B-576A6DE28BCC}"/>
              </a:ext>
            </a:extLst>
          </p:cNvPr>
          <p:cNvSpPr/>
          <p:nvPr/>
        </p:nvSpPr>
        <p:spPr>
          <a:xfrm>
            <a:off x="1300968" y="1512810"/>
            <a:ext cx="601404" cy="21113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692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1716</Words>
  <Application>Microsoft Office PowerPoint</Application>
  <PresentationFormat>와이드스크린</PresentationFormat>
  <Paragraphs>251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나눔바른고딕</vt:lpstr>
      <vt:lpstr>맑은 고딕</vt:lpstr>
      <vt:lpstr>Arial</vt:lpstr>
      <vt:lpstr>Wingdings</vt:lpstr>
      <vt:lpstr>Office 테마</vt:lpstr>
      <vt:lpstr>NAVER News Scraping</vt:lpstr>
      <vt:lpstr>목차</vt:lpstr>
      <vt:lpstr>Web Scraping을 위한 준비</vt:lpstr>
      <vt:lpstr>HTML Tag의 종류</vt:lpstr>
      <vt:lpstr>HTML Tag의 ID, Class명 </vt:lpstr>
      <vt:lpstr>HTML Tag의 자손, 자식 관계 이해</vt:lpstr>
      <vt:lpstr>NAVER News Scraping</vt:lpstr>
      <vt:lpstr>NAVER 기사 Tag 구조 파악</vt:lpstr>
      <vt:lpstr>NAVER 기사 Tag 구조 파악</vt:lpstr>
      <vt:lpstr>PowerPoint 프레젠테이션</vt:lpstr>
      <vt:lpstr>Code</vt:lpstr>
      <vt:lpstr>Code – CSV file로 저장</vt:lpstr>
      <vt:lpstr>Code – CSV file로 저장</vt:lpstr>
      <vt:lpstr>Code – keyword 수정</vt:lpstr>
      <vt:lpstr>PowerPoint 프레젠테이션</vt:lpstr>
      <vt:lpstr>수고하셨습니다!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pminhyung12@naver.com</dc:creator>
  <cp:lastModifiedBy>pminhyung12@naver.com</cp:lastModifiedBy>
  <cp:revision>109</cp:revision>
  <dcterms:created xsi:type="dcterms:W3CDTF">2020-06-17T02:09:53Z</dcterms:created>
  <dcterms:modified xsi:type="dcterms:W3CDTF">2020-06-22T07:42:18Z</dcterms:modified>
</cp:coreProperties>
</file>