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83" r:id="rId13"/>
    <p:sldId id="274" r:id="rId14"/>
    <p:sldId id="268" r:id="rId15"/>
    <p:sldId id="284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5" autoAdjust="0"/>
    <p:restoredTop sz="83845" autoAdjust="0"/>
  </p:normalViewPr>
  <p:slideViewPr>
    <p:cSldViewPr snapToGrid="0">
      <p:cViewPr varScale="1">
        <p:scale>
          <a:sx n="87" d="100"/>
          <a:sy n="87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2D7F-2CD9-4FAF-896C-970BCFC5E016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A4DF-0AC2-499B-8258-ED62514B6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가지는 </a:t>
            </a:r>
            <a:r>
              <a:rPr lang="en-US" altLang="ko-KR" dirty="0"/>
              <a:t>embarked</a:t>
            </a:r>
            <a:r>
              <a:rPr lang="ko-KR" altLang="en-US" dirty="0"/>
              <a:t>의 경우 </a:t>
            </a:r>
            <a:r>
              <a:rPr lang="ko-KR" altLang="en-US" dirty="0" err="1"/>
              <a:t>최빈값</a:t>
            </a:r>
            <a:r>
              <a:rPr lang="en-US" altLang="ko-KR" dirty="0"/>
              <a:t>(mode)</a:t>
            </a:r>
            <a:r>
              <a:rPr lang="ko-KR" altLang="en-US" dirty="0"/>
              <a:t>로 </a:t>
            </a:r>
            <a:r>
              <a:rPr lang="ko-KR" altLang="en-US" dirty="0" err="1"/>
              <a:t>결측치를</a:t>
            </a:r>
            <a:r>
              <a:rPr lang="ko-KR" altLang="en-US" dirty="0"/>
              <a:t> 채워보자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“S”</a:t>
            </a:r>
            <a:r>
              <a:rPr lang="ko-KR" altLang="en-US" dirty="0"/>
              <a:t>로 </a:t>
            </a:r>
            <a:r>
              <a:rPr lang="ko-KR" altLang="en-US" dirty="0" err="1"/>
              <a:t>결측치를</a:t>
            </a:r>
            <a:r>
              <a:rPr lang="ko-KR" altLang="en-US" dirty="0"/>
              <a:t> 대체한다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ko-KR" altLang="en-US" dirty="0" err="1"/>
              <a:t>너무많았던</a:t>
            </a:r>
            <a:r>
              <a:rPr lang="ko-KR" altLang="en-US" dirty="0"/>
              <a:t> </a:t>
            </a:r>
            <a:r>
              <a:rPr lang="en-US" altLang="ko-KR" dirty="0"/>
              <a:t>Cabin</a:t>
            </a:r>
            <a:r>
              <a:rPr lang="ko-KR" altLang="en-US" dirty="0"/>
              <a:t>은 </a:t>
            </a:r>
            <a:r>
              <a:rPr lang="ko-KR" altLang="en-US" dirty="0" err="1"/>
              <a:t>결측치를</a:t>
            </a:r>
            <a:r>
              <a:rPr lang="ko-KR" altLang="en-US" dirty="0"/>
              <a:t> 채우기보다는 </a:t>
            </a:r>
            <a:r>
              <a:rPr lang="ko-KR" altLang="en-US" dirty="0" err="1"/>
              <a:t>ㄴ변수선택에서</a:t>
            </a:r>
            <a:r>
              <a:rPr lang="ko-KR" altLang="en-US" dirty="0"/>
              <a:t> 제외하기로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5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처리를 완료하였으니</a:t>
            </a:r>
            <a:r>
              <a:rPr lang="en-US" altLang="ko-KR" dirty="0"/>
              <a:t>, </a:t>
            </a:r>
            <a:r>
              <a:rPr lang="ko-KR" altLang="en-US" dirty="0"/>
              <a:t>새로운 유용한 변수들을 생성해보자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 err="1"/>
              <a:t>SibSp</a:t>
            </a:r>
            <a:r>
              <a:rPr lang="en-US" altLang="ko-KR" sz="2000" dirty="0"/>
              <a:t> + Parch +1</a:t>
            </a:r>
          </a:p>
          <a:p>
            <a:r>
              <a:rPr lang="ko-KR" altLang="en-US" sz="1200" dirty="0"/>
              <a:t>형제배우자</a:t>
            </a:r>
            <a:r>
              <a:rPr lang="en-US" altLang="ko-KR" sz="1200" dirty="0"/>
              <a:t> + </a:t>
            </a:r>
            <a:r>
              <a:rPr lang="ko-KR" altLang="en-US" sz="1200" dirty="0"/>
              <a:t>부모아이</a:t>
            </a:r>
            <a:r>
              <a:rPr lang="en-US" altLang="ko-KR" sz="1200" dirty="0"/>
              <a:t> + </a:t>
            </a:r>
            <a:r>
              <a:rPr lang="ko-KR" altLang="en-US" sz="1200" dirty="0"/>
              <a:t>자기자신 </a:t>
            </a:r>
            <a:r>
              <a:rPr lang="en-US" altLang="ko-KR" sz="1200" dirty="0"/>
              <a:t>= Family Size </a:t>
            </a:r>
            <a:r>
              <a:rPr lang="ko-KR" altLang="en-US" sz="1200" dirty="0"/>
              <a:t>라는 변수 생성</a:t>
            </a:r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FamilySize</a:t>
            </a:r>
            <a:r>
              <a:rPr lang="en-US" altLang="ko-KR" sz="1200" dirty="0"/>
              <a:t> = 0 </a:t>
            </a:r>
            <a:r>
              <a:rPr lang="ko-KR" altLang="en-US" sz="1200" dirty="0"/>
              <a:t>일 때 </a:t>
            </a:r>
            <a:r>
              <a:rPr lang="ko-KR" altLang="en-US" sz="1200" dirty="0" err="1"/>
              <a:t>혼자승선</a:t>
            </a:r>
            <a:r>
              <a:rPr lang="en-US" altLang="ko-KR" sz="1200" dirty="0"/>
              <a:t>(</a:t>
            </a:r>
            <a:r>
              <a:rPr lang="ko-KR" altLang="en-US" sz="1200" dirty="0"/>
              <a:t>값 </a:t>
            </a:r>
            <a:r>
              <a:rPr lang="en-US" altLang="ko-KR" sz="1200" dirty="0"/>
              <a:t>1</a:t>
            </a:r>
            <a:r>
              <a:rPr lang="ko-KR" altLang="en-US" sz="1200" dirty="0"/>
              <a:t>을 부여</a:t>
            </a:r>
            <a:r>
              <a:rPr lang="en-US" altLang="ko-KR" sz="1200" dirty="0"/>
              <a:t>) = Alone</a:t>
            </a:r>
            <a:r>
              <a:rPr lang="ko-KR" altLang="en-US" sz="1200" dirty="0"/>
              <a:t> 이라는 변수를 생성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4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값의 크기가 중요하지 않은 명목형 변수</a:t>
            </a:r>
            <a:r>
              <a:rPr lang="en-US" altLang="ko-KR" dirty="0"/>
              <a:t>((</a:t>
            </a:r>
            <a:r>
              <a:rPr lang="en-US" altLang="ko-KR" dirty="0" err="1"/>
              <a:t>pclass</a:t>
            </a:r>
            <a:r>
              <a:rPr lang="en-US" altLang="ko-KR" dirty="0"/>
              <a:t>, sex, embarked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들을 </a:t>
            </a:r>
            <a:endParaRPr lang="en-US" altLang="ko-KR" dirty="0"/>
          </a:p>
          <a:p>
            <a:r>
              <a:rPr lang="ko-KR" altLang="en-US" dirty="0"/>
              <a:t>수치적으로 표현하기 위해 변환이 필요하다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중 한가지 방법인 </a:t>
            </a:r>
            <a:r>
              <a:rPr lang="en-US" altLang="ko-KR" dirty="0"/>
              <a:t>one hot encoding </a:t>
            </a:r>
            <a:r>
              <a:rPr lang="ko-KR" altLang="en-US" dirty="0"/>
              <a:t>실시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2060"/>
                </a:solidFill>
              </a:rPr>
              <a:t>One Hot Encoding</a:t>
            </a:r>
            <a:r>
              <a:rPr lang="ko-KR" altLang="en-US" b="1" dirty="0">
                <a:solidFill>
                  <a:srgbClr val="002060"/>
                </a:solidFill>
              </a:rPr>
              <a:t>이란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</a:p>
          <a:p>
            <a:r>
              <a:rPr lang="ko-KR" altLang="en-US" sz="1200" dirty="0">
                <a:solidFill>
                  <a:srgbClr val="002060"/>
                </a:solidFill>
              </a:rPr>
              <a:t>명목형 변수를 </a:t>
            </a:r>
            <a:r>
              <a:rPr lang="en-US" altLang="ko-KR" sz="1200" dirty="0">
                <a:solidFill>
                  <a:srgbClr val="002060"/>
                </a:solidFill>
              </a:rPr>
              <a:t>1</a:t>
            </a:r>
            <a:r>
              <a:rPr lang="ko-KR" altLang="en-US" sz="1200" dirty="0">
                <a:solidFill>
                  <a:srgbClr val="002060"/>
                </a:solidFill>
              </a:rPr>
              <a:t>과 </a:t>
            </a:r>
            <a:r>
              <a:rPr lang="en-US" altLang="ko-KR" sz="1200" dirty="0">
                <a:solidFill>
                  <a:srgbClr val="002060"/>
                </a:solidFill>
              </a:rPr>
              <a:t>0</a:t>
            </a:r>
            <a:r>
              <a:rPr lang="ko-KR" altLang="en-US" sz="1200" dirty="0">
                <a:solidFill>
                  <a:srgbClr val="002060"/>
                </a:solidFill>
              </a:rPr>
              <a:t>으로 이루어진 수치형 값으로 변환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altLang="ko-KR" sz="1200" dirty="0">
                <a:solidFill>
                  <a:srgbClr val="002060"/>
                </a:solidFill>
              </a:rPr>
              <a:t>ex)</a:t>
            </a:r>
          </a:p>
          <a:p>
            <a:r>
              <a:rPr lang="en-US" altLang="ko-KR" sz="1200" dirty="0">
                <a:solidFill>
                  <a:srgbClr val="002060"/>
                </a:solidFill>
              </a:rPr>
              <a:t>Embarked : S, Q, C</a:t>
            </a:r>
          </a:p>
          <a:p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altLang="ko-KR" sz="1200" dirty="0">
                <a:solidFill>
                  <a:srgbClr val="002060"/>
                </a:solidFill>
              </a:rPr>
              <a:t>S: 0 0 1</a:t>
            </a:r>
          </a:p>
          <a:p>
            <a:r>
              <a:rPr lang="en-US" altLang="ko-KR" sz="1200" dirty="0">
                <a:solidFill>
                  <a:srgbClr val="002060"/>
                </a:solidFill>
              </a:rPr>
              <a:t>Q: 0 1 0</a:t>
            </a:r>
          </a:p>
          <a:p>
            <a:r>
              <a:rPr lang="en-US" altLang="ko-KR" sz="1200" dirty="0">
                <a:solidFill>
                  <a:srgbClr val="002060"/>
                </a:solidFill>
              </a:rPr>
              <a:t>C: 1 0 0 </a:t>
            </a:r>
            <a:endParaRPr lang="ko-KR" altLang="en-US" sz="1200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2060"/>
                </a:solidFill>
              </a:rPr>
              <a:t>Why?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rgbClr val="002060"/>
                </a:solidFill>
              </a:rPr>
              <a:t>크기비교나 연산의 의미가 없는 명목형 변수들의 값을 수치로 나타낼 수 있다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b="1" dirty="0">
                <a:solidFill>
                  <a:srgbClr val="002060"/>
                </a:solidFill>
              </a:rPr>
              <a:t>Machine</a:t>
            </a:r>
            <a:r>
              <a:rPr lang="ko-KR" altLang="en-US" sz="1200" b="1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>
                <a:solidFill>
                  <a:srgbClr val="002060"/>
                </a:solidFill>
              </a:rPr>
              <a:t>Learning</a:t>
            </a:r>
            <a:r>
              <a:rPr lang="ko-KR" altLang="en-US" sz="1200" dirty="0">
                <a:solidFill>
                  <a:srgbClr val="002060"/>
                </a:solidFill>
              </a:rPr>
              <a:t>을 위해서는</a:t>
            </a:r>
            <a:r>
              <a:rPr lang="en-US" altLang="ko-KR" sz="1200" dirty="0">
                <a:solidFill>
                  <a:srgbClr val="002060"/>
                </a:solidFill>
              </a:rPr>
              <a:t>,</a:t>
            </a:r>
            <a:r>
              <a:rPr lang="ko-KR" altLang="en-US" sz="1200" dirty="0">
                <a:solidFill>
                  <a:srgbClr val="002060"/>
                </a:solidFill>
              </a:rPr>
              <a:t> 모든 </a:t>
            </a:r>
            <a:r>
              <a:rPr lang="en-US" altLang="ko-KR" sz="1200" dirty="0">
                <a:solidFill>
                  <a:srgbClr val="002060"/>
                </a:solidFill>
              </a:rPr>
              <a:t>data</a:t>
            </a:r>
            <a:r>
              <a:rPr lang="ko-KR" altLang="en-US" sz="1200" dirty="0">
                <a:solidFill>
                  <a:srgbClr val="002060"/>
                </a:solidFill>
              </a:rPr>
              <a:t>를 </a:t>
            </a:r>
            <a:r>
              <a:rPr lang="ko-KR" altLang="en-US" sz="1200" b="1" dirty="0">
                <a:solidFill>
                  <a:srgbClr val="C00000"/>
                </a:solidFill>
              </a:rPr>
              <a:t>수치형</a:t>
            </a:r>
            <a:r>
              <a:rPr lang="ko-KR" altLang="en-US" sz="1200" dirty="0">
                <a:solidFill>
                  <a:srgbClr val="002060"/>
                </a:solidFill>
              </a:rPr>
              <a:t>으로 변환해야</a:t>
            </a:r>
            <a:endParaRPr lang="en-US" altLang="ko-KR" sz="1200" dirty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생존여부예측에 유용하지 않다고 생각되는 변수들과 </a:t>
            </a:r>
            <a:endParaRPr lang="en-US" altLang="ko-KR" dirty="0"/>
          </a:p>
          <a:p>
            <a:r>
              <a:rPr lang="en-US" altLang="ko-KR" dirty="0"/>
              <a:t>one hot encoding</a:t>
            </a:r>
            <a:r>
              <a:rPr lang="ko-KR" altLang="en-US" dirty="0"/>
              <a:t>이 적용되기전 변수들을 제외하자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남은 변수</a:t>
            </a:r>
            <a:r>
              <a:rPr lang="en-US" altLang="ko-KR" dirty="0"/>
              <a:t>(</a:t>
            </a:r>
            <a:r>
              <a:rPr lang="ko-KR" altLang="en-US" dirty="0"/>
              <a:t>독립변수</a:t>
            </a:r>
            <a:r>
              <a:rPr lang="en-US" altLang="ko-KR" dirty="0"/>
              <a:t>)</a:t>
            </a:r>
            <a:r>
              <a:rPr lang="ko-KR" altLang="en-US" dirty="0"/>
              <a:t>들을 </a:t>
            </a:r>
            <a:r>
              <a:rPr lang="en-US" altLang="ko-KR" dirty="0"/>
              <a:t>X</a:t>
            </a:r>
            <a:r>
              <a:rPr lang="ko-KR" altLang="en-US" dirty="0"/>
              <a:t>라고 정의하고</a:t>
            </a:r>
            <a:endParaRPr lang="en-US" altLang="ko-KR" dirty="0"/>
          </a:p>
          <a:p>
            <a:r>
              <a:rPr lang="ko-KR" altLang="en-US" dirty="0"/>
              <a:t>생존여부 변수를 </a:t>
            </a:r>
            <a:r>
              <a:rPr lang="en-US" altLang="ko-KR" dirty="0"/>
              <a:t>y</a:t>
            </a:r>
            <a:r>
              <a:rPr lang="ko-KR" altLang="en-US" dirty="0"/>
              <a:t>라고 정의한다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로 </a:t>
            </a:r>
            <a:r>
              <a:rPr lang="en-US" altLang="ko-KR" dirty="0"/>
              <a:t>y </a:t>
            </a:r>
            <a:r>
              <a:rPr lang="ko-KR" altLang="en-US" dirty="0"/>
              <a:t>를 예측하는 </a:t>
            </a:r>
            <a:r>
              <a:rPr lang="ko-KR" altLang="en-US" dirty="0" err="1"/>
              <a:t>머신러닝</a:t>
            </a:r>
            <a:r>
              <a:rPr lang="ko-KR" altLang="en-US" dirty="0"/>
              <a:t> 분류 모델을 만들 것이다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0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준비사항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데이터분석을 위한 패키지인 </a:t>
            </a:r>
            <a:r>
              <a:rPr lang="en-US" altLang="ko-KR" dirty="0"/>
              <a:t>pandas</a:t>
            </a:r>
            <a:r>
              <a:rPr lang="ko-KR" altLang="en-US" dirty="0"/>
              <a:t>와 이를 위한 </a:t>
            </a:r>
            <a:r>
              <a:rPr lang="en-US" altLang="ko-KR" dirty="0" err="1"/>
              <a:t>numpy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시각화 패키지인 </a:t>
            </a:r>
            <a:r>
              <a:rPr lang="en-US" altLang="ko-KR" dirty="0"/>
              <a:t>matplotlib</a:t>
            </a:r>
            <a:r>
              <a:rPr lang="ko-KR" altLang="en-US" dirty="0"/>
              <a:t>과 </a:t>
            </a:r>
            <a:r>
              <a:rPr lang="en-US" altLang="ko-KR" dirty="0"/>
              <a:t>seaborn,</a:t>
            </a:r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패키지인 </a:t>
            </a:r>
            <a:r>
              <a:rPr lang="en-US" altLang="ko-KR" dirty="0" err="1"/>
              <a:t>sklearn</a:t>
            </a:r>
            <a:r>
              <a:rPr lang="ko-KR" altLang="en-US" dirty="0"/>
              <a:t>을 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5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ko-KR" sz="1200" b="1" dirty="0">
                <a:solidFill>
                  <a:srgbClr val="002060"/>
                </a:solidFill>
              </a:rPr>
              <a:t>Titanic Data</a:t>
            </a:r>
            <a:r>
              <a:rPr lang="ko-KR" altLang="en-US" sz="1200" b="1" dirty="0">
                <a:solidFill>
                  <a:srgbClr val="002060"/>
                </a:solidFill>
              </a:rPr>
              <a:t>를 분석</a:t>
            </a:r>
            <a:r>
              <a: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하여 </a:t>
            </a:r>
            <a:r>
              <a:rPr lang="ko-KR" altLang="en-US" sz="1200" b="1" dirty="0">
                <a:solidFill>
                  <a:srgbClr val="002060"/>
                </a:solidFill>
              </a:rPr>
              <a:t>생존자와 사망자의 특징 분석 </a:t>
            </a:r>
            <a:r>
              <a:rPr lang="en-US" altLang="ko-KR" sz="1200" b="1" dirty="0">
                <a:solidFill>
                  <a:srgbClr val="002060"/>
                </a:solidFill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</a:rPr>
              <a:t>데이터 불러오기</a:t>
            </a:r>
            <a:r>
              <a:rPr lang="en-US" altLang="ko-KR" sz="1200" b="1" dirty="0">
                <a:solidFill>
                  <a:srgbClr val="002060"/>
                </a:solidFill>
              </a:rPr>
              <a:t>, </a:t>
            </a:r>
            <a:r>
              <a:rPr lang="ko-KR" altLang="en-US" sz="1200" b="1" dirty="0">
                <a:solidFill>
                  <a:srgbClr val="002060"/>
                </a:solidFill>
              </a:rPr>
              <a:t>시각화</a:t>
            </a:r>
            <a:r>
              <a:rPr lang="en-US" altLang="ko-KR" sz="1200" b="1" dirty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rgbClr val="002060"/>
                </a:solidFill>
              </a:rPr>
              <a:t>해당 </a:t>
            </a:r>
            <a:r>
              <a:rPr lang="en-US" altLang="ko-KR" sz="1200" b="1" dirty="0">
                <a:solidFill>
                  <a:srgbClr val="002060"/>
                </a:solidFill>
              </a:rPr>
              <a:t>Data</a:t>
            </a:r>
            <a:r>
              <a:rPr lang="ko-KR" altLang="en-US" sz="1200" b="1" dirty="0">
                <a:solidFill>
                  <a:srgbClr val="002060"/>
                </a:solidFill>
              </a:rPr>
              <a:t>를 토대로 생존여부를 예측하는 모델</a:t>
            </a:r>
            <a:r>
              <a: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을 만들어보자</a:t>
            </a:r>
            <a:endParaRPr lang="en-US" altLang="ko-KR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rgbClr val="002060"/>
                </a:solidFill>
              </a:rPr>
              <a:t>나의 생존여부도 예측</a:t>
            </a:r>
            <a:r>
              <a: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해보자</a:t>
            </a:r>
            <a:endParaRPr lang="en-US" altLang="ko-KR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5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불러와서 데이터가 어떻게 구성되어 있는지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.head()</a:t>
            </a:r>
            <a:r>
              <a:rPr lang="ko-KR" altLang="en-US" dirty="0"/>
              <a:t>를 통해 앞의 </a:t>
            </a:r>
            <a:r>
              <a:rPr lang="en-US" altLang="ko-KR" dirty="0"/>
              <a:t>5</a:t>
            </a:r>
            <a:r>
              <a:rPr lang="ko-KR" altLang="en-US" dirty="0"/>
              <a:t>개 데이터행에 대한 내용을 확인하고</a:t>
            </a:r>
            <a:endParaRPr lang="en-US" altLang="ko-KR" dirty="0"/>
          </a:p>
          <a:p>
            <a:r>
              <a:rPr lang="en-US" altLang="ko-KR" dirty="0"/>
              <a:t>.info()</a:t>
            </a:r>
            <a:r>
              <a:rPr lang="ko-KR" altLang="en-US" dirty="0"/>
              <a:t>를 사용하면 여러 변수이름과 각 변수들의 값의 개수</a:t>
            </a:r>
            <a:r>
              <a:rPr lang="en-US" altLang="ko-KR" dirty="0"/>
              <a:t>,  </a:t>
            </a:r>
            <a:r>
              <a:rPr lang="ko-KR" altLang="en-US" dirty="0"/>
              <a:t>각 변수에 해당하는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파악할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1" dirty="0">
                <a:solidFill>
                  <a:srgbClr val="002060"/>
                </a:solidFill>
              </a:rPr>
              <a:t>&lt;Data Type&gt;</a:t>
            </a:r>
          </a:p>
          <a:p>
            <a:r>
              <a:rPr lang="en-US" altLang="ko-KR" sz="1200" b="1" dirty="0">
                <a:solidFill>
                  <a:srgbClr val="002060"/>
                </a:solidFill>
              </a:rPr>
              <a:t>Int</a:t>
            </a:r>
            <a:r>
              <a:rPr lang="en-US" altLang="ko-KR" sz="1200" dirty="0">
                <a:solidFill>
                  <a:srgbClr val="002060"/>
                </a:solidFill>
              </a:rPr>
              <a:t>: </a:t>
            </a:r>
            <a:r>
              <a:rPr lang="ko-KR" altLang="en-US" sz="1200" dirty="0">
                <a:solidFill>
                  <a:srgbClr val="002060"/>
                </a:solidFill>
              </a:rPr>
              <a:t>정수</a:t>
            </a:r>
            <a:r>
              <a:rPr lang="en-US" altLang="ko-KR" sz="1200" dirty="0">
                <a:solidFill>
                  <a:srgbClr val="002060"/>
                </a:solidFill>
              </a:rPr>
              <a:t>(ex: 1, 2, 3..)</a:t>
            </a:r>
          </a:p>
          <a:p>
            <a:r>
              <a:rPr lang="en-US" altLang="ko-KR" sz="1200" b="1" dirty="0">
                <a:solidFill>
                  <a:srgbClr val="002060"/>
                </a:solidFill>
              </a:rPr>
              <a:t>Object</a:t>
            </a:r>
            <a:r>
              <a:rPr lang="en-US" altLang="ko-KR" sz="1200" dirty="0">
                <a:solidFill>
                  <a:srgbClr val="002060"/>
                </a:solidFill>
              </a:rPr>
              <a:t>: </a:t>
            </a:r>
            <a:r>
              <a:rPr lang="ko-KR" altLang="en-US" sz="1200" dirty="0">
                <a:solidFill>
                  <a:srgbClr val="002060"/>
                </a:solidFill>
              </a:rPr>
              <a:t>문자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Float</a:t>
            </a:r>
            <a:r>
              <a:rPr lang="en-US" altLang="ko-KR" sz="1200" dirty="0">
                <a:solidFill>
                  <a:srgbClr val="002060"/>
                </a:solidFill>
              </a:rPr>
              <a:t>: </a:t>
            </a:r>
            <a:r>
              <a:rPr lang="ko-KR" altLang="en-US" sz="1200" dirty="0">
                <a:solidFill>
                  <a:srgbClr val="002060"/>
                </a:solidFill>
              </a:rPr>
              <a:t>실수</a:t>
            </a:r>
            <a:r>
              <a:rPr lang="en-US" altLang="ko-KR" sz="1200" dirty="0">
                <a:solidFill>
                  <a:srgbClr val="002060"/>
                </a:solidFill>
              </a:rPr>
              <a:t>(ex: 1.0, 2.5, 3.7 .. )</a:t>
            </a:r>
          </a:p>
          <a:p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&lt;null</a:t>
            </a:r>
            <a:r>
              <a:rPr lang="ko-KR" altLang="en-US" sz="1200" b="1" dirty="0">
                <a:solidFill>
                  <a:srgbClr val="002060"/>
                </a:solidFill>
              </a:rPr>
              <a:t>이란</a:t>
            </a:r>
            <a:r>
              <a:rPr lang="en-US" altLang="ko-KR" sz="1200" b="1" dirty="0">
                <a:solidFill>
                  <a:srgbClr val="002060"/>
                </a:solidFill>
              </a:rPr>
              <a:t>?&gt; - </a:t>
            </a:r>
            <a:r>
              <a:rPr lang="ko-KR" altLang="en-US" sz="1200" b="1" dirty="0" err="1">
                <a:solidFill>
                  <a:srgbClr val="002060"/>
                </a:solidFill>
              </a:rPr>
              <a:t>결측치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r>
              <a:rPr lang="en-US" altLang="ko-KR" sz="1200" dirty="0">
                <a:solidFill>
                  <a:srgbClr val="002060"/>
                </a:solidFill>
              </a:rPr>
              <a:t>“</a:t>
            </a:r>
            <a:r>
              <a:rPr lang="ko-KR" altLang="en-US" sz="1200" b="1" dirty="0">
                <a:solidFill>
                  <a:srgbClr val="002060"/>
                </a:solidFill>
              </a:rPr>
              <a:t>값이 없음</a:t>
            </a:r>
            <a:r>
              <a:rPr lang="en-US" altLang="ko-KR" sz="1200" dirty="0">
                <a:solidFill>
                  <a:srgbClr val="002060"/>
                </a:solidFill>
              </a:rPr>
              <a:t>” </a:t>
            </a:r>
          </a:p>
          <a:p>
            <a:r>
              <a:rPr lang="en-US" altLang="ko-KR" sz="1200" dirty="0">
                <a:solidFill>
                  <a:srgbClr val="002060"/>
                </a:solidFill>
              </a:rPr>
              <a:t>(ex: Age, Cabin</a:t>
            </a:r>
            <a:r>
              <a:rPr lang="ko-KR" altLang="en-US" sz="1200" dirty="0">
                <a:solidFill>
                  <a:srgbClr val="002060"/>
                </a:solidFill>
              </a:rPr>
              <a:t>의 경우 다른 열의 </a:t>
            </a:r>
            <a:r>
              <a:rPr lang="en-US" altLang="ko-KR" sz="1200" dirty="0">
                <a:solidFill>
                  <a:srgbClr val="002060"/>
                </a:solidFill>
              </a:rPr>
              <a:t>data </a:t>
            </a:r>
            <a:r>
              <a:rPr lang="ko-KR" altLang="en-US" sz="1200" dirty="0">
                <a:solidFill>
                  <a:srgbClr val="002060"/>
                </a:solidFill>
              </a:rPr>
              <a:t>개수인 </a:t>
            </a:r>
            <a:r>
              <a:rPr lang="en-US" altLang="ko-KR" sz="1200" dirty="0">
                <a:solidFill>
                  <a:srgbClr val="002060"/>
                </a:solidFill>
              </a:rPr>
              <a:t>891</a:t>
            </a:r>
            <a:r>
              <a:rPr lang="ko-KR" altLang="en-US" sz="1200" dirty="0">
                <a:solidFill>
                  <a:srgbClr val="002060"/>
                </a:solidFill>
              </a:rPr>
              <a:t>보다 적다 </a:t>
            </a:r>
            <a:r>
              <a:rPr lang="en-US" altLang="ko-KR" sz="1200" dirty="0">
                <a:solidFill>
                  <a:srgbClr val="002060"/>
                </a:solidFill>
              </a:rPr>
              <a:t>– null</a:t>
            </a:r>
            <a:r>
              <a:rPr lang="ko-KR" altLang="en-US" sz="1200" dirty="0">
                <a:solidFill>
                  <a:srgbClr val="002060"/>
                </a:solidFill>
              </a:rPr>
              <a:t>값 존재</a:t>
            </a:r>
            <a:r>
              <a:rPr lang="en-US" altLang="ko-KR" sz="1200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=&gt; </a:t>
            </a:r>
            <a:r>
              <a:rPr lang="ko-KR" altLang="en-US" sz="1200" b="1" dirty="0">
                <a:solidFill>
                  <a:srgbClr val="002060"/>
                </a:solidFill>
              </a:rPr>
              <a:t>분석 또는 </a:t>
            </a:r>
            <a:r>
              <a:rPr lang="ko-KR" altLang="en-US" sz="1200" b="1" dirty="0" err="1">
                <a:solidFill>
                  <a:srgbClr val="002060"/>
                </a:solidFill>
              </a:rPr>
              <a:t>머신러닝</a:t>
            </a:r>
            <a:r>
              <a:rPr lang="ko-KR" altLang="en-US" sz="1200" b="1" dirty="0">
                <a:solidFill>
                  <a:srgbClr val="002060"/>
                </a:solidFill>
              </a:rPr>
              <a:t> 수행을 위해서는 </a:t>
            </a:r>
            <a:r>
              <a:rPr lang="en-US" altLang="ko-KR" sz="1200" b="1" dirty="0">
                <a:solidFill>
                  <a:srgbClr val="C00000"/>
                </a:solidFill>
              </a:rPr>
              <a:t>null</a:t>
            </a:r>
            <a:r>
              <a:rPr lang="ko-KR" altLang="en-US" sz="1200" b="1" dirty="0">
                <a:solidFill>
                  <a:srgbClr val="C00000"/>
                </a:solidFill>
              </a:rPr>
              <a:t>을 채우거나 제거</a:t>
            </a:r>
            <a:r>
              <a:rPr lang="ko-KR" altLang="en-US" sz="1200" b="1" dirty="0">
                <a:solidFill>
                  <a:srgbClr val="002060"/>
                </a:solidFill>
              </a:rPr>
              <a:t>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2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생존여부 변수의 값을 보자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은 생존</a:t>
            </a:r>
            <a:r>
              <a:rPr lang="en-US" altLang="ko-KR" dirty="0"/>
              <a:t>, 0</a:t>
            </a:r>
            <a:r>
              <a:rPr lang="ko-KR" altLang="en-US" dirty="0"/>
              <a:t>은 사망을 나타낸다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value_counts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survived</a:t>
            </a:r>
            <a:r>
              <a:rPr lang="ko-KR" altLang="en-US" dirty="0"/>
              <a:t>변수가 가지는 값의 종류와 개수를 나타낸다</a:t>
            </a:r>
            <a:endParaRPr lang="en-US" altLang="ko-KR" dirty="0"/>
          </a:p>
          <a:p>
            <a:r>
              <a:rPr lang="ko-KR" altLang="en-US" dirty="0"/>
              <a:t>이를 이용하여 막대그래프와 원형차트를 통해 사망자의 수가 더 많은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1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</a:t>
            </a:r>
            <a:r>
              <a:rPr lang="en-US" altLang="ko-KR" dirty="0"/>
              <a:t>sex</a:t>
            </a:r>
            <a:r>
              <a:rPr lang="ko-KR" altLang="en-US" dirty="0"/>
              <a:t>와 </a:t>
            </a:r>
            <a:r>
              <a:rPr lang="en-US" altLang="ko-KR" dirty="0"/>
              <a:t>embarked</a:t>
            </a:r>
            <a:r>
              <a:rPr lang="ko-KR" altLang="en-US" dirty="0"/>
              <a:t>변수를 살펴보자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sex</a:t>
            </a:r>
            <a:r>
              <a:rPr lang="ko-KR" altLang="en-US" dirty="0"/>
              <a:t>변수 막대그래프를 통해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200" b="1" dirty="0">
                <a:solidFill>
                  <a:srgbClr val="002060"/>
                </a:solidFill>
              </a:rPr>
              <a:t>남성승객</a:t>
            </a:r>
            <a:r>
              <a:rPr lang="ko-KR" altLang="en-US" sz="1200" dirty="0">
                <a:solidFill>
                  <a:srgbClr val="002060"/>
                </a:solidFill>
              </a:rPr>
              <a:t>이 여성승객보다 </a:t>
            </a:r>
            <a:r>
              <a:rPr lang="ko-KR" altLang="en-US" sz="1200" b="1" dirty="0">
                <a:solidFill>
                  <a:srgbClr val="002060"/>
                </a:solidFill>
              </a:rPr>
              <a:t>많았다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b="1" dirty="0">
                <a:solidFill>
                  <a:srgbClr val="002060"/>
                </a:solidFill>
              </a:rPr>
              <a:t>남성의 생존비율</a:t>
            </a:r>
            <a:r>
              <a:rPr lang="ko-KR" altLang="en-US" sz="1200" dirty="0">
                <a:solidFill>
                  <a:srgbClr val="002060"/>
                </a:solidFill>
              </a:rPr>
              <a:t>이 여성보다 </a:t>
            </a:r>
            <a:r>
              <a:rPr lang="ko-KR" altLang="en-US" sz="1200" b="1" dirty="0">
                <a:solidFill>
                  <a:srgbClr val="002060"/>
                </a:solidFill>
              </a:rPr>
              <a:t>극히 낮았다</a:t>
            </a:r>
          </a:p>
          <a:p>
            <a:endParaRPr lang="en-US" altLang="ko-KR" dirty="0"/>
          </a:p>
          <a:p>
            <a:r>
              <a:rPr lang="en-US" altLang="ko-KR" dirty="0"/>
              <a:t>embarked</a:t>
            </a:r>
            <a:r>
              <a:rPr lang="ko-KR" altLang="en-US" dirty="0"/>
              <a:t>변수에서는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Cherbourg; Q = Queenstown; S = Southampton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항구에서 승선한 승선객들의 수와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항구별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생존율을 확인할 수 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- S </a:t>
            </a:r>
            <a:r>
              <a:rPr lang="ko-KR" altLang="en-US" sz="1200" b="1" dirty="0">
                <a:solidFill>
                  <a:srgbClr val="002060"/>
                </a:solidFill>
              </a:rPr>
              <a:t>선착장 탑승승객이 가장 많았으나 사망자 수가 가장 높았다</a:t>
            </a:r>
            <a:r>
              <a:rPr lang="en-US" altLang="ko-KR" sz="1200" b="1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002060"/>
                </a:solidFill>
              </a:rPr>
              <a:t>- Q</a:t>
            </a:r>
            <a:r>
              <a:rPr lang="ko-KR" altLang="en-US" sz="1200" b="1" dirty="0">
                <a:solidFill>
                  <a:srgbClr val="002060"/>
                </a:solidFill>
              </a:rPr>
              <a:t> 선착장 탑승승객이 가장 적었으나 사망자 수가 가장 적었다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Parch </a:t>
            </a:r>
            <a:r>
              <a:rPr lang="ko-KR" altLang="en-US" b="1" dirty="0">
                <a:solidFill>
                  <a:srgbClr val="002060"/>
                </a:solidFill>
              </a:rPr>
              <a:t>변수는 동행한 부모와 자식 수를 합한 변수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대부분 </a:t>
            </a:r>
            <a:r>
              <a:rPr lang="en-US" altLang="ko-KR" b="1" dirty="0">
                <a:solidFill>
                  <a:srgbClr val="002060"/>
                </a:solidFill>
              </a:rPr>
              <a:t>0,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1,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ko-KR" altLang="en-US" b="1" dirty="0">
                <a:solidFill>
                  <a:srgbClr val="002060"/>
                </a:solidFill>
              </a:rPr>
              <a:t>이었고 많게는 </a:t>
            </a:r>
            <a:r>
              <a:rPr lang="en-US" altLang="ko-KR" b="1" dirty="0">
                <a:solidFill>
                  <a:srgbClr val="002060"/>
                </a:solidFill>
              </a:rPr>
              <a:t>5,6 </a:t>
            </a:r>
            <a:r>
              <a:rPr lang="ko-KR" altLang="en-US" b="1" dirty="0">
                <a:solidFill>
                  <a:srgbClr val="002060"/>
                </a:solidFill>
              </a:rPr>
              <a:t>도 있었다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SibSp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변수는 동행한 형제자매 또는 배우자 를 합한 변수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대부분 </a:t>
            </a:r>
            <a:r>
              <a:rPr lang="en-US" altLang="ko-KR" b="1" dirty="0">
                <a:solidFill>
                  <a:srgbClr val="002060"/>
                </a:solidFill>
              </a:rPr>
              <a:t>0, 1</a:t>
            </a:r>
            <a:r>
              <a:rPr lang="ko-KR" altLang="en-US" b="1" dirty="0">
                <a:solidFill>
                  <a:srgbClr val="002060"/>
                </a:solidFill>
              </a:rPr>
              <a:t>이었고 많게는 </a:t>
            </a:r>
            <a:r>
              <a:rPr lang="en-US" altLang="ko-KR" b="1" dirty="0">
                <a:solidFill>
                  <a:srgbClr val="002060"/>
                </a:solidFill>
              </a:rPr>
              <a:t>5, 8</a:t>
            </a:r>
            <a:r>
              <a:rPr lang="ko-KR" altLang="en-US" b="1" dirty="0">
                <a:solidFill>
                  <a:srgbClr val="002060"/>
                </a:solidFill>
              </a:rPr>
              <a:t>도 있었다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8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</a:t>
            </a:r>
            <a:r>
              <a:rPr lang="ko-KR" altLang="en-US" dirty="0" err="1"/>
              <a:t>결측치를</a:t>
            </a:r>
            <a:r>
              <a:rPr lang="ko-KR" altLang="en-US" dirty="0"/>
              <a:t>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isnull</a:t>
            </a:r>
            <a:r>
              <a:rPr lang="en-US" altLang="ko-KR" dirty="0"/>
              <a:t>().sum()</a:t>
            </a:r>
            <a:r>
              <a:rPr lang="ko-KR" altLang="en-US" dirty="0"/>
              <a:t>을 실행하면 </a:t>
            </a:r>
            <a:r>
              <a:rPr lang="ko-KR" altLang="en-US" dirty="0" err="1"/>
              <a:t>결측치들이</a:t>
            </a:r>
            <a:r>
              <a:rPr lang="ko-KR" altLang="en-US" dirty="0"/>
              <a:t> </a:t>
            </a:r>
            <a:r>
              <a:rPr lang="en-US" altLang="ko-KR" dirty="0"/>
              <a:t>True(</a:t>
            </a:r>
            <a:r>
              <a:rPr lang="ko-KR" altLang="en-US" dirty="0"/>
              <a:t>숫자</a:t>
            </a:r>
            <a:r>
              <a:rPr lang="en-US" altLang="ko-KR" dirty="0"/>
              <a:t>1)</a:t>
            </a:r>
            <a:r>
              <a:rPr lang="ko-KR" altLang="en-US" dirty="0"/>
              <a:t>로 표시되고 합쳐져</a:t>
            </a:r>
            <a:r>
              <a:rPr lang="en-US" altLang="ko-KR" dirty="0"/>
              <a:t>, </a:t>
            </a:r>
            <a:r>
              <a:rPr lang="ko-KR" altLang="en-US" dirty="0"/>
              <a:t>합이 </a:t>
            </a:r>
            <a:r>
              <a:rPr lang="ko-KR" altLang="en-US" dirty="0" err="1"/>
              <a:t>결측치의</a:t>
            </a:r>
            <a:r>
              <a:rPr lang="ko-KR" altLang="en-US" dirty="0"/>
              <a:t> 수를 </a:t>
            </a:r>
            <a:r>
              <a:rPr lang="ko-KR" altLang="en-US" dirty="0" err="1"/>
              <a:t>나타내줌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age, cabin</a:t>
            </a:r>
            <a:r>
              <a:rPr lang="ko-KR" altLang="en-US" dirty="0"/>
              <a:t>의 </a:t>
            </a:r>
            <a:r>
              <a:rPr lang="ko-KR" altLang="en-US" dirty="0" err="1"/>
              <a:t>결측치가</a:t>
            </a:r>
            <a:r>
              <a:rPr lang="ko-KR" altLang="en-US" dirty="0"/>
              <a:t> 꽤 존재하고 </a:t>
            </a:r>
            <a:r>
              <a:rPr lang="en-US" altLang="ko-KR" dirty="0"/>
              <a:t>embarked</a:t>
            </a:r>
            <a:r>
              <a:rPr lang="ko-KR" altLang="en-US" dirty="0"/>
              <a:t>는 소수의 </a:t>
            </a:r>
            <a:r>
              <a:rPr lang="ko-KR" altLang="en-US" dirty="0" err="1"/>
              <a:t>결측치</a:t>
            </a:r>
            <a:r>
              <a:rPr lang="ko-KR" altLang="en-US" dirty="0"/>
              <a:t>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1" dirty="0">
                <a:solidFill>
                  <a:srgbClr val="002060"/>
                </a:solidFill>
              </a:rPr>
              <a:t>- Cabin</a:t>
            </a:r>
            <a:r>
              <a:rPr lang="ko-KR" altLang="en-US" sz="1200" dirty="0">
                <a:solidFill>
                  <a:srgbClr val="002060"/>
                </a:solidFill>
              </a:rPr>
              <a:t>의 </a:t>
            </a:r>
            <a:r>
              <a:rPr lang="ko-KR" altLang="en-US" sz="1200" dirty="0" err="1">
                <a:solidFill>
                  <a:srgbClr val="002060"/>
                </a:solidFill>
              </a:rPr>
              <a:t>결측치는</a:t>
            </a:r>
            <a:r>
              <a:rPr lang="ko-KR" altLang="en-US" sz="1200" dirty="0">
                <a:solidFill>
                  <a:srgbClr val="002060"/>
                </a:solidFill>
              </a:rPr>
              <a:t> 너무 많으므로  </a:t>
            </a:r>
            <a:r>
              <a:rPr lang="ko-KR" altLang="en-US" sz="1200" b="1" dirty="0">
                <a:solidFill>
                  <a:srgbClr val="002060"/>
                </a:solidFill>
              </a:rPr>
              <a:t>변수에서 제거</a:t>
            </a:r>
            <a:r>
              <a:rPr lang="ko-KR" altLang="en-US" sz="1200" dirty="0">
                <a:solidFill>
                  <a:srgbClr val="002060"/>
                </a:solidFill>
              </a:rPr>
              <a:t>하는 것이 적절</a:t>
            </a:r>
            <a:r>
              <a:rPr lang="ko-KR" altLang="en-US" sz="1200" b="1" dirty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- Age, Embarked</a:t>
            </a:r>
            <a:r>
              <a:rPr lang="ko-KR" altLang="en-US" sz="1200" dirty="0">
                <a:solidFill>
                  <a:srgbClr val="002060"/>
                </a:solidFill>
              </a:rPr>
              <a:t>의 경우 </a:t>
            </a:r>
            <a:r>
              <a:rPr lang="ko-KR" altLang="en-US" sz="1200" dirty="0" err="1">
                <a:solidFill>
                  <a:srgbClr val="002060"/>
                </a:solidFill>
              </a:rPr>
              <a:t>결측치를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적절한 값으로 대체</a:t>
            </a:r>
            <a:r>
              <a:rPr lang="ko-KR" altLang="en-US" sz="1200" dirty="0">
                <a:solidFill>
                  <a:srgbClr val="002060"/>
                </a:solidFill>
              </a:rPr>
              <a:t>해보자</a:t>
            </a:r>
            <a:r>
              <a:rPr lang="en-US" altLang="ko-KR" sz="1200" dirty="0">
                <a:solidFill>
                  <a:srgbClr val="002060"/>
                </a:solidFill>
              </a:rPr>
              <a:t>!</a:t>
            </a:r>
            <a:endParaRPr lang="ko-KR" altLang="en-US" sz="12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1200" b="1" dirty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age</a:t>
            </a:r>
            <a:r>
              <a:rPr lang="ko-KR" altLang="en-US" dirty="0"/>
              <a:t>의 경우 </a:t>
            </a:r>
            <a:r>
              <a:rPr lang="ko-KR" altLang="en-US" dirty="0" err="1"/>
              <a:t>결측치를</a:t>
            </a:r>
            <a:r>
              <a:rPr lang="ko-KR" altLang="en-US" dirty="0"/>
              <a:t> 평균값으로 채워보자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2060"/>
                </a:solidFill>
              </a:rPr>
              <a:t>177</a:t>
            </a:r>
            <a:r>
              <a:rPr lang="ko-KR" altLang="en-US" b="1" dirty="0">
                <a:solidFill>
                  <a:srgbClr val="002060"/>
                </a:solidFill>
              </a:rPr>
              <a:t>개의 </a:t>
            </a:r>
            <a:r>
              <a:rPr lang="en-US" altLang="ko-KR" b="1" dirty="0">
                <a:solidFill>
                  <a:srgbClr val="002060"/>
                </a:solidFill>
              </a:rPr>
              <a:t>null</a:t>
            </a:r>
            <a:r>
              <a:rPr lang="ko-KR" altLang="en-US" dirty="0">
                <a:solidFill>
                  <a:srgbClr val="002060"/>
                </a:solidFill>
              </a:rPr>
              <a:t>값을 </a:t>
            </a:r>
            <a:r>
              <a:rPr lang="en-US" altLang="ko-KR" b="1" dirty="0">
                <a:solidFill>
                  <a:srgbClr val="002060"/>
                </a:solidFill>
              </a:rPr>
              <a:t>Age</a:t>
            </a:r>
            <a:r>
              <a:rPr lang="ko-KR" altLang="en-US" b="1" dirty="0">
                <a:solidFill>
                  <a:srgbClr val="002060"/>
                </a:solidFill>
              </a:rPr>
              <a:t>평균값</a:t>
            </a:r>
            <a:r>
              <a:rPr lang="ko-KR" altLang="en-US" dirty="0">
                <a:solidFill>
                  <a:srgbClr val="002060"/>
                </a:solidFill>
              </a:rPr>
              <a:t>으로 대체</a:t>
            </a:r>
            <a:endParaRPr lang="en-US" altLang="ko-KR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2060"/>
                </a:solidFill>
              </a:rPr>
              <a:t>age </a:t>
            </a:r>
            <a:r>
              <a:rPr lang="ko-KR" altLang="en-US" dirty="0">
                <a:solidFill>
                  <a:srgbClr val="002060"/>
                </a:solidFill>
              </a:rPr>
              <a:t>값의 분포모양이 정규분포에 </a:t>
            </a:r>
            <a:r>
              <a:rPr lang="ko-KR" altLang="en-US" dirty="0" err="1">
                <a:solidFill>
                  <a:srgbClr val="002060"/>
                </a:solidFill>
              </a:rPr>
              <a:t>가까워짐을</a:t>
            </a:r>
            <a:r>
              <a:rPr lang="ko-KR" altLang="en-US" dirty="0">
                <a:solidFill>
                  <a:srgbClr val="002060"/>
                </a:solidFill>
              </a:rPr>
              <a:t> 알 수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7A4DF-0AC2-499B-8258-ED62514B6E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8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1F6A-2AE8-42B8-BEFD-F2D7AA98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87CF9-BBDA-47E2-B715-9263F8036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A960E-A5B8-4C89-B45E-B2AA28C7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C3E8A-0E99-4909-B057-C53F34AB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0E73-8F70-41FC-B83C-ACFA6DF4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5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27CF-5906-41EF-9449-258BA657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AB5D2-8CD5-4174-965D-77C48A9B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B99BB-7D13-4063-8F68-8FF8BA43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4AD4-C224-4EBC-B4E1-D42E1D49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CF61B-C24F-416F-A826-71326E35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457F00-1FE8-4472-9D8D-A38974598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CC7E8-49C5-404D-86C9-FBC085E6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024E0-1122-40F0-83F9-4819B61B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95DEA-C719-49DA-A845-9DC7FDFE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F9B01-C684-43E5-9660-48C06905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EE4B9-A487-475F-9C69-E48B3ED3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B3D20-5901-4A1D-8DA6-059CD0A5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0CA0B-A2A3-4EB6-8223-1C8924C9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99594-81DE-4B50-B125-B6D7FAE6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DDD9E-5E4F-412C-9D65-B244308C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668-F5AD-414A-BC7B-1B8566FF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112B2-A9D2-451D-8839-7EB5C7F5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EDB3-599C-4F3C-ABD8-9DE9A6EE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A5FC7-D11F-439F-94CE-3C2FEAD7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AD66F-E234-4BDF-B089-B2C0C639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2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F6949-7C65-4CA7-8AB8-F14EA2D1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8CDCB-8E6A-4F18-9CD7-6005C19E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10269-63DC-4B50-B009-A37A0BDC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5939-9EE8-4F52-AA36-7B447E1D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47376-8D7B-4829-83D3-E3B3F470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55E0C-9704-434F-BEC4-F4D6E06D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4E32-39B8-4398-9DF9-3B7A9E8F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BFCEA-6A15-4828-A1D6-EC09CB7D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0FA82-B88A-4C5F-B175-B0B28BAF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9572A-7846-4F10-9BE8-38A06691F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0BF959-8B2E-495D-88DE-58E1E9606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EC41B-1679-4690-A005-06750257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262170-5A31-42C1-8536-1E90A1A5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340E95-B582-49A3-A232-82B7B677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8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925A-5AD5-48B0-8BA9-D19518FA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E63CA-F3A4-45EB-8B62-D7994B68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3FC705-9C07-4194-AA61-EE5EB7D7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D760D0-7EAA-49F3-A937-CDAEEE98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3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62620-AF96-471A-A847-2A2585E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2C3FB-CB08-40B4-B24E-9DFEB797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03B4B9-3769-4703-9E41-588BB0B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0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22948-0724-4E46-B7D6-8A146FC5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7B950-C1B4-491A-937D-06F3B19A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8ECFC-2842-4D96-B006-F9B2B99F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C792A-3D6A-402B-9545-97A8C47B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4C0C1-8216-4388-963D-1347DC6D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8BE0F-7E53-4097-B710-5C90AC90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4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1386C-1510-4581-A754-A33F21A0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7C514-9F76-44F0-A8D8-04FDBD2D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97C00-552C-41FF-837A-CA680A13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E51FD-6AF8-4203-B868-ECA4000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5425-0FE2-4EEA-99F9-BC4E729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78BDD-7818-4DBC-97A5-BE34A4D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2FA4EE-2399-4EDB-A420-D4B5D29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F822A-8330-468D-8165-3CF5DA12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EA276-1D43-45DE-AF2D-E07D02D68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7C27-CBA9-4811-A506-35B5AE418492}" type="datetimeFigureOut">
              <a:rPr lang="ko-KR" altLang="en-US" smtClean="0"/>
              <a:t>2020-06-22-Mon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E7D7C-C7A3-47EF-A972-BA9BE0B86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9E010-47F1-4469-90C6-D2384BCF5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D094-C7E4-4EE7-AB1A-65D00D54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0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DF4D97-4A00-4FB7-9D19-07FC83646B50}"/>
              </a:ext>
            </a:extLst>
          </p:cNvPr>
          <p:cNvSpPr txBox="1">
            <a:spLocks/>
          </p:cNvSpPr>
          <p:nvPr/>
        </p:nvSpPr>
        <p:spPr>
          <a:xfrm>
            <a:off x="-322944" y="3429000"/>
            <a:ext cx="1251494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02060"/>
                </a:solidFill>
                <a:latin typeface="+mn-lt"/>
              </a:rPr>
              <a:t>Titanic Data </a:t>
            </a:r>
            <a:r>
              <a:rPr lang="ko-KR" altLang="en-US" sz="4400" b="1" dirty="0">
                <a:solidFill>
                  <a:srgbClr val="002060"/>
                </a:solidFill>
                <a:latin typeface="+mn-lt"/>
              </a:rPr>
              <a:t>분석을 통한 생존자 예측</a:t>
            </a:r>
            <a:endParaRPr lang="en-US" altLang="ko-KR" sz="4400" b="1" dirty="0">
              <a:solidFill>
                <a:srgbClr val="002060"/>
              </a:solidFill>
              <a:latin typeface="+mn-lt"/>
            </a:endParaRPr>
          </a:p>
          <a:p>
            <a:endParaRPr lang="en-US" altLang="ko-KR" sz="4400" b="1" dirty="0">
              <a:solidFill>
                <a:srgbClr val="002060"/>
              </a:solidFill>
              <a:latin typeface="+mn-lt"/>
            </a:endParaRPr>
          </a:p>
          <a:p>
            <a:r>
              <a:rPr lang="en-US" altLang="ko-KR" sz="4400" b="1" dirty="0">
                <a:solidFill>
                  <a:srgbClr val="002060"/>
                </a:solidFill>
                <a:latin typeface="+mn-lt"/>
              </a:rPr>
              <a:t>(1)</a:t>
            </a:r>
            <a:endParaRPr lang="ko-KR" alt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79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36D6D1-004B-405E-9C03-850ED20BB00B}"/>
              </a:ext>
            </a:extLst>
          </p:cNvPr>
          <p:cNvSpPr/>
          <p:nvPr/>
        </p:nvSpPr>
        <p:spPr>
          <a:xfrm>
            <a:off x="927640" y="2500023"/>
            <a:ext cx="4753664" cy="4132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3A382E-7ED1-4135-AF1B-B356237C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83337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(3)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데이터 </a:t>
            </a:r>
            <a:r>
              <a:rPr lang="ko-KR" altLang="en-US" b="1" dirty="0" err="1">
                <a:solidFill>
                  <a:srgbClr val="002060"/>
                </a:solidFill>
                <a:ea typeface="나눔바른고딕" panose="020B0603020101020101" pitchFamily="50" charset="-127"/>
              </a:rPr>
              <a:t>전처리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rgbClr val="002060"/>
                </a:solidFill>
                <a:ea typeface="나눔바른고딕" panose="020B0603020101020101" pitchFamily="50" charset="-127"/>
              </a:rPr>
              <a:t>결측치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 채우기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(Age)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E1291B-AECE-4A19-9949-D08EDF246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10" y="1024911"/>
            <a:ext cx="4970849" cy="11508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D8B5C7-B467-423F-B790-48DE18FC8109}"/>
              </a:ext>
            </a:extLst>
          </p:cNvPr>
          <p:cNvSpPr/>
          <p:nvPr/>
        </p:nvSpPr>
        <p:spPr>
          <a:xfrm>
            <a:off x="6293510" y="2500023"/>
            <a:ext cx="4970850" cy="4132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29B112-C8D5-482E-AB48-DBB5D30F3B86}"/>
              </a:ext>
            </a:extLst>
          </p:cNvPr>
          <p:cNvSpPr/>
          <p:nvPr/>
        </p:nvSpPr>
        <p:spPr>
          <a:xfrm>
            <a:off x="5791200" y="1444847"/>
            <a:ext cx="383458" cy="33341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28A9E-2F1F-440C-9F13-4BC098F87BCB}"/>
              </a:ext>
            </a:extLst>
          </p:cNvPr>
          <p:cNvSpPr txBox="1"/>
          <p:nvPr/>
        </p:nvSpPr>
        <p:spPr>
          <a:xfrm>
            <a:off x="6689407" y="6262736"/>
            <a:ext cx="497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177</a:t>
            </a:r>
            <a:r>
              <a:rPr lang="ko-KR" altLang="en-US" b="1" dirty="0">
                <a:solidFill>
                  <a:srgbClr val="002060"/>
                </a:solidFill>
              </a:rPr>
              <a:t>개의 </a:t>
            </a:r>
            <a:r>
              <a:rPr lang="en-US" altLang="ko-KR" b="1" dirty="0">
                <a:solidFill>
                  <a:srgbClr val="002060"/>
                </a:solidFill>
              </a:rPr>
              <a:t>null</a:t>
            </a:r>
            <a:r>
              <a:rPr lang="ko-KR" altLang="en-US" dirty="0">
                <a:solidFill>
                  <a:srgbClr val="002060"/>
                </a:solidFill>
              </a:rPr>
              <a:t>값을 </a:t>
            </a:r>
            <a:r>
              <a:rPr lang="en-US" altLang="ko-KR" b="1" dirty="0">
                <a:solidFill>
                  <a:srgbClr val="002060"/>
                </a:solidFill>
              </a:rPr>
              <a:t>Age</a:t>
            </a:r>
            <a:r>
              <a:rPr lang="ko-KR" altLang="en-US" b="1" dirty="0">
                <a:solidFill>
                  <a:srgbClr val="002060"/>
                </a:solidFill>
              </a:rPr>
              <a:t>평균값</a:t>
            </a:r>
            <a:r>
              <a:rPr lang="ko-KR" altLang="en-US" dirty="0">
                <a:solidFill>
                  <a:srgbClr val="002060"/>
                </a:solidFill>
              </a:rPr>
              <a:t>으로 대체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6AFCB3-58AA-4FB7-952A-34E742C996F4}"/>
              </a:ext>
            </a:extLst>
          </p:cNvPr>
          <p:cNvGrpSpPr/>
          <p:nvPr/>
        </p:nvGrpSpPr>
        <p:grpSpPr>
          <a:xfrm>
            <a:off x="1397514" y="2922104"/>
            <a:ext cx="3692396" cy="3500498"/>
            <a:chOff x="1587526" y="2258041"/>
            <a:chExt cx="3692396" cy="402322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C45CA5-8E7C-4916-B5D7-FE28A2164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527" y="4244281"/>
              <a:ext cx="3692395" cy="203698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B2F8C3D-777A-4D8B-B495-4D91E5A72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526" y="2258041"/>
              <a:ext cx="3692396" cy="186061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5E5326E-74DA-428D-B29A-857CFEB59E2C}"/>
                </a:ext>
              </a:extLst>
            </p:cNvPr>
            <p:cNvSpPr/>
            <p:nvPr/>
          </p:nvSpPr>
          <p:spPr>
            <a:xfrm>
              <a:off x="3569111" y="2657989"/>
              <a:ext cx="206476" cy="14606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D250DE-A004-4DD2-9D5F-D1A67C08CE89}"/>
              </a:ext>
            </a:extLst>
          </p:cNvPr>
          <p:cNvGrpSpPr/>
          <p:nvPr/>
        </p:nvGrpSpPr>
        <p:grpSpPr>
          <a:xfrm>
            <a:off x="6763384" y="2922104"/>
            <a:ext cx="4054582" cy="3359164"/>
            <a:chOff x="6763384" y="2258041"/>
            <a:chExt cx="4054582" cy="402322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B0E327E-D81F-493E-9DB5-FC2E1740E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64" y="4244281"/>
              <a:ext cx="4031102" cy="203698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444FA2D-E0E5-457E-ACAA-BD828A6D5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384" y="2258041"/>
              <a:ext cx="4031102" cy="1845926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8F1430-046C-40DD-B1D2-D3A402696790}"/>
                </a:ext>
              </a:extLst>
            </p:cNvPr>
            <p:cNvSpPr/>
            <p:nvPr/>
          </p:nvSpPr>
          <p:spPr>
            <a:xfrm>
              <a:off x="8908026" y="2458014"/>
              <a:ext cx="403122" cy="16552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81B3E4-9AD9-4C97-AF84-EC27AE6A0690}"/>
              </a:ext>
            </a:extLst>
          </p:cNvPr>
          <p:cNvSpPr txBox="1"/>
          <p:nvPr/>
        </p:nvSpPr>
        <p:spPr>
          <a:xfrm>
            <a:off x="3020495" y="2561737"/>
            <a:ext cx="141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BEFORE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F207D-4AB3-493D-B51A-7B44E68D15BD}"/>
              </a:ext>
            </a:extLst>
          </p:cNvPr>
          <p:cNvSpPr txBox="1"/>
          <p:nvPr/>
        </p:nvSpPr>
        <p:spPr>
          <a:xfrm>
            <a:off x="8605469" y="2561737"/>
            <a:ext cx="141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AFTER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EA393B-F683-4643-BEE7-92BD6C303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1" y="1003493"/>
            <a:ext cx="4647542" cy="14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5C3FA-71AC-4BF9-8C0E-5D2733A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833377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(3)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데이터 </a:t>
            </a:r>
            <a:r>
              <a:rPr lang="ko-KR" altLang="en-US" b="1" dirty="0" err="1">
                <a:solidFill>
                  <a:srgbClr val="002060"/>
                </a:solidFill>
                <a:ea typeface="나눔바른고딕" panose="020B0603020101020101" pitchFamily="50" charset="-127"/>
              </a:rPr>
              <a:t>전처리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rgbClr val="002060"/>
                </a:solidFill>
                <a:ea typeface="나눔바른고딕" panose="020B0603020101020101" pitchFamily="50" charset="-127"/>
              </a:rPr>
              <a:t>결측치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 채우기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(Embarked)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477276-34DD-4D0F-830A-88D9D83A22D6}"/>
              </a:ext>
            </a:extLst>
          </p:cNvPr>
          <p:cNvSpPr/>
          <p:nvPr/>
        </p:nvSpPr>
        <p:spPr>
          <a:xfrm>
            <a:off x="927640" y="3717235"/>
            <a:ext cx="4753664" cy="2374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C6518F-B46A-4781-82B0-F3017A5D7274}"/>
              </a:ext>
            </a:extLst>
          </p:cNvPr>
          <p:cNvSpPr/>
          <p:nvPr/>
        </p:nvSpPr>
        <p:spPr>
          <a:xfrm>
            <a:off x="6293510" y="3717235"/>
            <a:ext cx="4970850" cy="2374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EB3E218-597F-4194-B7E3-348E95B2C4B4}"/>
              </a:ext>
            </a:extLst>
          </p:cNvPr>
          <p:cNvSpPr/>
          <p:nvPr/>
        </p:nvSpPr>
        <p:spPr>
          <a:xfrm>
            <a:off x="5851169" y="4808854"/>
            <a:ext cx="383458" cy="33341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189EC-E329-4CCB-A96C-8868DBB47DA0}"/>
              </a:ext>
            </a:extLst>
          </p:cNvPr>
          <p:cNvSpPr txBox="1"/>
          <p:nvPr/>
        </p:nvSpPr>
        <p:spPr>
          <a:xfrm>
            <a:off x="6933308" y="5627689"/>
            <a:ext cx="3875888" cy="37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</a:t>
            </a:r>
            <a:r>
              <a:rPr lang="ko-KR" altLang="en-US" b="1" dirty="0">
                <a:solidFill>
                  <a:srgbClr val="002060"/>
                </a:solidFill>
              </a:rPr>
              <a:t>개의 </a:t>
            </a:r>
            <a:r>
              <a:rPr lang="en-US" altLang="ko-KR" b="1" dirty="0">
                <a:solidFill>
                  <a:srgbClr val="002060"/>
                </a:solidFill>
              </a:rPr>
              <a:t>null</a:t>
            </a:r>
            <a:r>
              <a:rPr lang="ko-KR" altLang="en-US" dirty="0">
                <a:solidFill>
                  <a:srgbClr val="002060"/>
                </a:solidFill>
              </a:rPr>
              <a:t>값을 </a:t>
            </a:r>
            <a:r>
              <a:rPr lang="ko-KR" altLang="en-US" b="1" dirty="0" err="1">
                <a:solidFill>
                  <a:srgbClr val="002060"/>
                </a:solidFill>
              </a:rPr>
              <a:t>최빈값인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‘S’</a:t>
            </a:r>
            <a:r>
              <a:rPr lang="ko-KR" altLang="en-US" dirty="0">
                <a:solidFill>
                  <a:srgbClr val="002060"/>
                </a:solidFill>
              </a:rPr>
              <a:t>로 대체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7301AA6-A5CA-40B8-9D9C-C301819D5C41}"/>
              </a:ext>
            </a:extLst>
          </p:cNvPr>
          <p:cNvGrpSpPr/>
          <p:nvPr/>
        </p:nvGrpSpPr>
        <p:grpSpPr>
          <a:xfrm>
            <a:off x="1162408" y="4210795"/>
            <a:ext cx="9977879" cy="1353370"/>
            <a:chOff x="1137901" y="2629643"/>
            <a:chExt cx="9977879" cy="1340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945F030-39F2-4E6C-A496-936BD30B1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01" y="2632631"/>
              <a:ext cx="4333141" cy="132804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16731D-501D-4E6F-B55C-CFA9CAB76A3C}"/>
                </a:ext>
              </a:extLst>
            </p:cNvPr>
            <p:cNvSpPr/>
            <p:nvPr/>
          </p:nvSpPr>
          <p:spPr>
            <a:xfrm>
              <a:off x="5083667" y="3087218"/>
              <a:ext cx="387375" cy="8831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8B188E1-C68C-454C-8C43-017620FDD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678" y="2629643"/>
              <a:ext cx="4624102" cy="1340753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529C71D-38A4-4181-A45C-04EE17008431}"/>
                </a:ext>
              </a:extLst>
            </p:cNvPr>
            <p:cNvSpPr/>
            <p:nvPr/>
          </p:nvSpPr>
          <p:spPr>
            <a:xfrm>
              <a:off x="10709045" y="3239353"/>
              <a:ext cx="403122" cy="7310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B2486E-E7AA-4A4E-AA21-D2501B74CA0A}"/>
              </a:ext>
            </a:extLst>
          </p:cNvPr>
          <p:cNvGrpSpPr/>
          <p:nvPr/>
        </p:nvGrpSpPr>
        <p:grpSpPr>
          <a:xfrm>
            <a:off x="874538" y="1388101"/>
            <a:ext cx="10290833" cy="1322089"/>
            <a:chOff x="3108505" y="1081105"/>
            <a:chExt cx="7902194" cy="9807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6EB668A-673D-414A-A2F4-FA8DE313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505" y="1090192"/>
              <a:ext cx="2552921" cy="92972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744D39-5D7D-4E98-9CFA-542022B37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10" y="1081105"/>
              <a:ext cx="4717189" cy="7239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6F025-7764-4650-B6A7-11880BCBFA7F}"/>
                </a:ext>
              </a:extLst>
            </p:cNvPr>
            <p:cNvSpPr txBox="1"/>
            <p:nvPr/>
          </p:nvSpPr>
          <p:spPr>
            <a:xfrm>
              <a:off x="4089024" y="1723329"/>
              <a:ext cx="2702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Embarked</a:t>
              </a:r>
              <a:r>
                <a:rPr lang="ko-KR" altLang="en-US" sz="1600" dirty="0"/>
                <a:t>의 </a:t>
              </a:r>
              <a:r>
                <a:rPr lang="ko-KR" altLang="en-US" sz="1600" dirty="0" err="1"/>
                <a:t>최빈값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: ‘</a:t>
              </a:r>
              <a:r>
                <a:rPr lang="en-US" altLang="ko-KR" sz="1600" b="1" dirty="0"/>
                <a:t>S’</a:t>
              </a:r>
              <a:endParaRPr lang="ko-KR" altLang="en-US" sz="16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B2AD255-783F-4D18-B01F-B6F463875A2C}"/>
                </a:ext>
              </a:extLst>
            </p:cNvPr>
            <p:cNvSpPr/>
            <p:nvPr/>
          </p:nvSpPr>
          <p:spPr>
            <a:xfrm flipV="1">
              <a:off x="10624230" y="1533164"/>
              <a:ext cx="364433" cy="19016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CDD07A-58BC-4495-B4B7-306098E971DD}"/>
                </a:ext>
              </a:extLst>
            </p:cNvPr>
            <p:cNvSpPr/>
            <p:nvPr/>
          </p:nvSpPr>
          <p:spPr>
            <a:xfrm flipV="1">
              <a:off x="3707296" y="1773181"/>
              <a:ext cx="324926" cy="2467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58D25E5-6671-42D3-B0D9-D1DF88337DFD}"/>
              </a:ext>
            </a:extLst>
          </p:cNvPr>
          <p:cNvSpPr/>
          <p:nvPr/>
        </p:nvSpPr>
        <p:spPr>
          <a:xfrm>
            <a:off x="4418989" y="1732723"/>
            <a:ext cx="383458" cy="33341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40D0C3-489E-49D4-9BF7-F0F547B1A5B8}"/>
              </a:ext>
            </a:extLst>
          </p:cNvPr>
          <p:cNvSpPr txBox="1"/>
          <p:nvPr/>
        </p:nvSpPr>
        <p:spPr>
          <a:xfrm>
            <a:off x="2869317" y="3813861"/>
            <a:ext cx="141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BEFORE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640DE4-F42C-499D-932C-2C781D27F0A9}"/>
              </a:ext>
            </a:extLst>
          </p:cNvPr>
          <p:cNvSpPr txBox="1"/>
          <p:nvPr/>
        </p:nvSpPr>
        <p:spPr>
          <a:xfrm>
            <a:off x="8501042" y="3811757"/>
            <a:ext cx="141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AFTER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6722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BD25E-136A-40B1-B573-802B324727AB}"/>
              </a:ext>
            </a:extLst>
          </p:cNvPr>
          <p:cNvSpPr/>
          <p:nvPr/>
        </p:nvSpPr>
        <p:spPr>
          <a:xfrm>
            <a:off x="857587" y="1868762"/>
            <a:ext cx="167736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E40C3-617E-40A6-A530-6A903F063FED}"/>
              </a:ext>
            </a:extLst>
          </p:cNvPr>
          <p:cNvSpPr txBox="1"/>
          <p:nvPr/>
        </p:nvSpPr>
        <p:spPr>
          <a:xfrm>
            <a:off x="870012" y="4622566"/>
            <a:ext cx="165124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/>
            </a:lvl1pPr>
          </a:lstStyle>
          <a:p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endParaRPr lang="ko-KR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0D9F8-37B5-4E74-9BBC-192072D18BDC}"/>
              </a:ext>
            </a:extLst>
          </p:cNvPr>
          <p:cNvSpPr txBox="1"/>
          <p:nvPr/>
        </p:nvSpPr>
        <p:spPr>
          <a:xfrm>
            <a:off x="673857" y="1831930"/>
            <a:ext cx="200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FamilySize</a:t>
            </a:r>
            <a:endParaRPr lang="ko-KR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EC6674-AA12-4F5B-96A1-4EA59203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8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(4)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파생변수 생성 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– </a:t>
            </a:r>
            <a:r>
              <a:rPr lang="en-US" altLang="ko-KR" b="1" dirty="0" err="1">
                <a:solidFill>
                  <a:srgbClr val="002060"/>
                </a:solidFill>
                <a:ea typeface="나눔바른고딕" panose="020B0603020101020101" pitchFamily="50" charset="-127"/>
              </a:rPr>
              <a:t>FamilySize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, Alone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9E0C2-5CC9-4814-8CAC-06E85E403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30" y="3834491"/>
            <a:ext cx="6720571" cy="2614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A6DA6-0DBB-405B-B6C5-71DC50C789C6}"/>
              </a:ext>
            </a:extLst>
          </p:cNvPr>
          <p:cNvSpPr txBox="1"/>
          <p:nvPr/>
        </p:nvSpPr>
        <p:spPr>
          <a:xfrm>
            <a:off x="870012" y="2367260"/>
            <a:ext cx="250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SibSp</a:t>
            </a:r>
            <a:r>
              <a:rPr lang="en-US" altLang="ko-KR" sz="1400" dirty="0"/>
              <a:t> + Parch +1</a:t>
            </a:r>
          </a:p>
          <a:p>
            <a:r>
              <a:rPr lang="ko-KR" altLang="en-US" sz="1000" dirty="0"/>
              <a:t>형제배우자</a:t>
            </a:r>
            <a:r>
              <a:rPr lang="en-US" altLang="ko-KR" sz="1000" dirty="0"/>
              <a:t> + </a:t>
            </a:r>
            <a:r>
              <a:rPr lang="ko-KR" altLang="en-US" sz="1000" dirty="0"/>
              <a:t>부모아이</a:t>
            </a:r>
            <a:r>
              <a:rPr lang="en-US" altLang="ko-KR" sz="1000" dirty="0"/>
              <a:t> + </a:t>
            </a:r>
            <a:r>
              <a:rPr lang="ko-KR" altLang="en-US" sz="1000" dirty="0"/>
              <a:t>자기자신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8052-5791-4952-86E3-154C091271C0}"/>
              </a:ext>
            </a:extLst>
          </p:cNvPr>
          <p:cNvSpPr txBox="1"/>
          <p:nvPr/>
        </p:nvSpPr>
        <p:spPr>
          <a:xfrm>
            <a:off x="940787" y="5157896"/>
            <a:ext cx="250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FamilySize</a:t>
            </a:r>
            <a:r>
              <a:rPr lang="en-US" altLang="ko-KR" sz="1400" dirty="0"/>
              <a:t> = 0 </a:t>
            </a:r>
            <a:r>
              <a:rPr lang="ko-KR" altLang="en-US" sz="1400" dirty="0"/>
              <a:t>일 때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8A35EC-B28D-4C3B-96B0-F8D3D35A888A}"/>
              </a:ext>
            </a:extLst>
          </p:cNvPr>
          <p:cNvSpPr/>
          <p:nvPr/>
        </p:nvSpPr>
        <p:spPr>
          <a:xfrm>
            <a:off x="9721049" y="4677598"/>
            <a:ext cx="374367" cy="17717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3D105-8A24-4A39-9FF8-14A2357518A8}"/>
              </a:ext>
            </a:extLst>
          </p:cNvPr>
          <p:cNvSpPr txBox="1"/>
          <p:nvPr/>
        </p:nvSpPr>
        <p:spPr>
          <a:xfrm>
            <a:off x="10098109" y="6190134"/>
            <a:ext cx="163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FamilySize</a:t>
            </a:r>
            <a:r>
              <a:rPr lang="en-US" altLang="ko-KR" sz="1200" b="1" dirty="0"/>
              <a:t>=0 </a:t>
            </a:r>
            <a:r>
              <a:rPr lang="ko-KR" altLang="en-US" sz="1200" dirty="0"/>
              <a:t>일 때 </a:t>
            </a:r>
            <a:r>
              <a:rPr lang="en-US" altLang="ko-KR" sz="1200" b="1" dirty="0"/>
              <a:t>Alone = 1</a:t>
            </a:r>
            <a:endParaRPr lang="ko-KR" altLang="en-US" sz="12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2F0494-8A08-48E9-AC1D-C0F9B2CDC45C}"/>
              </a:ext>
            </a:extLst>
          </p:cNvPr>
          <p:cNvGrpSpPr/>
          <p:nvPr/>
        </p:nvGrpSpPr>
        <p:grpSpPr>
          <a:xfrm>
            <a:off x="3375122" y="1299768"/>
            <a:ext cx="6720386" cy="2332250"/>
            <a:chOff x="3375122" y="1299768"/>
            <a:chExt cx="6720386" cy="23322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042B0B-68F6-4F23-97CB-9EB6E6F3C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122" y="1299768"/>
              <a:ext cx="6720386" cy="233225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5E8B2F-A6AC-4B37-9A17-2227DA6D7584}"/>
                </a:ext>
              </a:extLst>
            </p:cNvPr>
            <p:cNvSpPr/>
            <p:nvPr/>
          </p:nvSpPr>
          <p:spPr>
            <a:xfrm>
              <a:off x="9454676" y="1978928"/>
              <a:ext cx="622941" cy="165309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B6ADB4A-8361-40D6-A3B6-8136E61B1F68}"/>
                </a:ext>
              </a:extLst>
            </p:cNvPr>
            <p:cNvCxnSpPr>
              <a:cxnSpLocks/>
            </p:cNvCxnSpPr>
            <p:nvPr/>
          </p:nvCxnSpPr>
          <p:spPr>
            <a:xfrm>
              <a:off x="9863091" y="3475376"/>
              <a:ext cx="170179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C2D58D-EDD7-4C53-953B-37CA9AB98894}"/>
              </a:ext>
            </a:extLst>
          </p:cNvPr>
          <p:cNvCxnSpPr>
            <a:cxnSpLocks/>
          </p:cNvCxnSpPr>
          <p:nvPr/>
        </p:nvCxnSpPr>
        <p:spPr>
          <a:xfrm>
            <a:off x="9916357" y="6403210"/>
            <a:ext cx="16130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F08565-D2F0-437D-908A-6DE3C83EFDE6}"/>
              </a:ext>
            </a:extLst>
          </p:cNvPr>
          <p:cNvGrpSpPr/>
          <p:nvPr/>
        </p:nvGrpSpPr>
        <p:grpSpPr>
          <a:xfrm>
            <a:off x="1020140" y="848277"/>
            <a:ext cx="8646111" cy="380792"/>
            <a:chOff x="3445805" y="1271408"/>
            <a:chExt cx="8646111" cy="3807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523A7E-827D-4E79-8692-F8E56BC7FFA2}"/>
                </a:ext>
              </a:extLst>
            </p:cNvPr>
            <p:cNvSpPr/>
            <p:nvPr/>
          </p:nvSpPr>
          <p:spPr>
            <a:xfrm>
              <a:off x="3445805" y="1271408"/>
              <a:ext cx="5711844" cy="3807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6FC742-FE6E-4B57-8B1E-5C8DA9FDA263}"/>
                </a:ext>
              </a:extLst>
            </p:cNvPr>
            <p:cNvSpPr txBox="1"/>
            <p:nvPr/>
          </p:nvSpPr>
          <p:spPr>
            <a:xfrm>
              <a:off x="3510483" y="1282868"/>
              <a:ext cx="858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기존에 존재하는 변수들로 </a:t>
              </a:r>
              <a:r>
                <a:rPr lang="ko-KR" altLang="en-US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새로운 유용한 변수</a:t>
              </a:r>
              <a:r>
                <a:rPr lang="ko-KR" alt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를 생성</a:t>
              </a:r>
              <a:endParaRPr lang="ko-KR" altLang="ko-KR" sz="40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82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48B8B8-E40C-4669-B262-5A52136D08A8}"/>
              </a:ext>
            </a:extLst>
          </p:cNvPr>
          <p:cNvSpPr/>
          <p:nvPr/>
        </p:nvSpPr>
        <p:spPr>
          <a:xfrm>
            <a:off x="8896904" y="1144369"/>
            <a:ext cx="3195012" cy="2092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5FFB0-F0B4-4F5B-91AA-001E65370F02}"/>
              </a:ext>
            </a:extLst>
          </p:cNvPr>
          <p:cNvSpPr/>
          <p:nvPr/>
        </p:nvSpPr>
        <p:spPr>
          <a:xfrm>
            <a:off x="8896904" y="3620750"/>
            <a:ext cx="3195012" cy="2212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69F8D5-5B4C-4494-A242-314B5A6A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9329"/>
            <a:ext cx="11489635" cy="833377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(5) Feature Engineering – One Hot Encoding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F9BD4-37D5-4A5D-AC65-1B3E21AB4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2" y="1206879"/>
            <a:ext cx="5457769" cy="1555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19A733-778E-4917-B9EF-A0E39001E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2" y="3104668"/>
            <a:ext cx="7483488" cy="2728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49122F-D5E4-4EC3-AADC-115BF45AE2E4}"/>
              </a:ext>
            </a:extLst>
          </p:cNvPr>
          <p:cNvSpPr txBox="1"/>
          <p:nvPr/>
        </p:nvSpPr>
        <p:spPr>
          <a:xfrm>
            <a:off x="8896904" y="3635668"/>
            <a:ext cx="277871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Why?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2060"/>
                </a:solidFill>
              </a:rPr>
              <a:t>크기비교나 연산의 의미가 없는 명목형 변수들의 값을 수치로 나타낼 수 있다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002060"/>
                </a:solidFill>
              </a:rPr>
              <a:t>Machine</a:t>
            </a:r>
            <a:r>
              <a:rPr lang="ko-KR" altLang="en-US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</a:rPr>
              <a:t>Learning</a:t>
            </a:r>
            <a:r>
              <a:rPr lang="ko-KR" altLang="en-US" sz="1400" dirty="0">
                <a:solidFill>
                  <a:srgbClr val="002060"/>
                </a:solidFill>
              </a:rPr>
              <a:t>을 위해서는</a:t>
            </a:r>
            <a:r>
              <a:rPr lang="en-US" altLang="ko-KR" sz="1400" dirty="0">
                <a:solidFill>
                  <a:srgbClr val="002060"/>
                </a:solidFill>
              </a:rPr>
              <a:t>,</a:t>
            </a:r>
            <a:r>
              <a:rPr lang="ko-KR" altLang="en-US" sz="1400" dirty="0">
                <a:solidFill>
                  <a:srgbClr val="002060"/>
                </a:solidFill>
              </a:rPr>
              <a:t> 모든 </a:t>
            </a:r>
            <a:r>
              <a:rPr lang="en-US" altLang="ko-KR" sz="1400" dirty="0">
                <a:solidFill>
                  <a:srgbClr val="002060"/>
                </a:solidFill>
              </a:rPr>
              <a:t>data</a:t>
            </a:r>
            <a:r>
              <a:rPr lang="ko-KR" altLang="en-US" sz="1400" dirty="0">
                <a:solidFill>
                  <a:srgbClr val="002060"/>
                </a:solidFill>
              </a:rPr>
              <a:t>를 </a:t>
            </a:r>
            <a:r>
              <a:rPr lang="ko-KR" altLang="en-US" sz="1400" b="1" dirty="0">
                <a:solidFill>
                  <a:srgbClr val="C00000"/>
                </a:solidFill>
              </a:rPr>
              <a:t>수치형</a:t>
            </a:r>
            <a:r>
              <a:rPr lang="ko-KR" altLang="en-US" sz="1400" dirty="0">
                <a:solidFill>
                  <a:srgbClr val="002060"/>
                </a:solidFill>
              </a:rPr>
              <a:t>으로 변환해야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EDD89-5DCB-49B9-A3F0-820C49042C30}"/>
              </a:ext>
            </a:extLst>
          </p:cNvPr>
          <p:cNvSpPr txBox="1"/>
          <p:nvPr/>
        </p:nvSpPr>
        <p:spPr>
          <a:xfrm>
            <a:off x="8896904" y="1129452"/>
            <a:ext cx="27787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One Hot Encoding</a:t>
            </a:r>
            <a:r>
              <a:rPr lang="ko-KR" altLang="en-US" b="1" dirty="0">
                <a:solidFill>
                  <a:srgbClr val="002060"/>
                </a:solidFill>
              </a:rPr>
              <a:t>이란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명목형 변수를 </a:t>
            </a:r>
            <a:r>
              <a:rPr lang="en-US" altLang="ko-KR" sz="1400" dirty="0">
                <a:solidFill>
                  <a:srgbClr val="002060"/>
                </a:solidFill>
              </a:rPr>
              <a:t>1</a:t>
            </a:r>
            <a:r>
              <a:rPr lang="ko-KR" altLang="en-US" sz="1400" dirty="0">
                <a:solidFill>
                  <a:srgbClr val="002060"/>
                </a:solidFill>
              </a:rPr>
              <a:t>과 </a:t>
            </a:r>
            <a:r>
              <a:rPr lang="en-US" altLang="ko-KR" sz="1400" dirty="0">
                <a:solidFill>
                  <a:srgbClr val="002060"/>
                </a:solidFill>
              </a:rPr>
              <a:t>0</a:t>
            </a:r>
            <a:r>
              <a:rPr lang="ko-KR" altLang="en-US" sz="1400" dirty="0">
                <a:solidFill>
                  <a:srgbClr val="002060"/>
                </a:solidFill>
              </a:rPr>
              <a:t>으로 이루어진 수치형 값으로 변환</a:t>
            </a:r>
            <a:endParaRPr lang="en-US" altLang="ko-KR" sz="1400" dirty="0">
              <a:solidFill>
                <a:srgbClr val="002060"/>
              </a:solidFill>
            </a:endParaRP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Embarked : S, Q, C</a:t>
            </a: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S: 0 0 1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Q: 0 1 0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C: 1 0 0 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2D2F0E-5C7D-4D40-A89D-383331562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49" y="1214662"/>
            <a:ext cx="1368771" cy="15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5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F635B09-4272-46F9-8270-384DBE48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80"/>
            <a:ext cx="10515600" cy="83337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(6) Feature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Selection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63BD56-2713-4C02-82A3-904C58C65EDA}"/>
              </a:ext>
            </a:extLst>
          </p:cNvPr>
          <p:cNvGrpSpPr/>
          <p:nvPr/>
        </p:nvGrpSpPr>
        <p:grpSpPr>
          <a:xfrm>
            <a:off x="997899" y="889181"/>
            <a:ext cx="4816047" cy="376968"/>
            <a:chOff x="875069" y="754550"/>
            <a:chExt cx="4816047" cy="37696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57436A-19D0-42C0-BCDB-20F9A7A0ACF4}"/>
                </a:ext>
              </a:extLst>
            </p:cNvPr>
            <p:cNvSpPr/>
            <p:nvPr/>
          </p:nvSpPr>
          <p:spPr>
            <a:xfrm>
              <a:off x="875069" y="754550"/>
              <a:ext cx="4693218" cy="3769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BBA4BA-0E4B-41E5-A833-3A5A174F7E2C}"/>
                </a:ext>
              </a:extLst>
            </p:cNvPr>
            <p:cNvSpPr txBox="1"/>
            <p:nvPr/>
          </p:nvSpPr>
          <p:spPr>
            <a:xfrm>
              <a:off x="875070" y="762186"/>
              <a:ext cx="481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생존여부 예측에 </a:t>
              </a:r>
              <a:r>
                <a:rPr lang="ko-KR" altLang="en-US" b="1" dirty="0">
                  <a:solidFill>
                    <a:srgbClr val="002060"/>
                  </a:solidFill>
                </a:rPr>
                <a:t>중요하지 않은 변수</a:t>
              </a:r>
              <a:r>
                <a:rPr lang="ko-KR" altLang="en-US" dirty="0">
                  <a:solidFill>
                    <a:srgbClr val="002060"/>
                  </a:solidFill>
                </a:rPr>
                <a:t>를 제외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01AEE3-AE94-46FF-90FC-62D59134C22F}"/>
              </a:ext>
            </a:extLst>
          </p:cNvPr>
          <p:cNvSpPr txBox="1"/>
          <p:nvPr/>
        </p:nvSpPr>
        <p:spPr>
          <a:xfrm>
            <a:off x="8068260" y="1677880"/>
            <a:ext cx="4003829" cy="166199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분석에 유용한 변수들을 선택 후</a:t>
            </a:r>
            <a:endParaRPr lang="en-US" altLang="ko-KR" sz="1400" b="1" dirty="0"/>
          </a:p>
          <a:p>
            <a:r>
              <a:rPr lang="ko-KR" altLang="en-US" sz="1400" b="1" dirty="0"/>
              <a:t>유용하지 않은 변수 제거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200" dirty="0" err="1"/>
              <a:t>승선객</a:t>
            </a:r>
            <a:r>
              <a:rPr lang="en-US" altLang="ko-KR" sz="1200" dirty="0"/>
              <a:t>ID,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티켓종류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숙박선실</a:t>
            </a:r>
            <a:r>
              <a:rPr lang="en-US" altLang="ko-KR" sz="1200" dirty="0"/>
              <a:t>, </a:t>
            </a:r>
            <a:r>
              <a:rPr lang="ko-KR" altLang="en-US" sz="1200" dirty="0"/>
              <a:t>생존여부</a:t>
            </a:r>
            <a:r>
              <a:rPr lang="en-US" altLang="ko-KR" sz="1200" dirty="0"/>
              <a:t>(</a:t>
            </a:r>
            <a:r>
              <a:rPr lang="ko-KR" altLang="en-US" sz="1200" dirty="0"/>
              <a:t>종속변수로 설정하기 위해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200" dirty="0"/>
              <a:t>One</a:t>
            </a:r>
            <a:r>
              <a:rPr lang="ko-KR" altLang="en-US" sz="1200" dirty="0"/>
              <a:t> </a:t>
            </a:r>
            <a:r>
              <a:rPr lang="en-US" altLang="ko-KR" sz="1200" dirty="0"/>
              <a:t>Hot</a:t>
            </a:r>
            <a:r>
              <a:rPr lang="ko-KR" altLang="en-US" sz="1200" dirty="0"/>
              <a:t> </a:t>
            </a:r>
            <a:r>
              <a:rPr lang="en-US" altLang="ko-KR" sz="1200" dirty="0"/>
              <a:t>Encoding</a:t>
            </a:r>
            <a:r>
              <a:rPr lang="ko-KR" altLang="en-US" sz="1200" dirty="0"/>
              <a:t>하기 전 변수들</a:t>
            </a:r>
            <a:r>
              <a:rPr lang="en-US" altLang="ko-KR" sz="1200" dirty="0"/>
              <a:t>(</a:t>
            </a:r>
            <a:r>
              <a:rPr lang="ko-KR" altLang="en-US" sz="1200" dirty="0"/>
              <a:t>등급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  <a:r>
              <a:rPr lang="en-US" altLang="ko-KR" sz="1200" dirty="0"/>
              <a:t>, </a:t>
            </a:r>
            <a:r>
              <a:rPr lang="ko-KR" altLang="en-US" sz="1200" dirty="0"/>
              <a:t>선착장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AD4DA4-E280-4573-96AF-263BE8731B79}"/>
              </a:ext>
            </a:extLst>
          </p:cNvPr>
          <p:cNvGrpSpPr/>
          <p:nvPr/>
        </p:nvGrpSpPr>
        <p:grpSpPr>
          <a:xfrm>
            <a:off x="702660" y="1677880"/>
            <a:ext cx="7162738" cy="4116549"/>
            <a:chOff x="648069" y="1823451"/>
            <a:chExt cx="7162738" cy="41165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DDDD8-A9DE-4D5E-8102-AF548BDD4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761"/>
            <a:stretch/>
          </p:blipFill>
          <p:spPr>
            <a:xfrm>
              <a:off x="723593" y="1854375"/>
              <a:ext cx="7087214" cy="1118724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381726A-E80A-43C7-9AB5-04803AAB2FEA}"/>
                </a:ext>
              </a:extLst>
            </p:cNvPr>
            <p:cNvGrpSpPr/>
            <p:nvPr/>
          </p:nvGrpSpPr>
          <p:grpSpPr>
            <a:xfrm>
              <a:off x="648069" y="1823451"/>
              <a:ext cx="7162738" cy="4116549"/>
              <a:chOff x="648069" y="1823451"/>
              <a:chExt cx="7162738" cy="411654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A665407-26B1-4C97-ABB9-801A86D02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593" y="3196562"/>
                <a:ext cx="7087214" cy="2743438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C2D271-D311-476A-8B48-3E974219155B}"/>
                  </a:ext>
                </a:extLst>
              </p:cNvPr>
              <p:cNvSpPr/>
              <p:nvPr/>
            </p:nvSpPr>
            <p:spPr>
              <a:xfrm>
                <a:off x="648070" y="1823451"/>
                <a:ext cx="7162737" cy="369332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BBAD886-A877-4C83-B820-731FC7C7C061}"/>
                  </a:ext>
                </a:extLst>
              </p:cNvPr>
              <p:cNvSpPr/>
              <p:nvPr/>
            </p:nvSpPr>
            <p:spPr>
              <a:xfrm>
                <a:off x="648069" y="2236113"/>
                <a:ext cx="7162737" cy="578108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D188D-488B-4837-A943-40D4B6B16504}"/>
              </a:ext>
            </a:extLst>
          </p:cNvPr>
          <p:cNvSpPr txBox="1"/>
          <p:nvPr/>
        </p:nvSpPr>
        <p:spPr>
          <a:xfrm>
            <a:off x="8068259" y="3518127"/>
            <a:ext cx="4003829" cy="10772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독립변수</a:t>
            </a:r>
            <a:r>
              <a:rPr lang="en-US" altLang="ko-KR" sz="1400" b="1" dirty="0"/>
              <a:t>(X)</a:t>
            </a:r>
            <a:r>
              <a:rPr lang="ko-KR" altLang="en-US" sz="1400" b="1" dirty="0"/>
              <a:t>와 종속변수</a:t>
            </a:r>
            <a:r>
              <a:rPr lang="en-US" altLang="ko-KR" sz="1400" b="1" dirty="0"/>
              <a:t>(Y) </a:t>
            </a:r>
            <a:r>
              <a:rPr lang="ko-KR" altLang="en-US" sz="1400" b="1" dirty="0"/>
              <a:t>설정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200" dirty="0"/>
              <a:t>종속변수</a:t>
            </a:r>
            <a:r>
              <a:rPr lang="en-US" altLang="ko-KR" sz="1200" dirty="0"/>
              <a:t>(Y):</a:t>
            </a:r>
            <a:r>
              <a:rPr lang="ko-KR" altLang="en-US" sz="1200" dirty="0"/>
              <a:t> 예측할 변수</a:t>
            </a:r>
            <a:r>
              <a:rPr lang="en-US" altLang="ko-KR" sz="1200" dirty="0"/>
              <a:t>( Survived – </a:t>
            </a:r>
            <a:r>
              <a:rPr lang="ko-KR" altLang="en-US" sz="1200" dirty="0"/>
              <a:t>생존여부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200" dirty="0"/>
              <a:t>독립변수</a:t>
            </a:r>
            <a:r>
              <a:rPr lang="en-US" altLang="ko-KR" sz="1200" dirty="0"/>
              <a:t>(X): </a:t>
            </a:r>
            <a:r>
              <a:rPr lang="ko-KR" altLang="en-US" sz="1200" dirty="0"/>
              <a:t>예측을 위해 사용될 변수들</a:t>
            </a:r>
            <a:r>
              <a:rPr lang="en-US" altLang="ko-KR" sz="1200" dirty="0"/>
              <a:t>(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  <a:r>
              <a:rPr lang="en-US" altLang="ko-KR" sz="1200" dirty="0"/>
              <a:t>..)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813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491A08-7D5A-48B2-98A1-03071C9040D3}"/>
              </a:ext>
            </a:extLst>
          </p:cNvPr>
          <p:cNvSpPr/>
          <p:nvPr/>
        </p:nvSpPr>
        <p:spPr>
          <a:xfrm>
            <a:off x="155812" y="914400"/>
            <a:ext cx="11880376" cy="5827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9D69D-E1D9-405A-9EF2-0D41BD9A36FD}"/>
              </a:ext>
            </a:extLst>
          </p:cNvPr>
          <p:cNvSpPr txBox="1">
            <a:spLocks/>
          </p:cNvSpPr>
          <p:nvPr/>
        </p:nvSpPr>
        <p:spPr>
          <a:xfrm>
            <a:off x="510654" y="1116129"/>
            <a:ext cx="10515600" cy="44862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데이터 불러오기</a:t>
            </a:r>
            <a:r>
              <a:rPr lang="en-US" altLang="ko-KR" sz="2200" b="1" dirty="0">
                <a:solidFill>
                  <a:srgbClr val="002060"/>
                </a:solidFill>
              </a:rPr>
              <a:t>, </a:t>
            </a:r>
            <a:r>
              <a:rPr lang="ko-KR" altLang="en-US" sz="2200" b="1" dirty="0">
                <a:solidFill>
                  <a:srgbClr val="002060"/>
                </a:solidFill>
              </a:rPr>
              <a:t>데이터 확인 </a:t>
            </a:r>
            <a:r>
              <a:rPr lang="en-US" altLang="ko-KR" sz="2200" b="1" dirty="0">
                <a:solidFill>
                  <a:srgbClr val="002060"/>
                </a:solidFill>
              </a:rPr>
              <a:t>(info, head, tail)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 err="1">
                <a:solidFill>
                  <a:srgbClr val="002060"/>
                </a:solidFill>
              </a:rPr>
              <a:t>결측치</a:t>
            </a:r>
            <a:r>
              <a:rPr lang="ko-KR" altLang="en-US" sz="2200" b="1" dirty="0">
                <a:solidFill>
                  <a:srgbClr val="002060"/>
                </a:solidFill>
              </a:rPr>
              <a:t> 확인 및 대체 </a:t>
            </a:r>
            <a:r>
              <a:rPr lang="en-US" altLang="ko-KR" sz="2200" b="1" dirty="0">
                <a:solidFill>
                  <a:srgbClr val="002060"/>
                </a:solidFill>
              </a:rPr>
              <a:t>(</a:t>
            </a:r>
            <a:r>
              <a:rPr lang="en-US" altLang="ko-KR" sz="2200" b="1" dirty="0" err="1">
                <a:solidFill>
                  <a:srgbClr val="002060"/>
                </a:solidFill>
              </a:rPr>
              <a:t>isnull.sum</a:t>
            </a:r>
            <a:r>
              <a:rPr lang="en-US" altLang="ko-KR" sz="2200" b="1" dirty="0">
                <a:solidFill>
                  <a:srgbClr val="002060"/>
                </a:solidFill>
              </a:rPr>
              <a:t>, mean,</a:t>
            </a:r>
            <a:r>
              <a:rPr lang="ko-KR" altLang="en-US" sz="2200" b="1" dirty="0">
                <a:solidFill>
                  <a:srgbClr val="002060"/>
                </a:solidFill>
              </a:rPr>
              <a:t> </a:t>
            </a:r>
            <a:r>
              <a:rPr lang="en-US" altLang="ko-KR" sz="2200" b="1" dirty="0">
                <a:solidFill>
                  <a:srgbClr val="002060"/>
                </a:solidFill>
              </a:rPr>
              <a:t>mode)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데이터 시각화 </a:t>
            </a:r>
            <a:r>
              <a:rPr lang="en-US" altLang="ko-KR" sz="2200" b="1" dirty="0">
                <a:solidFill>
                  <a:srgbClr val="002060"/>
                </a:solidFill>
              </a:rPr>
              <a:t>(Matplotlib Seaborn)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파생변수 생성 </a:t>
            </a:r>
            <a:r>
              <a:rPr lang="en-US" altLang="ko-KR" sz="2200" b="1" dirty="0">
                <a:solidFill>
                  <a:srgbClr val="002060"/>
                </a:solidFill>
              </a:rPr>
              <a:t>(Family size, Alone)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명목변수 인코딩 </a:t>
            </a:r>
            <a:r>
              <a:rPr lang="en-US" altLang="ko-KR" sz="2200" b="1" dirty="0">
                <a:solidFill>
                  <a:srgbClr val="002060"/>
                </a:solidFill>
              </a:rPr>
              <a:t>(One Hot Encoding)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변수 선택 </a:t>
            </a:r>
            <a:r>
              <a:rPr lang="en-US" altLang="ko-KR" sz="2200" b="1" dirty="0">
                <a:solidFill>
                  <a:srgbClr val="002060"/>
                </a:solidFill>
              </a:rPr>
              <a:t>(drop)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/>
              <a:t>분류 모델 정의 </a:t>
            </a:r>
            <a:r>
              <a:rPr lang="en-US" altLang="ko-KR" sz="2200" b="1" dirty="0"/>
              <a:t>(Logistic Regression)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교차검증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cross_val_score</a:t>
            </a:r>
            <a:r>
              <a:rPr lang="en-US" altLang="ko-KR" sz="22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Train, Test data split (</a:t>
            </a:r>
            <a:r>
              <a:rPr lang="en-US" altLang="ko-KR" sz="2200" b="1" dirty="0" err="1"/>
              <a:t>train_test_split</a:t>
            </a:r>
            <a:r>
              <a:rPr lang="en-US" altLang="ko-KR" sz="22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Model Train (Logistic Regression)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Model Evaluation (accuracy Score)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Other Models (Decision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Tree,</a:t>
            </a:r>
            <a:r>
              <a:rPr lang="ko-KR" altLang="en-US" sz="2200" b="1" dirty="0"/>
              <a:t> </a:t>
            </a:r>
            <a:r>
              <a:rPr lang="en-US" altLang="ko-KR" sz="2200" b="1" dirty="0" err="1"/>
              <a:t>RandomForest</a:t>
            </a:r>
            <a:r>
              <a:rPr lang="en-US" altLang="ko-KR" sz="22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Predict (</a:t>
            </a:r>
            <a:r>
              <a:rPr lang="ko-KR" altLang="en-US" sz="2200" b="1" dirty="0"/>
              <a:t>나의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생존여부 예측</a:t>
            </a:r>
            <a:r>
              <a:rPr lang="en-US" altLang="ko-KR" sz="2200" b="1" dirty="0"/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B9C06E5-6B81-4D3E-ADAA-0C3988E6E3A3}"/>
              </a:ext>
            </a:extLst>
          </p:cNvPr>
          <p:cNvSpPr txBox="1">
            <a:spLocks/>
          </p:cNvSpPr>
          <p:nvPr/>
        </p:nvSpPr>
        <p:spPr>
          <a:xfrm>
            <a:off x="155812" y="1160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2060"/>
                </a:solidFill>
              </a:rPr>
              <a:t>Summary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E8D3-9D42-4FCE-9D81-766897D75B7E}"/>
              </a:ext>
            </a:extLst>
          </p:cNvPr>
          <p:cNvSpPr txBox="1">
            <a:spLocks/>
          </p:cNvSpPr>
          <p:nvPr/>
        </p:nvSpPr>
        <p:spPr>
          <a:xfrm>
            <a:off x="692576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수고하셨습니다</a:t>
            </a:r>
            <a:r>
              <a:rPr lang="en-US" altLang="ko-KR" b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0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C33621A-5CB4-43F2-A5B0-275CA3C631FB}"/>
              </a:ext>
            </a:extLst>
          </p:cNvPr>
          <p:cNvSpPr/>
          <p:nvPr/>
        </p:nvSpPr>
        <p:spPr>
          <a:xfrm>
            <a:off x="177658" y="965722"/>
            <a:ext cx="11880376" cy="5704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F8F3-4C56-456C-9FD4-74464625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0" y="1035596"/>
            <a:ext cx="10515600" cy="4486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데이터 불러오기</a:t>
            </a:r>
            <a:r>
              <a:rPr lang="en-US" altLang="ko-KR" sz="2200" b="1" dirty="0">
                <a:solidFill>
                  <a:srgbClr val="002060"/>
                </a:solidFill>
              </a:rPr>
              <a:t>, </a:t>
            </a:r>
            <a:r>
              <a:rPr lang="ko-KR" altLang="en-US" sz="2200" b="1" dirty="0">
                <a:solidFill>
                  <a:srgbClr val="002060"/>
                </a:solidFill>
              </a:rPr>
              <a:t>데이터 확인 </a:t>
            </a:r>
            <a:endParaRPr lang="en-US" altLang="ko-KR" sz="22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 err="1">
                <a:solidFill>
                  <a:srgbClr val="002060"/>
                </a:solidFill>
              </a:rPr>
              <a:t>결측치</a:t>
            </a:r>
            <a:r>
              <a:rPr lang="ko-KR" altLang="en-US" sz="2200" b="1" dirty="0">
                <a:solidFill>
                  <a:srgbClr val="002060"/>
                </a:solidFill>
              </a:rPr>
              <a:t> 확인 및 대체 </a:t>
            </a:r>
            <a:endParaRPr lang="en-US" altLang="ko-KR" sz="2200" b="1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데이터 시각화 </a:t>
            </a:r>
            <a:r>
              <a:rPr lang="en-US" altLang="ko-KR" sz="2200" b="1" dirty="0">
                <a:solidFill>
                  <a:srgbClr val="002060"/>
                </a:solidFill>
              </a:rPr>
              <a:t>(Survived, Sex, Embarked, Parch, </a:t>
            </a:r>
            <a:r>
              <a:rPr lang="en-US" altLang="ko-KR" sz="2200" b="1" dirty="0" err="1">
                <a:solidFill>
                  <a:srgbClr val="002060"/>
                </a:solidFill>
              </a:rPr>
              <a:t>SibSp</a:t>
            </a:r>
            <a:r>
              <a:rPr lang="en-US" altLang="ko-KR" sz="2200" b="1" dirty="0">
                <a:solidFill>
                  <a:srgbClr val="00206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002060"/>
                </a:solidFill>
              </a:rPr>
              <a:t>파생변수 생성 </a:t>
            </a:r>
            <a:r>
              <a:rPr lang="en-US" altLang="ko-KR" sz="2200" b="1" dirty="0">
                <a:solidFill>
                  <a:srgbClr val="002060"/>
                </a:solidFill>
              </a:rPr>
              <a:t>(Family size, Alone)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rgbClr val="002060"/>
                </a:solidFill>
              </a:rPr>
              <a:t>Feature Engineering (One hot Encoding)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rgbClr val="002060"/>
                </a:solidFill>
              </a:rPr>
              <a:t>Feature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/>
              <a:t>분류 모델 정의 </a:t>
            </a:r>
            <a:r>
              <a:rPr lang="en-US" altLang="ko-KR" sz="2200" b="1" dirty="0"/>
              <a:t>(Logistic Regression)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교차검증</a:t>
            </a:r>
            <a:r>
              <a:rPr lang="en-US" altLang="ko-KR" sz="2200" b="1" dirty="0"/>
              <a:t>(Cross Validation)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Train, Test Data Split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Model Train (Logistic Regression)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Other Models (Decision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Tree,</a:t>
            </a:r>
            <a:r>
              <a:rPr lang="ko-KR" altLang="en-US" sz="2200" b="1" dirty="0"/>
              <a:t> </a:t>
            </a:r>
            <a:r>
              <a:rPr lang="en-US" altLang="ko-KR" sz="2200" b="1" dirty="0" err="1"/>
              <a:t>RandomForest</a:t>
            </a:r>
            <a:r>
              <a:rPr lang="en-US" altLang="ko-KR" sz="22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/>
              <a:t>Predict (</a:t>
            </a:r>
            <a:r>
              <a:rPr lang="ko-KR" altLang="en-US" sz="2200" b="1" dirty="0"/>
              <a:t>나의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생존여부 예측</a:t>
            </a:r>
            <a:r>
              <a:rPr lang="en-US" altLang="ko-KR" sz="2200" b="1" dirty="0"/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839923-4924-472E-AD97-F4405862CDEF}"/>
              </a:ext>
            </a:extLst>
          </p:cNvPr>
          <p:cNvSpPr txBox="1">
            <a:spLocks/>
          </p:cNvSpPr>
          <p:nvPr/>
        </p:nvSpPr>
        <p:spPr>
          <a:xfrm>
            <a:off x="133966" y="-163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목차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- Titanic Data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분석 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(1)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6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1B75595-EE66-40B8-BB87-743E03BCFCFE}"/>
              </a:ext>
            </a:extLst>
          </p:cNvPr>
          <p:cNvSpPr/>
          <p:nvPr/>
        </p:nvSpPr>
        <p:spPr>
          <a:xfrm>
            <a:off x="1244599" y="1238865"/>
            <a:ext cx="9702802" cy="5171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D34E8C-8EBE-4548-8D18-F8FE06E5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Titanic Data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분석을 위한 준비사항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B5D1D-4EFE-4444-8FEA-4624D29803D0}"/>
              </a:ext>
            </a:extLst>
          </p:cNvPr>
          <p:cNvSpPr txBox="1"/>
          <p:nvPr/>
        </p:nvSpPr>
        <p:spPr>
          <a:xfrm>
            <a:off x="1602015" y="1378744"/>
            <a:ext cx="89879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파이썬 패키지 설치</a:t>
            </a:r>
            <a:endParaRPr lang="en-US" altLang="ko-KR" sz="2400" b="1" dirty="0">
              <a:solidFill>
                <a:srgbClr val="002060"/>
              </a:solidFill>
              <a:ea typeface="나눔바른고딕" panose="020B0603020101020101" pitchFamily="50" charset="-127"/>
            </a:endParaRPr>
          </a:p>
          <a:p>
            <a:endParaRPr lang="en-US" altLang="ko-KR" sz="2400" b="1" dirty="0"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ea typeface="나눔바른고딕" panose="020B0603020101020101" pitchFamily="50" charset="-127"/>
                <a:cs typeface="Arial" panose="020B0604020202020204" pitchFamily="34" charset="0"/>
              </a:rPr>
              <a:t>- (</a:t>
            </a:r>
            <a:r>
              <a:rPr lang="ko-KR" altLang="en-US" sz="2400" b="1" dirty="0">
                <a:ea typeface="나눔바른고딕" panose="020B0603020101020101" pitchFamily="50" charset="-127"/>
                <a:cs typeface="Arial" panose="020B0604020202020204" pitchFamily="34" charset="0"/>
              </a:rPr>
              <a:t>시작메뉴</a:t>
            </a:r>
            <a:r>
              <a:rPr lang="en-US" altLang="ko-KR" sz="2400" b="1" dirty="0">
                <a:ea typeface="나눔바른고딕" panose="020B0603020101020101" pitchFamily="50" charset="-127"/>
                <a:cs typeface="Arial" panose="020B0604020202020204" pitchFamily="34" charset="0"/>
              </a:rPr>
              <a:t>) Anaconda Prompt</a:t>
            </a:r>
            <a:r>
              <a:rPr lang="en-US" altLang="ko-KR" sz="2400" b="1" dirty="0"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ea typeface="나눔바른고딕" panose="020B0603020101020101" pitchFamily="50" charset="-127"/>
              </a:rPr>
              <a:t>실행</a:t>
            </a:r>
            <a:endParaRPr lang="en-US" altLang="ko-KR" sz="2400" dirty="0"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endParaRPr lang="en-US" altLang="ko-KR" sz="2400" dirty="0"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ea typeface="나눔바른고딕" panose="020B0603020101020101" pitchFamily="50" charset="-127"/>
                <a:cs typeface="Arial" panose="020B0604020202020204" pitchFamily="34" charset="0"/>
              </a:rPr>
              <a:t>- pip install </a:t>
            </a:r>
            <a:r>
              <a:rPr lang="en-US" altLang="ko-KR" sz="2400" b="1" dirty="0" err="1">
                <a:ea typeface="나눔바른고딕" panose="020B0603020101020101" pitchFamily="50" charset="-127"/>
              </a:rPr>
              <a:t>numpy</a:t>
            </a:r>
            <a:r>
              <a:rPr lang="en-US" altLang="ko-KR" sz="2400" dirty="0"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ea typeface="나눔바른고딕" panose="020B0603020101020101" pitchFamily="50" charset="-127"/>
              </a:rPr>
              <a:t>입력 후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Enter (pandas </a:t>
            </a:r>
            <a:r>
              <a:rPr lang="ko-KR" altLang="en-US" sz="2400" b="1" dirty="0">
                <a:ea typeface="나눔바른고딕" panose="020B0603020101020101" pitchFamily="50" charset="-127"/>
              </a:rPr>
              <a:t>사용을 위해</a:t>
            </a:r>
            <a:r>
              <a:rPr lang="en-US" altLang="ko-KR" sz="2400" b="1" dirty="0">
                <a:ea typeface="나눔바른고딕" panose="020B0603020101020101" pitchFamily="50" charset="-127"/>
              </a:rPr>
              <a:t>)</a:t>
            </a:r>
          </a:p>
          <a:p>
            <a:pPr>
              <a:buFontTx/>
              <a:buChar char="-"/>
            </a:pPr>
            <a:endParaRPr lang="en-US" altLang="ko-KR" sz="2400" b="1" dirty="0"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ea typeface="나눔바른고딕" panose="020B0603020101020101" pitchFamily="50" charset="-127"/>
                <a:cs typeface="Arial" panose="020B0604020202020204" pitchFamily="34" charset="0"/>
              </a:rPr>
              <a:t>- pip install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pandas</a:t>
            </a:r>
            <a:r>
              <a:rPr lang="en-US" altLang="ko-KR" sz="2400" dirty="0"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ea typeface="나눔바른고딕" panose="020B0603020101020101" pitchFamily="50" charset="-127"/>
              </a:rPr>
              <a:t>입력 후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Enter</a:t>
            </a:r>
          </a:p>
          <a:p>
            <a:pPr>
              <a:buFontTx/>
              <a:buChar char="-"/>
            </a:pPr>
            <a:endParaRPr lang="en-US" altLang="ko-KR" sz="2400" b="1" dirty="0"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ea typeface="나눔바른고딕" panose="020B0603020101020101" pitchFamily="50" charset="-127"/>
                <a:cs typeface="Arial" panose="020B0604020202020204" pitchFamily="34" charset="0"/>
              </a:rPr>
              <a:t>- pip install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matplotlib</a:t>
            </a:r>
            <a:r>
              <a:rPr lang="en-US" altLang="ko-KR" sz="2400" dirty="0"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ea typeface="나눔바른고딕" panose="020B0603020101020101" pitchFamily="50" charset="-127"/>
              </a:rPr>
              <a:t>입력 후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Enter</a:t>
            </a:r>
          </a:p>
          <a:p>
            <a:endParaRPr lang="en-US" altLang="ko-KR" sz="2400" b="1" dirty="0"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ea typeface="나눔바른고딕" panose="020B0603020101020101" pitchFamily="50" charset="-127"/>
                <a:cs typeface="Arial" panose="020B0604020202020204" pitchFamily="34" charset="0"/>
              </a:rPr>
              <a:t>- pip install seaborn</a:t>
            </a:r>
            <a:r>
              <a:rPr lang="en-US" altLang="ko-KR" sz="2400" dirty="0"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ea typeface="나눔바른고딕" panose="020B0603020101020101" pitchFamily="50" charset="-127"/>
              </a:rPr>
              <a:t>입력 후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Enter</a:t>
            </a:r>
          </a:p>
          <a:p>
            <a:endParaRPr lang="en-US" altLang="ko-KR" sz="2400" b="1" dirty="0"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ea typeface="나눔바른고딕" panose="020B0603020101020101" pitchFamily="50" charset="-127"/>
              </a:rPr>
              <a:t>-</a:t>
            </a:r>
            <a:r>
              <a:rPr lang="ko-KR" altLang="en-US" sz="2400" b="1" dirty="0"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pip</a:t>
            </a:r>
            <a:r>
              <a:rPr lang="ko-KR" altLang="en-US" sz="2400" b="1" dirty="0"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install</a:t>
            </a:r>
            <a:r>
              <a:rPr lang="ko-KR" altLang="en-US" sz="2400" b="1" dirty="0"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err="1">
                <a:ea typeface="나눔바른고딕" panose="020B0603020101020101" pitchFamily="50" charset="-127"/>
              </a:rPr>
              <a:t>sklearn</a:t>
            </a:r>
            <a:r>
              <a:rPr lang="ko-KR" altLang="en-US" sz="2400" b="1" dirty="0">
                <a:ea typeface="나눔바른고딕" panose="020B0603020101020101" pitchFamily="50" charset="-127"/>
              </a:rPr>
              <a:t> 입력 후 </a:t>
            </a:r>
            <a:r>
              <a:rPr lang="en-US" altLang="ko-KR" sz="2400" b="1" dirty="0">
                <a:ea typeface="나눔바른고딕" panose="020B0603020101020101" pitchFamily="50" charset="-127"/>
              </a:rPr>
              <a:t>Enter</a:t>
            </a:r>
          </a:p>
          <a:p>
            <a:endParaRPr lang="en-US" altLang="ko-KR" sz="2400" b="1" dirty="0">
              <a:ea typeface="나눔바른고딕" panose="020B0603020101020101" pitchFamily="50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21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A2454-0970-47E3-9BC4-DE7AFFE4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Titanic Data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B39F59-1DD6-44D0-B93C-47024779A641}"/>
              </a:ext>
            </a:extLst>
          </p:cNvPr>
          <p:cNvSpPr/>
          <p:nvPr/>
        </p:nvSpPr>
        <p:spPr>
          <a:xfrm>
            <a:off x="1244599" y="1690688"/>
            <a:ext cx="9702802" cy="4100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EC3FC-2CDF-461A-BF78-2644ACF91F14}"/>
              </a:ext>
            </a:extLst>
          </p:cNvPr>
          <p:cNvSpPr txBox="1"/>
          <p:nvPr/>
        </p:nvSpPr>
        <p:spPr>
          <a:xfrm>
            <a:off x="2002971" y="2085299"/>
            <a:ext cx="8186058" cy="268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002060"/>
                </a:solidFill>
              </a:rPr>
              <a:t>Titanic Data</a:t>
            </a:r>
            <a:r>
              <a:rPr lang="ko-KR" altLang="en-US" sz="2000" b="1" dirty="0">
                <a:solidFill>
                  <a:srgbClr val="002060"/>
                </a:solidFill>
              </a:rPr>
              <a:t>를 분석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하여 </a:t>
            </a:r>
            <a:r>
              <a:rPr lang="ko-KR" altLang="en-US" sz="2000" b="1" dirty="0">
                <a:solidFill>
                  <a:srgbClr val="002060"/>
                </a:solidFill>
              </a:rPr>
              <a:t>생존자와 사망자의 특징 분석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002060"/>
                </a:solidFill>
              </a:rPr>
              <a:t>해당 </a:t>
            </a:r>
            <a:r>
              <a:rPr lang="en-US" altLang="ko-KR" sz="2000" b="1" dirty="0">
                <a:solidFill>
                  <a:srgbClr val="002060"/>
                </a:solidFill>
              </a:rPr>
              <a:t>Data</a:t>
            </a:r>
            <a:r>
              <a:rPr lang="ko-KR" altLang="en-US" sz="2000" b="1" dirty="0">
                <a:solidFill>
                  <a:srgbClr val="002060"/>
                </a:solidFill>
              </a:rPr>
              <a:t>를 토대로 생존여부를 예측하는 모델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을 만들어보자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002060"/>
                </a:solidFill>
              </a:rPr>
              <a:t>나의 생존여부도 예측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해보자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7FBC8E-EA65-4626-9650-315357509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62"/>
          <a:stretch/>
        </p:blipFill>
        <p:spPr>
          <a:xfrm>
            <a:off x="2058741" y="3904203"/>
            <a:ext cx="9428025" cy="2655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2514D7-40FB-4D90-8AF2-1A74E1959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47"/>
          <a:stretch/>
        </p:blipFill>
        <p:spPr>
          <a:xfrm>
            <a:off x="2058741" y="949099"/>
            <a:ext cx="9428025" cy="25350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074C65-2A93-49E5-834F-A0F641A4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995423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(1) Data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불러오기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, Data </a:t>
            </a:r>
            <a:r>
              <a:rPr lang="ko-KR" altLang="en-US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확인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97D5E73-3197-4D94-AE07-270538F2C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42220"/>
              </p:ext>
            </p:extLst>
          </p:nvPr>
        </p:nvGraphicFramePr>
        <p:xfrm>
          <a:off x="79375" y="978123"/>
          <a:ext cx="1861185" cy="292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1185">
                  <a:extLst>
                    <a:ext uri="{9D8B030D-6E8A-4147-A177-3AD203B41FA5}">
                      <a16:colId xmlns:a16="http://schemas.microsoft.com/office/drawing/2014/main" val="358021797"/>
                    </a:ext>
                  </a:extLst>
                </a:gridCol>
              </a:tblGrid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승선객</a:t>
                      </a:r>
                      <a:r>
                        <a:rPr lang="ko-KR" altLang="en-US" sz="1000" b="0" dirty="0">
                          <a:latin typeface="+mn-lt"/>
                        </a:rPr>
                        <a:t> </a:t>
                      </a:r>
                      <a:r>
                        <a:rPr lang="en-US" altLang="ko-KR" sz="1000" b="0" dirty="0">
                          <a:latin typeface="+mn-lt"/>
                        </a:rPr>
                        <a:t>ID(</a:t>
                      </a:r>
                      <a:r>
                        <a:rPr lang="en-US" altLang="ko-KR" sz="1000" b="1" dirty="0" err="1">
                          <a:latin typeface="+mn-lt"/>
                        </a:rPr>
                        <a:t>PassengerId</a:t>
                      </a:r>
                      <a:r>
                        <a:rPr lang="en-US" altLang="ko-KR" sz="1000" b="0" dirty="0">
                          <a:latin typeface="+mn-lt"/>
                        </a:rPr>
                        <a:t>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48779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생존여부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Survived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73716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등급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 err="1">
                          <a:latin typeface="+mn-lt"/>
                        </a:rPr>
                        <a:t>Pclass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48766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이름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Name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47517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lt"/>
                        </a:rPr>
                        <a:t>성별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Sex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88529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나이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Age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87319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형제</a:t>
                      </a:r>
                      <a:r>
                        <a:rPr lang="en-US" altLang="ko-KR" sz="1000" dirty="0">
                          <a:latin typeface="+mn-lt"/>
                        </a:rPr>
                        <a:t>/</a:t>
                      </a:r>
                      <a:r>
                        <a:rPr lang="ko-KR" altLang="en-US" sz="1000" dirty="0">
                          <a:latin typeface="+mn-lt"/>
                        </a:rPr>
                        <a:t>배우자 수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ko-KR" altLang="en-US" sz="1000" dirty="0">
                          <a:latin typeface="+mn-lt"/>
                        </a:rPr>
                        <a:t>승선</a:t>
                      </a:r>
                      <a:r>
                        <a:rPr lang="en-US" altLang="ko-KR" sz="1000" dirty="0">
                          <a:latin typeface="+mn-lt"/>
                        </a:rPr>
                        <a:t>)(</a:t>
                      </a:r>
                      <a:r>
                        <a:rPr lang="en-US" altLang="ko-KR" sz="1000" b="1" dirty="0" err="1">
                          <a:latin typeface="+mn-lt"/>
                        </a:rPr>
                        <a:t>SibSp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5012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부모</a:t>
                      </a:r>
                      <a:r>
                        <a:rPr lang="en-US" altLang="ko-KR" sz="1000" dirty="0">
                          <a:latin typeface="+mn-lt"/>
                        </a:rPr>
                        <a:t>, </a:t>
                      </a:r>
                      <a:r>
                        <a:rPr lang="ko-KR" altLang="en-US" sz="1000" dirty="0">
                          <a:latin typeface="+mn-lt"/>
                        </a:rPr>
                        <a:t>자식 수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ko-KR" altLang="en-US" sz="1000" dirty="0">
                          <a:latin typeface="+mn-lt"/>
                        </a:rPr>
                        <a:t>승선</a:t>
                      </a:r>
                      <a:r>
                        <a:rPr lang="en-US" altLang="ko-KR" sz="1000" dirty="0">
                          <a:latin typeface="+mn-lt"/>
                        </a:rPr>
                        <a:t>)(</a:t>
                      </a:r>
                      <a:r>
                        <a:rPr lang="en-US" altLang="ko-KR" sz="1000" b="1" dirty="0">
                          <a:latin typeface="+mn-lt"/>
                        </a:rPr>
                        <a:t>Parch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7109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</a:rPr>
                        <a:t>티켓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Ticket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75512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lt"/>
                        </a:rPr>
                        <a:t>지불운임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Fare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22370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lt"/>
                        </a:rPr>
                        <a:t>승객 선실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Cabin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02078"/>
                  </a:ext>
                </a:extLst>
              </a:tr>
              <a:tr h="130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lt"/>
                        </a:rPr>
                        <a:t>승선 항구</a:t>
                      </a:r>
                      <a:r>
                        <a:rPr lang="en-US" altLang="ko-KR" sz="1000" dirty="0">
                          <a:latin typeface="+mn-lt"/>
                        </a:rPr>
                        <a:t>(</a:t>
                      </a:r>
                      <a:r>
                        <a:rPr lang="en-US" altLang="ko-KR" sz="1000" b="1" dirty="0">
                          <a:latin typeface="+mn-lt"/>
                        </a:rPr>
                        <a:t>Embarked</a:t>
                      </a:r>
                      <a:r>
                        <a:rPr lang="en-US" altLang="ko-KR" sz="1000" dirty="0">
                          <a:latin typeface="+mn-lt"/>
                        </a:rPr>
                        <a:t>)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739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7E0A1519-FC14-44FE-8A2F-278C7879582C}"/>
              </a:ext>
            </a:extLst>
          </p:cNvPr>
          <p:cNvGrpSpPr/>
          <p:nvPr/>
        </p:nvGrpSpPr>
        <p:grpSpPr>
          <a:xfrm>
            <a:off x="5596410" y="4303735"/>
            <a:ext cx="6857543" cy="2255636"/>
            <a:chOff x="5569114" y="4303735"/>
            <a:chExt cx="6857543" cy="22556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72A3F8-E2DE-42B6-8C4A-5735674A0634}"/>
                </a:ext>
              </a:extLst>
            </p:cNvPr>
            <p:cNvSpPr/>
            <p:nvPr/>
          </p:nvSpPr>
          <p:spPr>
            <a:xfrm>
              <a:off x="5569114" y="4303735"/>
              <a:ext cx="6181608" cy="22556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6972A8-1675-4198-AAAC-7AD20FD0A095}"/>
                </a:ext>
              </a:extLst>
            </p:cNvPr>
            <p:cNvSpPr txBox="1"/>
            <p:nvPr/>
          </p:nvSpPr>
          <p:spPr>
            <a:xfrm>
              <a:off x="5569114" y="4303735"/>
              <a:ext cx="685754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&lt;Data Type&gt;</a:t>
              </a:r>
            </a:p>
            <a:p>
              <a:r>
                <a:rPr lang="en-US" altLang="ko-KR" sz="1400" b="1" dirty="0">
                  <a:solidFill>
                    <a:srgbClr val="002060"/>
                  </a:solidFill>
                </a:rPr>
                <a:t>Int</a:t>
              </a:r>
              <a:r>
                <a:rPr lang="en-US" altLang="ko-KR" sz="1400" dirty="0">
                  <a:solidFill>
                    <a:srgbClr val="002060"/>
                  </a:solidFill>
                </a:rPr>
                <a:t>: </a:t>
              </a:r>
              <a:r>
                <a:rPr lang="ko-KR" altLang="en-US" sz="1400" dirty="0">
                  <a:solidFill>
                    <a:srgbClr val="002060"/>
                  </a:solidFill>
                </a:rPr>
                <a:t>정수</a:t>
              </a:r>
              <a:r>
                <a:rPr lang="en-US" altLang="ko-KR" sz="1400" dirty="0">
                  <a:solidFill>
                    <a:srgbClr val="002060"/>
                  </a:solidFill>
                </a:rPr>
                <a:t>(ex: 1, 2, 3..)</a:t>
              </a:r>
            </a:p>
            <a:p>
              <a:r>
                <a:rPr lang="en-US" altLang="ko-KR" sz="1400" b="1" dirty="0">
                  <a:solidFill>
                    <a:srgbClr val="002060"/>
                  </a:solidFill>
                </a:rPr>
                <a:t>Object</a:t>
              </a:r>
              <a:r>
                <a:rPr lang="en-US" altLang="ko-KR" sz="1400" dirty="0">
                  <a:solidFill>
                    <a:srgbClr val="002060"/>
                  </a:solidFill>
                </a:rPr>
                <a:t>: </a:t>
              </a:r>
              <a:r>
                <a:rPr lang="ko-KR" altLang="en-US" sz="1400" dirty="0">
                  <a:solidFill>
                    <a:srgbClr val="002060"/>
                  </a:solidFill>
                </a:rPr>
                <a:t>문자</a:t>
              </a:r>
              <a:endParaRPr lang="en-US" altLang="ko-KR" sz="1400" dirty="0">
                <a:solidFill>
                  <a:srgbClr val="002060"/>
                </a:solidFill>
              </a:endParaRPr>
            </a:p>
            <a:p>
              <a:r>
                <a:rPr lang="en-US" altLang="ko-KR" sz="1400" b="1" dirty="0">
                  <a:solidFill>
                    <a:srgbClr val="002060"/>
                  </a:solidFill>
                </a:rPr>
                <a:t>Float</a:t>
              </a:r>
              <a:r>
                <a:rPr lang="en-US" altLang="ko-KR" sz="1400" dirty="0">
                  <a:solidFill>
                    <a:srgbClr val="002060"/>
                  </a:solidFill>
                </a:rPr>
                <a:t>: </a:t>
              </a:r>
              <a:r>
                <a:rPr lang="ko-KR" altLang="en-US" sz="1400" dirty="0">
                  <a:solidFill>
                    <a:srgbClr val="002060"/>
                  </a:solidFill>
                </a:rPr>
                <a:t>실수</a:t>
              </a:r>
              <a:r>
                <a:rPr lang="en-US" altLang="ko-KR" sz="1400" dirty="0">
                  <a:solidFill>
                    <a:srgbClr val="002060"/>
                  </a:solidFill>
                </a:rPr>
                <a:t>(ex: 1.0, 2.5, 3.7 .. )</a:t>
              </a:r>
            </a:p>
            <a:p>
              <a:endParaRPr lang="en-US" altLang="ko-KR" sz="1400" dirty="0">
                <a:solidFill>
                  <a:srgbClr val="002060"/>
                </a:solidFill>
              </a:endParaRPr>
            </a:p>
            <a:p>
              <a:r>
                <a:rPr lang="en-US" altLang="ko-KR" sz="1400" b="1" dirty="0">
                  <a:solidFill>
                    <a:srgbClr val="002060"/>
                  </a:solidFill>
                </a:rPr>
                <a:t>&lt;null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이란</a:t>
              </a:r>
              <a:r>
                <a:rPr lang="en-US" altLang="ko-KR" sz="1400" b="1" dirty="0">
                  <a:solidFill>
                    <a:srgbClr val="002060"/>
                  </a:solidFill>
                </a:rPr>
                <a:t>?&gt; - </a:t>
              </a:r>
              <a:r>
                <a:rPr lang="ko-KR" altLang="en-US" sz="1400" b="1" dirty="0" err="1">
                  <a:solidFill>
                    <a:srgbClr val="002060"/>
                  </a:solidFill>
                </a:rPr>
                <a:t>결측치</a:t>
              </a:r>
              <a:endParaRPr lang="en-US" altLang="ko-KR" sz="1400" b="1" dirty="0">
                <a:solidFill>
                  <a:srgbClr val="002060"/>
                </a:solidFill>
              </a:endParaRPr>
            </a:p>
            <a:p>
              <a:r>
                <a:rPr lang="en-US" altLang="ko-KR" sz="1400" dirty="0">
                  <a:solidFill>
                    <a:srgbClr val="002060"/>
                  </a:solidFill>
                </a:rPr>
                <a:t>“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값이 없음</a:t>
              </a:r>
              <a:r>
                <a:rPr lang="en-US" altLang="ko-KR" sz="1400" dirty="0">
                  <a:solidFill>
                    <a:srgbClr val="002060"/>
                  </a:solidFill>
                </a:rPr>
                <a:t>” </a:t>
              </a:r>
            </a:p>
            <a:p>
              <a:r>
                <a:rPr lang="en-US" altLang="ko-KR" sz="1400" dirty="0">
                  <a:solidFill>
                    <a:srgbClr val="002060"/>
                  </a:solidFill>
                </a:rPr>
                <a:t>(ex: Age, Cabin</a:t>
              </a:r>
              <a:r>
                <a:rPr lang="ko-KR" altLang="en-US" sz="1400" dirty="0">
                  <a:solidFill>
                    <a:srgbClr val="002060"/>
                  </a:solidFill>
                </a:rPr>
                <a:t>의 경우 다른 열의 </a:t>
              </a:r>
              <a:r>
                <a:rPr lang="en-US" altLang="ko-KR" sz="1400" dirty="0">
                  <a:solidFill>
                    <a:srgbClr val="002060"/>
                  </a:solidFill>
                </a:rPr>
                <a:t>data </a:t>
              </a:r>
              <a:r>
                <a:rPr lang="ko-KR" altLang="en-US" sz="1400" dirty="0">
                  <a:solidFill>
                    <a:srgbClr val="002060"/>
                  </a:solidFill>
                </a:rPr>
                <a:t>개수인 </a:t>
              </a:r>
              <a:r>
                <a:rPr lang="en-US" altLang="ko-KR" sz="1400" dirty="0">
                  <a:solidFill>
                    <a:srgbClr val="002060"/>
                  </a:solidFill>
                </a:rPr>
                <a:t>891</a:t>
              </a:r>
              <a:r>
                <a:rPr lang="ko-KR" altLang="en-US" sz="1400" dirty="0">
                  <a:solidFill>
                    <a:srgbClr val="002060"/>
                  </a:solidFill>
                </a:rPr>
                <a:t>보다 적다 </a:t>
              </a:r>
              <a:r>
                <a:rPr lang="en-US" altLang="ko-KR" sz="1400" dirty="0">
                  <a:solidFill>
                    <a:srgbClr val="002060"/>
                  </a:solidFill>
                </a:rPr>
                <a:t>– null</a:t>
              </a:r>
              <a:r>
                <a:rPr lang="ko-KR" altLang="en-US" sz="1400" dirty="0">
                  <a:solidFill>
                    <a:srgbClr val="002060"/>
                  </a:solidFill>
                </a:rPr>
                <a:t>값 존재</a:t>
              </a:r>
              <a:r>
                <a:rPr lang="en-US" altLang="ko-KR" sz="1400" dirty="0">
                  <a:solidFill>
                    <a:srgbClr val="002060"/>
                  </a:solidFill>
                </a:rPr>
                <a:t>)</a:t>
              </a:r>
            </a:p>
            <a:p>
              <a:endParaRPr lang="en-US" altLang="ko-KR" sz="1400" dirty="0">
                <a:solidFill>
                  <a:srgbClr val="002060"/>
                </a:solidFill>
              </a:endParaRPr>
            </a:p>
            <a:p>
              <a:r>
                <a:rPr lang="en-US" altLang="ko-KR" sz="1400" b="1" dirty="0">
                  <a:solidFill>
                    <a:srgbClr val="002060"/>
                  </a:solidFill>
                </a:rPr>
                <a:t>=&gt; 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분석 또는 </a:t>
              </a:r>
              <a:r>
                <a:rPr lang="ko-KR" altLang="en-US" sz="1400" b="1" dirty="0" err="1">
                  <a:solidFill>
                    <a:srgbClr val="002060"/>
                  </a:solidFill>
                </a:rPr>
                <a:t>머신러닝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 수행을 위해서는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null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을 채우거나 제거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해야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11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98148CE-929E-4CA5-B06C-339EB92FA7F4}"/>
              </a:ext>
            </a:extLst>
          </p:cNvPr>
          <p:cNvSpPr txBox="1"/>
          <p:nvPr/>
        </p:nvSpPr>
        <p:spPr>
          <a:xfrm>
            <a:off x="1809135" y="1012723"/>
            <a:ext cx="2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Embarked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006B8-29AC-4308-84D9-CF3F6357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1099902" cy="83337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(2)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시각화 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Survived)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6E98EC-691C-4282-92F0-072649E01AB7}"/>
              </a:ext>
            </a:extLst>
          </p:cNvPr>
          <p:cNvSpPr/>
          <p:nvPr/>
        </p:nvSpPr>
        <p:spPr>
          <a:xfrm>
            <a:off x="6164826" y="2566219"/>
            <a:ext cx="45719" cy="245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0D4B66-910E-4E84-81BC-A1B4F1652953}"/>
              </a:ext>
            </a:extLst>
          </p:cNvPr>
          <p:cNvGrpSpPr/>
          <p:nvPr/>
        </p:nvGrpSpPr>
        <p:grpSpPr>
          <a:xfrm>
            <a:off x="7978999" y="1856959"/>
            <a:ext cx="3935300" cy="3479316"/>
            <a:chOff x="8158377" y="833377"/>
            <a:chExt cx="3935300" cy="34793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D62DB7-16DF-45E6-9950-D1C2C5321399}"/>
                </a:ext>
              </a:extLst>
            </p:cNvPr>
            <p:cNvSpPr/>
            <p:nvPr/>
          </p:nvSpPr>
          <p:spPr>
            <a:xfrm>
              <a:off x="8161361" y="833377"/>
              <a:ext cx="3932316" cy="34793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0616E9-2201-4741-83B3-2B54F7423532}"/>
                </a:ext>
              </a:extLst>
            </p:cNvPr>
            <p:cNvSpPr txBox="1"/>
            <p:nvPr/>
          </p:nvSpPr>
          <p:spPr>
            <a:xfrm>
              <a:off x="8158377" y="833377"/>
              <a:ext cx="3755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plt.figure</a:t>
              </a:r>
              <a:r>
                <a:rPr lang="en-US" altLang="ko-KR" sz="1100" b="1" dirty="0"/>
                <a:t>(</a:t>
              </a:r>
              <a:r>
                <a:rPr lang="en-US" altLang="ko-KR" sz="1100" b="1" dirty="0" err="1"/>
                <a:t>figsize</a:t>
              </a:r>
              <a:r>
                <a:rPr lang="en-US" altLang="ko-KR" sz="1100" b="1" dirty="0"/>
                <a:t> = 10, 5): </a:t>
              </a:r>
              <a:r>
                <a:rPr lang="ko-KR" altLang="en-US" sz="1100" b="1" dirty="0"/>
                <a:t>가로</a:t>
              </a:r>
              <a:r>
                <a:rPr lang="en-US" altLang="ko-KR" sz="1100" b="1" dirty="0"/>
                <a:t>10, </a:t>
              </a:r>
              <a:r>
                <a:rPr lang="ko-KR" altLang="en-US" sz="1100" b="1" dirty="0"/>
                <a:t>세로 </a:t>
              </a:r>
              <a:r>
                <a:rPr lang="en-US" altLang="ko-KR" sz="1100" b="1" dirty="0"/>
                <a:t>5</a:t>
              </a:r>
              <a:r>
                <a:rPr lang="ko-KR" altLang="en-US" sz="1100" b="1" dirty="0"/>
                <a:t>인치의 도화지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517FA6-70A3-47FD-BC19-94DB624485E9}"/>
                </a:ext>
              </a:extLst>
            </p:cNvPr>
            <p:cNvSpPr/>
            <p:nvPr/>
          </p:nvSpPr>
          <p:spPr>
            <a:xfrm>
              <a:off x="8322830" y="1296134"/>
              <a:ext cx="1713508" cy="27859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12E646-2D83-400F-9C84-FBA0099F6C6A}"/>
                </a:ext>
              </a:extLst>
            </p:cNvPr>
            <p:cNvSpPr/>
            <p:nvPr/>
          </p:nvSpPr>
          <p:spPr>
            <a:xfrm>
              <a:off x="10213759" y="1296133"/>
              <a:ext cx="1744409" cy="27859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C6446C-8327-4047-820A-EA49891E93D2}"/>
                </a:ext>
              </a:extLst>
            </p:cNvPr>
            <p:cNvSpPr txBox="1"/>
            <p:nvPr/>
          </p:nvSpPr>
          <p:spPr>
            <a:xfrm>
              <a:off x="8306064" y="1297833"/>
              <a:ext cx="185198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plt.subplot</a:t>
              </a:r>
              <a:r>
                <a:rPr lang="en-US" altLang="ko-KR" sz="1100" b="1" dirty="0"/>
                <a:t>(1, 2, 1)</a:t>
              </a:r>
            </a:p>
            <a:p>
              <a:r>
                <a:rPr lang="en-US" altLang="ko-KR" sz="1100" b="1" dirty="0"/>
                <a:t>1</a:t>
              </a:r>
              <a:r>
                <a:rPr lang="ko-KR" altLang="en-US" sz="1100" b="1" dirty="0"/>
                <a:t>행</a:t>
              </a:r>
              <a:r>
                <a:rPr lang="en-US" altLang="ko-KR" sz="1100" b="1" dirty="0"/>
                <a:t>2</a:t>
              </a:r>
              <a:r>
                <a:rPr lang="ko-KR" altLang="en-US" sz="1100" b="1" dirty="0"/>
                <a:t>열의 </a:t>
              </a:r>
              <a:endParaRPr lang="en-US" altLang="ko-KR" sz="1100" b="1" dirty="0"/>
            </a:p>
            <a:p>
              <a:r>
                <a:rPr lang="ko-KR" altLang="en-US" sz="1100" b="1" dirty="0"/>
                <a:t>첫번째 그래프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000F76-0C1D-4C98-83CD-F534F321C860}"/>
                </a:ext>
              </a:extLst>
            </p:cNvPr>
            <p:cNvSpPr txBox="1"/>
            <p:nvPr/>
          </p:nvSpPr>
          <p:spPr>
            <a:xfrm>
              <a:off x="10158053" y="1296134"/>
              <a:ext cx="1376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plt.subplot</a:t>
              </a:r>
              <a:r>
                <a:rPr lang="en-US" altLang="ko-KR" sz="1100" b="1" dirty="0"/>
                <a:t>(1, 2, 2)</a:t>
              </a:r>
            </a:p>
            <a:p>
              <a:r>
                <a:rPr lang="en-US" altLang="ko-KR" sz="1100" b="1" dirty="0"/>
                <a:t>1</a:t>
              </a:r>
              <a:r>
                <a:rPr lang="ko-KR" altLang="en-US" sz="1100" b="1" dirty="0"/>
                <a:t>행</a:t>
              </a:r>
              <a:r>
                <a:rPr lang="en-US" altLang="ko-KR" sz="1100" b="1" dirty="0"/>
                <a:t>2</a:t>
              </a:r>
              <a:r>
                <a:rPr lang="ko-KR" altLang="en-US" sz="1100" b="1" dirty="0"/>
                <a:t>열의 </a:t>
              </a:r>
              <a:endParaRPr lang="en-US" altLang="ko-KR" sz="1100" b="1" dirty="0"/>
            </a:p>
            <a:p>
              <a:r>
                <a:rPr lang="ko-KR" altLang="en-US" sz="1100" b="1" dirty="0"/>
                <a:t>두번째 그래프</a:t>
              </a:r>
            </a:p>
            <a:p>
              <a:endParaRPr lang="ko-KR" altLang="en-US" sz="11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BE00E9-246C-4052-A24F-DCD66D938750}"/>
              </a:ext>
            </a:extLst>
          </p:cNvPr>
          <p:cNvGrpSpPr/>
          <p:nvPr/>
        </p:nvGrpSpPr>
        <p:grpSpPr>
          <a:xfrm>
            <a:off x="277701" y="714695"/>
            <a:ext cx="7443166" cy="5988985"/>
            <a:chOff x="540774" y="632809"/>
            <a:chExt cx="7443166" cy="59889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B1768A-BB67-4E68-89EB-C6AB626153D9}"/>
                </a:ext>
              </a:extLst>
            </p:cNvPr>
            <p:cNvSpPr/>
            <p:nvPr/>
          </p:nvSpPr>
          <p:spPr>
            <a:xfrm>
              <a:off x="540774" y="690085"/>
              <a:ext cx="7443166" cy="5931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DFA9BF4-584A-4C61-AEB5-79C05E2A7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932"/>
            <a:stretch/>
          </p:blipFill>
          <p:spPr>
            <a:xfrm>
              <a:off x="1011234" y="991558"/>
              <a:ext cx="6496929" cy="13513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625AF5-5561-4AD6-8F3E-C21DBCC3F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16" y="2501079"/>
              <a:ext cx="6483367" cy="366683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ECA87F-AE97-487F-9E0B-17110FFAD3E9}"/>
                </a:ext>
              </a:extLst>
            </p:cNvPr>
            <p:cNvSpPr txBox="1"/>
            <p:nvPr/>
          </p:nvSpPr>
          <p:spPr>
            <a:xfrm>
              <a:off x="2024622" y="6213076"/>
              <a:ext cx="4580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2060"/>
                  </a:solidFill>
                </a:rPr>
                <a:t>- </a:t>
              </a:r>
              <a:r>
                <a:rPr lang="ko-KR" altLang="en-US" b="1" dirty="0">
                  <a:solidFill>
                    <a:srgbClr val="002060"/>
                  </a:solidFill>
                </a:rPr>
                <a:t>사망자가 생존자보다 많은 것을 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A88B64-F196-4CCA-9729-D90D446A066F}"/>
                </a:ext>
              </a:extLst>
            </p:cNvPr>
            <p:cNvSpPr txBox="1"/>
            <p:nvPr/>
          </p:nvSpPr>
          <p:spPr>
            <a:xfrm>
              <a:off x="3106993" y="632809"/>
              <a:ext cx="259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2060"/>
                  </a:solidFill>
                </a:rPr>
                <a:t>Survived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3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3CBBD5-B3EC-498C-9E2C-EFB6A142D107}"/>
              </a:ext>
            </a:extLst>
          </p:cNvPr>
          <p:cNvSpPr/>
          <p:nvPr/>
        </p:nvSpPr>
        <p:spPr>
          <a:xfrm>
            <a:off x="6359732" y="1324910"/>
            <a:ext cx="5389816" cy="5279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B76516-2F89-458E-A4C9-3250A6168F35}"/>
              </a:ext>
            </a:extLst>
          </p:cNvPr>
          <p:cNvSpPr/>
          <p:nvPr/>
        </p:nvSpPr>
        <p:spPr>
          <a:xfrm>
            <a:off x="540774" y="1341870"/>
            <a:ext cx="5230761" cy="5279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081D9-1F9E-4CB1-8BAA-D0407AE48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83" y="1433290"/>
            <a:ext cx="4850683" cy="3766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867827-4241-4AC4-A366-D6169FA89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2" y="1448097"/>
            <a:ext cx="4631744" cy="37517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C54C349-6440-4652-BCFC-E432300F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83337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(2)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시각화 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Embarked, Sex)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0BCC6-3B81-43D0-9D59-83CD2E72A6CA}"/>
              </a:ext>
            </a:extLst>
          </p:cNvPr>
          <p:cNvSpPr txBox="1"/>
          <p:nvPr/>
        </p:nvSpPr>
        <p:spPr>
          <a:xfrm>
            <a:off x="7078729" y="5326019"/>
            <a:ext cx="3647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</a:rPr>
              <a:t>- </a:t>
            </a:r>
            <a:r>
              <a:rPr lang="en-US" altLang="ko-KR" sz="1400" b="1" dirty="0">
                <a:solidFill>
                  <a:srgbClr val="002060"/>
                </a:solidFill>
              </a:rPr>
              <a:t>S </a:t>
            </a:r>
            <a:r>
              <a:rPr lang="ko-KR" altLang="en-US" sz="1400" b="1" dirty="0">
                <a:solidFill>
                  <a:srgbClr val="002060"/>
                </a:solidFill>
              </a:rPr>
              <a:t>선착장</a:t>
            </a:r>
            <a:r>
              <a:rPr lang="ko-KR" altLang="en-US" sz="1400" dirty="0">
                <a:solidFill>
                  <a:srgbClr val="002060"/>
                </a:solidFill>
              </a:rPr>
              <a:t> 탑승승객이 가장 많았으나 </a:t>
            </a:r>
            <a:r>
              <a:rPr lang="ko-KR" altLang="en-US" sz="1400" b="1" dirty="0">
                <a:solidFill>
                  <a:srgbClr val="002060"/>
                </a:solidFill>
              </a:rPr>
              <a:t>사망자 수가 가장 높았다</a:t>
            </a:r>
            <a:r>
              <a:rPr lang="en-US" altLang="ko-KR" sz="14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- </a:t>
            </a:r>
            <a:r>
              <a:rPr lang="en-US" altLang="ko-KR" sz="1400" b="1" dirty="0">
                <a:solidFill>
                  <a:srgbClr val="002060"/>
                </a:solidFill>
              </a:rPr>
              <a:t>Q</a:t>
            </a:r>
            <a:r>
              <a:rPr lang="ko-KR" altLang="en-US" sz="1400" b="1" dirty="0">
                <a:solidFill>
                  <a:srgbClr val="002060"/>
                </a:solidFill>
              </a:rPr>
              <a:t> 선착장</a:t>
            </a:r>
            <a:r>
              <a:rPr lang="ko-KR" altLang="en-US" sz="1400" dirty="0">
                <a:solidFill>
                  <a:srgbClr val="002060"/>
                </a:solidFill>
              </a:rPr>
              <a:t> 탑승승객이 가장 적었으나 </a:t>
            </a:r>
            <a:r>
              <a:rPr lang="ko-KR" altLang="en-US" sz="1400" b="1" dirty="0">
                <a:solidFill>
                  <a:srgbClr val="002060"/>
                </a:solidFill>
              </a:rPr>
              <a:t>사망자 수가 가장 적었다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B0723-3802-4F7E-BC5A-E2A8B5B467E7}"/>
              </a:ext>
            </a:extLst>
          </p:cNvPr>
          <p:cNvSpPr txBox="1"/>
          <p:nvPr/>
        </p:nvSpPr>
        <p:spPr>
          <a:xfrm>
            <a:off x="1007901" y="5441581"/>
            <a:ext cx="4296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</a:rPr>
              <a:t>남성승객</a:t>
            </a:r>
            <a:r>
              <a:rPr lang="ko-KR" altLang="en-US" sz="1400" dirty="0">
                <a:solidFill>
                  <a:srgbClr val="002060"/>
                </a:solidFill>
              </a:rPr>
              <a:t>이 여성승객보다 </a:t>
            </a:r>
            <a:r>
              <a:rPr lang="ko-KR" altLang="en-US" sz="1400" b="1" dirty="0">
                <a:solidFill>
                  <a:srgbClr val="002060"/>
                </a:solidFill>
              </a:rPr>
              <a:t>많았다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endParaRPr lang="en-US" altLang="ko-KR" sz="1400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</a:rPr>
              <a:t>남성의 생존비율</a:t>
            </a:r>
            <a:r>
              <a:rPr lang="ko-KR" altLang="en-US" sz="1400" dirty="0">
                <a:solidFill>
                  <a:srgbClr val="002060"/>
                </a:solidFill>
              </a:rPr>
              <a:t>이 여성보다 </a:t>
            </a:r>
            <a:r>
              <a:rPr lang="ko-KR" altLang="en-US" sz="1400" b="1" dirty="0">
                <a:solidFill>
                  <a:srgbClr val="002060"/>
                </a:solidFill>
              </a:rPr>
              <a:t>극히 낮았다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75B22-CD9D-4818-AC58-659724BF978F}"/>
              </a:ext>
            </a:extLst>
          </p:cNvPr>
          <p:cNvSpPr txBox="1"/>
          <p:nvPr/>
        </p:nvSpPr>
        <p:spPr>
          <a:xfrm>
            <a:off x="1809135" y="1012723"/>
            <a:ext cx="2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Sex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1F9FA6-9661-45EE-B55B-E09E4B011BBA}"/>
              </a:ext>
            </a:extLst>
          </p:cNvPr>
          <p:cNvSpPr txBox="1"/>
          <p:nvPr/>
        </p:nvSpPr>
        <p:spPr>
          <a:xfrm>
            <a:off x="7787148" y="992985"/>
            <a:ext cx="2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Embarked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6348D-7E01-4119-A53E-CD7C891A442E}"/>
              </a:ext>
            </a:extLst>
          </p:cNvPr>
          <p:cNvSpPr/>
          <p:nvPr/>
        </p:nvSpPr>
        <p:spPr>
          <a:xfrm>
            <a:off x="6420465" y="1327149"/>
            <a:ext cx="5230761" cy="5279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2AC97-4BC0-486C-BBC6-EBD712B7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59" y="1447900"/>
            <a:ext cx="4518854" cy="3929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81FE4-BDB2-4E79-852A-B08404282663}"/>
              </a:ext>
            </a:extLst>
          </p:cNvPr>
          <p:cNvSpPr txBox="1"/>
          <p:nvPr/>
        </p:nvSpPr>
        <p:spPr>
          <a:xfrm>
            <a:off x="6784259" y="5530851"/>
            <a:ext cx="4714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</a:rPr>
              <a:t>형제나 배우자의 수</a:t>
            </a:r>
            <a:r>
              <a:rPr lang="ko-KR" altLang="en-US" sz="1400" dirty="0">
                <a:solidFill>
                  <a:srgbClr val="002060"/>
                </a:solidFill>
              </a:rPr>
              <a:t>가 </a:t>
            </a:r>
            <a:r>
              <a:rPr lang="en-US" altLang="ko-KR" sz="1400" b="1" dirty="0">
                <a:solidFill>
                  <a:srgbClr val="002060"/>
                </a:solidFill>
              </a:rPr>
              <a:t>0 </a:t>
            </a:r>
            <a:r>
              <a:rPr lang="ko-KR" altLang="en-US" sz="1400" b="1" dirty="0">
                <a:solidFill>
                  <a:srgbClr val="002060"/>
                </a:solidFill>
              </a:rPr>
              <a:t>또는 </a:t>
            </a:r>
            <a:r>
              <a:rPr lang="en-US" altLang="ko-KR" sz="1400" b="1" dirty="0">
                <a:solidFill>
                  <a:srgbClr val="002060"/>
                </a:solidFill>
              </a:rPr>
              <a:t>1</a:t>
            </a:r>
            <a:r>
              <a:rPr lang="ko-KR" altLang="en-US" sz="1400" dirty="0">
                <a:solidFill>
                  <a:srgbClr val="002060"/>
                </a:solidFill>
              </a:rPr>
              <a:t>인 승객이 많았다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</a:rPr>
              <a:t>많은 가족이 동행</a:t>
            </a:r>
            <a:r>
              <a:rPr lang="ko-KR" altLang="en-US" sz="1400" dirty="0">
                <a:solidFill>
                  <a:srgbClr val="002060"/>
                </a:solidFill>
              </a:rPr>
              <a:t>한 </a:t>
            </a:r>
            <a:r>
              <a:rPr lang="ko-KR" altLang="en-US" sz="1400" b="1" dirty="0">
                <a:solidFill>
                  <a:srgbClr val="002060"/>
                </a:solidFill>
              </a:rPr>
              <a:t>승객</a:t>
            </a:r>
            <a:r>
              <a:rPr lang="ko-KR" altLang="en-US" sz="1400" dirty="0">
                <a:solidFill>
                  <a:srgbClr val="002060"/>
                </a:solidFill>
              </a:rPr>
              <a:t>들도 있었다</a:t>
            </a:r>
            <a:r>
              <a:rPr lang="ko-KR" altLang="en-US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</a:rPr>
              <a:t>(5, 8)</a:t>
            </a:r>
          </a:p>
          <a:p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9A6F7-D84E-43C1-909F-7925D2A6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83337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(2)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시각화 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Parch, </a:t>
            </a:r>
            <a:r>
              <a:rPr lang="en-US" altLang="ko-KR" b="1" dirty="0" err="1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SibSp</a:t>
            </a:r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)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49BB7-23A0-403C-A1BE-7D8E4E69939D}"/>
              </a:ext>
            </a:extLst>
          </p:cNvPr>
          <p:cNvSpPr/>
          <p:nvPr/>
        </p:nvSpPr>
        <p:spPr>
          <a:xfrm>
            <a:off x="540774" y="1341870"/>
            <a:ext cx="5230761" cy="5279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30B2A-DF0F-4D30-AC12-E4B3AAA503E7}"/>
              </a:ext>
            </a:extLst>
          </p:cNvPr>
          <p:cNvSpPr txBox="1"/>
          <p:nvPr/>
        </p:nvSpPr>
        <p:spPr>
          <a:xfrm>
            <a:off x="958740" y="5530851"/>
            <a:ext cx="4296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</a:rPr>
              <a:t>동행한 부모 또는 자식 수가 </a:t>
            </a:r>
            <a:r>
              <a:rPr lang="en-US" altLang="ko-KR" sz="1400" b="1" dirty="0">
                <a:solidFill>
                  <a:srgbClr val="002060"/>
                </a:solidFill>
              </a:rPr>
              <a:t>0, 1, 2</a:t>
            </a:r>
            <a:r>
              <a:rPr lang="ko-KR" altLang="en-US" sz="1400" b="1" dirty="0">
                <a:solidFill>
                  <a:srgbClr val="002060"/>
                </a:solidFill>
              </a:rPr>
              <a:t>가 많았다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endParaRPr lang="en-US" altLang="ko-KR" sz="1400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002060"/>
                </a:solidFill>
              </a:rPr>
              <a:t>많은 가족이 동행</a:t>
            </a:r>
            <a:r>
              <a:rPr lang="ko-KR" altLang="en-US" sz="1400" dirty="0">
                <a:solidFill>
                  <a:srgbClr val="002060"/>
                </a:solidFill>
              </a:rPr>
              <a:t>한 </a:t>
            </a:r>
            <a:r>
              <a:rPr lang="ko-KR" altLang="en-US" sz="1400" b="1" dirty="0">
                <a:solidFill>
                  <a:srgbClr val="002060"/>
                </a:solidFill>
              </a:rPr>
              <a:t>승객</a:t>
            </a:r>
            <a:r>
              <a:rPr lang="ko-KR" altLang="en-US" sz="1400" dirty="0">
                <a:solidFill>
                  <a:srgbClr val="002060"/>
                </a:solidFill>
              </a:rPr>
              <a:t>들도 있었다</a:t>
            </a:r>
            <a:r>
              <a:rPr lang="ko-KR" altLang="en-US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</a:rPr>
              <a:t>(5, 6)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7B65F-A6AF-4B09-9055-A1497348AD11}"/>
              </a:ext>
            </a:extLst>
          </p:cNvPr>
          <p:cNvSpPr txBox="1"/>
          <p:nvPr/>
        </p:nvSpPr>
        <p:spPr>
          <a:xfrm>
            <a:off x="1809135" y="1012723"/>
            <a:ext cx="2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Parch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10677-6922-4BF5-9328-CFB255808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7" y="1445583"/>
            <a:ext cx="4597513" cy="392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4D535E-5AF8-43EF-8EF6-429BF94A970F}"/>
              </a:ext>
            </a:extLst>
          </p:cNvPr>
          <p:cNvSpPr txBox="1"/>
          <p:nvPr/>
        </p:nvSpPr>
        <p:spPr>
          <a:xfrm>
            <a:off x="7787148" y="957817"/>
            <a:ext cx="2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2060"/>
                </a:solidFill>
              </a:rPr>
              <a:t>SibSp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3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C5813E-F773-4CAB-B1E4-6DF9AAE12B6E}"/>
              </a:ext>
            </a:extLst>
          </p:cNvPr>
          <p:cNvSpPr/>
          <p:nvPr/>
        </p:nvSpPr>
        <p:spPr>
          <a:xfrm>
            <a:off x="975851" y="752295"/>
            <a:ext cx="7877584" cy="737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F335E-C3E4-4DAF-BB2A-31E40A5C8709}"/>
              </a:ext>
            </a:extLst>
          </p:cNvPr>
          <p:cNvSpPr/>
          <p:nvPr/>
        </p:nvSpPr>
        <p:spPr>
          <a:xfrm>
            <a:off x="4991085" y="2123768"/>
            <a:ext cx="6856787" cy="4498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BF5133-C8E0-4ACF-B808-6337ECCD6EFD}"/>
              </a:ext>
            </a:extLst>
          </p:cNvPr>
          <p:cNvSpPr/>
          <p:nvPr/>
        </p:nvSpPr>
        <p:spPr>
          <a:xfrm>
            <a:off x="120954" y="2121436"/>
            <a:ext cx="4591666" cy="4498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03F6BA-2359-423B-8C12-D449D87D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" y="0"/>
            <a:ext cx="10515600" cy="83337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lt"/>
                <a:ea typeface="나눔바른고딕" panose="020B0603020101020101" pitchFamily="50" charset="-127"/>
              </a:rPr>
              <a:t>(3)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데이터 </a:t>
            </a:r>
            <a:r>
              <a:rPr lang="ko-KR" altLang="en-US" b="1" dirty="0" err="1">
                <a:solidFill>
                  <a:srgbClr val="002060"/>
                </a:solidFill>
                <a:ea typeface="나눔바른고딕" panose="020B0603020101020101" pitchFamily="50" charset="-127"/>
              </a:rPr>
              <a:t>전처리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– Null </a:t>
            </a:r>
            <a:r>
              <a:rPr lang="ko-KR" altLang="en-US" b="1" dirty="0">
                <a:solidFill>
                  <a:srgbClr val="002060"/>
                </a:solidFill>
                <a:ea typeface="나눔바른고딕" panose="020B0603020101020101" pitchFamily="50" charset="-127"/>
              </a:rPr>
              <a:t>제거 </a:t>
            </a:r>
            <a:endParaRPr lang="ko-KR" altLang="en-US" b="1" dirty="0">
              <a:solidFill>
                <a:srgbClr val="002060"/>
              </a:solidFill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558D2-F2FC-4E69-BEAA-7B343910E94E}"/>
              </a:ext>
            </a:extLst>
          </p:cNvPr>
          <p:cNvSpPr txBox="1"/>
          <p:nvPr/>
        </p:nvSpPr>
        <p:spPr>
          <a:xfrm>
            <a:off x="975851" y="75709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2060"/>
                </a:solidFill>
              </a:rPr>
              <a:t>결측치</a:t>
            </a:r>
            <a:r>
              <a:rPr lang="en-US" altLang="ko-KR" dirty="0">
                <a:solidFill>
                  <a:srgbClr val="002060"/>
                </a:solidFill>
              </a:rPr>
              <a:t>(null), </a:t>
            </a:r>
            <a:r>
              <a:rPr lang="ko-KR" altLang="en-US" b="1" dirty="0">
                <a:solidFill>
                  <a:srgbClr val="002060"/>
                </a:solidFill>
              </a:rPr>
              <a:t>오류 데이터</a:t>
            </a:r>
            <a:r>
              <a:rPr lang="en-US" altLang="ko-KR" dirty="0">
                <a:solidFill>
                  <a:srgbClr val="002060"/>
                </a:solidFill>
              </a:rPr>
              <a:t>(ex: </a:t>
            </a:r>
            <a:r>
              <a:rPr lang="ko-KR" altLang="en-US" dirty="0">
                <a:solidFill>
                  <a:srgbClr val="002060"/>
                </a:solidFill>
              </a:rPr>
              <a:t>이상치</a:t>
            </a:r>
            <a:r>
              <a:rPr lang="en-US" altLang="ko-KR" dirty="0">
                <a:solidFill>
                  <a:srgbClr val="002060"/>
                </a:solidFill>
              </a:rPr>
              <a:t>), </a:t>
            </a:r>
            <a:r>
              <a:rPr lang="ko-KR" altLang="en-US" b="1" dirty="0">
                <a:solidFill>
                  <a:srgbClr val="002060"/>
                </a:solidFill>
              </a:rPr>
              <a:t>모순된 데이터</a:t>
            </a:r>
            <a:r>
              <a:rPr lang="en-US" altLang="ko-KR" dirty="0">
                <a:solidFill>
                  <a:srgbClr val="002060"/>
                </a:solidFill>
              </a:rPr>
              <a:t>(ex: </a:t>
            </a:r>
            <a:r>
              <a:rPr lang="ko-KR" altLang="en-US" dirty="0">
                <a:solidFill>
                  <a:srgbClr val="002060"/>
                </a:solidFill>
              </a:rPr>
              <a:t>나이가 음수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제거</a:t>
            </a:r>
            <a:r>
              <a:rPr lang="en-US" altLang="ko-KR" dirty="0">
                <a:solidFill>
                  <a:srgbClr val="00206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또는 적절한 값으로 </a:t>
            </a:r>
            <a:r>
              <a:rPr lang="ko-KR" altLang="en-US" b="1" dirty="0">
                <a:solidFill>
                  <a:srgbClr val="002060"/>
                </a:solidFill>
              </a:rPr>
              <a:t>대체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66EA5-CE2D-46F4-BAFF-C8CC60CA7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9" y="2563888"/>
            <a:ext cx="3976073" cy="3323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731BB0-DC70-48AC-99EC-A52E5DF6D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14" y="2563888"/>
            <a:ext cx="3597475" cy="3323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D8AB39-F08D-45BA-8422-DD0BFF2D8FDD}"/>
              </a:ext>
            </a:extLst>
          </p:cNvPr>
          <p:cNvSpPr txBox="1"/>
          <p:nvPr/>
        </p:nvSpPr>
        <p:spPr>
          <a:xfrm>
            <a:off x="8853435" y="3094460"/>
            <a:ext cx="34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Age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null </a:t>
            </a:r>
            <a:r>
              <a:rPr lang="ko-KR" altLang="en-US" dirty="0">
                <a:solidFill>
                  <a:srgbClr val="002060"/>
                </a:solidFill>
              </a:rPr>
              <a:t>개수</a:t>
            </a:r>
            <a:r>
              <a:rPr lang="en-US" altLang="ko-KR" dirty="0">
                <a:solidFill>
                  <a:srgbClr val="002060"/>
                </a:solidFill>
              </a:rPr>
              <a:t>: 177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Cabin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null </a:t>
            </a:r>
            <a:r>
              <a:rPr lang="ko-KR" altLang="en-US" dirty="0">
                <a:solidFill>
                  <a:srgbClr val="002060"/>
                </a:solidFill>
              </a:rPr>
              <a:t>개수</a:t>
            </a:r>
            <a:r>
              <a:rPr lang="en-US" altLang="ko-KR" dirty="0">
                <a:solidFill>
                  <a:srgbClr val="002060"/>
                </a:solidFill>
              </a:rPr>
              <a:t>: 687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Embarked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null </a:t>
            </a:r>
            <a:r>
              <a:rPr lang="ko-KR" altLang="en-US" dirty="0">
                <a:solidFill>
                  <a:srgbClr val="002060"/>
                </a:solidFill>
              </a:rPr>
              <a:t>개수</a:t>
            </a:r>
            <a:r>
              <a:rPr lang="en-US" altLang="ko-KR" dirty="0">
                <a:solidFill>
                  <a:srgbClr val="002060"/>
                </a:solidFill>
              </a:rPr>
              <a:t>: 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DB2C8-773B-401A-8C08-58D9B3F631CA}"/>
              </a:ext>
            </a:extLst>
          </p:cNvPr>
          <p:cNvSpPr txBox="1"/>
          <p:nvPr/>
        </p:nvSpPr>
        <p:spPr>
          <a:xfrm>
            <a:off x="6005051" y="5911811"/>
            <a:ext cx="497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- Cabin</a:t>
            </a:r>
            <a:r>
              <a:rPr lang="ko-KR" altLang="en-US" sz="1200" dirty="0">
                <a:solidFill>
                  <a:srgbClr val="002060"/>
                </a:solidFill>
              </a:rPr>
              <a:t>의 </a:t>
            </a:r>
            <a:r>
              <a:rPr lang="ko-KR" altLang="en-US" sz="1200" dirty="0" err="1">
                <a:solidFill>
                  <a:srgbClr val="002060"/>
                </a:solidFill>
              </a:rPr>
              <a:t>결측치는</a:t>
            </a:r>
            <a:r>
              <a:rPr lang="ko-KR" altLang="en-US" sz="1200" dirty="0">
                <a:solidFill>
                  <a:srgbClr val="002060"/>
                </a:solidFill>
              </a:rPr>
              <a:t> 너무 많으므로  </a:t>
            </a:r>
            <a:r>
              <a:rPr lang="ko-KR" altLang="en-US" sz="1200" b="1" dirty="0">
                <a:solidFill>
                  <a:srgbClr val="002060"/>
                </a:solidFill>
              </a:rPr>
              <a:t>변수에서 제거</a:t>
            </a:r>
            <a:r>
              <a:rPr lang="ko-KR" altLang="en-US" sz="1200" dirty="0">
                <a:solidFill>
                  <a:srgbClr val="002060"/>
                </a:solidFill>
              </a:rPr>
              <a:t>하는 것이 적절</a:t>
            </a:r>
            <a:r>
              <a:rPr lang="ko-KR" altLang="en-US" sz="1200" b="1" dirty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200" b="1" dirty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- Age, Embarked</a:t>
            </a:r>
            <a:r>
              <a:rPr lang="ko-KR" altLang="en-US" sz="1200" dirty="0">
                <a:solidFill>
                  <a:srgbClr val="002060"/>
                </a:solidFill>
              </a:rPr>
              <a:t>의 경우 </a:t>
            </a:r>
            <a:r>
              <a:rPr lang="ko-KR" altLang="en-US" sz="1200" dirty="0" err="1">
                <a:solidFill>
                  <a:srgbClr val="002060"/>
                </a:solidFill>
              </a:rPr>
              <a:t>결측치를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적절한 값으로 대체</a:t>
            </a:r>
            <a:r>
              <a:rPr lang="ko-KR" altLang="en-US" sz="1200" dirty="0">
                <a:solidFill>
                  <a:srgbClr val="002060"/>
                </a:solidFill>
              </a:rPr>
              <a:t>해보자</a:t>
            </a:r>
            <a:r>
              <a:rPr lang="en-US" altLang="ko-KR" sz="1200" dirty="0">
                <a:solidFill>
                  <a:srgbClr val="002060"/>
                </a:solidFill>
              </a:rPr>
              <a:t>!</a:t>
            </a:r>
            <a:endParaRPr lang="ko-KR" altLang="en-US" sz="12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2CE55-D324-4C06-97A9-2D00847A4643}"/>
              </a:ext>
            </a:extLst>
          </p:cNvPr>
          <p:cNvSpPr/>
          <p:nvPr/>
        </p:nvSpPr>
        <p:spPr>
          <a:xfrm>
            <a:off x="3719522" y="5166388"/>
            <a:ext cx="207759" cy="2019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2969AA-72CA-4AB4-852D-43290EB0F9F4}"/>
              </a:ext>
            </a:extLst>
          </p:cNvPr>
          <p:cNvSpPr/>
          <p:nvPr/>
        </p:nvSpPr>
        <p:spPr>
          <a:xfrm>
            <a:off x="3719521" y="5685288"/>
            <a:ext cx="207759" cy="2019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1F86A4-13A8-47F1-A4EF-A9D049494892}"/>
              </a:ext>
            </a:extLst>
          </p:cNvPr>
          <p:cNvSpPr/>
          <p:nvPr/>
        </p:nvSpPr>
        <p:spPr>
          <a:xfrm>
            <a:off x="2351732" y="5166388"/>
            <a:ext cx="207759" cy="2019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A43AD9-3312-4E81-A595-B2A2D7C15562}"/>
              </a:ext>
            </a:extLst>
          </p:cNvPr>
          <p:cNvSpPr/>
          <p:nvPr/>
        </p:nvSpPr>
        <p:spPr>
          <a:xfrm>
            <a:off x="3719520" y="4706434"/>
            <a:ext cx="207759" cy="2019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93BEF2-AED1-491A-BB3D-05C7A89EB073}"/>
              </a:ext>
            </a:extLst>
          </p:cNvPr>
          <p:cNvSpPr/>
          <p:nvPr/>
        </p:nvSpPr>
        <p:spPr>
          <a:xfrm>
            <a:off x="3718689" y="4245082"/>
            <a:ext cx="207759" cy="2019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D0CA00-686C-465F-AED2-30774C1D806D}"/>
              </a:ext>
            </a:extLst>
          </p:cNvPr>
          <p:cNvSpPr/>
          <p:nvPr/>
        </p:nvSpPr>
        <p:spPr>
          <a:xfrm>
            <a:off x="3718688" y="3772260"/>
            <a:ext cx="207759" cy="2019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95379A-B1B4-4F82-AF5A-B6285B9C44A5}"/>
              </a:ext>
            </a:extLst>
          </p:cNvPr>
          <p:cNvSpPr/>
          <p:nvPr/>
        </p:nvSpPr>
        <p:spPr>
          <a:xfrm>
            <a:off x="3718688" y="3311607"/>
            <a:ext cx="207759" cy="2019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5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1482</Words>
  <Application>Microsoft Office PowerPoint</Application>
  <PresentationFormat>와이드스크린</PresentationFormat>
  <Paragraphs>266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나눔바른고딕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Titanic Data 분석을 위한 준비사항</vt:lpstr>
      <vt:lpstr>Titanic Data 분석</vt:lpstr>
      <vt:lpstr>(1) Data 불러오기, Data 확인</vt:lpstr>
      <vt:lpstr>(2) 시각화 (Survived)</vt:lpstr>
      <vt:lpstr>(2) 시각화 (Embarked, Sex)</vt:lpstr>
      <vt:lpstr>(2) 시각화 (Parch, SibSp)</vt:lpstr>
      <vt:lpstr>(3) 데이터 전처리 – Null 제거 </vt:lpstr>
      <vt:lpstr>(3) 데이터 전처리 – 결측치 채우기(Age)</vt:lpstr>
      <vt:lpstr>(3) 데이터 전처리 – 결측치 채우기(Embarked)</vt:lpstr>
      <vt:lpstr>(4) 파생변수 생성 – FamilySize, Alone</vt:lpstr>
      <vt:lpstr>(5) Feature Engineering – One Hot Encoding</vt:lpstr>
      <vt:lpstr>(6) Feature Selection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pminhyung12@naver.com</dc:creator>
  <cp:lastModifiedBy>pminhyung12@naver.com</cp:lastModifiedBy>
  <cp:revision>302</cp:revision>
  <dcterms:created xsi:type="dcterms:W3CDTF">2020-06-17T06:16:32Z</dcterms:created>
  <dcterms:modified xsi:type="dcterms:W3CDTF">2020-06-22T07:25:27Z</dcterms:modified>
</cp:coreProperties>
</file>