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493EB4B-89A0-4DD0-8603-18E0F7703296}" type="datetimeFigureOut">
              <a:rPr lang="es-CO" smtClean="0"/>
              <a:t>4/08/2022</a:t>
            </a:fld>
            <a:endParaRPr lang="es-CO"/>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CO"/>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0F5E79F-0096-4F24-A61D-A49DC43F4456}" type="slidenum">
              <a:rPr lang="es-CO" smtClean="0"/>
              <a:t>‹Nº›</a:t>
            </a:fld>
            <a:endParaRPr lang="es-CO"/>
          </a:p>
        </p:txBody>
      </p:sp>
    </p:spTree>
    <p:extLst>
      <p:ext uri="{BB962C8B-B14F-4D97-AF65-F5344CB8AC3E}">
        <p14:creationId xmlns:p14="http://schemas.microsoft.com/office/powerpoint/2010/main" val="3413835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493EB4B-89A0-4DD0-8603-18E0F7703296}" type="datetimeFigureOut">
              <a:rPr lang="es-CO" smtClean="0"/>
              <a:t>4/08/2022</a:t>
            </a:fld>
            <a:endParaRPr lang="es-CO"/>
          </a:p>
        </p:txBody>
      </p:sp>
      <p:sp>
        <p:nvSpPr>
          <p:cNvPr id="6" name="Footer Placeholder 5"/>
          <p:cNvSpPr>
            <a:spLocks noGrp="1"/>
          </p:cNvSpPr>
          <p:nvPr>
            <p:ph type="ftr" sz="quarter" idx="11"/>
          </p:nvPr>
        </p:nvSpPr>
        <p:spPr/>
        <p:txBody>
          <a:bodyPr/>
          <a:lstStyle/>
          <a:p>
            <a:endParaRPr lang="es-CO"/>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0F5E79F-0096-4F24-A61D-A49DC43F4456}" type="slidenum">
              <a:rPr lang="es-CO" smtClean="0"/>
              <a:t>‹Nº›</a:t>
            </a:fld>
            <a:endParaRPr lang="es-CO"/>
          </a:p>
        </p:txBody>
      </p:sp>
    </p:spTree>
    <p:extLst>
      <p:ext uri="{BB962C8B-B14F-4D97-AF65-F5344CB8AC3E}">
        <p14:creationId xmlns:p14="http://schemas.microsoft.com/office/powerpoint/2010/main" val="3171239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93EB4B-89A0-4DD0-8603-18E0F7703296}" type="datetimeFigureOut">
              <a:rPr lang="es-CO" smtClean="0"/>
              <a:t>4/08/2022</a:t>
            </a:fld>
            <a:endParaRPr lang="es-CO"/>
          </a:p>
        </p:txBody>
      </p:sp>
      <p:sp>
        <p:nvSpPr>
          <p:cNvPr id="5" name="Footer Placeholder 4"/>
          <p:cNvSpPr>
            <a:spLocks noGrp="1"/>
          </p:cNvSpPr>
          <p:nvPr>
            <p:ph type="ftr" sz="quarter" idx="11"/>
          </p:nvPr>
        </p:nvSpPr>
        <p:spPr/>
        <p:txBody>
          <a:bodyPr/>
          <a:lstStyle/>
          <a:p>
            <a:endParaRPr lang="es-CO"/>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F5E79F-0096-4F24-A61D-A49DC43F4456}" type="slidenum">
              <a:rPr lang="es-CO" smtClean="0"/>
              <a:t>‹Nº›</a:t>
            </a:fld>
            <a:endParaRPr lang="es-CO"/>
          </a:p>
        </p:txBody>
      </p:sp>
    </p:spTree>
    <p:extLst>
      <p:ext uri="{BB962C8B-B14F-4D97-AF65-F5344CB8AC3E}">
        <p14:creationId xmlns:p14="http://schemas.microsoft.com/office/powerpoint/2010/main" val="711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93EB4B-89A0-4DD0-8603-18E0F7703296}" type="datetimeFigureOut">
              <a:rPr lang="es-CO" smtClean="0"/>
              <a:t>4/08/2022</a:t>
            </a:fld>
            <a:endParaRPr lang="es-CO"/>
          </a:p>
        </p:txBody>
      </p:sp>
      <p:sp>
        <p:nvSpPr>
          <p:cNvPr id="5" name="Footer Placeholder 4"/>
          <p:cNvSpPr>
            <a:spLocks noGrp="1"/>
          </p:cNvSpPr>
          <p:nvPr>
            <p:ph type="ftr" sz="quarter" idx="11"/>
          </p:nvPr>
        </p:nvSpPr>
        <p:spPr/>
        <p:txBody>
          <a:bodyPr/>
          <a:lstStyle/>
          <a:p>
            <a:endParaRPr lang="es-CO"/>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F5E79F-0096-4F24-A61D-A49DC43F4456}" type="slidenum">
              <a:rPr lang="es-CO" smtClean="0"/>
              <a:t>‹Nº›</a:t>
            </a:fld>
            <a:endParaRPr lang="es-CO"/>
          </a:p>
        </p:txBody>
      </p:sp>
    </p:spTree>
    <p:extLst>
      <p:ext uri="{BB962C8B-B14F-4D97-AF65-F5344CB8AC3E}">
        <p14:creationId xmlns:p14="http://schemas.microsoft.com/office/powerpoint/2010/main" val="1087905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93EB4B-89A0-4DD0-8603-18E0F7703296}" type="datetimeFigureOut">
              <a:rPr lang="es-CO" smtClean="0"/>
              <a:t>4/08/2022</a:t>
            </a:fld>
            <a:endParaRPr lang="es-CO"/>
          </a:p>
        </p:txBody>
      </p:sp>
      <p:sp>
        <p:nvSpPr>
          <p:cNvPr id="5" name="Footer Placeholder 4"/>
          <p:cNvSpPr>
            <a:spLocks noGrp="1"/>
          </p:cNvSpPr>
          <p:nvPr>
            <p:ph type="ftr" sz="quarter" idx="11"/>
          </p:nvPr>
        </p:nvSpPr>
        <p:spPr/>
        <p:txBody>
          <a:bodyPr/>
          <a:lstStyle/>
          <a:p>
            <a:endParaRPr lang="es-CO"/>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F5E79F-0096-4F24-A61D-A49DC43F4456}" type="slidenum">
              <a:rPr lang="es-CO" smtClean="0"/>
              <a:t>‹Nº›</a:t>
            </a:fld>
            <a:endParaRPr lang="es-CO"/>
          </a:p>
        </p:txBody>
      </p:sp>
    </p:spTree>
    <p:extLst>
      <p:ext uri="{BB962C8B-B14F-4D97-AF65-F5344CB8AC3E}">
        <p14:creationId xmlns:p14="http://schemas.microsoft.com/office/powerpoint/2010/main" val="2839042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493EB4B-89A0-4DD0-8603-18E0F7703296}" type="datetimeFigureOut">
              <a:rPr lang="es-CO" smtClean="0"/>
              <a:t>4/08/2022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80F5E79F-0096-4F24-A61D-A49DC43F4456}" type="slidenum">
              <a:rPr lang="es-CO" smtClean="0"/>
              <a:t>‹Nº›</a:t>
            </a:fld>
            <a:endParaRPr lang="es-CO"/>
          </a:p>
        </p:txBody>
      </p:sp>
    </p:spTree>
    <p:extLst>
      <p:ext uri="{BB962C8B-B14F-4D97-AF65-F5344CB8AC3E}">
        <p14:creationId xmlns:p14="http://schemas.microsoft.com/office/powerpoint/2010/main" val="938074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493EB4B-89A0-4DD0-8603-18E0F7703296}" type="datetimeFigureOut">
              <a:rPr lang="es-CO" smtClean="0"/>
              <a:t>4/08/2022</a:t>
            </a:fld>
            <a:endParaRPr lang="es-CO"/>
          </a:p>
        </p:txBody>
      </p:sp>
      <p:sp>
        <p:nvSpPr>
          <p:cNvPr id="8" name="Footer Placeholder 7"/>
          <p:cNvSpPr>
            <a:spLocks noGrp="1"/>
          </p:cNvSpPr>
          <p:nvPr>
            <p:ph type="ftr" sz="quarter" idx="11"/>
          </p:nvPr>
        </p:nvSpPr>
        <p:spPr>
          <a:xfrm>
            <a:off x="561111" y="6391838"/>
            <a:ext cx="3644282" cy="304801"/>
          </a:xfrm>
        </p:spPr>
        <p:txBody>
          <a:bodyPr/>
          <a:lstStyle/>
          <a:p>
            <a:endParaRPr lang="es-CO"/>
          </a:p>
        </p:txBody>
      </p:sp>
      <p:sp>
        <p:nvSpPr>
          <p:cNvPr id="9" name="Slide Number Placeholder 8"/>
          <p:cNvSpPr>
            <a:spLocks noGrp="1"/>
          </p:cNvSpPr>
          <p:nvPr>
            <p:ph type="sldNum" sz="quarter" idx="12"/>
          </p:nvPr>
        </p:nvSpPr>
        <p:spPr/>
        <p:txBody>
          <a:bodyPr/>
          <a:lstStyle/>
          <a:p>
            <a:fld id="{80F5E79F-0096-4F24-A61D-A49DC43F4456}" type="slidenum">
              <a:rPr lang="es-CO" smtClean="0"/>
              <a:t>‹Nº›</a:t>
            </a:fld>
            <a:endParaRPr lang="es-CO"/>
          </a:p>
        </p:txBody>
      </p:sp>
    </p:spTree>
    <p:extLst>
      <p:ext uri="{BB962C8B-B14F-4D97-AF65-F5344CB8AC3E}">
        <p14:creationId xmlns:p14="http://schemas.microsoft.com/office/powerpoint/2010/main" val="458561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493EB4B-89A0-4DD0-8603-18E0F7703296}" type="datetimeFigureOut">
              <a:rPr lang="es-CO" smtClean="0"/>
              <a:t>4/08/2022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0F5E79F-0096-4F24-A61D-A49DC43F4456}" type="slidenum">
              <a:rPr lang="es-CO" smtClean="0"/>
              <a:t>‹Nº›</a:t>
            </a:fld>
            <a:endParaRPr lang="es-CO"/>
          </a:p>
        </p:txBody>
      </p:sp>
    </p:spTree>
    <p:extLst>
      <p:ext uri="{BB962C8B-B14F-4D97-AF65-F5344CB8AC3E}">
        <p14:creationId xmlns:p14="http://schemas.microsoft.com/office/powerpoint/2010/main" val="737009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493EB4B-89A0-4DD0-8603-18E0F7703296}" type="datetimeFigureOut">
              <a:rPr lang="es-CO" smtClean="0"/>
              <a:t>4/08/2022</a:t>
            </a:fld>
            <a:endParaRPr lang="es-CO"/>
          </a:p>
        </p:txBody>
      </p:sp>
      <p:sp>
        <p:nvSpPr>
          <p:cNvPr id="5" name="Footer Placeholder 4"/>
          <p:cNvSpPr>
            <a:spLocks noGrp="1"/>
          </p:cNvSpPr>
          <p:nvPr>
            <p:ph type="ftr" sz="quarter" idx="11"/>
          </p:nvPr>
        </p:nvSpPr>
        <p:spPr/>
        <p:txBody>
          <a:bodyPr/>
          <a:lstStyle/>
          <a:p>
            <a:endParaRPr lang="es-CO"/>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F5E79F-0096-4F24-A61D-A49DC43F4456}" type="slidenum">
              <a:rPr lang="es-CO" smtClean="0"/>
              <a:t>‹Nº›</a:t>
            </a:fld>
            <a:endParaRPr lang="es-CO"/>
          </a:p>
        </p:txBody>
      </p:sp>
    </p:spTree>
    <p:extLst>
      <p:ext uri="{BB962C8B-B14F-4D97-AF65-F5344CB8AC3E}">
        <p14:creationId xmlns:p14="http://schemas.microsoft.com/office/powerpoint/2010/main" val="330649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93EB4B-89A0-4DD0-8603-18E0F7703296}" type="datetimeFigureOut">
              <a:rPr lang="es-CO" smtClean="0"/>
              <a:t>4/08/2022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0F5E79F-0096-4F24-A61D-A49DC43F4456}" type="slidenum">
              <a:rPr lang="es-CO" smtClean="0"/>
              <a:t>‹Nº›</a:t>
            </a:fld>
            <a:endParaRPr lang="es-CO"/>
          </a:p>
        </p:txBody>
      </p:sp>
    </p:spTree>
    <p:extLst>
      <p:ext uri="{BB962C8B-B14F-4D97-AF65-F5344CB8AC3E}">
        <p14:creationId xmlns:p14="http://schemas.microsoft.com/office/powerpoint/2010/main" val="102015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93EB4B-89A0-4DD0-8603-18E0F7703296}" type="datetimeFigureOut">
              <a:rPr lang="es-CO" smtClean="0"/>
              <a:t>4/08/2022</a:t>
            </a:fld>
            <a:endParaRPr lang="es-CO"/>
          </a:p>
        </p:txBody>
      </p:sp>
      <p:sp>
        <p:nvSpPr>
          <p:cNvPr id="5" name="Footer Placeholder 4"/>
          <p:cNvSpPr>
            <a:spLocks noGrp="1"/>
          </p:cNvSpPr>
          <p:nvPr>
            <p:ph type="ftr" sz="quarter" idx="11"/>
          </p:nvPr>
        </p:nvSpPr>
        <p:spPr/>
        <p:txBody>
          <a:bodyPr/>
          <a:lstStyle/>
          <a:p>
            <a:endParaRPr lang="es-CO"/>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F5E79F-0096-4F24-A61D-A49DC43F4456}" type="slidenum">
              <a:rPr lang="es-CO" smtClean="0"/>
              <a:t>‹Nº›</a:t>
            </a:fld>
            <a:endParaRPr lang="es-CO"/>
          </a:p>
        </p:txBody>
      </p:sp>
    </p:spTree>
    <p:extLst>
      <p:ext uri="{BB962C8B-B14F-4D97-AF65-F5344CB8AC3E}">
        <p14:creationId xmlns:p14="http://schemas.microsoft.com/office/powerpoint/2010/main" val="161408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493EB4B-89A0-4DD0-8603-18E0F7703296}" type="datetimeFigureOut">
              <a:rPr lang="es-CO" smtClean="0"/>
              <a:t>4/08/2022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0F5E79F-0096-4F24-A61D-A49DC43F4456}" type="slidenum">
              <a:rPr lang="es-CO" smtClean="0"/>
              <a:t>‹Nº›</a:t>
            </a:fld>
            <a:endParaRPr lang="es-CO"/>
          </a:p>
        </p:txBody>
      </p:sp>
    </p:spTree>
    <p:extLst>
      <p:ext uri="{BB962C8B-B14F-4D97-AF65-F5344CB8AC3E}">
        <p14:creationId xmlns:p14="http://schemas.microsoft.com/office/powerpoint/2010/main" val="4215197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493EB4B-89A0-4DD0-8603-18E0F7703296}" type="datetimeFigureOut">
              <a:rPr lang="es-CO" smtClean="0"/>
              <a:t>4/08/2022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80F5E79F-0096-4F24-A61D-A49DC43F4456}" type="slidenum">
              <a:rPr lang="es-CO" smtClean="0"/>
              <a:t>‹Nº›</a:t>
            </a:fld>
            <a:endParaRPr lang="es-CO"/>
          </a:p>
        </p:txBody>
      </p:sp>
    </p:spTree>
    <p:extLst>
      <p:ext uri="{BB962C8B-B14F-4D97-AF65-F5344CB8AC3E}">
        <p14:creationId xmlns:p14="http://schemas.microsoft.com/office/powerpoint/2010/main" val="2446305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493EB4B-89A0-4DD0-8603-18E0F7703296}" type="datetimeFigureOut">
              <a:rPr lang="es-CO" smtClean="0"/>
              <a:t>4/08/2022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80F5E79F-0096-4F24-A61D-A49DC43F4456}" type="slidenum">
              <a:rPr lang="es-CO" smtClean="0"/>
              <a:t>‹Nº›</a:t>
            </a:fld>
            <a:endParaRPr lang="es-CO"/>
          </a:p>
        </p:txBody>
      </p:sp>
    </p:spTree>
    <p:extLst>
      <p:ext uri="{BB962C8B-B14F-4D97-AF65-F5344CB8AC3E}">
        <p14:creationId xmlns:p14="http://schemas.microsoft.com/office/powerpoint/2010/main" val="185536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3EB4B-89A0-4DD0-8603-18E0F7703296}" type="datetimeFigureOut">
              <a:rPr lang="es-CO" smtClean="0"/>
              <a:t>4/08/2022</a:t>
            </a:fld>
            <a:endParaRPr lang="es-CO"/>
          </a:p>
        </p:txBody>
      </p:sp>
      <p:sp>
        <p:nvSpPr>
          <p:cNvPr id="3" name="Footer Placeholder 2"/>
          <p:cNvSpPr>
            <a:spLocks noGrp="1"/>
          </p:cNvSpPr>
          <p:nvPr>
            <p:ph type="ftr" sz="quarter" idx="11"/>
          </p:nvPr>
        </p:nvSpPr>
        <p:spPr/>
        <p:txBody>
          <a:bodyPr/>
          <a:lstStyle/>
          <a:p>
            <a:endParaRPr lang="es-CO"/>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0F5E79F-0096-4F24-A61D-A49DC43F4456}" type="slidenum">
              <a:rPr lang="es-CO" smtClean="0"/>
              <a:t>‹Nº›</a:t>
            </a:fld>
            <a:endParaRPr lang="es-CO"/>
          </a:p>
        </p:txBody>
      </p:sp>
    </p:spTree>
    <p:extLst>
      <p:ext uri="{BB962C8B-B14F-4D97-AF65-F5344CB8AC3E}">
        <p14:creationId xmlns:p14="http://schemas.microsoft.com/office/powerpoint/2010/main" val="136752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493EB4B-89A0-4DD0-8603-18E0F7703296}" type="datetimeFigureOut">
              <a:rPr lang="es-CO" smtClean="0"/>
              <a:t>4/08/2022</a:t>
            </a:fld>
            <a:endParaRPr lang="es-CO"/>
          </a:p>
        </p:txBody>
      </p:sp>
      <p:sp>
        <p:nvSpPr>
          <p:cNvPr id="6" name="Footer Placeholder 5"/>
          <p:cNvSpPr>
            <a:spLocks noGrp="1"/>
          </p:cNvSpPr>
          <p:nvPr>
            <p:ph type="ftr" sz="quarter" idx="11"/>
          </p:nvPr>
        </p:nvSpPr>
        <p:spPr/>
        <p:txBody>
          <a:bodyPr/>
          <a:lstStyle/>
          <a:p>
            <a:endParaRPr lang="es-CO"/>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0F5E79F-0096-4F24-A61D-A49DC43F4456}" type="slidenum">
              <a:rPr lang="es-CO" smtClean="0"/>
              <a:t>‹Nº›</a:t>
            </a:fld>
            <a:endParaRPr lang="es-CO"/>
          </a:p>
        </p:txBody>
      </p:sp>
    </p:spTree>
    <p:extLst>
      <p:ext uri="{BB962C8B-B14F-4D97-AF65-F5344CB8AC3E}">
        <p14:creationId xmlns:p14="http://schemas.microsoft.com/office/powerpoint/2010/main" val="3243222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493EB4B-89A0-4DD0-8603-18E0F7703296}" type="datetimeFigureOut">
              <a:rPr lang="es-CO" smtClean="0"/>
              <a:t>4/08/2022</a:t>
            </a:fld>
            <a:endParaRPr lang="es-CO"/>
          </a:p>
        </p:txBody>
      </p:sp>
      <p:sp>
        <p:nvSpPr>
          <p:cNvPr id="6" name="Footer Placeholder 5"/>
          <p:cNvSpPr>
            <a:spLocks noGrp="1"/>
          </p:cNvSpPr>
          <p:nvPr>
            <p:ph type="ftr" sz="quarter" idx="11"/>
          </p:nvPr>
        </p:nvSpPr>
        <p:spPr/>
        <p:txBody>
          <a:bodyPr/>
          <a:lstStyle/>
          <a:p>
            <a:endParaRPr lang="es-CO"/>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0F5E79F-0096-4F24-A61D-A49DC43F4456}" type="slidenum">
              <a:rPr lang="es-CO" smtClean="0"/>
              <a:t>‹Nº›</a:t>
            </a:fld>
            <a:endParaRPr lang="es-CO"/>
          </a:p>
        </p:txBody>
      </p:sp>
    </p:spTree>
    <p:extLst>
      <p:ext uri="{BB962C8B-B14F-4D97-AF65-F5344CB8AC3E}">
        <p14:creationId xmlns:p14="http://schemas.microsoft.com/office/powerpoint/2010/main" val="104589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493EB4B-89A0-4DD0-8603-18E0F7703296}" type="datetimeFigureOut">
              <a:rPr lang="es-CO" smtClean="0"/>
              <a:t>4/08/2022</a:t>
            </a:fld>
            <a:endParaRPr lang="es-CO"/>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CO"/>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0F5E79F-0096-4F24-A61D-A49DC43F4456}" type="slidenum">
              <a:rPr lang="es-CO" smtClean="0"/>
              <a:t>‹Nº›</a:t>
            </a:fld>
            <a:endParaRPr lang="es-CO"/>
          </a:p>
        </p:txBody>
      </p:sp>
    </p:spTree>
    <p:extLst>
      <p:ext uri="{BB962C8B-B14F-4D97-AF65-F5344CB8AC3E}">
        <p14:creationId xmlns:p14="http://schemas.microsoft.com/office/powerpoint/2010/main" val="3140473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aturaviacosmetica.com/blog/aromaterapia-aceites-esenciales-y-sus-usos" TargetMode="External"/><Relationship Id="rId2" Type="http://schemas.openxmlformats.org/officeDocument/2006/relationships/hyperlink" Target="https://www.cancer.gov/espanol/publicaciones/diccionarios/diccionario-cancer/def/aceite-esencial" TargetMode="External"/><Relationship Id="rId1" Type="http://schemas.openxmlformats.org/officeDocument/2006/relationships/slideLayout" Target="../slideLayouts/slideLayout2.xml"/><Relationship Id="rId5" Type="http://schemas.openxmlformats.org/officeDocument/2006/relationships/hyperlink" Target="https://biosakure.com/blogs/news/clasificacion-de-los-aceites-esenciales" TargetMode="External"/><Relationship Id="rId4" Type="http://schemas.openxmlformats.org/officeDocument/2006/relationships/hyperlink" Target="https://nirvanaandspa.com/blog/tipos-aceites-esencial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AB0134-F761-028B-7332-DE0685131901}"/>
              </a:ext>
            </a:extLst>
          </p:cNvPr>
          <p:cNvSpPr>
            <a:spLocks noGrp="1"/>
          </p:cNvSpPr>
          <p:nvPr>
            <p:ph type="ctrTitle"/>
          </p:nvPr>
        </p:nvSpPr>
        <p:spPr/>
        <p:txBody>
          <a:bodyPr/>
          <a:lstStyle/>
          <a:p>
            <a:r>
              <a:rPr lang="es-CO" dirty="0"/>
              <a:t>Aceites esenciales.</a:t>
            </a:r>
          </a:p>
        </p:txBody>
      </p:sp>
      <p:sp>
        <p:nvSpPr>
          <p:cNvPr id="3" name="Subtítulo 2">
            <a:extLst>
              <a:ext uri="{FF2B5EF4-FFF2-40B4-BE49-F238E27FC236}">
                <a16:creationId xmlns:a16="http://schemas.microsoft.com/office/drawing/2014/main" id="{DFD5C90B-542A-2E74-D178-540E1F631503}"/>
              </a:ext>
            </a:extLst>
          </p:cNvPr>
          <p:cNvSpPr>
            <a:spLocks noGrp="1"/>
          </p:cNvSpPr>
          <p:nvPr>
            <p:ph type="subTitle" idx="1"/>
          </p:nvPr>
        </p:nvSpPr>
        <p:spPr/>
        <p:txBody>
          <a:bodyPr>
            <a:normAutofit fontScale="77500" lnSpcReduction="20000"/>
          </a:bodyPr>
          <a:lstStyle/>
          <a:p>
            <a:r>
              <a:rPr lang="es-CO" dirty="0"/>
              <a:t>Descripción y usos </a:t>
            </a:r>
          </a:p>
          <a:p>
            <a:pPr algn="ctr"/>
            <a:r>
              <a:rPr lang="es-CO" dirty="0"/>
              <a:t>Elaborado por </a:t>
            </a:r>
          </a:p>
          <a:p>
            <a:pPr algn="r"/>
            <a:r>
              <a:rPr lang="es-CO" dirty="0"/>
              <a:t>Jaime Hernando Diaz padilla </a:t>
            </a:r>
          </a:p>
        </p:txBody>
      </p:sp>
      <p:pic>
        <p:nvPicPr>
          <p:cNvPr id="2050" name="Picture 2" descr="La importancia de los Aceites Esenciales y sus beneficios para la salud.">
            <a:extLst>
              <a:ext uri="{FF2B5EF4-FFF2-40B4-BE49-F238E27FC236}">
                <a16:creationId xmlns:a16="http://schemas.microsoft.com/office/drawing/2014/main" id="{1BACFE95-1DE5-3941-4BE8-D13B1C2E56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67" r="6465"/>
          <a:stretch/>
        </p:blipFill>
        <p:spPr bwMode="auto">
          <a:xfrm rot="21127766">
            <a:off x="6599583" y="1539531"/>
            <a:ext cx="3128788" cy="1889469"/>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54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0079ED-72A9-D9EF-76E0-87E9D0D5A4EC}"/>
              </a:ext>
            </a:extLst>
          </p:cNvPr>
          <p:cNvSpPr>
            <a:spLocks noGrp="1"/>
          </p:cNvSpPr>
          <p:nvPr>
            <p:ph type="title"/>
          </p:nvPr>
        </p:nvSpPr>
        <p:spPr/>
        <p:txBody>
          <a:bodyPr/>
          <a:lstStyle/>
          <a:p>
            <a:r>
              <a:rPr lang="es-CO" dirty="0"/>
              <a:t>Definición de aceite esencial</a:t>
            </a:r>
          </a:p>
        </p:txBody>
      </p:sp>
      <p:sp>
        <p:nvSpPr>
          <p:cNvPr id="3" name="Marcador de contenido 2">
            <a:extLst>
              <a:ext uri="{FF2B5EF4-FFF2-40B4-BE49-F238E27FC236}">
                <a16:creationId xmlns:a16="http://schemas.microsoft.com/office/drawing/2014/main" id="{E637CE55-D9C6-66BF-27A2-5714F53B33FE}"/>
              </a:ext>
            </a:extLst>
          </p:cNvPr>
          <p:cNvSpPr>
            <a:spLocks noGrp="1"/>
          </p:cNvSpPr>
          <p:nvPr>
            <p:ph idx="1"/>
          </p:nvPr>
        </p:nvSpPr>
        <p:spPr/>
        <p:txBody>
          <a:bodyPr>
            <a:normAutofit fontScale="92500" lnSpcReduction="10000"/>
          </a:bodyPr>
          <a:lstStyle/>
          <a:p>
            <a:pPr algn="just"/>
            <a:r>
              <a:rPr lang="es-ES" sz="3200" dirty="0"/>
              <a:t>Líquido con fragancia que se extrae de ciertas plantas mediante vapor o prensado. Los aceites esenciales contienen sustancias químicas naturales que le dan su "esencia" (olor y sabor específicos) a las plantas. Los aceites esenciales se emplean en los perfumes, los saborizantes de alimentos, los medicamentos y la aromaterapia.</a:t>
            </a:r>
            <a:endParaRPr lang="es-CO" sz="3200" dirty="0"/>
          </a:p>
        </p:txBody>
      </p:sp>
    </p:spTree>
    <p:extLst>
      <p:ext uri="{BB962C8B-B14F-4D97-AF65-F5344CB8AC3E}">
        <p14:creationId xmlns:p14="http://schemas.microsoft.com/office/powerpoint/2010/main" val="1278614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322337-0B8E-58AA-EE91-1E153CB92291}"/>
              </a:ext>
            </a:extLst>
          </p:cNvPr>
          <p:cNvSpPr>
            <a:spLocks noGrp="1"/>
          </p:cNvSpPr>
          <p:nvPr>
            <p:ph type="title"/>
          </p:nvPr>
        </p:nvSpPr>
        <p:spPr/>
        <p:txBody>
          <a:bodyPr/>
          <a:lstStyle/>
          <a:p>
            <a:r>
              <a:rPr lang="es-ES" dirty="0"/>
              <a:t>Principales propiedades de estos compuestos.</a:t>
            </a:r>
            <a:endParaRPr lang="es-CO" dirty="0"/>
          </a:p>
        </p:txBody>
      </p:sp>
      <p:sp>
        <p:nvSpPr>
          <p:cNvPr id="3" name="Marcador de contenido 2">
            <a:extLst>
              <a:ext uri="{FF2B5EF4-FFF2-40B4-BE49-F238E27FC236}">
                <a16:creationId xmlns:a16="http://schemas.microsoft.com/office/drawing/2014/main" id="{AB941F23-52A0-30C1-F916-D4913BF7F96B}"/>
              </a:ext>
            </a:extLst>
          </p:cNvPr>
          <p:cNvSpPr>
            <a:spLocks noGrp="1"/>
          </p:cNvSpPr>
          <p:nvPr>
            <p:ph idx="1"/>
          </p:nvPr>
        </p:nvSpPr>
        <p:spPr>
          <a:xfrm>
            <a:off x="1154954" y="2603499"/>
            <a:ext cx="10321429" cy="3757543"/>
          </a:xfrm>
        </p:spPr>
        <p:txBody>
          <a:bodyPr>
            <a:normAutofit fontScale="92500" lnSpcReduction="20000"/>
          </a:bodyPr>
          <a:lstStyle/>
          <a:p>
            <a:r>
              <a:rPr lang="es-ES" dirty="0"/>
              <a:t>La aromaterapia aprovecha las propiedades de los aceites esenciales extraídos de las plantas aromáticas, para restablecer el equilibrio y la armonía del cuerpo y de la mente para beneficio de nuestra salud y belleza. Destacamos entre sus propiedades:</a:t>
            </a:r>
          </a:p>
          <a:p>
            <a:r>
              <a:rPr lang="es-ES" dirty="0"/>
              <a:t>Analgésica: suavizan el dolor como el incienso y la lavanda.</a:t>
            </a:r>
          </a:p>
          <a:p>
            <a:r>
              <a:rPr lang="es-ES" dirty="0"/>
              <a:t>Calmante: mitigando la excitación en el cerebro, aportando calma como la lavanda.</a:t>
            </a:r>
          </a:p>
          <a:p>
            <a:r>
              <a:rPr lang="es-ES" dirty="0"/>
              <a:t>Antiinflamatoria: contrarrestan la inflamación como los cítricos: naranja y limón.</a:t>
            </a:r>
          </a:p>
          <a:p>
            <a:r>
              <a:rPr lang="es-ES" dirty="0"/>
              <a:t>Estimulante: actúan sobre la digestión, disminuyendo la hinchazón del vientre como  la albahaca y la menta.</a:t>
            </a:r>
          </a:p>
          <a:p>
            <a:r>
              <a:rPr lang="es-ES" dirty="0"/>
              <a:t>Regeneradora y cicatrizante: mejoran la regeneración y cicatrización de la piel como el incienso y el geranio.</a:t>
            </a:r>
          </a:p>
          <a:p>
            <a:r>
              <a:rPr lang="es-ES" dirty="0"/>
              <a:t>Tonificante: activan la circulación como el ciprés y el romero.</a:t>
            </a:r>
          </a:p>
          <a:p>
            <a:r>
              <a:rPr lang="es-ES" dirty="0"/>
              <a:t>Bactericida: tienen la capacidad de destruir gérmenes resistentes.</a:t>
            </a:r>
            <a:endParaRPr lang="es-CO" dirty="0"/>
          </a:p>
        </p:txBody>
      </p:sp>
    </p:spTree>
    <p:extLst>
      <p:ext uri="{BB962C8B-B14F-4D97-AF65-F5344CB8AC3E}">
        <p14:creationId xmlns:p14="http://schemas.microsoft.com/office/powerpoint/2010/main" val="280471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B566F1-9345-1E4F-60D8-1914F77EEF73}"/>
              </a:ext>
            </a:extLst>
          </p:cNvPr>
          <p:cNvSpPr>
            <a:spLocks noGrp="1"/>
          </p:cNvSpPr>
          <p:nvPr>
            <p:ph type="title"/>
          </p:nvPr>
        </p:nvSpPr>
        <p:spPr/>
        <p:txBody>
          <a:bodyPr/>
          <a:lstStyle/>
          <a:p>
            <a:r>
              <a:rPr lang="es-ES" dirty="0"/>
              <a:t>Clasificación de los aceites esenciales</a:t>
            </a:r>
            <a:endParaRPr lang="es-CO" dirty="0"/>
          </a:p>
        </p:txBody>
      </p:sp>
      <p:sp>
        <p:nvSpPr>
          <p:cNvPr id="4" name="AutoShape 2">
            <a:extLst>
              <a:ext uri="{FF2B5EF4-FFF2-40B4-BE49-F238E27FC236}">
                <a16:creationId xmlns:a16="http://schemas.microsoft.com/office/drawing/2014/main" id="{076F2970-9669-4D7C-A7F8-844A84A0A121}"/>
              </a:ext>
            </a:extLst>
          </p:cNvPr>
          <p:cNvSpPr>
            <a:spLocks noGrp="1" noChangeAspect="1" noChangeArrowheads="1"/>
          </p:cNvSpPr>
          <p:nvPr>
            <p:ph idx="1"/>
          </p:nvPr>
        </p:nvSpPr>
        <p:spPr bwMode="auto">
          <a:xfrm>
            <a:off x="6747370" y="2468031"/>
            <a:ext cx="4835030" cy="40265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2500" lnSpcReduction="10000"/>
          </a:bodyPr>
          <a:lstStyle/>
          <a:p>
            <a:r>
              <a:rPr lang="es-ES" dirty="0"/>
              <a:t>Notas altas: Se evaporan rápidamente y suministran un impacto inicial en la mezcla</a:t>
            </a:r>
          </a:p>
          <a:p>
            <a:r>
              <a:rPr lang="es-ES" dirty="0"/>
              <a:t>Notas medias: forman la sustancia de una mezcla, y parecen funcionar en el metabolismo del cuerpo. La intensidad de su olor se asemeja a la de las notas altas,  pero pueden durar hasta tres días</a:t>
            </a:r>
          </a:p>
          <a:p>
            <a:r>
              <a:rPr lang="es-ES" dirty="0"/>
              <a:t>Notas bajas: brindan solidez, fijación  y seriedad. Actúan en las mocosas y son buenas para ancianos y para aquellos con condiciones crónicas.  Las notas bajas producen una impresión más duradera, ya que sus aromas pueden durar hasta una semana.</a:t>
            </a:r>
            <a:endParaRPr lang="es-CO" dirty="0"/>
          </a:p>
        </p:txBody>
      </p:sp>
      <p:sp>
        <p:nvSpPr>
          <p:cNvPr id="5" name="AutoShape 4">
            <a:extLst>
              <a:ext uri="{FF2B5EF4-FFF2-40B4-BE49-F238E27FC236}">
                <a16:creationId xmlns:a16="http://schemas.microsoft.com/office/drawing/2014/main" id="{C6CC26B2-AC48-3EDA-CCAA-227998D0B26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7" name="Imagen 6">
            <a:extLst>
              <a:ext uri="{FF2B5EF4-FFF2-40B4-BE49-F238E27FC236}">
                <a16:creationId xmlns:a16="http://schemas.microsoft.com/office/drawing/2014/main" id="{B32797CC-3F16-8CA4-46E5-CE4D7ECE0B0F}"/>
              </a:ext>
            </a:extLst>
          </p:cNvPr>
          <p:cNvPicPr>
            <a:picLocks noChangeAspect="1"/>
          </p:cNvPicPr>
          <p:nvPr/>
        </p:nvPicPr>
        <p:blipFill>
          <a:blip r:embed="rId2"/>
          <a:stretch>
            <a:fillRect/>
          </a:stretch>
        </p:blipFill>
        <p:spPr>
          <a:xfrm>
            <a:off x="609600" y="1680632"/>
            <a:ext cx="5438775" cy="5057775"/>
          </a:xfrm>
          <a:prstGeom prst="rect">
            <a:avLst/>
          </a:prstGeom>
        </p:spPr>
      </p:pic>
    </p:spTree>
    <p:extLst>
      <p:ext uri="{BB962C8B-B14F-4D97-AF65-F5344CB8AC3E}">
        <p14:creationId xmlns:p14="http://schemas.microsoft.com/office/powerpoint/2010/main" val="6119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3F96C9-BACD-D36C-D1EC-FCAC996B87CB}"/>
              </a:ext>
            </a:extLst>
          </p:cNvPr>
          <p:cNvSpPr>
            <a:spLocks noGrp="1"/>
          </p:cNvSpPr>
          <p:nvPr>
            <p:ph type="title"/>
          </p:nvPr>
        </p:nvSpPr>
        <p:spPr/>
        <p:txBody>
          <a:bodyPr/>
          <a:lstStyle/>
          <a:p>
            <a:r>
              <a:rPr lang="es-CO" dirty="0"/>
              <a:t>Tipos de aceites esenciales</a:t>
            </a:r>
          </a:p>
        </p:txBody>
      </p:sp>
      <p:sp>
        <p:nvSpPr>
          <p:cNvPr id="3" name="Marcador de contenido 2">
            <a:extLst>
              <a:ext uri="{FF2B5EF4-FFF2-40B4-BE49-F238E27FC236}">
                <a16:creationId xmlns:a16="http://schemas.microsoft.com/office/drawing/2014/main" id="{2BD31F89-125F-A9BB-1943-FD941B969714}"/>
              </a:ext>
            </a:extLst>
          </p:cNvPr>
          <p:cNvSpPr>
            <a:spLocks noGrp="1"/>
          </p:cNvSpPr>
          <p:nvPr>
            <p:ph idx="1"/>
          </p:nvPr>
        </p:nvSpPr>
        <p:spPr>
          <a:xfrm>
            <a:off x="569844" y="2411895"/>
            <a:ext cx="11184834" cy="4187687"/>
          </a:xfrm>
        </p:spPr>
        <p:txBody>
          <a:bodyPr>
            <a:normAutofit fontScale="77500" lnSpcReduction="20000"/>
          </a:bodyPr>
          <a:lstStyle/>
          <a:p>
            <a:r>
              <a:rPr lang="es-ES" dirty="0"/>
              <a:t>Aceite Esencial de Árbol del Té: Antiséptico, antiinflamatorio, bactericida y cicatrizante. Ideal para combatir el acné y el pie de atleta.</a:t>
            </a:r>
          </a:p>
          <a:p>
            <a:r>
              <a:rPr lang="es-ES" dirty="0"/>
              <a:t>Aceite Esencial de Ciprés: Diurético y tónico. Regula el ciclo menstrual. Combate la celulitis y varices. Buen Circulatorio. Alivia la fatiga de pies.</a:t>
            </a:r>
          </a:p>
          <a:p>
            <a:r>
              <a:rPr lang="es-ES" dirty="0"/>
              <a:t>Aceite Esencial de Eucalipto: Combate el dolor muscular. Muy útil en infecciones respiratorias. Repelente de mosquitos.</a:t>
            </a:r>
          </a:p>
          <a:p>
            <a:r>
              <a:rPr lang="es-ES" dirty="0"/>
              <a:t>Aceite Esencial de Geranio: Excelente para el cuidado de la piel. Tónico Circulatorio. Reafirmante de Busto.</a:t>
            </a:r>
          </a:p>
          <a:p>
            <a:r>
              <a:rPr lang="es-ES" dirty="0"/>
              <a:t>Aceite Esencial de Incienso: Antiséptico, expectorante y sedante. Regenerador, </a:t>
            </a:r>
            <a:r>
              <a:rPr lang="es-ES" dirty="0" err="1"/>
              <a:t>antiedad</a:t>
            </a:r>
            <a:r>
              <a:rPr lang="es-ES" dirty="0"/>
              <a:t> y tónico.</a:t>
            </a:r>
          </a:p>
          <a:p>
            <a:r>
              <a:rPr lang="es-ES" dirty="0"/>
              <a:t>Aceite Esencial de Lavanda: Equilibra la piel. Combate los dolores de cabeza y los mareos. Ideal para quemaduras.</a:t>
            </a:r>
          </a:p>
          <a:p>
            <a:r>
              <a:rPr lang="es-ES" dirty="0"/>
              <a:t>Aceite Esencial de Limón: Equilibra las pieles grasas y acné. Anticelulítico.</a:t>
            </a:r>
          </a:p>
          <a:p>
            <a:r>
              <a:rPr lang="es-ES" dirty="0"/>
              <a:t>Aceite Esencial de Mandarina: Ideal para pieles maduras. Combate retención de líquidos.</a:t>
            </a:r>
          </a:p>
          <a:p>
            <a:r>
              <a:rPr lang="es-ES" dirty="0"/>
              <a:t>Aceite Esencial de Menta: Combate el dolor muscular o articular. Excelente remedio para el dolor de pies.</a:t>
            </a:r>
          </a:p>
          <a:p>
            <a:r>
              <a:rPr lang="es-ES" dirty="0"/>
              <a:t>Aceite Esencial de Naranja: Tónico, calmante e hidratante. Ayuda a combatir la celulitis.</a:t>
            </a:r>
          </a:p>
          <a:p>
            <a:r>
              <a:rPr lang="es-ES" dirty="0"/>
              <a:t>Aceite Esencial de Romero: Combate la artritis y dolores musculares. Estimula la microcirculación.</a:t>
            </a:r>
          </a:p>
          <a:p>
            <a:r>
              <a:rPr lang="es-ES" dirty="0"/>
              <a:t>Aceite Esencial de Ylang-Ylang: Regenerador Celular. Ideal para tratamientos de retención de líquidos y anticelulíticos.</a:t>
            </a:r>
            <a:endParaRPr lang="es-CO" dirty="0"/>
          </a:p>
        </p:txBody>
      </p:sp>
    </p:spTree>
    <p:extLst>
      <p:ext uri="{BB962C8B-B14F-4D97-AF65-F5344CB8AC3E}">
        <p14:creationId xmlns:p14="http://schemas.microsoft.com/office/powerpoint/2010/main" val="2626353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22B9E6-3860-A150-96F2-2F9E913EF4C7}"/>
              </a:ext>
            </a:extLst>
          </p:cNvPr>
          <p:cNvSpPr>
            <a:spLocks noGrp="1"/>
          </p:cNvSpPr>
          <p:nvPr>
            <p:ph type="title"/>
          </p:nvPr>
        </p:nvSpPr>
        <p:spPr/>
        <p:txBody>
          <a:bodyPr/>
          <a:lstStyle/>
          <a:p>
            <a:r>
              <a:rPr lang="es-ES" dirty="0"/>
              <a:t>Importancia de los aceites esenciales para el hombre y la agricultura</a:t>
            </a:r>
            <a:endParaRPr lang="es-CO" dirty="0"/>
          </a:p>
        </p:txBody>
      </p:sp>
      <p:sp>
        <p:nvSpPr>
          <p:cNvPr id="3" name="Marcador de contenido 2">
            <a:extLst>
              <a:ext uri="{FF2B5EF4-FFF2-40B4-BE49-F238E27FC236}">
                <a16:creationId xmlns:a16="http://schemas.microsoft.com/office/drawing/2014/main" id="{E59DCB15-1E5B-AA5D-46C5-1E9E1F806084}"/>
              </a:ext>
            </a:extLst>
          </p:cNvPr>
          <p:cNvSpPr>
            <a:spLocks noGrp="1"/>
          </p:cNvSpPr>
          <p:nvPr>
            <p:ph idx="1"/>
          </p:nvPr>
        </p:nvSpPr>
        <p:spPr>
          <a:xfrm>
            <a:off x="609600" y="2603500"/>
            <a:ext cx="10933043" cy="3704535"/>
          </a:xfrm>
        </p:spPr>
        <p:txBody>
          <a:bodyPr>
            <a:normAutofit fontScale="85000" lnSpcReduction="10000"/>
          </a:bodyPr>
          <a:lstStyle/>
          <a:p>
            <a:r>
              <a:rPr lang="es-ES" dirty="0"/>
              <a:t>Los aceites esenciales cumplen un papel muy significativo en la naturaleza pues ayudan en la reproducción y dispersión de las especies vegetales, ya que permiten atraer a los insectos polinizadores. Asimismo, los aceites esenciales tienen numerosas propiedades medicinales que les son comunes. </a:t>
            </a:r>
          </a:p>
          <a:p>
            <a:r>
              <a:rPr lang="es-ES" dirty="0"/>
              <a:t>Poder antiséptico ante un gran número de bacterias patógenas y hongos inferiores responsables de micosis e incluso frente a levaduras. Compuestos como el </a:t>
            </a:r>
            <a:r>
              <a:rPr lang="es-ES" dirty="0" err="1"/>
              <a:t>citral</a:t>
            </a:r>
            <a:r>
              <a:rPr lang="es-ES" dirty="0"/>
              <a:t>, </a:t>
            </a:r>
            <a:r>
              <a:rPr lang="es-ES" dirty="0" err="1"/>
              <a:t>geraniol</a:t>
            </a:r>
            <a:r>
              <a:rPr lang="es-ES" dirty="0"/>
              <a:t>, </a:t>
            </a:r>
            <a:r>
              <a:rPr lang="es-ES" dirty="0" err="1"/>
              <a:t>linalol</a:t>
            </a:r>
            <a:r>
              <a:rPr lang="es-ES" dirty="0"/>
              <a:t> o timol muestran un poder antiséptico muy superior al del fenol.</a:t>
            </a:r>
          </a:p>
          <a:p>
            <a:r>
              <a:rPr lang="es-ES" dirty="0"/>
              <a:t>Propiedades irritantes al ser utilizados por vía externa, productos como la esencia de trementina provocan un aumento de la microcirculación, rubefacción importante, sensación de calor y, en ciertos casos, ligera acción anestésica local. </a:t>
            </a:r>
          </a:p>
          <a:p>
            <a:r>
              <a:rPr lang="es-ES" dirty="0"/>
              <a:t>Acción </a:t>
            </a:r>
            <a:r>
              <a:rPr lang="es-ES" dirty="0" err="1"/>
              <a:t>espasmolítica</a:t>
            </a:r>
            <a:r>
              <a:rPr lang="es-ES" dirty="0"/>
              <a:t> y sedante Los aceites esenciales con anetol, son eficaces en disminuir o suprimir los espasmos gastrointestinales.</a:t>
            </a:r>
          </a:p>
          <a:p>
            <a:r>
              <a:rPr lang="es-ES" dirty="0"/>
              <a:t>Ciertos aceites esenciales presentan un efecto colagogo y colerético (facilitan la expulsión de la bilis retenida en la vesícula biliar), otros manifiestan una acción antirreumática, antiinflamatoria y antiflogística y algunos un efecto cicatrizante.</a:t>
            </a:r>
            <a:endParaRPr lang="es-CO" dirty="0"/>
          </a:p>
        </p:txBody>
      </p:sp>
    </p:spTree>
    <p:extLst>
      <p:ext uri="{BB962C8B-B14F-4D97-AF65-F5344CB8AC3E}">
        <p14:creationId xmlns:p14="http://schemas.microsoft.com/office/powerpoint/2010/main" val="1292629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BF36DB-F158-8556-1B9D-46A9B3D61FC7}"/>
              </a:ext>
            </a:extLst>
          </p:cNvPr>
          <p:cNvSpPr>
            <a:spLocks noGrp="1"/>
          </p:cNvSpPr>
          <p:nvPr>
            <p:ph type="title"/>
          </p:nvPr>
        </p:nvSpPr>
        <p:spPr/>
        <p:txBody>
          <a:bodyPr/>
          <a:lstStyle/>
          <a:p>
            <a:r>
              <a:rPr lang="es-CO" dirty="0"/>
              <a:t>Bibliografía</a:t>
            </a:r>
          </a:p>
        </p:txBody>
      </p:sp>
      <p:sp>
        <p:nvSpPr>
          <p:cNvPr id="3" name="Marcador de contenido 2">
            <a:extLst>
              <a:ext uri="{FF2B5EF4-FFF2-40B4-BE49-F238E27FC236}">
                <a16:creationId xmlns:a16="http://schemas.microsoft.com/office/drawing/2014/main" id="{0A95ABA7-6C72-E00B-5C17-B7176896B80E}"/>
              </a:ext>
            </a:extLst>
          </p:cNvPr>
          <p:cNvSpPr>
            <a:spLocks noGrp="1"/>
          </p:cNvSpPr>
          <p:nvPr>
            <p:ph idx="1"/>
          </p:nvPr>
        </p:nvSpPr>
        <p:spPr/>
        <p:txBody>
          <a:bodyPr/>
          <a:lstStyle/>
          <a:p>
            <a:r>
              <a:rPr lang="es-CO" dirty="0">
                <a:hlinkClick r:id="rId2"/>
              </a:rPr>
              <a:t>https://www.cancer.gov/espanol/publicaciones/diccionarios/diccionario-cancer/def/aceite-esencial</a:t>
            </a:r>
            <a:endParaRPr lang="es-CO" dirty="0"/>
          </a:p>
          <a:p>
            <a:r>
              <a:rPr lang="es-CO" dirty="0">
                <a:hlinkClick r:id="rId3"/>
              </a:rPr>
              <a:t>https://www.naturaviacosmetica.com/blog/aromaterapia-aceites-esenciales-y-sus-usos</a:t>
            </a:r>
            <a:endParaRPr lang="es-CO" dirty="0"/>
          </a:p>
          <a:p>
            <a:r>
              <a:rPr lang="es-CO" dirty="0">
                <a:hlinkClick r:id="rId4"/>
              </a:rPr>
              <a:t>https://nirvanaandspa.com/blog/tipos-aceites-esenciales/</a:t>
            </a:r>
            <a:endParaRPr lang="es-CO" dirty="0"/>
          </a:p>
          <a:p>
            <a:r>
              <a:rPr lang="es-CO" dirty="0">
                <a:hlinkClick r:id="rId5"/>
              </a:rPr>
              <a:t>https://biosakure.com/blogs/news/clasificacion-de-los-aceites-esenciales</a:t>
            </a:r>
            <a:endParaRPr lang="es-CO" dirty="0"/>
          </a:p>
          <a:p>
            <a:r>
              <a:rPr lang="es-CO" dirty="0"/>
              <a:t>https://tecnosolucionescr.net/blog/232-aceites-esenciales-sus-usos-e-importancia#:~:text=Los%20aceites%20esenciales%20cumplen%20un,medicinales%20que%20les%20son%20comunes.</a:t>
            </a:r>
          </a:p>
          <a:p>
            <a:endParaRPr lang="es-CO" dirty="0"/>
          </a:p>
        </p:txBody>
      </p:sp>
    </p:spTree>
    <p:extLst>
      <p:ext uri="{BB962C8B-B14F-4D97-AF65-F5344CB8AC3E}">
        <p14:creationId xmlns:p14="http://schemas.microsoft.com/office/powerpoint/2010/main" val="2434724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TotalTime>
  <Words>840</Words>
  <Application>Microsoft Office PowerPoint</Application>
  <PresentationFormat>Panorámica</PresentationFormat>
  <Paragraphs>44</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Century Gothic</vt:lpstr>
      <vt:lpstr>Wingdings 3</vt:lpstr>
      <vt:lpstr>Sala de reuniones Ion</vt:lpstr>
      <vt:lpstr>Aceites esenciales.</vt:lpstr>
      <vt:lpstr>Definición de aceite esencial</vt:lpstr>
      <vt:lpstr>Principales propiedades de estos compuestos.</vt:lpstr>
      <vt:lpstr>Clasificación de los aceites esenciales</vt:lpstr>
      <vt:lpstr>Tipos de aceites esenciales</vt:lpstr>
      <vt:lpstr>Importancia de los aceites esenciales para el hombre y la agricultura</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Aceites esenciales.</dc:title>
  <dc:creator>JAIME DIAZ</dc:creator>
  <cp:lastModifiedBy>JAIME DIAZ</cp:lastModifiedBy>
  <cp:revision>3</cp:revision>
  <dcterms:created xsi:type="dcterms:W3CDTF">2022-08-05T00:19:02Z</dcterms:created>
  <dcterms:modified xsi:type="dcterms:W3CDTF">2022-08-05T00:44:02Z</dcterms:modified>
</cp:coreProperties>
</file>