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1" r:id="rId4"/>
    <p:sldId id="267" r:id="rId5"/>
    <p:sldId id="263" r:id="rId6"/>
    <p:sldId id="265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82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674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533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51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043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03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12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2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66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648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39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673E5-6EFC-405C-9C71-8F01704EE8D1}" type="datetimeFigureOut">
              <a:rPr lang="es-CO" smtClean="0"/>
              <a:t>25/12/2015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0086-D742-4517-B431-41E09345AA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466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-1" y="6322469"/>
            <a:ext cx="5769735" cy="5355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 smtClean="0"/>
              <a:t>Habilidades Gerenciales</a:t>
            </a:r>
            <a:endParaRPr lang="es-MX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-43779"/>
            <a:ext cx="5962920" cy="64633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MX" b="1" dirty="0" smtClean="0"/>
              <a:t>Diplomado:</a:t>
            </a:r>
          </a:p>
          <a:p>
            <a:pPr algn="r"/>
            <a:r>
              <a:rPr lang="es-MX" b="1" dirty="0" smtClean="0"/>
              <a:t>Habilidades Gerenciales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962920" y="-43778"/>
            <a:ext cx="32132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1" name="Recortar rectángulo de esquina sencilla 10"/>
          <p:cNvSpPr/>
          <p:nvPr/>
        </p:nvSpPr>
        <p:spPr>
          <a:xfrm>
            <a:off x="0" y="5213841"/>
            <a:ext cx="2562896" cy="640713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GLOSARIO</a:t>
            </a:r>
            <a:endParaRPr lang="es-MX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17" y="-15014"/>
            <a:ext cx="2627290" cy="69321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690687"/>
            <a:ext cx="6477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-1" y="6322469"/>
            <a:ext cx="5769735" cy="5355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 smtClean="0"/>
              <a:t>Habilidades Gerenciales</a:t>
            </a:r>
            <a:endParaRPr lang="es-MX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-43779"/>
            <a:ext cx="5962920" cy="64633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MX" b="1" dirty="0" smtClean="0"/>
              <a:t>Diplomado:</a:t>
            </a:r>
          </a:p>
          <a:p>
            <a:pPr algn="r"/>
            <a:r>
              <a:rPr lang="es-MX" b="1" dirty="0" smtClean="0"/>
              <a:t>Habilidades Gerenciales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962920" y="-43778"/>
            <a:ext cx="32132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1" name="Recortar rectángulo de esquina sencilla 10"/>
          <p:cNvSpPr/>
          <p:nvPr/>
        </p:nvSpPr>
        <p:spPr>
          <a:xfrm>
            <a:off x="0" y="5213841"/>
            <a:ext cx="2562896" cy="640713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GLOSARIO</a:t>
            </a:r>
            <a:endParaRPr lang="es-MX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17" y="-15014"/>
            <a:ext cx="2627290" cy="69321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27584" y="1556792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Estimado  Aprendiz,</a:t>
            </a:r>
          </a:p>
          <a:p>
            <a:endParaRPr lang="es-CO" sz="2800" dirty="0" smtClean="0"/>
          </a:p>
          <a:p>
            <a:r>
              <a:rPr lang="es-CO" sz="2800" dirty="0" smtClean="0"/>
              <a:t>Encontrarás un glosario con los términos durante este Módulo que permitirán que amplíes tus conocimientos, espero que sea de gran ayuda!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3178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528350" cy="3672408"/>
          </a:xfrm>
        </p:spPr>
        <p:txBody>
          <a:bodyPr>
            <a:normAutofit/>
          </a:bodyPr>
          <a:lstStyle/>
          <a:p>
            <a:pPr algn="just"/>
            <a:r>
              <a:rPr lang="es-CO" sz="2400" b="1" i="1" dirty="0"/>
              <a:t>Acuerdo</a:t>
            </a:r>
            <a:r>
              <a:rPr lang="es-CO" sz="2400" b="1" dirty="0"/>
              <a:t>: trato al cual llegan las partes implicadas en una negociación</a:t>
            </a:r>
            <a:r>
              <a:rPr lang="es-CO" sz="2400" b="1" dirty="0" smtClean="0"/>
              <a:t>.</a:t>
            </a:r>
          </a:p>
          <a:p>
            <a:pPr algn="just"/>
            <a:r>
              <a:rPr lang="es-CO" sz="2400" b="1" i="1" dirty="0" smtClean="0"/>
              <a:t>Agresividad</a:t>
            </a:r>
            <a:r>
              <a:rPr lang="es-CO" sz="2400" b="1" dirty="0"/>
              <a:t>: actitud de buscar sólo el beneficio propio en el proceso de </a:t>
            </a:r>
            <a:r>
              <a:rPr lang="es-CO" sz="2400" b="1" dirty="0" smtClean="0"/>
              <a:t>negociación.</a:t>
            </a:r>
          </a:p>
          <a:p>
            <a:pPr algn="just"/>
            <a:r>
              <a:rPr lang="es-CO" sz="2400" b="1" i="1" dirty="0"/>
              <a:t>Alternativa</a:t>
            </a:r>
            <a:r>
              <a:rPr lang="es-CO" sz="2400" b="1" dirty="0"/>
              <a:t>: opción entre dos cosas o más. Cada una de las cosas entre las cuales se opta</a:t>
            </a:r>
            <a:r>
              <a:rPr lang="es-CO" sz="2400" b="1" dirty="0" smtClean="0"/>
              <a:t>.</a:t>
            </a:r>
          </a:p>
          <a:p>
            <a:r>
              <a:rPr lang="es-CO" sz="2400" b="1" i="1" dirty="0"/>
              <a:t>Asertividad</a:t>
            </a:r>
            <a:r>
              <a:rPr lang="es-CO" sz="2400" b="1" dirty="0"/>
              <a:t>: capacidad de saber decir "no" a los clientes sin ser agresivo con ellos.</a:t>
            </a:r>
          </a:p>
          <a:p>
            <a:pPr marL="0" indent="0">
              <a:buNone/>
            </a:pPr>
            <a:endParaRPr lang="es-CO" sz="2400" b="1" dirty="0" smtClean="0"/>
          </a:p>
          <a:p>
            <a:endParaRPr lang="es-CO" sz="2400" b="1" dirty="0" smtClean="0"/>
          </a:p>
          <a:p>
            <a:endParaRPr lang="es-CO" sz="2400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78262" y="404664"/>
            <a:ext cx="8229600" cy="56207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s-CO" dirty="0" smtClean="0"/>
              <a:t>Glosario de Capital Humano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478262" y="5213536"/>
            <a:ext cx="690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Fuente ; http://www.negociacionavanzada.com/glosario_negociacion.html</a:t>
            </a:r>
          </a:p>
        </p:txBody>
      </p:sp>
    </p:spTree>
    <p:extLst>
      <p:ext uri="{BB962C8B-B14F-4D97-AF65-F5344CB8AC3E}">
        <p14:creationId xmlns:p14="http://schemas.microsoft.com/office/powerpoint/2010/main" val="234909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528350" cy="3312368"/>
          </a:xfrm>
        </p:spPr>
        <p:txBody>
          <a:bodyPr>
            <a:normAutofit fontScale="92500" lnSpcReduction="10000"/>
          </a:bodyPr>
          <a:lstStyle/>
          <a:p>
            <a:r>
              <a:rPr lang="es-CO" sz="2400" dirty="0"/>
              <a:t>c</a:t>
            </a:r>
            <a:r>
              <a:rPr lang="es-CO" sz="2400" b="1" i="1" dirty="0"/>
              <a:t>oncesión</a:t>
            </a:r>
            <a:r>
              <a:rPr lang="es-CO" sz="2400" b="1" dirty="0"/>
              <a:t>: renuncia de algún concepto que un negociador hace en beneficio de la otra parte </a:t>
            </a:r>
            <a:endParaRPr lang="es-CO" sz="2400" b="1" dirty="0" smtClean="0"/>
          </a:p>
          <a:p>
            <a:endParaRPr lang="es-CO" sz="2400" b="1" i="1" dirty="0"/>
          </a:p>
          <a:p>
            <a:r>
              <a:rPr lang="es-CO" sz="2400" b="1" i="1" dirty="0" smtClean="0"/>
              <a:t>Empatía</a:t>
            </a:r>
            <a:r>
              <a:rPr lang="es-CO" sz="2400" b="1" dirty="0"/>
              <a:t>: capacidad de una persona para comprender y participar afectiva y emotivamente en la realidad de los demás</a:t>
            </a:r>
            <a:r>
              <a:rPr lang="es-CO" sz="2400" b="1" dirty="0" smtClean="0"/>
              <a:t>.</a:t>
            </a:r>
          </a:p>
          <a:p>
            <a:endParaRPr lang="es-CO" sz="2400" b="1" dirty="0" smtClean="0"/>
          </a:p>
          <a:p>
            <a:r>
              <a:rPr lang="es-CO" sz="2400" b="1" i="1" dirty="0"/>
              <a:t>Negociación</a:t>
            </a:r>
            <a:r>
              <a:rPr lang="es-CO" sz="2400" b="1" dirty="0"/>
              <a:t>: proceso mediante el cual dos o más partes, con intereses comunes y contrapuestos, ceden en sus pretensiones para alcanzar un acuerdo beneficioso para todos</a:t>
            </a:r>
            <a:r>
              <a:rPr lang="es-CO" sz="2400" b="1" dirty="0" smtClean="0"/>
              <a:t>.</a:t>
            </a:r>
          </a:p>
          <a:p>
            <a:endParaRPr lang="es-CO" sz="2400" b="1" dirty="0" smtClean="0"/>
          </a:p>
          <a:p>
            <a:endParaRPr lang="es-CO" sz="2400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78262" y="404664"/>
            <a:ext cx="8229600" cy="56207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s-CO" dirty="0" smtClean="0"/>
              <a:t>Glosario de Capital Humano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478262" y="5213536"/>
            <a:ext cx="690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Fuente ; http://www.negociacionavanzada.com/glosario_negociacion.html</a:t>
            </a:r>
          </a:p>
        </p:txBody>
      </p:sp>
    </p:spTree>
    <p:extLst>
      <p:ext uri="{BB962C8B-B14F-4D97-AF65-F5344CB8AC3E}">
        <p14:creationId xmlns:p14="http://schemas.microsoft.com/office/powerpoint/2010/main" val="134298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44845"/>
            <a:ext cx="8229600" cy="3696324"/>
          </a:xfrm>
        </p:spPr>
        <p:txBody>
          <a:bodyPr>
            <a:noAutofit/>
          </a:bodyPr>
          <a:lstStyle/>
          <a:p>
            <a:r>
              <a:rPr lang="es-CO" sz="2400" b="1" i="1" dirty="0"/>
              <a:t>Propuesta</a:t>
            </a:r>
            <a:r>
              <a:rPr lang="es-CO" sz="2400" b="1" dirty="0"/>
              <a:t>: proposición de condiciones comerciales para influir al comprador para cerrar la venta o alcanzar el </a:t>
            </a:r>
            <a:r>
              <a:rPr lang="es-CO" sz="2400" b="1" dirty="0" smtClean="0"/>
              <a:t>acuerdo</a:t>
            </a:r>
          </a:p>
          <a:p>
            <a:r>
              <a:rPr lang="es-CO" sz="2400" b="1" i="1" dirty="0"/>
              <a:t>Táctica</a:t>
            </a:r>
            <a:r>
              <a:rPr lang="es-CO" sz="2400" b="1" dirty="0"/>
              <a:t>: combinación de acciones específicas para la aplicación de una determinada estrategia</a:t>
            </a:r>
            <a:r>
              <a:rPr lang="es-CO" sz="2400" b="1" dirty="0" smtClean="0"/>
              <a:t>.</a:t>
            </a:r>
          </a:p>
          <a:p>
            <a:r>
              <a:rPr lang="es-CO" sz="2400" b="1" i="1" dirty="0"/>
              <a:t>Técnica</a:t>
            </a:r>
            <a:r>
              <a:rPr lang="es-CO" sz="2400" b="1" dirty="0"/>
              <a:t>: conjunto de procedimientos para lograr un fin determinado</a:t>
            </a:r>
            <a:r>
              <a:rPr lang="es-CO" sz="2400" dirty="0" smtClean="0"/>
              <a:t>.</a:t>
            </a:r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 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78262" y="404664"/>
            <a:ext cx="8229600" cy="56207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s-CO" dirty="0" smtClean="0"/>
              <a:t>Glosario de Capital Humano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478262" y="5213536"/>
            <a:ext cx="690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Fuente ; http://www.negociacionavanzada.com/glosario_negociacion.html</a:t>
            </a:r>
          </a:p>
        </p:txBody>
      </p:sp>
    </p:spTree>
    <p:extLst>
      <p:ext uri="{BB962C8B-B14F-4D97-AF65-F5344CB8AC3E}">
        <p14:creationId xmlns:p14="http://schemas.microsoft.com/office/powerpoint/2010/main" val="417356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7809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CO" dirty="0" smtClean="0"/>
              <a:t>Glosario de Capital Humano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270892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/>
              <a:t>GRACIAS</a:t>
            </a:r>
            <a:r>
              <a:rPr lang="es-CO" sz="3200" dirty="0" smtClean="0"/>
              <a:t>!!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045816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248</Words>
  <Application>Microsoft Office PowerPoint</Application>
  <PresentationFormat>Presentación en pantalla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Glosario de Capital Humano</vt:lpstr>
      <vt:lpstr>Glosario de Capital Humano</vt:lpstr>
      <vt:lpstr>Glosario de Capital Humano</vt:lpstr>
      <vt:lpstr>Glosario de Capital Humano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</dc:creator>
  <cp:lastModifiedBy>DUBER CASTRILLÓN QUIROZ</cp:lastModifiedBy>
  <cp:revision>29</cp:revision>
  <dcterms:created xsi:type="dcterms:W3CDTF">2015-11-26T19:48:03Z</dcterms:created>
  <dcterms:modified xsi:type="dcterms:W3CDTF">2015-12-25T13:51:30Z</dcterms:modified>
</cp:coreProperties>
</file>