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23" r:id="rId2"/>
    <p:sldId id="350" r:id="rId3"/>
    <p:sldId id="324" r:id="rId4"/>
    <p:sldId id="325" r:id="rId5"/>
    <p:sldId id="261" r:id="rId6"/>
    <p:sldId id="326" r:id="rId7"/>
    <p:sldId id="327" r:id="rId8"/>
    <p:sldId id="328" r:id="rId9"/>
    <p:sldId id="329" r:id="rId10"/>
    <p:sldId id="330" r:id="rId11"/>
    <p:sldId id="342" r:id="rId12"/>
    <p:sldId id="344" r:id="rId13"/>
    <p:sldId id="337" r:id="rId14"/>
    <p:sldId id="340" r:id="rId15"/>
    <p:sldId id="338" r:id="rId16"/>
    <p:sldId id="339" r:id="rId17"/>
    <p:sldId id="345" r:id="rId18"/>
    <p:sldId id="346" r:id="rId19"/>
    <p:sldId id="347" r:id="rId20"/>
    <p:sldId id="348" r:id="rId21"/>
    <p:sldId id="349" r:id="rId22"/>
    <p:sldId id="341" r:id="rId23"/>
    <p:sldId id="331" r:id="rId24"/>
    <p:sldId id="271" r:id="rId25"/>
    <p:sldId id="334" r:id="rId26"/>
    <p:sldId id="335" r:id="rId27"/>
    <p:sldId id="332" r:id="rId28"/>
    <p:sldId id="333" r:id="rId29"/>
    <p:sldId id="336" r:id="rId30"/>
    <p:sldId id="351" r:id="rId31"/>
    <p:sldId id="352" r:id="rId32"/>
    <p:sldId id="354" r:id="rId33"/>
    <p:sldId id="353" r:id="rId34"/>
    <p:sldId id="355" r:id="rId35"/>
    <p:sldId id="356" r:id="rId36"/>
    <p:sldId id="357" r:id="rId37"/>
    <p:sldId id="358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1EAF-618D-43D5-8E92-FBE2226EDDD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B60E-2B03-477D-BC94-1BA70BB9BD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3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2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40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566400" cy="1066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10566400" cy="2209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14400" y="3810000"/>
            <a:ext cx="10566400" cy="2209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0" y="6486525"/>
            <a:ext cx="4988984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LABORATORIO MEDIDORES DE ENERGÍA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251200" y="6172200"/>
            <a:ext cx="5452533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169400" y="61658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90412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566400" cy="1066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6299200" y="1447800"/>
            <a:ext cx="5181600" cy="2209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6299200" y="3810000"/>
            <a:ext cx="5181600" cy="2209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>
          <a:xfrm>
            <a:off x="0" y="6486525"/>
            <a:ext cx="4988984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LABORATORIO MEDIDORES DE ENERGÍA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>
          <a:xfrm>
            <a:off x="3251200" y="6172200"/>
            <a:ext cx="5452533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>
          <a:xfrm>
            <a:off x="9169400" y="61658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75943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5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1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7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47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6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01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6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89432" y="1339408"/>
            <a:ext cx="634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6. Rango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2686935"/>
            <a:ext cx="5602719" cy="21572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Limites entre los cuales puede realizarse la lectura de la variables de interés</a:t>
            </a: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844" name="Picture 4" descr="http://www.wika.us/upload/WIKA_Thumbnails/Product-Detail-Large/PIC_PR_232_54_XMAS_en_us_62612.jp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0" t="2591" r="8808" b="2591"/>
          <a:stretch/>
        </p:blipFill>
        <p:spPr bwMode="auto">
          <a:xfrm>
            <a:off x="8304378" y="4278083"/>
            <a:ext cx="2092829" cy="248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467" y="0"/>
            <a:ext cx="468027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94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7. </a:t>
            </a:r>
            <a:r>
              <a:rPr lang="es-CO" b="1" dirty="0" smtClean="0">
                <a:solidFill>
                  <a:srgbClr val="FF0000"/>
                </a:solidFill>
              </a:rPr>
              <a:t>Alcance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61142" y="1932190"/>
            <a:ext cx="9942286" cy="21572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Diferencia algebraico entre el limite superior e inferior del rango</a:t>
            </a: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916518"/>
              </p:ext>
            </p:extLst>
          </p:nvPr>
        </p:nvGraphicFramePr>
        <p:xfrm>
          <a:off x="1719829" y="3611761"/>
          <a:ext cx="88249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3" imgW="1434960" imgH="177480" progId="Equation.DSMT4">
                  <p:embed/>
                </p:oleObj>
              </mc:Choice>
              <mc:Fallback>
                <p:oleObj name="Equation" r:id="rId3" imgW="1434960" imgH="17748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829" y="3611761"/>
                        <a:ext cx="8824912" cy="1089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644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8. </a:t>
            </a:r>
            <a:r>
              <a:rPr lang="es-CO" b="1" dirty="0" smtClean="0">
                <a:solidFill>
                  <a:srgbClr val="FF0000"/>
                </a:solidFill>
              </a:rPr>
              <a:t>Error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1685445"/>
            <a:ext cx="10767147" cy="18047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Desviación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presentan las medidas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prácticas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una variable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proceso con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relación a las medidas teóricas o ideales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11819"/>
              </p:ext>
            </p:extLst>
          </p:nvPr>
        </p:nvGraphicFramePr>
        <p:xfrm>
          <a:off x="3232150" y="3783013"/>
          <a:ext cx="6440488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Equation" r:id="rId3" imgW="1562040" imgH="660240" progId="Equation.DSMT4">
                  <p:embed/>
                </p:oleObj>
              </mc:Choice>
              <mc:Fallback>
                <p:oleObj name="Equation" r:id="rId3" imgW="1562040" imgH="6602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3783013"/>
                        <a:ext cx="6440488" cy="2711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405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2021115"/>
            <a:ext cx="10697029" cy="14332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Intervalo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pequeño en el que se tiene certeza que se encuentra el valor real de la variable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9. </a:t>
            </a:r>
            <a:r>
              <a:rPr lang="es-CO" b="1" dirty="0" smtClean="0">
                <a:solidFill>
                  <a:srgbClr val="FF0000"/>
                </a:solidFill>
              </a:rPr>
              <a:t>Incertidumbre de medición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28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2021115"/>
            <a:ext cx="10697029" cy="14332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Intervalo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pequeño en el que se tiene certeza que se encuentra el valor real de la variable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9. Incertidumbre de medición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82171" y="5450504"/>
                <a:ext cx="1059542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sz="3600" i="1" u="sng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600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3600" i="1" u="sng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3600" i="1" u="sng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sz="3600" i="1" u="sng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será el valor central </a:t>
                </a:r>
                <a:r>
                  <a:rPr lang="es-CO" sz="3600" i="1" u="sng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 ∆X </a:t>
                </a:r>
                <a:r>
                  <a:rPr lang="es-CO" sz="3600" i="1" u="sng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 incertidumbre  en la medición </a:t>
                </a: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1" y="5450504"/>
                <a:ext cx="10595429" cy="1200329"/>
              </a:xfrm>
              <a:prstGeom prst="rect">
                <a:avLst/>
              </a:prstGeom>
              <a:blipFill>
                <a:blip r:embed="rId3"/>
                <a:stretch>
                  <a:fillRect t="-8122" r="-806" b="-1776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157006"/>
              </p:ext>
            </p:extLst>
          </p:nvPr>
        </p:nvGraphicFramePr>
        <p:xfrm>
          <a:off x="3327658" y="3752333"/>
          <a:ext cx="5309236" cy="14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4" imgW="863280" imgH="228600" progId="Equation.DSMT4">
                  <p:embed/>
                </p:oleObj>
              </mc:Choice>
              <mc:Fallback>
                <p:oleObj name="Equation" r:id="rId4" imgW="863280" imgH="2286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658" y="3752333"/>
                        <a:ext cx="5309236" cy="140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105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2021115"/>
            <a:ext cx="10697029" cy="14332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Intervalo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pequeño en el que se tiene certeza que se encuentra el valor real de la variable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9. Incertidumbre de medición</a:t>
            </a:r>
            <a:endParaRPr lang="es-CO" b="1" dirty="0"/>
          </a:p>
        </p:txBody>
      </p:sp>
      <p:pic>
        <p:nvPicPr>
          <p:cNvPr id="38916" name="Picture 4" descr="http://comunidad.udistrital.edu.co/medidaselectricas/files/2015/02/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17" y="3454400"/>
            <a:ext cx="7155291" cy="21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607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2021115"/>
            <a:ext cx="10697029" cy="14332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Intervalo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pequeño en el que se tiene certeza que se encuentra el valor real de la variable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9. Incertidumbre de medición</a:t>
            </a:r>
            <a:endParaRPr lang="es-CO" b="1" dirty="0"/>
          </a:p>
        </p:txBody>
      </p:sp>
      <p:pic>
        <p:nvPicPr>
          <p:cNvPr id="38916" name="Picture 4" descr="http://comunidad.udistrital.edu.co/medidaselectricas/files/2015/02/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17" y="3454400"/>
            <a:ext cx="7155291" cy="21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682171" y="5885930"/>
            <a:ext cx="10595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3600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¿Propagación de la incertidumbre?</a:t>
            </a:r>
            <a:endParaRPr lang="es-CO" sz="3600" i="1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09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1513114"/>
            <a:ext cx="10697029" cy="14332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Campo de valores que no genera respuesta por parte de los instrumentos</a:t>
            </a: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10. </a:t>
            </a:r>
            <a:r>
              <a:rPr lang="es-CO" b="1" dirty="0" smtClean="0">
                <a:solidFill>
                  <a:srgbClr val="FF0000"/>
                </a:solidFill>
              </a:rPr>
              <a:t>Zona muerta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7" y="2714169"/>
            <a:ext cx="6568357" cy="41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51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49942" y="1889420"/>
            <a:ext cx="5943942" cy="26379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Mínima variación en la magnitud medida que puede apreciar el instrumento de medición</a:t>
            </a: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11. </a:t>
            </a:r>
            <a:r>
              <a:rPr lang="es-CO" b="1" dirty="0" smtClean="0">
                <a:solidFill>
                  <a:srgbClr val="FF0000"/>
                </a:solidFill>
              </a:rPr>
              <a:t>Sensibilidad</a:t>
            </a:r>
            <a:endParaRPr lang="es-CO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313280"/>
              </p:ext>
            </p:extLst>
          </p:nvPr>
        </p:nvGraphicFramePr>
        <p:xfrm>
          <a:off x="1434502" y="4440308"/>
          <a:ext cx="3945794" cy="18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3" imgW="838080" imgH="393480" progId="Equation.DSMT4">
                  <p:embed/>
                </p:oleObj>
              </mc:Choice>
              <mc:Fallback>
                <p:oleObj name="Equation" r:id="rId3" imgW="838080" imgH="39348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502" y="4440308"/>
                        <a:ext cx="3945794" cy="183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2" name="Picture 8" descr="http://1.bp.blogspot.com/-zq1jdG6fO9g/UyJusrbCGtI/AAAAAAAAAHk/7pzWnxc2FBo/s1600/sensibilid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13" y="740227"/>
            <a:ext cx="5565888" cy="55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62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1903934"/>
            <a:ext cx="5268688" cy="404692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Diferencia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máxima entre las trayectorias de elevación y caída de la variable medida al realizar un incremento y decremento graduales de la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12. </a:t>
            </a:r>
            <a:r>
              <a:rPr lang="es-CO" b="1" dirty="0" smtClean="0">
                <a:solidFill>
                  <a:srgbClr val="FF0000"/>
                </a:solidFill>
              </a:rPr>
              <a:t>Histéresis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68" y="885371"/>
            <a:ext cx="5873731" cy="56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21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6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89432" y="1339408"/>
            <a:ext cx="634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69514" y="2324244"/>
            <a:ext cx="6640174" cy="1986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 smtClean="0">
              <a:solidFill>
                <a:srgbClr val="FF0000"/>
              </a:solidFill>
            </a:endParaRPr>
          </a:p>
          <a:p>
            <a:pPr algn="ctr"/>
            <a:r>
              <a:rPr lang="es-CO" b="1" dirty="0" smtClean="0">
                <a:solidFill>
                  <a:srgbClr val="FF0000"/>
                </a:solidFill>
              </a:rPr>
              <a:t>TERMINOS DE RENDIMIENTO</a:t>
            </a:r>
          </a:p>
        </p:txBody>
      </p:sp>
    </p:spTree>
    <p:extLst>
      <p:ext uri="{BB962C8B-B14F-4D97-AF65-F5344CB8AC3E}">
        <p14:creationId xmlns:p14="http://schemas.microsoft.com/office/powerpoint/2010/main" val="15835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40227" y="1831364"/>
            <a:ext cx="10348686" cy="11876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Mínima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diferencia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instrumento puede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distinguir</a:t>
            </a: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13. </a:t>
            </a:r>
            <a:r>
              <a:rPr lang="es-CO" b="1" dirty="0" smtClean="0">
                <a:solidFill>
                  <a:srgbClr val="FF0000"/>
                </a:solidFill>
              </a:rPr>
              <a:t>Resolución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50178" name="Picture 2" descr="http://equipelco.com/site/images/Fluke_Logo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063" y="3078693"/>
            <a:ext cx="5053013" cy="168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 descr="http://logonoid.com/images/extech-instrument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257" y="4836893"/>
            <a:ext cx="4420623" cy="19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07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43428" y="1792383"/>
            <a:ext cx="4983570" cy="38872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tarda un instrumento en alcanzar un valor estable de  medición ante cambios súbitos o instantáneos en la variable de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14. </a:t>
            </a:r>
            <a:r>
              <a:rPr lang="es-CO" b="1" dirty="0" smtClean="0">
                <a:solidFill>
                  <a:srgbClr val="FF0000"/>
                </a:solidFill>
              </a:rPr>
              <a:t>Tiempo de respuesta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2" cstate="print"/>
          <a:srcRect l="8036" t="2676"/>
          <a:stretch/>
        </p:blipFill>
        <p:spPr bwMode="auto">
          <a:xfrm>
            <a:off x="6400800" y="1927572"/>
            <a:ext cx="5660571" cy="361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8697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2021115"/>
            <a:ext cx="5602719" cy="3655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un instrumento de medida para entregar el mismo valor, al medir varias veces mientras la variable permanece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constante.</a:t>
            </a: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15. Precisión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5842" name="Picture 2" descr="https://upload.wikimedia.org/wikipedia/commons/1/1f/Repetibilidad_g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40" y="1546339"/>
            <a:ext cx="5907110" cy="46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72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1600201"/>
            <a:ext cx="10900229" cy="1314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Grado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concordancia entre el valor verdadero y el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medido.</a:t>
            </a:r>
            <a:endParaRPr lang="es-CO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16</a:t>
            </a:r>
            <a:r>
              <a:rPr lang="es-CO" b="1" dirty="0" smtClean="0">
                <a:solidFill>
                  <a:srgbClr val="FF0000"/>
                </a:solidFill>
              </a:rPr>
              <a:t>. Exactitud 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6866" name="Picture 2" descr="http://victoryepes.blogs.upv.es/files/2012/04/520px-Exactitud_y_precisi%C3%B3n.svg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" t="1887" r="2944" b="3176"/>
          <a:stretch/>
        </p:blipFill>
        <p:spPr bwMode="auto">
          <a:xfrm>
            <a:off x="2436585" y="2914053"/>
            <a:ext cx="7336065" cy="394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514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360" name="Group 8"/>
          <p:cNvGrpSpPr>
            <a:grpSpLocks/>
          </p:cNvGrpSpPr>
          <p:nvPr/>
        </p:nvGrpSpPr>
        <p:grpSpPr bwMode="auto">
          <a:xfrm>
            <a:off x="2740026" y="22226"/>
            <a:ext cx="2881313" cy="2881313"/>
            <a:chOff x="3560" y="1752"/>
            <a:chExt cx="1815" cy="1815"/>
          </a:xfrm>
        </p:grpSpPr>
        <p:sp>
          <p:nvSpPr>
            <p:cNvPr id="484361" name="Oval 9"/>
            <p:cNvSpPr>
              <a:spLocks noChangeArrowheads="1"/>
            </p:cNvSpPr>
            <p:nvPr/>
          </p:nvSpPr>
          <p:spPr bwMode="auto">
            <a:xfrm>
              <a:off x="3833" y="1979"/>
              <a:ext cx="1360" cy="136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2" name="Oval 10"/>
            <p:cNvSpPr>
              <a:spLocks noChangeArrowheads="1"/>
            </p:cNvSpPr>
            <p:nvPr/>
          </p:nvSpPr>
          <p:spPr bwMode="auto">
            <a:xfrm>
              <a:off x="3996" y="2156"/>
              <a:ext cx="1020" cy="102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3" name="Oval 11"/>
            <p:cNvSpPr>
              <a:spLocks noChangeArrowheads="1"/>
            </p:cNvSpPr>
            <p:nvPr/>
          </p:nvSpPr>
          <p:spPr bwMode="auto">
            <a:xfrm>
              <a:off x="4158" y="2322"/>
              <a:ext cx="680" cy="6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4" name="Oval 12"/>
            <p:cNvSpPr>
              <a:spLocks noChangeArrowheads="1"/>
            </p:cNvSpPr>
            <p:nvPr/>
          </p:nvSpPr>
          <p:spPr bwMode="auto">
            <a:xfrm>
              <a:off x="4321" y="2494"/>
              <a:ext cx="340" cy="3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5" name="Line 13"/>
            <p:cNvSpPr>
              <a:spLocks noChangeShapeType="1"/>
            </p:cNvSpPr>
            <p:nvPr/>
          </p:nvSpPr>
          <p:spPr bwMode="auto">
            <a:xfrm>
              <a:off x="3560" y="2659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84366" name="Line 14"/>
            <p:cNvSpPr>
              <a:spLocks noChangeShapeType="1"/>
            </p:cNvSpPr>
            <p:nvPr/>
          </p:nvSpPr>
          <p:spPr bwMode="auto">
            <a:xfrm rot="-5400000">
              <a:off x="3588" y="2660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484374" name="Oval 22"/>
          <p:cNvSpPr>
            <a:spLocks noChangeArrowheads="1"/>
          </p:cNvSpPr>
          <p:nvPr/>
        </p:nvSpPr>
        <p:spPr bwMode="auto">
          <a:xfrm>
            <a:off x="3963988" y="21828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5" name="Oval 23"/>
          <p:cNvSpPr>
            <a:spLocks noChangeArrowheads="1"/>
          </p:cNvSpPr>
          <p:nvPr/>
        </p:nvSpPr>
        <p:spPr bwMode="auto">
          <a:xfrm>
            <a:off x="4251325" y="21828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6" name="Oval 24"/>
          <p:cNvSpPr>
            <a:spLocks noChangeArrowheads="1"/>
          </p:cNvSpPr>
          <p:nvPr/>
        </p:nvSpPr>
        <p:spPr bwMode="auto">
          <a:xfrm>
            <a:off x="4467225" y="16795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7" name="Oval 25"/>
          <p:cNvSpPr>
            <a:spLocks noChangeArrowheads="1"/>
          </p:cNvSpPr>
          <p:nvPr/>
        </p:nvSpPr>
        <p:spPr bwMode="auto">
          <a:xfrm>
            <a:off x="3675063" y="18954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8" name="Oval 26"/>
          <p:cNvSpPr>
            <a:spLocks noChangeArrowheads="1"/>
          </p:cNvSpPr>
          <p:nvPr/>
        </p:nvSpPr>
        <p:spPr bwMode="auto">
          <a:xfrm>
            <a:off x="3459163" y="14636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9" name="Oval 27"/>
          <p:cNvSpPr>
            <a:spLocks noChangeArrowheads="1"/>
          </p:cNvSpPr>
          <p:nvPr/>
        </p:nvSpPr>
        <p:spPr bwMode="auto">
          <a:xfrm>
            <a:off x="3819525" y="6715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0" name="Oval 28"/>
          <p:cNvSpPr>
            <a:spLocks noChangeArrowheads="1"/>
          </p:cNvSpPr>
          <p:nvPr/>
        </p:nvSpPr>
        <p:spPr bwMode="auto">
          <a:xfrm>
            <a:off x="4108450" y="10318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1" name="Oval 29"/>
          <p:cNvSpPr>
            <a:spLocks noChangeArrowheads="1"/>
          </p:cNvSpPr>
          <p:nvPr/>
        </p:nvSpPr>
        <p:spPr bwMode="auto">
          <a:xfrm>
            <a:off x="3603625" y="12477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2" name="Oval 30"/>
          <p:cNvSpPr>
            <a:spLocks noChangeArrowheads="1"/>
          </p:cNvSpPr>
          <p:nvPr/>
        </p:nvSpPr>
        <p:spPr bwMode="auto">
          <a:xfrm>
            <a:off x="3387725" y="81438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5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360" name="Group 8"/>
          <p:cNvGrpSpPr>
            <a:grpSpLocks/>
          </p:cNvGrpSpPr>
          <p:nvPr/>
        </p:nvGrpSpPr>
        <p:grpSpPr bwMode="auto">
          <a:xfrm>
            <a:off x="2740026" y="22226"/>
            <a:ext cx="2881313" cy="2881313"/>
            <a:chOff x="3560" y="1752"/>
            <a:chExt cx="1815" cy="1815"/>
          </a:xfrm>
        </p:grpSpPr>
        <p:sp>
          <p:nvSpPr>
            <p:cNvPr id="484361" name="Oval 9"/>
            <p:cNvSpPr>
              <a:spLocks noChangeArrowheads="1"/>
            </p:cNvSpPr>
            <p:nvPr/>
          </p:nvSpPr>
          <p:spPr bwMode="auto">
            <a:xfrm>
              <a:off x="3833" y="1979"/>
              <a:ext cx="1360" cy="136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2" name="Oval 10"/>
            <p:cNvSpPr>
              <a:spLocks noChangeArrowheads="1"/>
            </p:cNvSpPr>
            <p:nvPr/>
          </p:nvSpPr>
          <p:spPr bwMode="auto">
            <a:xfrm>
              <a:off x="3996" y="2156"/>
              <a:ext cx="1020" cy="102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3" name="Oval 11"/>
            <p:cNvSpPr>
              <a:spLocks noChangeArrowheads="1"/>
            </p:cNvSpPr>
            <p:nvPr/>
          </p:nvSpPr>
          <p:spPr bwMode="auto">
            <a:xfrm>
              <a:off x="4158" y="2322"/>
              <a:ext cx="680" cy="6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4" name="Oval 12"/>
            <p:cNvSpPr>
              <a:spLocks noChangeArrowheads="1"/>
            </p:cNvSpPr>
            <p:nvPr/>
          </p:nvSpPr>
          <p:spPr bwMode="auto">
            <a:xfrm>
              <a:off x="4321" y="2494"/>
              <a:ext cx="340" cy="3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5" name="Line 13"/>
            <p:cNvSpPr>
              <a:spLocks noChangeShapeType="1"/>
            </p:cNvSpPr>
            <p:nvPr/>
          </p:nvSpPr>
          <p:spPr bwMode="auto">
            <a:xfrm>
              <a:off x="3560" y="2659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84366" name="Line 14"/>
            <p:cNvSpPr>
              <a:spLocks noChangeShapeType="1"/>
            </p:cNvSpPr>
            <p:nvPr/>
          </p:nvSpPr>
          <p:spPr bwMode="auto">
            <a:xfrm rot="-5400000">
              <a:off x="3588" y="2660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484374" name="Oval 22"/>
          <p:cNvSpPr>
            <a:spLocks noChangeArrowheads="1"/>
          </p:cNvSpPr>
          <p:nvPr/>
        </p:nvSpPr>
        <p:spPr bwMode="auto">
          <a:xfrm>
            <a:off x="3963988" y="21828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5" name="Oval 23"/>
          <p:cNvSpPr>
            <a:spLocks noChangeArrowheads="1"/>
          </p:cNvSpPr>
          <p:nvPr/>
        </p:nvSpPr>
        <p:spPr bwMode="auto">
          <a:xfrm>
            <a:off x="4251325" y="21828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6" name="Oval 24"/>
          <p:cNvSpPr>
            <a:spLocks noChangeArrowheads="1"/>
          </p:cNvSpPr>
          <p:nvPr/>
        </p:nvSpPr>
        <p:spPr bwMode="auto">
          <a:xfrm>
            <a:off x="4467225" y="16795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7" name="Oval 25"/>
          <p:cNvSpPr>
            <a:spLocks noChangeArrowheads="1"/>
          </p:cNvSpPr>
          <p:nvPr/>
        </p:nvSpPr>
        <p:spPr bwMode="auto">
          <a:xfrm>
            <a:off x="3675063" y="18954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8" name="Oval 26"/>
          <p:cNvSpPr>
            <a:spLocks noChangeArrowheads="1"/>
          </p:cNvSpPr>
          <p:nvPr/>
        </p:nvSpPr>
        <p:spPr bwMode="auto">
          <a:xfrm>
            <a:off x="3459163" y="14636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9" name="Oval 27"/>
          <p:cNvSpPr>
            <a:spLocks noChangeArrowheads="1"/>
          </p:cNvSpPr>
          <p:nvPr/>
        </p:nvSpPr>
        <p:spPr bwMode="auto">
          <a:xfrm>
            <a:off x="3819525" y="6715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0" name="Oval 28"/>
          <p:cNvSpPr>
            <a:spLocks noChangeArrowheads="1"/>
          </p:cNvSpPr>
          <p:nvPr/>
        </p:nvSpPr>
        <p:spPr bwMode="auto">
          <a:xfrm>
            <a:off x="4108450" y="10318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1" name="Oval 29"/>
          <p:cNvSpPr>
            <a:spLocks noChangeArrowheads="1"/>
          </p:cNvSpPr>
          <p:nvPr/>
        </p:nvSpPr>
        <p:spPr bwMode="auto">
          <a:xfrm>
            <a:off x="3603625" y="12477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2" name="Oval 30"/>
          <p:cNvSpPr>
            <a:spLocks noChangeArrowheads="1"/>
          </p:cNvSpPr>
          <p:nvPr/>
        </p:nvSpPr>
        <p:spPr bwMode="auto">
          <a:xfrm>
            <a:off x="3387725" y="81438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92" name="Text Box 40"/>
          <p:cNvSpPr txBox="1">
            <a:spLocks noChangeArrowheads="1"/>
          </p:cNvSpPr>
          <p:nvPr/>
        </p:nvSpPr>
        <p:spPr bwMode="auto">
          <a:xfrm>
            <a:off x="2811464" y="2906713"/>
            <a:ext cx="280352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" altLang="es-CO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No repetible, no exacto</a:t>
            </a:r>
          </a:p>
        </p:txBody>
      </p:sp>
    </p:spTree>
    <p:extLst>
      <p:ext uri="{BB962C8B-B14F-4D97-AF65-F5344CB8AC3E}">
        <p14:creationId xmlns:p14="http://schemas.microsoft.com/office/powerpoint/2010/main" val="3589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360" name="Group 8"/>
          <p:cNvGrpSpPr>
            <a:grpSpLocks/>
          </p:cNvGrpSpPr>
          <p:nvPr/>
        </p:nvGrpSpPr>
        <p:grpSpPr bwMode="auto">
          <a:xfrm>
            <a:off x="2740026" y="22226"/>
            <a:ext cx="2881313" cy="2881313"/>
            <a:chOff x="3560" y="1752"/>
            <a:chExt cx="1815" cy="1815"/>
          </a:xfrm>
        </p:grpSpPr>
        <p:sp>
          <p:nvSpPr>
            <p:cNvPr id="484361" name="Oval 9"/>
            <p:cNvSpPr>
              <a:spLocks noChangeArrowheads="1"/>
            </p:cNvSpPr>
            <p:nvPr/>
          </p:nvSpPr>
          <p:spPr bwMode="auto">
            <a:xfrm>
              <a:off x="3833" y="1979"/>
              <a:ext cx="1360" cy="136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2" name="Oval 10"/>
            <p:cNvSpPr>
              <a:spLocks noChangeArrowheads="1"/>
            </p:cNvSpPr>
            <p:nvPr/>
          </p:nvSpPr>
          <p:spPr bwMode="auto">
            <a:xfrm>
              <a:off x="3996" y="2156"/>
              <a:ext cx="1020" cy="102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3" name="Oval 11"/>
            <p:cNvSpPr>
              <a:spLocks noChangeArrowheads="1"/>
            </p:cNvSpPr>
            <p:nvPr/>
          </p:nvSpPr>
          <p:spPr bwMode="auto">
            <a:xfrm>
              <a:off x="4158" y="2322"/>
              <a:ext cx="680" cy="6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4" name="Oval 12"/>
            <p:cNvSpPr>
              <a:spLocks noChangeArrowheads="1"/>
            </p:cNvSpPr>
            <p:nvPr/>
          </p:nvSpPr>
          <p:spPr bwMode="auto">
            <a:xfrm>
              <a:off x="4321" y="2494"/>
              <a:ext cx="340" cy="3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5" name="Line 13"/>
            <p:cNvSpPr>
              <a:spLocks noChangeShapeType="1"/>
            </p:cNvSpPr>
            <p:nvPr/>
          </p:nvSpPr>
          <p:spPr bwMode="auto">
            <a:xfrm>
              <a:off x="3560" y="2659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84366" name="Line 14"/>
            <p:cNvSpPr>
              <a:spLocks noChangeShapeType="1"/>
            </p:cNvSpPr>
            <p:nvPr/>
          </p:nvSpPr>
          <p:spPr bwMode="auto">
            <a:xfrm rot="-5400000">
              <a:off x="3588" y="2660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84367" name="Group 15"/>
          <p:cNvGrpSpPr>
            <a:grpSpLocks/>
          </p:cNvGrpSpPr>
          <p:nvPr/>
        </p:nvGrpSpPr>
        <p:grpSpPr bwMode="auto">
          <a:xfrm>
            <a:off x="6411913" y="22226"/>
            <a:ext cx="2881312" cy="2881313"/>
            <a:chOff x="3560" y="1752"/>
            <a:chExt cx="1815" cy="1815"/>
          </a:xfrm>
        </p:grpSpPr>
        <p:sp>
          <p:nvSpPr>
            <p:cNvPr id="484368" name="Oval 16"/>
            <p:cNvSpPr>
              <a:spLocks noChangeArrowheads="1"/>
            </p:cNvSpPr>
            <p:nvPr/>
          </p:nvSpPr>
          <p:spPr bwMode="auto">
            <a:xfrm>
              <a:off x="3833" y="1979"/>
              <a:ext cx="1360" cy="136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9" name="Oval 17"/>
            <p:cNvSpPr>
              <a:spLocks noChangeArrowheads="1"/>
            </p:cNvSpPr>
            <p:nvPr/>
          </p:nvSpPr>
          <p:spPr bwMode="auto">
            <a:xfrm>
              <a:off x="3996" y="2156"/>
              <a:ext cx="1020" cy="102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0" name="Oval 18"/>
            <p:cNvSpPr>
              <a:spLocks noChangeArrowheads="1"/>
            </p:cNvSpPr>
            <p:nvPr/>
          </p:nvSpPr>
          <p:spPr bwMode="auto">
            <a:xfrm>
              <a:off x="4158" y="2322"/>
              <a:ext cx="680" cy="6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1" name="Oval 19"/>
            <p:cNvSpPr>
              <a:spLocks noChangeArrowheads="1"/>
            </p:cNvSpPr>
            <p:nvPr/>
          </p:nvSpPr>
          <p:spPr bwMode="auto">
            <a:xfrm>
              <a:off x="4321" y="2494"/>
              <a:ext cx="340" cy="3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2" name="Line 20"/>
            <p:cNvSpPr>
              <a:spLocks noChangeShapeType="1"/>
            </p:cNvSpPr>
            <p:nvPr/>
          </p:nvSpPr>
          <p:spPr bwMode="auto">
            <a:xfrm>
              <a:off x="3560" y="2659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84373" name="Line 21"/>
            <p:cNvSpPr>
              <a:spLocks noChangeShapeType="1"/>
            </p:cNvSpPr>
            <p:nvPr/>
          </p:nvSpPr>
          <p:spPr bwMode="auto">
            <a:xfrm rot="-5400000">
              <a:off x="3588" y="2660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484374" name="Oval 22"/>
          <p:cNvSpPr>
            <a:spLocks noChangeArrowheads="1"/>
          </p:cNvSpPr>
          <p:nvPr/>
        </p:nvSpPr>
        <p:spPr bwMode="auto">
          <a:xfrm>
            <a:off x="3963988" y="21828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5" name="Oval 23"/>
          <p:cNvSpPr>
            <a:spLocks noChangeArrowheads="1"/>
          </p:cNvSpPr>
          <p:nvPr/>
        </p:nvSpPr>
        <p:spPr bwMode="auto">
          <a:xfrm>
            <a:off x="4251325" y="21828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6" name="Oval 24"/>
          <p:cNvSpPr>
            <a:spLocks noChangeArrowheads="1"/>
          </p:cNvSpPr>
          <p:nvPr/>
        </p:nvSpPr>
        <p:spPr bwMode="auto">
          <a:xfrm>
            <a:off x="4467225" y="16795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7" name="Oval 25"/>
          <p:cNvSpPr>
            <a:spLocks noChangeArrowheads="1"/>
          </p:cNvSpPr>
          <p:nvPr/>
        </p:nvSpPr>
        <p:spPr bwMode="auto">
          <a:xfrm>
            <a:off x="3675063" y="18954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8" name="Oval 26"/>
          <p:cNvSpPr>
            <a:spLocks noChangeArrowheads="1"/>
          </p:cNvSpPr>
          <p:nvPr/>
        </p:nvSpPr>
        <p:spPr bwMode="auto">
          <a:xfrm>
            <a:off x="3459163" y="14636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9" name="Oval 27"/>
          <p:cNvSpPr>
            <a:spLocks noChangeArrowheads="1"/>
          </p:cNvSpPr>
          <p:nvPr/>
        </p:nvSpPr>
        <p:spPr bwMode="auto">
          <a:xfrm>
            <a:off x="3819525" y="6715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0" name="Oval 28"/>
          <p:cNvSpPr>
            <a:spLocks noChangeArrowheads="1"/>
          </p:cNvSpPr>
          <p:nvPr/>
        </p:nvSpPr>
        <p:spPr bwMode="auto">
          <a:xfrm>
            <a:off x="4108450" y="10318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1" name="Oval 29"/>
          <p:cNvSpPr>
            <a:spLocks noChangeArrowheads="1"/>
          </p:cNvSpPr>
          <p:nvPr/>
        </p:nvSpPr>
        <p:spPr bwMode="auto">
          <a:xfrm>
            <a:off x="3603625" y="12477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2" name="Oval 30"/>
          <p:cNvSpPr>
            <a:spLocks noChangeArrowheads="1"/>
          </p:cNvSpPr>
          <p:nvPr/>
        </p:nvSpPr>
        <p:spPr bwMode="auto">
          <a:xfrm>
            <a:off x="3387725" y="81438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3" name="Oval 31"/>
          <p:cNvSpPr>
            <a:spLocks noChangeArrowheads="1"/>
          </p:cNvSpPr>
          <p:nvPr/>
        </p:nvSpPr>
        <p:spPr bwMode="auto">
          <a:xfrm>
            <a:off x="7635875" y="17510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4" name="Oval 32"/>
          <p:cNvSpPr>
            <a:spLocks noChangeArrowheads="1"/>
          </p:cNvSpPr>
          <p:nvPr/>
        </p:nvSpPr>
        <p:spPr bwMode="auto">
          <a:xfrm>
            <a:off x="7348538" y="18954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5" name="Oval 33"/>
          <p:cNvSpPr>
            <a:spLocks noChangeArrowheads="1"/>
          </p:cNvSpPr>
          <p:nvPr/>
        </p:nvSpPr>
        <p:spPr bwMode="auto">
          <a:xfrm>
            <a:off x="7204075" y="17510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6" name="Oval 34"/>
          <p:cNvSpPr>
            <a:spLocks noChangeArrowheads="1"/>
          </p:cNvSpPr>
          <p:nvPr/>
        </p:nvSpPr>
        <p:spPr bwMode="auto">
          <a:xfrm>
            <a:off x="7204075" y="15351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7" name="Oval 35"/>
          <p:cNvSpPr>
            <a:spLocks noChangeArrowheads="1"/>
          </p:cNvSpPr>
          <p:nvPr/>
        </p:nvSpPr>
        <p:spPr bwMode="auto">
          <a:xfrm>
            <a:off x="7491413" y="19669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8" name="Oval 36"/>
          <p:cNvSpPr>
            <a:spLocks noChangeArrowheads="1"/>
          </p:cNvSpPr>
          <p:nvPr/>
        </p:nvSpPr>
        <p:spPr bwMode="auto">
          <a:xfrm>
            <a:off x="7419975" y="21113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9" name="Oval 37"/>
          <p:cNvSpPr>
            <a:spLocks noChangeArrowheads="1"/>
          </p:cNvSpPr>
          <p:nvPr/>
        </p:nvSpPr>
        <p:spPr bwMode="auto">
          <a:xfrm>
            <a:off x="7419975" y="15351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90" name="Oval 38"/>
          <p:cNvSpPr>
            <a:spLocks noChangeArrowheads="1"/>
          </p:cNvSpPr>
          <p:nvPr/>
        </p:nvSpPr>
        <p:spPr bwMode="auto">
          <a:xfrm>
            <a:off x="7637463" y="21828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91" name="Oval 39"/>
          <p:cNvSpPr>
            <a:spLocks noChangeArrowheads="1"/>
          </p:cNvSpPr>
          <p:nvPr/>
        </p:nvSpPr>
        <p:spPr bwMode="auto">
          <a:xfrm>
            <a:off x="7780338" y="203835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92" name="Text Box 40"/>
          <p:cNvSpPr txBox="1">
            <a:spLocks noChangeArrowheads="1"/>
          </p:cNvSpPr>
          <p:nvPr/>
        </p:nvSpPr>
        <p:spPr bwMode="auto">
          <a:xfrm>
            <a:off x="2811464" y="2906713"/>
            <a:ext cx="280352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" altLang="es-CO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No repetible, no exacto</a:t>
            </a:r>
          </a:p>
        </p:txBody>
      </p:sp>
    </p:spTree>
    <p:extLst>
      <p:ext uri="{BB962C8B-B14F-4D97-AF65-F5344CB8AC3E}">
        <p14:creationId xmlns:p14="http://schemas.microsoft.com/office/powerpoint/2010/main" val="40912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360" name="Group 8"/>
          <p:cNvGrpSpPr>
            <a:grpSpLocks/>
          </p:cNvGrpSpPr>
          <p:nvPr/>
        </p:nvGrpSpPr>
        <p:grpSpPr bwMode="auto">
          <a:xfrm>
            <a:off x="2740026" y="22226"/>
            <a:ext cx="2881313" cy="2881313"/>
            <a:chOff x="3560" y="1752"/>
            <a:chExt cx="1815" cy="1815"/>
          </a:xfrm>
        </p:grpSpPr>
        <p:sp>
          <p:nvSpPr>
            <p:cNvPr id="484361" name="Oval 9"/>
            <p:cNvSpPr>
              <a:spLocks noChangeArrowheads="1"/>
            </p:cNvSpPr>
            <p:nvPr/>
          </p:nvSpPr>
          <p:spPr bwMode="auto">
            <a:xfrm>
              <a:off x="3833" y="1979"/>
              <a:ext cx="1360" cy="136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2" name="Oval 10"/>
            <p:cNvSpPr>
              <a:spLocks noChangeArrowheads="1"/>
            </p:cNvSpPr>
            <p:nvPr/>
          </p:nvSpPr>
          <p:spPr bwMode="auto">
            <a:xfrm>
              <a:off x="3996" y="2156"/>
              <a:ext cx="1020" cy="102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3" name="Oval 11"/>
            <p:cNvSpPr>
              <a:spLocks noChangeArrowheads="1"/>
            </p:cNvSpPr>
            <p:nvPr/>
          </p:nvSpPr>
          <p:spPr bwMode="auto">
            <a:xfrm>
              <a:off x="4158" y="2322"/>
              <a:ext cx="680" cy="6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4" name="Oval 12"/>
            <p:cNvSpPr>
              <a:spLocks noChangeArrowheads="1"/>
            </p:cNvSpPr>
            <p:nvPr/>
          </p:nvSpPr>
          <p:spPr bwMode="auto">
            <a:xfrm>
              <a:off x="4321" y="2494"/>
              <a:ext cx="340" cy="3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5" name="Line 13"/>
            <p:cNvSpPr>
              <a:spLocks noChangeShapeType="1"/>
            </p:cNvSpPr>
            <p:nvPr/>
          </p:nvSpPr>
          <p:spPr bwMode="auto">
            <a:xfrm>
              <a:off x="3560" y="2659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84366" name="Line 14"/>
            <p:cNvSpPr>
              <a:spLocks noChangeShapeType="1"/>
            </p:cNvSpPr>
            <p:nvPr/>
          </p:nvSpPr>
          <p:spPr bwMode="auto">
            <a:xfrm rot="-5400000">
              <a:off x="3588" y="2660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84367" name="Group 15"/>
          <p:cNvGrpSpPr>
            <a:grpSpLocks/>
          </p:cNvGrpSpPr>
          <p:nvPr/>
        </p:nvGrpSpPr>
        <p:grpSpPr bwMode="auto">
          <a:xfrm>
            <a:off x="6411913" y="22226"/>
            <a:ext cx="2881312" cy="2881313"/>
            <a:chOff x="3560" y="1752"/>
            <a:chExt cx="1815" cy="1815"/>
          </a:xfrm>
        </p:grpSpPr>
        <p:sp>
          <p:nvSpPr>
            <p:cNvPr id="484368" name="Oval 16"/>
            <p:cNvSpPr>
              <a:spLocks noChangeArrowheads="1"/>
            </p:cNvSpPr>
            <p:nvPr/>
          </p:nvSpPr>
          <p:spPr bwMode="auto">
            <a:xfrm>
              <a:off x="3833" y="1979"/>
              <a:ext cx="1360" cy="136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69" name="Oval 17"/>
            <p:cNvSpPr>
              <a:spLocks noChangeArrowheads="1"/>
            </p:cNvSpPr>
            <p:nvPr/>
          </p:nvSpPr>
          <p:spPr bwMode="auto">
            <a:xfrm>
              <a:off x="3996" y="2156"/>
              <a:ext cx="1020" cy="102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0" name="Oval 18"/>
            <p:cNvSpPr>
              <a:spLocks noChangeArrowheads="1"/>
            </p:cNvSpPr>
            <p:nvPr/>
          </p:nvSpPr>
          <p:spPr bwMode="auto">
            <a:xfrm>
              <a:off x="4158" y="2322"/>
              <a:ext cx="680" cy="6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1" name="Oval 19"/>
            <p:cNvSpPr>
              <a:spLocks noChangeArrowheads="1"/>
            </p:cNvSpPr>
            <p:nvPr/>
          </p:nvSpPr>
          <p:spPr bwMode="auto">
            <a:xfrm>
              <a:off x="4321" y="2494"/>
              <a:ext cx="340" cy="3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2" name="Line 20"/>
            <p:cNvSpPr>
              <a:spLocks noChangeShapeType="1"/>
            </p:cNvSpPr>
            <p:nvPr/>
          </p:nvSpPr>
          <p:spPr bwMode="auto">
            <a:xfrm>
              <a:off x="3560" y="2659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84373" name="Line 21"/>
            <p:cNvSpPr>
              <a:spLocks noChangeShapeType="1"/>
            </p:cNvSpPr>
            <p:nvPr/>
          </p:nvSpPr>
          <p:spPr bwMode="auto">
            <a:xfrm rot="-5400000">
              <a:off x="3588" y="2660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484374" name="Oval 22"/>
          <p:cNvSpPr>
            <a:spLocks noChangeArrowheads="1"/>
          </p:cNvSpPr>
          <p:nvPr/>
        </p:nvSpPr>
        <p:spPr bwMode="auto">
          <a:xfrm>
            <a:off x="3963988" y="21828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5" name="Oval 23"/>
          <p:cNvSpPr>
            <a:spLocks noChangeArrowheads="1"/>
          </p:cNvSpPr>
          <p:nvPr/>
        </p:nvSpPr>
        <p:spPr bwMode="auto">
          <a:xfrm>
            <a:off x="4251325" y="21828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6" name="Oval 24"/>
          <p:cNvSpPr>
            <a:spLocks noChangeArrowheads="1"/>
          </p:cNvSpPr>
          <p:nvPr/>
        </p:nvSpPr>
        <p:spPr bwMode="auto">
          <a:xfrm>
            <a:off x="4467225" y="16795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7" name="Oval 25"/>
          <p:cNvSpPr>
            <a:spLocks noChangeArrowheads="1"/>
          </p:cNvSpPr>
          <p:nvPr/>
        </p:nvSpPr>
        <p:spPr bwMode="auto">
          <a:xfrm>
            <a:off x="3675063" y="18954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8" name="Oval 26"/>
          <p:cNvSpPr>
            <a:spLocks noChangeArrowheads="1"/>
          </p:cNvSpPr>
          <p:nvPr/>
        </p:nvSpPr>
        <p:spPr bwMode="auto">
          <a:xfrm>
            <a:off x="3459163" y="14636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79" name="Oval 27"/>
          <p:cNvSpPr>
            <a:spLocks noChangeArrowheads="1"/>
          </p:cNvSpPr>
          <p:nvPr/>
        </p:nvSpPr>
        <p:spPr bwMode="auto">
          <a:xfrm>
            <a:off x="3819525" y="6715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0" name="Oval 28"/>
          <p:cNvSpPr>
            <a:spLocks noChangeArrowheads="1"/>
          </p:cNvSpPr>
          <p:nvPr/>
        </p:nvSpPr>
        <p:spPr bwMode="auto">
          <a:xfrm>
            <a:off x="4108450" y="10318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1" name="Oval 29"/>
          <p:cNvSpPr>
            <a:spLocks noChangeArrowheads="1"/>
          </p:cNvSpPr>
          <p:nvPr/>
        </p:nvSpPr>
        <p:spPr bwMode="auto">
          <a:xfrm>
            <a:off x="3603625" y="12477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2" name="Oval 30"/>
          <p:cNvSpPr>
            <a:spLocks noChangeArrowheads="1"/>
          </p:cNvSpPr>
          <p:nvPr/>
        </p:nvSpPr>
        <p:spPr bwMode="auto">
          <a:xfrm>
            <a:off x="3387725" y="81438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3" name="Oval 31"/>
          <p:cNvSpPr>
            <a:spLocks noChangeArrowheads="1"/>
          </p:cNvSpPr>
          <p:nvPr/>
        </p:nvSpPr>
        <p:spPr bwMode="auto">
          <a:xfrm>
            <a:off x="7635875" y="17510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4" name="Oval 32"/>
          <p:cNvSpPr>
            <a:spLocks noChangeArrowheads="1"/>
          </p:cNvSpPr>
          <p:nvPr/>
        </p:nvSpPr>
        <p:spPr bwMode="auto">
          <a:xfrm>
            <a:off x="7348538" y="18954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5" name="Oval 33"/>
          <p:cNvSpPr>
            <a:spLocks noChangeArrowheads="1"/>
          </p:cNvSpPr>
          <p:nvPr/>
        </p:nvSpPr>
        <p:spPr bwMode="auto">
          <a:xfrm>
            <a:off x="7204075" y="17510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6" name="Oval 34"/>
          <p:cNvSpPr>
            <a:spLocks noChangeArrowheads="1"/>
          </p:cNvSpPr>
          <p:nvPr/>
        </p:nvSpPr>
        <p:spPr bwMode="auto">
          <a:xfrm>
            <a:off x="7204075" y="15351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7" name="Oval 35"/>
          <p:cNvSpPr>
            <a:spLocks noChangeArrowheads="1"/>
          </p:cNvSpPr>
          <p:nvPr/>
        </p:nvSpPr>
        <p:spPr bwMode="auto">
          <a:xfrm>
            <a:off x="7491413" y="19669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8" name="Oval 36"/>
          <p:cNvSpPr>
            <a:spLocks noChangeArrowheads="1"/>
          </p:cNvSpPr>
          <p:nvPr/>
        </p:nvSpPr>
        <p:spPr bwMode="auto">
          <a:xfrm>
            <a:off x="7419975" y="21113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89" name="Oval 37"/>
          <p:cNvSpPr>
            <a:spLocks noChangeArrowheads="1"/>
          </p:cNvSpPr>
          <p:nvPr/>
        </p:nvSpPr>
        <p:spPr bwMode="auto">
          <a:xfrm>
            <a:off x="7419975" y="15351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90" name="Oval 38"/>
          <p:cNvSpPr>
            <a:spLocks noChangeArrowheads="1"/>
          </p:cNvSpPr>
          <p:nvPr/>
        </p:nvSpPr>
        <p:spPr bwMode="auto">
          <a:xfrm>
            <a:off x="7637463" y="218281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91" name="Oval 39"/>
          <p:cNvSpPr>
            <a:spLocks noChangeArrowheads="1"/>
          </p:cNvSpPr>
          <p:nvPr/>
        </p:nvSpPr>
        <p:spPr bwMode="auto">
          <a:xfrm>
            <a:off x="7780338" y="203835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4392" name="Text Box 40"/>
          <p:cNvSpPr txBox="1">
            <a:spLocks noChangeArrowheads="1"/>
          </p:cNvSpPr>
          <p:nvPr/>
        </p:nvSpPr>
        <p:spPr bwMode="auto">
          <a:xfrm>
            <a:off x="2811464" y="2906713"/>
            <a:ext cx="280352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" altLang="es-CO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No repetible, no exacto</a:t>
            </a:r>
          </a:p>
        </p:txBody>
      </p:sp>
      <p:sp>
        <p:nvSpPr>
          <p:cNvPr id="484393" name="Text Box 41"/>
          <p:cNvSpPr txBox="1">
            <a:spLocks noChangeArrowheads="1"/>
          </p:cNvSpPr>
          <p:nvPr/>
        </p:nvSpPr>
        <p:spPr bwMode="auto">
          <a:xfrm>
            <a:off x="6340475" y="2905125"/>
            <a:ext cx="3086100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" altLang="es-CO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Repetible, pero no exacto</a:t>
            </a:r>
          </a:p>
        </p:txBody>
      </p:sp>
    </p:spTree>
    <p:extLst>
      <p:ext uri="{BB962C8B-B14F-4D97-AF65-F5344CB8AC3E}">
        <p14:creationId xmlns:p14="http://schemas.microsoft.com/office/powerpoint/2010/main" val="20151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740026" y="22226"/>
            <a:ext cx="6686549" cy="3290887"/>
            <a:chOff x="2568576" y="2060576"/>
            <a:chExt cx="6686549" cy="3290887"/>
          </a:xfrm>
        </p:grpSpPr>
        <p:grpSp>
          <p:nvGrpSpPr>
            <p:cNvPr id="484360" name="Group 8"/>
            <p:cNvGrpSpPr>
              <a:grpSpLocks/>
            </p:cNvGrpSpPr>
            <p:nvPr/>
          </p:nvGrpSpPr>
          <p:grpSpPr bwMode="auto">
            <a:xfrm>
              <a:off x="2568576" y="2060576"/>
              <a:ext cx="2881313" cy="2881313"/>
              <a:chOff x="3560" y="1752"/>
              <a:chExt cx="1815" cy="1815"/>
            </a:xfrm>
          </p:grpSpPr>
          <p:sp>
            <p:nvSpPr>
              <p:cNvPr id="484361" name="Oval 9"/>
              <p:cNvSpPr>
                <a:spLocks noChangeArrowheads="1"/>
              </p:cNvSpPr>
              <p:nvPr/>
            </p:nvSpPr>
            <p:spPr bwMode="auto">
              <a:xfrm>
                <a:off x="3833" y="1979"/>
                <a:ext cx="1360" cy="136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62" name="Oval 10"/>
              <p:cNvSpPr>
                <a:spLocks noChangeArrowheads="1"/>
              </p:cNvSpPr>
              <p:nvPr/>
            </p:nvSpPr>
            <p:spPr bwMode="auto">
              <a:xfrm>
                <a:off x="3996" y="2156"/>
                <a:ext cx="1020" cy="102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63" name="Oval 11"/>
              <p:cNvSpPr>
                <a:spLocks noChangeArrowheads="1"/>
              </p:cNvSpPr>
              <p:nvPr/>
            </p:nvSpPr>
            <p:spPr bwMode="auto">
              <a:xfrm>
                <a:off x="4158" y="2322"/>
                <a:ext cx="680" cy="6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64" name="Oval 12"/>
              <p:cNvSpPr>
                <a:spLocks noChangeArrowheads="1"/>
              </p:cNvSpPr>
              <p:nvPr/>
            </p:nvSpPr>
            <p:spPr bwMode="auto">
              <a:xfrm>
                <a:off x="4321" y="249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65" name="Line 13"/>
              <p:cNvSpPr>
                <a:spLocks noChangeShapeType="1"/>
              </p:cNvSpPr>
              <p:nvPr/>
            </p:nvSpPr>
            <p:spPr bwMode="auto">
              <a:xfrm>
                <a:off x="3560" y="2659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84366" name="Line 14"/>
              <p:cNvSpPr>
                <a:spLocks noChangeShapeType="1"/>
              </p:cNvSpPr>
              <p:nvPr/>
            </p:nvSpPr>
            <p:spPr bwMode="auto">
              <a:xfrm rot="-5400000">
                <a:off x="3588" y="2660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484367" name="Group 15"/>
            <p:cNvGrpSpPr>
              <a:grpSpLocks/>
            </p:cNvGrpSpPr>
            <p:nvPr/>
          </p:nvGrpSpPr>
          <p:grpSpPr bwMode="auto">
            <a:xfrm>
              <a:off x="6240463" y="2060576"/>
              <a:ext cx="2881312" cy="2881313"/>
              <a:chOff x="3560" y="1752"/>
              <a:chExt cx="1815" cy="1815"/>
            </a:xfrm>
          </p:grpSpPr>
          <p:sp>
            <p:nvSpPr>
              <p:cNvPr id="484368" name="Oval 16"/>
              <p:cNvSpPr>
                <a:spLocks noChangeArrowheads="1"/>
              </p:cNvSpPr>
              <p:nvPr/>
            </p:nvSpPr>
            <p:spPr bwMode="auto">
              <a:xfrm>
                <a:off x="3833" y="1979"/>
                <a:ext cx="1360" cy="136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69" name="Oval 17"/>
              <p:cNvSpPr>
                <a:spLocks noChangeArrowheads="1"/>
              </p:cNvSpPr>
              <p:nvPr/>
            </p:nvSpPr>
            <p:spPr bwMode="auto">
              <a:xfrm>
                <a:off x="3996" y="2156"/>
                <a:ext cx="1020" cy="102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70" name="Oval 18"/>
              <p:cNvSpPr>
                <a:spLocks noChangeArrowheads="1"/>
              </p:cNvSpPr>
              <p:nvPr/>
            </p:nvSpPr>
            <p:spPr bwMode="auto">
              <a:xfrm>
                <a:off x="4158" y="2322"/>
                <a:ext cx="680" cy="6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71" name="Oval 19"/>
              <p:cNvSpPr>
                <a:spLocks noChangeArrowheads="1"/>
              </p:cNvSpPr>
              <p:nvPr/>
            </p:nvSpPr>
            <p:spPr bwMode="auto">
              <a:xfrm>
                <a:off x="4321" y="249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72" name="Line 20"/>
              <p:cNvSpPr>
                <a:spLocks noChangeShapeType="1"/>
              </p:cNvSpPr>
              <p:nvPr/>
            </p:nvSpPr>
            <p:spPr bwMode="auto">
              <a:xfrm>
                <a:off x="3560" y="2659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84373" name="Line 21"/>
              <p:cNvSpPr>
                <a:spLocks noChangeShapeType="1"/>
              </p:cNvSpPr>
              <p:nvPr/>
            </p:nvSpPr>
            <p:spPr bwMode="auto">
              <a:xfrm rot="-5400000">
                <a:off x="3588" y="2660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484374" name="Oval 22"/>
            <p:cNvSpPr>
              <a:spLocks noChangeArrowheads="1"/>
            </p:cNvSpPr>
            <p:nvPr/>
          </p:nvSpPr>
          <p:spPr bwMode="auto">
            <a:xfrm>
              <a:off x="3792538" y="42211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5" name="Oval 23"/>
            <p:cNvSpPr>
              <a:spLocks noChangeArrowheads="1"/>
            </p:cNvSpPr>
            <p:nvPr/>
          </p:nvSpPr>
          <p:spPr bwMode="auto">
            <a:xfrm>
              <a:off x="4079875" y="42211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6" name="Oval 24"/>
            <p:cNvSpPr>
              <a:spLocks noChangeArrowheads="1"/>
            </p:cNvSpPr>
            <p:nvPr/>
          </p:nvSpPr>
          <p:spPr bwMode="auto">
            <a:xfrm>
              <a:off x="4295775" y="37179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7" name="Oval 25"/>
            <p:cNvSpPr>
              <a:spLocks noChangeArrowheads="1"/>
            </p:cNvSpPr>
            <p:nvPr/>
          </p:nvSpPr>
          <p:spPr bwMode="auto">
            <a:xfrm>
              <a:off x="3503613" y="39338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8" name="Oval 26"/>
            <p:cNvSpPr>
              <a:spLocks noChangeArrowheads="1"/>
            </p:cNvSpPr>
            <p:nvPr/>
          </p:nvSpPr>
          <p:spPr bwMode="auto">
            <a:xfrm>
              <a:off x="3287713" y="35020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9" name="Oval 27"/>
            <p:cNvSpPr>
              <a:spLocks noChangeArrowheads="1"/>
            </p:cNvSpPr>
            <p:nvPr/>
          </p:nvSpPr>
          <p:spPr bwMode="auto">
            <a:xfrm>
              <a:off x="3648075" y="27098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0" name="Oval 28"/>
            <p:cNvSpPr>
              <a:spLocks noChangeArrowheads="1"/>
            </p:cNvSpPr>
            <p:nvPr/>
          </p:nvSpPr>
          <p:spPr bwMode="auto">
            <a:xfrm>
              <a:off x="3937000" y="30702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1" name="Oval 29"/>
            <p:cNvSpPr>
              <a:spLocks noChangeArrowheads="1"/>
            </p:cNvSpPr>
            <p:nvPr/>
          </p:nvSpPr>
          <p:spPr bwMode="auto">
            <a:xfrm>
              <a:off x="3432175" y="32861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2" name="Oval 30"/>
            <p:cNvSpPr>
              <a:spLocks noChangeArrowheads="1"/>
            </p:cNvSpPr>
            <p:nvPr/>
          </p:nvSpPr>
          <p:spPr bwMode="auto">
            <a:xfrm>
              <a:off x="3216275" y="2852738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3" name="Oval 31"/>
            <p:cNvSpPr>
              <a:spLocks noChangeArrowheads="1"/>
            </p:cNvSpPr>
            <p:nvPr/>
          </p:nvSpPr>
          <p:spPr bwMode="auto">
            <a:xfrm>
              <a:off x="7464425" y="37893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4" name="Oval 32"/>
            <p:cNvSpPr>
              <a:spLocks noChangeArrowheads="1"/>
            </p:cNvSpPr>
            <p:nvPr/>
          </p:nvSpPr>
          <p:spPr bwMode="auto">
            <a:xfrm>
              <a:off x="7177088" y="39338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5" name="Oval 33"/>
            <p:cNvSpPr>
              <a:spLocks noChangeArrowheads="1"/>
            </p:cNvSpPr>
            <p:nvPr/>
          </p:nvSpPr>
          <p:spPr bwMode="auto">
            <a:xfrm>
              <a:off x="7032625" y="37893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6" name="Oval 34"/>
            <p:cNvSpPr>
              <a:spLocks noChangeArrowheads="1"/>
            </p:cNvSpPr>
            <p:nvPr/>
          </p:nvSpPr>
          <p:spPr bwMode="auto">
            <a:xfrm>
              <a:off x="7032625" y="35734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7" name="Oval 35"/>
            <p:cNvSpPr>
              <a:spLocks noChangeArrowheads="1"/>
            </p:cNvSpPr>
            <p:nvPr/>
          </p:nvSpPr>
          <p:spPr bwMode="auto">
            <a:xfrm>
              <a:off x="7319963" y="40052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8" name="Oval 36"/>
            <p:cNvSpPr>
              <a:spLocks noChangeArrowheads="1"/>
            </p:cNvSpPr>
            <p:nvPr/>
          </p:nvSpPr>
          <p:spPr bwMode="auto">
            <a:xfrm>
              <a:off x="7248525" y="41497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9" name="Oval 37"/>
            <p:cNvSpPr>
              <a:spLocks noChangeArrowheads="1"/>
            </p:cNvSpPr>
            <p:nvPr/>
          </p:nvSpPr>
          <p:spPr bwMode="auto">
            <a:xfrm>
              <a:off x="7248525" y="35734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90" name="Oval 38"/>
            <p:cNvSpPr>
              <a:spLocks noChangeArrowheads="1"/>
            </p:cNvSpPr>
            <p:nvPr/>
          </p:nvSpPr>
          <p:spPr bwMode="auto">
            <a:xfrm>
              <a:off x="7466013" y="42211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91" name="Oval 39"/>
            <p:cNvSpPr>
              <a:spLocks noChangeArrowheads="1"/>
            </p:cNvSpPr>
            <p:nvPr/>
          </p:nvSpPr>
          <p:spPr bwMode="auto">
            <a:xfrm>
              <a:off x="7608888" y="4076700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92" name="Text Box 40"/>
            <p:cNvSpPr txBox="1">
              <a:spLocks noChangeArrowheads="1"/>
            </p:cNvSpPr>
            <p:nvPr/>
          </p:nvSpPr>
          <p:spPr bwMode="auto">
            <a:xfrm>
              <a:off x="2640014" y="4945063"/>
              <a:ext cx="2803525" cy="406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s-ES" altLang="es-CO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No repetible, no exacto</a:t>
              </a:r>
            </a:p>
          </p:txBody>
        </p:sp>
        <p:sp>
          <p:nvSpPr>
            <p:cNvPr id="484393" name="Text Box 41"/>
            <p:cNvSpPr txBox="1">
              <a:spLocks noChangeArrowheads="1"/>
            </p:cNvSpPr>
            <p:nvPr/>
          </p:nvSpPr>
          <p:spPr bwMode="auto">
            <a:xfrm>
              <a:off x="6169025" y="4943475"/>
              <a:ext cx="3086100" cy="406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s-ES" altLang="es-CO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Repetible, pero no exacto</a:t>
              </a:r>
            </a:p>
          </p:txBody>
        </p:sp>
      </p:grp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2811463" y="3424238"/>
            <a:ext cx="2881312" cy="2881312"/>
            <a:chOff x="3560" y="1752"/>
            <a:chExt cx="1815" cy="1815"/>
          </a:xfrm>
        </p:grpSpPr>
        <p:sp>
          <p:nvSpPr>
            <p:cNvPr id="69" name="Oval 38"/>
            <p:cNvSpPr>
              <a:spLocks noChangeArrowheads="1"/>
            </p:cNvSpPr>
            <p:nvPr/>
          </p:nvSpPr>
          <p:spPr bwMode="auto">
            <a:xfrm>
              <a:off x="3833" y="1979"/>
              <a:ext cx="1360" cy="136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0" name="Oval 39"/>
            <p:cNvSpPr>
              <a:spLocks noChangeArrowheads="1"/>
            </p:cNvSpPr>
            <p:nvPr/>
          </p:nvSpPr>
          <p:spPr bwMode="auto">
            <a:xfrm>
              <a:off x="3996" y="2156"/>
              <a:ext cx="1020" cy="102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4158" y="2322"/>
              <a:ext cx="680" cy="6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2" name="Oval 41"/>
            <p:cNvSpPr>
              <a:spLocks noChangeArrowheads="1"/>
            </p:cNvSpPr>
            <p:nvPr/>
          </p:nvSpPr>
          <p:spPr bwMode="auto">
            <a:xfrm>
              <a:off x="4321" y="2494"/>
              <a:ext cx="340" cy="3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3560" y="2659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4" name="Line 43"/>
            <p:cNvSpPr>
              <a:spLocks noChangeShapeType="1"/>
            </p:cNvSpPr>
            <p:nvPr/>
          </p:nvSpPr>
          <p:spPr bwMode="auto">
            <a:xfrm rot="-5400000">
              <a:off x="3588" y="2660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2" name="Group 44"/>
          <p:cNvGrpSpPr>
            <a:grpSpLocks/>
          </p:cNvGrpSpPr>
          <p:nvPr/>
        </p:nvGrpSpPr>
        <p:grpSpPr bwMode="auto">
          <a:xfrm>
            <a:off x="6483351" y="3424238"/>
            <a:ext cx="2881313" cy="2881312"/>
            <a:chOff x="3560" y="1752"/>
            <a:chExt cx="1815" cy="1815"/>
          </a:xfrm>
        </p:grpSpPr>
        <p:sp>
          <p:nvSpPr>
            <p:cNvPr id="63" name="Oval 45"/>
            <p:cNvSpPr>
              <a:spLocks noChangeArrowheads="1"/>
            </p:cNvSpPr>
            <p:nvPr/>
          </p:nvSpPr>
          <p:spPr bwMode="auto">
            <a:xfrm>
              <a:off x="3833" y="1979"/>
              <a:ext cx="1360" cy="136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4" name="Oval 46"/>
            <p:cNvSpPr>
              <a:spLocks noChangeArrowheads="1"/>
            </p:cNvSpPr>
            <p:nvPr/>
          </p:nvSpPr>
          <p:spPr bwMode="auto">
            <a:xfrm>
              <a:off x="3996" y="2156"/>
              <a:ext cx="1020" cy="102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5" name="Oval 47"/>
            <p:cNvSpPr>
              <a:spLocks noChangeArrowheads="1"/>
            </p:cNvSpPr>
            <p:nvPr/>
          </p:nvSpPr>
          <p:spPr bwMode="auto">
            <a:xfrm>
              <a:off x="4158" y="2322"/>
              <a:ext cx="680" cy="6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6" name="Oval 48"/>
            <p:cNvSpPr>
              <a:spLocks noChangeArrowheads="1"/>
            </p:cNvSpPr>
            <p:nvPr/>
          </p:nvSpPr>
          <p:spPr bwMode="auto">
            <a:xfrm>
              <a:off x="4321" y="2494"/>
              <a:ext cx="340" cy="3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7" name="Line 49"/>
            <p:cNvSpPr>
              <a:spLocks noChangeShapeType="1"/>
            </p:cNvSpPr>
            <p:nvPr/>
          </p:nvSpPr>
          <p:spPr bwMode="auto">
            <a:xfrm>
              <a:off x="3560" y="2659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68" name="Line 50"/>
            <p:cNvSpPr>
              <a:spLocks noChangeShapeType="1"/>
            </p:cNvSpPr>
            <p:nvPr/>
          </p:nvSpPr>
          <p:spPr bwMode="auto">
            <a:xfrm rot="-5400000">
              <a:off x="3588" y="2660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43" name="Oval 51"/>
          <p:cNvSpPr>
            <a:spLocks noChangeArrowheads="1"/>
          </p:cNvSpPr>
          <p:nvPr/>
        </p:nvSpPr>
        <p:spPr bwMode="auto">
          <a:xfrm>
            <a:off x="4035425" y="50800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4" name="Oval 52"/>
          <p:cNvSpPr>
            <a:spLocks noChangeArrowheads="1"/>
          </p:cNvSpPr>
          <p:nvPr/>
        </p:nvSpPr>
        <p:spPr bwMode="auto">
          <a:xfrm>
            <a:off x="4322763" y="500856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5" name="Oval 53"/>
          <p:cNvSpPr>
            <a:spLocks noChangeArrowheads="1"/>
          </p:cNvSpPr>
          <p:nvPr/>
        </p:nvSpPr>
        <p:spPr bwMode="auto">
          <a:xfrm>
            <a:off x="4538663" y="479266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6" name="Oval 54"/>
          <p:cNvSpPr>
            <a:spLocks noChangeArrowheads="1"/>
          </p:cNvSpPr>
          <p:nvPr/>
        </p:nvSpPr>
        <p:spPr bwMode="auto">
          <a:xfrm>
            <a:off x="3890963" y="50800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7" name="Oval 55"/>
          <p:cNvSpPr>
            <a:spLocks noChangeArrowheads="1"/>
          </p:cNvSpPr>
          <p:nvPr/>
        </p:nvSpPr>
        <p:spPr bwMode="auto">
          <a:xfrm>
            <a:off x="3748088" y="48641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" name="Oval 56"/>
          <p:cNvSpPr>
            <a:spLocks noChangeArrowheads="1"/>
          </p:cNvSpPr>
          <p:nvPr/>
        </p:nvSpPr>
        <p:spPr bwMode="auto">
          <a:xfrm>
            <a:off x="4179888" y="472122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9" name="Oval 57"/>
          <p:cNvSpPr>
            <a:spLocks noChangeArrowheads="1"/>
          </p:cNvSpPr>
          <p:nvPr/>
        </p:nvSpPr>
        <p:spPr bwMode="auto">
          <a:xfrm>
            <a:off x="4322763" y="443388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0" name="Oval 58"/>
          <p:cNvSpPr>
            <a:spLocks noChangeArrowheads="1"/>
          </p:cNvSpPr>
          <p:nvPr/>
        </p:nvSpPr>
        <p:spPr bwMode="auto">
          <a:xfrm>
            <a:off x="3963988" y="464978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1" name="Oval 59"/>
          <p:cNvSpPr>
            <a:spLocks noChangeArrowheads="1"/>
          </p:cNvSpPr>
          <p:nvPr/>
        </p:nvSpPr>
        <p:spPr bwMode="auto">
          <a:xfrm>
            <a:off x="3890963" y="44323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2" name="Oval 60"/>
          <p:cNvSpPr>
            <a:spLocks noChangeArrowheads="1"/>
          </p:cNvSpPr>
          <p:nvPr/>
        </p:nvSpPr>
        <p:spPr bwMode="auto">
          <a:xfrm>
            <a:off x="7994650" y="46482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3" name="Oval 61"/>
          <p:cNvSpPr>
            <a:spLocks noChangeArrowheads="1"/>
          </p:cNvSpPr>
          <p:nvPr/>
        </p:nvSpPr>
        <p:spPr bwMode="auto">
          <a:xfrm>
            <a:off x="7707313" y="46482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4" name="Oval 62"/>
          <p:cNvSpPr>
            <a:spLocks noChangeArrowheads="1"/>
          </p:cNvSpPr>
          <p:nvPr/>
        </p:nvSpPr>
        <p:spPr bwMode="auto">
          <a:xfrm>
            <a:off x="7851775" y="450373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7635875" y="48641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6" name="Oval 64"/>
          <p:cNvSpPr>
            <a:spLocks noChangeArrowheads="1"/>
          </p:cNvSpPr>
          <p:nvPr/>
        </p:nvSpPr>
        <p:spPr bwMode="auto">
          <a:xfrm>
            <a:off x="7850188" y="471963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7" name="Oval 65"/>
          <p:cNvSpPr>
            <a:spLocks noChangeArrowheads="1"/>
          </p:cNvSpPr>
          <p:nvPr/>
        </p:nvSpPr>
        <p:spPr bwMode="auto">
          <a:xfrm>
            <a:off x="7778750" y="48641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8" name="Oval 66"/>
          <p:cNvSpPr>
            <a:spLocks noChangeArrowheads="1"/>
          </p:cNvSpPr>
          <p:nvPr/>
        </p:nvSpPr>
        <p:spPr bwMode="auto">
          <a:xfrm>
            <a:off x="7851775" y="493712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9" name="Oval 67"/>
          <p:cNvSpPr>
            <a:spLocks noChangeArrowheads="1"/>
          </p:cNvSpPr>
          <p:nvPr/>
        </p:nvSpPr>
        <p:spPr bwMode="auto">
          <a:xfrm>
            <a:off x="7996238" y="493553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0" name="Oval 68"/>
          <p:cNvSpPr>
            <a:spLocks noChangeArrowheads="1"/>
          </p:cNvSpPr>
          <p:nvPr/>
        </p:nvSpPr>
        <p:spPr bwMode="auto">
          <a:xfrm>
            <a:off x="8139113" y="47910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31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740026" y="22226"/>
            <a:ext cx="6686549" cy="3290887"/>
            <a:chOff x="2568576" y="2060576"/>
            <a:chExt cx="6686549" cy="3290887"/>
          </a:xfrm>
        </p:grpSpPr>
        <p:grpSp>
          <p:nvGrpSpPr>
            <p:cNvPr id="484360" name="Group 8"/>
            <p:cNvGrpSpPr>
              <a:grpSpLocks/>
            </p:cNvGrpSpPr>
            <p:nvPr/>
          </p:nvGrpSpPr>
          <p:grpSpPr bwMode="auto">
            <a:xfrm>
              <a:off x="2568576" y="2060576"/>
              <a:ext cx="2881313" cy="2881313"/>
              <a:chOff x="3560" y="1752"/>
              <a:chExt cx="1815" cy="1815"/>
            </a:xfrm>
          </p:grpSpPr>
          <p:sp>
            <p:nvSpPr>
              <p:cNvPr id="484361" name="Oval 9"/>
              <p:cNvSpPr>
                <a:spLocks noChangeArrowheads="1"/>
              </p:cNvSpPr>
              <p:nvPr/>
            </p:nvSpPr>
            <p:spPr bwMode="auto">
              <a:xfrm>
                <a:off x="3833" y="1979"/>
                <a:ext cx="1360" cy="136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62" name="Oval 10"/>
              <p:cNvSpPr>
                <a:spLocks noChangeArrowheads="1"/>
              </p:cNvSpPr>
              <p:nvPr/>
            </p:nvSpPr>
            <p:spPr bwMode="auto">
              <a:xfrm>
                <a:off x="3996" y="2156"/>
                <a:ext cx="1020" cy="102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63" name="Oval 11"/>
              <p:cNvSpPr>
                <a:spLocks noChangeArrowheads="1"/>
              </p:cNvSpPr>
              <p:nvPr/>
            </p:nvSpPr>
            <p:spPr bwMode="auto">
              <a:xfrm>
                <a:off x="4158" y="2322"/>
                <a:ext cx="680" cy="6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64" name="Oval 12"/>
              <p:cNvSpPr>
                <a:spLocks noChangeArrowheads="1"/>
              </p:cNvSpPr>
              <p:nvPr/>
            </p:nvSpPr>
            <p:spPr bwMode="auto">
              <a:xfrm>
                <a:off x="4321" y="249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65" name="Line 13"/>
              <p:cNvSpPr>
                <a:spLocks noChangeShapeType="1"/>
              </p:cNvSpPr>
              <p:nvPr/>
            </p:nvSpPr>
            <p:spPr bwMode="auto">
              <a:xfrm>
                <a:off x="3560" y="2659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84366" name="Line 14"/>
              <p:cNvSpPr>
                <a:spLocks noChangeShapeType="1"/>
              </p:cNvSpPr>
              <p:nvPr/>
            </p:nvSpPr>
            <p:spPr bwMode="auto">
              <a:xfrm rot="-5400000">
                <a:off x="3588" y="2660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484367" name="Group 15"/>
            <p:cNvGrpSpPr>
              <a:grpSpLocks/>
            </p:cNvGrpSpPr>
            <p:nvPr/>
          </p:nvGrpSpPr>
          <p:grpSpPr bwMode="auto">
            <a:xfrm>
              <a:off x="6240463" y="2060576"/>
              <a:ext cx="2881312" cy="2881313"/>
              <a:chOff x="3560" y="1752"/>
              <a:chExt cx="1815" cy="1815"/>
            </a:xfrm>
          </p:grpSpPr>
          <p:sp>
            <p:nvSpPr>
              <p:cNvPr id="484368" name="Oval 16"/>
              <p:cNvSpPr>
                <a:spLocks noChangeArrowheads="1"/>
              </p:cNvSpPr>
              <p:nvPr/>
            </p:nvSpPr>
            <p:spPr bwMode="auto">
              <a:xfrm>
                <a:off x="3833" y="1979"/>
                <a:ext cx="1360" cy="136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69" name="Oval 17"/>
              <p:cNvSpPr>
                <a:spLocks noChangeArrowheads="1"/>
              </p:cNvSpPr>
              <p:nvPr/>
            </p:nvSpPr>
            <p:spPr bwMode="auto">
              <a:xfrm>
                <a:off x="3996" y="2156"/>
                <a:ext cx="1020" cy="102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70" name="Oval 18"/>
              <p:cNvSpPr>
                <a:spLocks noChangeArrowheads="1"/>
              </p:cNvSpPr>
              <p:nvPr/>
            </p:nvSpPr>
            <p:spPr bwMode="auto">
              <a:xfrm>
                <a:off x="4158" y="2322"/>
                <a:ext cx="680" cy="6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71" name="Oval 19"/>
              <p:cNvSpPr>
                <a:spLocks noChangeArrowheads="1"/>
              </p:cNvSpPr>
              <p:nvPr/>
            </p:nvSpPr>
            <p:spPr bwMode="auto">
              <a:xfrm>
                <a:off x="4321" y="249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484372" name="Line 20"/>
              <p:cNvSpPr>
                <a:spLocks noChangeShapeType="1"/>
              </p:cNvSpPr>
              <p:nvPr/>
            </p:nvSpPr>
            <p:spPr bwMode="auto">
              <a:xfrm>
                <a:off x="3560" y="2659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84373" name="Line 21"/>
              <p:cNvSpPr>
                <a:spLocks noChangeShapeType="1"/>
              </p:cNvSpPr>
              <p:nvPr/>
            </p:nvSpPr>
            <p:spPr bwMode="auto">
              <a:xfrm rot="-5400000">
                <a:off x="3588" y="2660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484374" name="Oval 22"/>
            <p:cNvSpPr>
              <a:spLocks noChangeArrowheads="1"/>
            </p:cNvSpPr>
            <p:nvPr/>
          </p:nvSpPr>
          <p:spPr bwMode="auto">
            <a:xfrm>
              <a:off x="3792538" y="42211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5" name="Oval 23"/>
            <p:cNvSpPr>
              <a:spLocks noChangeArrowheads="1"/>
            </p:cNvSpPr>
            <p:nvPr/>
          </p:nvSpPr>
          <p:spPr bwMode="auto">
            <a:xfrm>
              <a:off x="4079875" y="42211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6" name="Oval 24"/>
            <p:cNvSpPr>
              <a:spLocks noChangeArrowheads="1"/>
            </p:cNvSpPr>
            <p:nvPr/>
          </p:nvSpPr>
          <p:spPr bwMode="auto">
            <a:xfrm>
              <a:off x="4295775" y="37179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7" name="Oval 25"/>
            <p:cNvSpPr>
              <a:spLocks noChangeArrowheads="1"/>
            </p:cNvSpPr>
            <p:nvPr/>
          </p:nvSpPr>
          <p:spPr bwMode="auto">
            <a:xfrm>
              <a:off x="3503613" y="39338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8" name="Oval 26"/>
            <p:cNvSpPr>
              <a:spLocks noChangeArrowheads="1"/>
            </p:cNvSpPr>
            <p:nvPr/>
          </p:nvSpPr>
          <p:spPr bwMode="auto">
            <a:xfrm>
              <a:off x="3287713" y="35020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79" name="Oval 27"/>
            <p:cNvSpPr>
              <a:spLocks noChangeArrowheads="1"/>
            </p:cNvSpPr>
            <p:nvPr/>
          </p:nvSpPr>
          <p:spPr bwMode="auto">
            <a:xfrm>
              <a:off x="3648075" y="27098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0" name="Oval 28"/>
            <p:cNvSpPr>
              <a:spLocks noChangeArrowheads="1"/>
            </p:cNvSpPr>
            <p:nvPr/>
          </p:nvSpPr>
          <p:spPr bwMode="auto">
            <a:xfrm>
              <a:off x="3937000" y="30702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1" name="Oval 29"/>
            <p:cNvSpPr>
              <a:spLocks noChangeArrowheads="1"/>
            </p:cNvSpPr>
            <p:nvPr/>
          </p:nvSpPr>
          <p:spPr bwMode="auto">
            <a:xfrm>
              <a:off x="3432175" y="32861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2" name="Oval 30"/>
            <p:cNvSpPr>
              <a:spLocks noChangeArrowheads="1"/>
            </p:cNvSpPr>
            <p:nvPr/>
          </p:nvSpPr>
          <p:spPr bwMode="auto">
            <a:xfrm>
              <a:off x="3216275" y="2852738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3" name="Oval 31"/>
            <p:cNvSpPr>
              <a:spLocks noChangeArrowheads="1"/>
            </p:cNvSpPr>
            <p:nvPr/>
          </p:nvSpPr>
          <p:spPr bwMode="auto">
            <a:xfrm>
              <a:off x="7464425" y="37893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4" name="Oval 32"/>
            <p:cNvSpPr>
              <a:spLocks noChangeArrowheads="1"/>
            </p:cNvSpPr>
            <p:nvPr/>
          </p:nvSpPr>
          <p:spPr bwMode="auto">
            <a:xfrm>
              <a:off x="7177088" y="39338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5" name="Oval 33"/>
            <p:cNvSpPr>
              <a:spLocks noChangeArrowheads="1"/>
            </p:cNvSpPr>
            <p:nvPr/>
          </p:nvSpPr>
          <p:spPr bwMode="auto">
            <a:xfrm>
              <a:off x="7032625" y="37893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6" name="Oval 34"/>
            <p:cNvSpPr>
              <a:spLocks noChangeArrowheads="1"/>
            </p:cNvSpPr>
            <p:nvPr/>
          </p:nvSpPr>
          <p:spPr bwMode="auto">
            <a:xfrm>
              <a:off x="7032625" y="35734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7" name="Oval 35"/>
            <p:cNvSpPr>
              <a:spLocks noChangeArrowheads="1"/>
            </p:cNvSpPr>
            <p:nvPr/>
          </p:nvSpPr>
          <p:spPr bwMode="auto">
            <a:xfrm>
              <a:off x="7319963" y="40052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8" name="Oval 36"/>
            <p:cNvSpPr>
              <a:spLocks noChangeArrowheads="1"/>
            </p:cNvSpPr>
            <p:nvPr/>
          </p:nvSpPr>
          <p:spPr bwMode="auto">
            <a:xfrm>
              <a:off x="7248525" y="4149725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89" name="Oval 37"/>
            <p:cNvSpPr>
              <a:spLocks noChangeArrowheads="1"/>
            </p:cNvSpPr>
            <p:nvPr/>
          </p:nvSpPr>
          <p:spPr bwMode="auto">
            <a:xfrm>
              <a:off x="7248525" y="35734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90" name="Oval 38"/>
            <p:cNvSpPr>
              <a:spLocks noChangeArrowheads="1"/>
            </p:cNvSpPr>
            <p:nvPr/>
          </p:nvSpPr>
          <p:spPr bwMode="auto">
            <a:xfrm>
              <a:off x="7466013" y="4221163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91" name="Oval 39"/>
            <p:cNvSpPr>
              <a:spLocks noChangeArrowheads="1"/>
            </p:cNvSpPr>
            <p:nvPr/>
          </p:nvSpPr>
          <p:spPr bwMode="auto">
            <a:xfrm>
              <a:off x="7608888" y="4076700"/>
              <a:ext cx="215900" cy="2159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84392" name="Text Box 40"/>
            <p:cNvSpPr txBox="1">
              <a:spLocks noChangeArrowheads="1"/>
            </p:cNvSpPr>
            <p:nvPr/>
          </p:nvSpPr>
          <p:spPr bwMode="auto">
            <a:xfrm>
              <a:off x="2640014" y="4945063"/>
              <a:ext cx="2803525" cy="406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s-ES" altLang="es-CO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No repetible, no exacto</a:t>
              </a:r>
            </a:p>
          </p:txBody>
        </p:sp>
        <p:sp>
          <p:nvSpPr>
            <p:cNvPr id="484393" name="Text Box 41"/>
            <p:cNvSpPr txBox="1">
              <a:spLocks noChangeArrowheads="1"/>
            </p:cNvSpPr>
            <p:nvPr/>
          </p:nvSpPr>
          <p:spPr bwMode="auto">
            <a:xfrm>
              <a:off x="6169025" y="4943475"/>
              <a:ext cx="3086100" cy="406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s-ES" altLang="es-CO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Repetible, pero no exacto</a:t>
              </a:r>
            </a:p>
          </p:txBody>
        </p:sp>
      </p:grp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2811463" y="3424238"/>
            <a:ext cx="2881312" cy="2881312"/>
            <a:chOff x="3560" y="1752"/>
            <a:chExt cx="1815" cy="1815"/>
          </a:xfrm>
        </p:grpSpPr>
        <p:sp>
          <p:nvSpPr>
            <p:cNvPr id="69" name="Oval 38"/>
            <p:cNvSpPr>
              <a:spLocks noChangeArrowheads="1"/>
            </p:cNvSpPr>
            <p:nvPr/>
          </p:nvSpPr>
          <p:spPr bwMode="auto">
            <a:xfrm>
              <a:off x="3833" y="1979"/>
              <a:ext cx="1360" cy="136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0" name="Oval 39"/>
            <p:cNvSpPr>
              <a:spLocks noChangeArrowheads="1"/>
            </p:cNvSpPr>
            <p:nvPr/>
          </p:nvSpPr>
          <p:spPr bwMode="auto">
            <a:xfrm>
              <a:off x="3996" y="2156"/>
              <a:ext cx="1020" cy="102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4158" y="2322"/>
              <a:ext cx="680" cy="6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2" name="Oval 41"/>
            <p:cNvSpPr>
              <a:spLocks noChangeArrowheads="1"/>
            </p:cNvSpPr>
            <p:nvPr/>
          </p:nvSpPr>
          <p:spPr bwMode="auto">
            <a:xfrm>
              <a:off x="4321" y="2494"/>
              <a:ext cx="340" cy="3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3560" y="2659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4" name="Line 43"/>
            <p:cNvSpPr>
              <a:spLocks noChangeShapeType="1"/>
            </p:cNvSpPr>
            <p:nvPr/>
          </p:nvSpPr>
          <p:spPr bwMode="auto">
            <a:xfrm rot="-5400000">
              <a:off x="3588" y="2660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2" name="Group 44"/>
          <p:cNvGrpSpPr>
            <a:grpSpLocks/>
          </p:cNvGrpSpPr>
          <p:nvPr/>
        </p:nvGrpSpPr>
        <p:grpSpPr bwMode="auto">
          <a:xfrm>
            <a:off x="6483351" y="3424238"/>
            <a:ext cx="2881313" cy="2881312"/>
            <a:chOff x="3560" y="1752"/>
            <a:chExt cx="1815" cy="1815"/>
          </a:xfrm>
        </p:grpSpPr>
        <p:sp>
          <p:nvSpPr>
            <p:cNvPr id="63" name="Oval 45"/>
            <p:cNvSpPr>
              <a:spLocks noChangeArrowheads="1"/>
            </p:cNvSpPr>
            <p:nvPr/>
          </p:nvSpPr>
          <p:spPr bwMode="auto">
            <a:xfrm>
              <a:off x="3833" y="1979"/>
              <a:ext cx="1360" cy="136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4" name="Oval 46"/>
            <p:cNvSpPr>
              <a:spLocks noChangeArrowheads="1"/>
            </p:cNvSpPr>
            <p:nvPr/>
          </p:nvSpPr>
          <p:spPr bwMode="auto">
            <a:xfrm>
              <a:off x="3996" y="2156"/>
              <a:ext cx="1020" cy="102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5" name="Oval 47"/>
            <p:cNvSpPr>
              <a:spLocks noChangeArrowheads="1"/>
            </p:cNvSpPr>
            <p:nvPr/>
          </p:nvSpPr>
          <p:spPr bwMode="auto">
            <a:xfrm>
              <a:off x="4158" y="2322"/>
              <a:ext cx="680" cy="6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6" name="Oval 48"/>
            <p:cNvSpPr>
              <a:spLocks noChangeArrowheads="1"/>
            </p:cNvSpPr>
            <p:nvPr/>
          </p:nvSpPr>
          <p:spPr bwMode="auto">
            <a:xfrm>
              <a:off x="4321" y="2494"/>
              <a:ext cx="340" cy="3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7" name="Line 49"/>
            <p:cNvSpPr>
              <a:spLocks noChangeShapeType="1"/>
            </p:cNvSpPr>
            <p:nvPr/>
          </p:nvSpPr>
          <p:spPr bwMode="auto">
            <a:xfrm>
              <a:off x="3560" y="2659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68" name="Line 50"/>
            <p:cNvSpPr>
              <a:spLocks noChangeShapeType="1"/>
            </p:cNvSpPr>
            <p:nvPr/>
          </p:nvSpPr>
          <p:spPr bwMode="auto">
            <a:xfrm rot="-5400000">
              <a:off x="3588" y="2660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43" name="Oval 51"/>
          <p:cNvSpPr>
            <a:spLocks noChangeArrowheads="1"/>
          </p:cNvSpPr>
          <p:nvPr/>
        </p:nvSpPr>
        <p:spPr bwMode="auto">
          <a:xfrm>
            <a:off x="4035425" y="50800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4" name="Oval 52"/>
          <p:cNvSpPr>
            <a:spLocks noChangeArrowheads="1"/>
          </p:cNvSpPr>
          <p:nvPr/>
        </p:nvSpPr>
        <p:spPr bwMode="auto">
          <a:xfrm>
            <a:off x="4322763" y="500856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5" name="Oval 53"/>
          <p:cNvSpPr>
            <a:spLocks noChangeArrowheads="1"/>
          </p:cNvSpPr>
          <p:nvPr/>
        </p:nvSpPr>
        <p:spPr bwMode="auto">
          <a:xfrm>
            <a:off x="4538663" y="4792663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6" name="Oval 54"/>
          <p:cNvSpPr>
            <a:spLocks noChangeArrowheads="1"/>
          </p:cNvSpPr>
          <p:nvPr/>
        </p:nvSpPr>
        <p:spPr bwMode="auto">
          <a:xfrm>
            <a:off x="3890963" y="50800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7" name="Oval 55"/>
          <p:cNvSpPr>
            <a:spLocks noChangeArrowheads="1"/>
          </p:cNvSpPr>
          <p:nvPr/>
        </p:nvSpPr>
        <p:spPr bwMode="auto">
          <a:xfrm>
            <a:off x="3748088" y="48641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" name="Oval 56"/>
          <p:cNvSpPr>
            <a:spLocks noChangeArrowheads="1"/>
          </p:cNvSpPr>
          <p:nvPr/>
        </p:nvSpPr>
        <p:spPr bwMode="auto">
          <a:xfrm>
            <a:off x="4179888" y="472122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9" name="Oval 57"/>
          <p:cNvSpPr>
            <a:spLocks noChangeArrowheads="1"/>
          </p:cNvSpPr>
          <p:nvPr/>
        </p:nvSpPr>
        <p:spPr bwMode="auto">
          <a:xfrm>
            <a:off x="4322763" y="443388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0" name="Oval 58"/>
          <p:cNvSpPr>
            <a:spLocks noChangeArrowheads="1"/>
          </p:cNvSpPr>
          <p:nvPr/>
        </p:nvSpPr>
        <p:spPr bwMode="auto">
          <a:xfrm>
            <a:off x="3963988" y="464978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1" name="Oval 59"/>
          <p:cNvSpPr>
            <a:spLocks noChangeArrowheads="1"/>
          </p:cNvSpPr>
          <p:nvPr/>
        </p:nvSpPr>
        <p:spPr bwMode="auto">
          <a:xfrm>
            <a:off x="3890963" y="44323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2" name="Oval 60"/>
          <p:cNvSpPr>
            <a:spLocks noChangeArrowheads="1"/>
          </p:cNvSpPr>
          <p:nvPr/>
        </p:nvSpPr>
        <p:spPr bwMode="auto">
          <a:xfrm>
            <a:off x="7994650" y="46482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3" name="Oval 61"/>
          <p:cNvSpPr>
            <a:spLocks noChangeArrowheads="1"/>
          </p:cNvSpPr>
          <p:nvPr/>
        </p:nvSpPr>
        <p:spPr bwMode="auto">
          <a:xfrm>
            <a:off x="7707313" y="46482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4" name="Oval 62"/>
          <p:cNvSpPr>
            <a:spLocks noChangeArrowheads="1"/>
          </p:cNvSpPr>
          <p:nvPr/>
        </p:nvSpPr>
        <p:spPr bwMode="auto">
          <a:xfrm>
            <a:off x="7851775" y="450373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7635875" y="48641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6" name="Oval 64"/>
          <p:cNvSpPr>
            <a:spLocks noChangeArrowheads="1"/>
          </p:cNvSpPr>
          <p:nvPr/>
        </p:nvSpPr>
        <p:spPr bwMode="auto">
          <a:xfrm>
            <a:off x="7850188" y="471963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7" name="Oval 65"/>
          <p:cNvSpPr>
            <a:spLocks noChangeArrowheads="1"/>
          </p:cNvSpPr>
          <p:nvPr/>
        </p:nvSpPr>
        <p:spPr bwMode="auto">
          <a:xfrm>
            <a:off x="7778750" y="4864100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8" name="Oval 66"/>
          <p:cNvSpPr>
            <a:spLocks noChangeArrowheads="1"/>
          </p:cNvSpPr>
          <p:nvPr/>
        </p:nvSpPr>
        <p:spPr bwMode="auto">
          <a:xfrm>
            <a:off x="7851775" y="493712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9" name="Oval 67"/>
          <p:cNvSpPr>
            <a:spLocks noChangeArrowheads="1"/>
          </p:cNvSpPr>
          <p:nvPr/>
        </p:nvSpPr>
        <p:spPr bwMode="auto">
          <a:xfrm>
            <a:off x="7996238" y="4935538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0" name="Oval 68"/>
          <p:cNvSpPr>
            <a:spLocks noChangeArrowheads="1"/>
          </p:cNvSpPr>
          <p:nvPr/>
        </p:nvSpPr>
        <p:spPr bwMode="auto">
          <a:xfrm>
            <a:off x="8139113" y="4791075"/>
            <a:ext cx="215900" cy="2159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1" name="Text Box 69"/>
          <p:cNvSpPr txBox="1">
            <a:spLocks noChangeArrowheads="1"/>
          </p:cNvSpPr>
          <p:nvPr/>
        </p:nvSpPr>
        <p:spPr bwMode="auto">
          <a:xfrm>
            <a:off x="2767013" y="6308725"/>
            <a:ext cx="3014662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" altLang="es-CO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Exacto, pero no repetible</a:t>
            </a:r>
          </a:p>
        </p:txBody>
      </p:sp>
      <p:sp>
        <p:nvSpPr>
          <p:cNvPr id="62" name="Text Box 70"/>
          <p:cNvSpPr txBox="1">
            <a:spLocks noChangeArrowheads="1"/>
          </p:cNvSpPr>
          <p:nvPr/>
        </p:nvSpPr>
        <p:spPr bwMode="auto">
          <a:xfrm>
            <a:off x="6821489" y="6307138"/>
            <a:ext cx="228282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" altLang="es-CO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Repetible y exacto</a:t>
            </a:r>
          </a:p>
        </p:txBody>
      </p:sp>
    </p:spTree>
    <p:extLst>
      <p:ext uri="{BB962C8B-B14F-4D97-AF65-F5344CB8AC3E}">
        <p14:creationId xmlns:p14="http://schemas.microsoft.com/office/powerpoint/2010/main" val="17951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70359" y="876290"/>
            <a:ext cx="7093183" cy="1986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 smtClean="0">
              <a:solidFill>
                <a:srgbClr val="FF0000"/>
              </a:solidFill>
            </a:endParaRPr>
          </a:p>
          <a:p>
            <a:r>
              <a:rPr lang="es-CO" b="1" dirty="0" smtClean="0">
                <a:solidFill>
                  <a:srgbClr val="FF0000"/>
                </a:solidFill>
              </a:rPr>
              <a:t>TERMINOS DE RENDIMIENTO: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70359" y="2575448"/>
            <a:ext cx="109684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Hacen </a:t>
            </a:r>
            <a:r>
              <a:rPr lang="es-CO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referencia a las </a:t>
            </a:r>
            <a:r>
              <a:rPr lang="es-CO" sz="4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características propias del funcionamiento </a:t>
            </a:r>
            <a:r>
              <a:rPr lang="es-CO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del instrumento y </a:t>
            </a:r>
            <a:r>
              <a:rPr lang="es-CO" sz="4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 dependen de proceso ni de la variable a medir</a:t>
            </a:r>
            <a:endParaRPr lang="es-CO" sz="4400" b="1" u="sng" dirty="0"/>
          </a:p>
        </p:txBody>
      </p:sp>
    </p:spTree>
    <p:extLst>
      <p:ext uri="{BB962C8B-B14F-4D97-AF65-F5344CB8AC3E}">
        <p14:creationId xmlns:p14="http://schemas.microsoft.com/office/powerpoint/2010/main" val="1249760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49" y="2478997"/>
            <a:ext cx="9690189" cy="1004433"/>
          </a:xfrm>
        </p:spPr>
        <p:txBody>
          <a:bodyPr/>
          <a:lstStyle/>
          <a:p>
            <a:r>
              <a:rPr lang="es-CO" b="1" u="sng" dirty="0" smtClean="0"/>
              <a:t>Clases de instrumentos</a:t>
            </a:r>
            <a:endParaRPr lang="es-CO" b="1" u="sng" dirty="0"/>
          </a:p>
        </p:txBody>
      </p:sp>
      <p:sp>
        <p:nvSpPr>
          <p:cNvPr id="4" name="CuadroTexto 3"/>
          <p:cNvSpPr txBox="1"/>
          <p:nvPr/>
        </p:nvSpPr>
        <p:spPr>
          <a:xfrm>
            <a:off x="5820229" y="4061958"/>
            <a:ext cx="5527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Instrumentos</a:t>
            </a:r>
            <a:r>
              <a:rPr lang="es-CO" sz="3600" dirty="0" smtClean="0"/>
              <a:t> ciego</a:t>
            </a:r>
            <a:endParaRPr lang="es-CO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s-CO" sz="3600" dirty="0"/>
              <a:t>Instrumentos </a:t>
            </a:r>
            <a:r>
              <a:rPr lang="es-CO" sz="3600" dirty="0" smtClean="0"/>
              <a:t>indicadores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Instrumentos de registro</a:t>
            </a:r>
            <a:endParaRPr lang="es-CO" sz="36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05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218790" y="1699143"/>
            <a:ext cx="9826990" cy="12501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generan ningún tipo de indicación o visualización de la variable medida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1. Instrumentos ciegos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20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218790" y="1699143"/>
            <a:ext cx="9826990" cy="12501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generan ningún tipo de indicación o visualización de la variable medida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1. Instrumentos ciegos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48134" name="Picture 6" descr="http://www.tme.eu/html/gfx/ramka_22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603" y="3255035"/>
            <a:ext cx="4418770" cy="32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402286" y="5896270"/>
            <a:ext cx="260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Termostatos</a:t>
            </a:r>
            <a:endParaRPr lang="es-CO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09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218790" y="1699143"/>
            <a:ext cx="9826990" cy="12501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generan ningún tipo de indicación o visualización de la variable medida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1. Instrumentos ciegos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50178" name="Picture 2" descr="http://www.accuenergy.es/media/wysiwyg/transformadores-corriente/transformadores-corriente-accuener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82" y="3120571"/>
            <a:ext cx="6730606" cy="373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380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05542" y="1684629"/>
            <a:ext cx="10653486" cy="12501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Disponen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un índice y una escala graduada donde se puede leer el valor de la variable medida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2. Instrumentos indicadores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24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05542" y="1684629"/>
            <a:ext cx="10653486" cy="12501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Disponen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un índice y una escala graduada donde se puede leer el valor de la variable medida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2. Instrumentos indicadores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51202" name="Picture 2" descr="http://www.pce-iberica.es/medidor-detalles-tecnicos/images/manometro-pce-scjn-seri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t="1990" r="19152"/>
          <a:stretch/>
        </p:blipFill>
        <p:spPr bwMode="auto">
          <a:xfrm>
            <a:off x="805542" y="3068867"/>
            <a:ext cx="2299614" cy="374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4" name="Picture 4" descr="http://www.cedesa.com.mx/imagenes/productos/1/lightbox/fluke-TiR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2" t="20207" r="9401" b="14094"/>
          <a:stretch/>
        </p:blipFill>
        <p:spPr bwMode="auto">
          <a:xfrm>
            <a:off x="3576414" y="3068867"/>
            <a:ext cx="7882614" cy="37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57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05542" y="1684629"/>
            <a:ext cx="10653486" cy="17062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Generan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trazo continuo de la variable medida, o guarda un registro continuo de la variable en una memoria digital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3. Instrumentos de registro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56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05542" y="1684629"/>
            <a:ext cx="10653486" cy="17062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Generan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trazo continuo de la variable medida, o guarda un registro continuo de la variable en una memoria digital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3. Instrumentos de registro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52226" name="Picture 2" descr="http://media.fluke.com/images/434-2-03a-600x4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1" t="3490" r="13203" b="2776"/>
          <a:stretch/>
        </p:blipFill>
        <p:spPr bwMode="auto">
          <a:xfrm>
            <a:off x="6234047" y="2820473"/>
            <a:ext cx="4698725" cy="403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199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49" y="2478997"/>
            <a:ext cx="9690189" cy="1004433"/>
          </a:xfrm>
        </p:spPr>
        <p:txBody>
          <a:bodyPr/>
          <a:lstStyle/>
          <a:p>
            <a:r>
              <a:rPr lang="es-CO" b="1" u="sng" dirty="0" smtClean="0"/>
              <a:t>Términos de rendimiento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101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1797027"/>
            <a:ext cx="10366829" cy="219710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None/>
            </a:pPr>
            <a:r>
              <a:rPr lang="es-ES" altLang="es-CO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entury Gothic" panose="020B0502020202020204" pitchFamily="34" charset="0"/>
              </a:rPr>
              <a:t>	</a:t>
            </a:r>
            <a:r>
              <a:rPr lang="es-ES" altLang="es-CO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Conjunto de operaciones cuyo objeto es determinar un valor de una magnitud.</a:t>
            </a:r>
          </a:p>
          <a:p>
            <a:endParaRPr lang="es-CO" altLang="es-CO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1</a:t>
            </a:r>
            <a:r>
              <a:rPr lang="es-CO" b="1" dirty="0" smtClean="0">
                <a:solidFill>
                  <a:srgbClr val="FF0000"/>
                </a:solidFill>
              </a:rPr>
              <a:t>. Medición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171" y="3429798"/>
            <a:ext cx="6029325" cy="3079217"/>
          </a:xfrm>
          <a:prstGeom prst="rect">
            <a:avLst/>
          </a:prstGeom>
        </p:spPr>
      </p:pic>
      <p:pic>
        <p:nvPicPr>
          <p:cNvPr id="29702" name="Picture 6" descr="http://www.viasatelital.com/proyectos_electronicos/corrie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3623069"/>
            <a:ext cx="4507624" cy="269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07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797026"/>
            <a:ext cx="6800850" cy="5060974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None/>
            </a:pPr>
            <a:r>
              <a:rPr lang="es-ES" altLang="es-CO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entury Gothic" panose="020B0502020202020204" pitchFamily="34" charset="0"/>
              </a:rPr>
              <a:t>	</a:t>
            </a:r>
            <a:r>
              <a:rPr lang="es-ES" altLang="es-CO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entury Gothic" panose="020B0502020202020204" pitchFamily="34" charset="0"/>
              </a:rPr>
              <a:t>“</a:t>
            </a:r>
            <a:r>
              <a:rPr lang="es-ES" altLang="es-CO" sz="4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Ciencia de la medición”..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es-ES" altLang="es-CO" sz="40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s-C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Ciencia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tiene por objeto el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estudio: propiedades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medibles,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escalas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medida,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unidades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técnicas de medición,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calidad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las mediciones y su evolución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es-ES" altLang="es-CO" sz="4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2. Metrología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46903"/>
          <a:stretch/>
        </p:blipFill>
        <p:spPr>
          <a:xfrm>
            <a:off x="7188325" y="850219"/>
            <a:ext cx="4965575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08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5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1549376"/>
            <a:ext cx="10900229" cy="1936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nstrumento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medición que define, realiza, conserva o reproduce una unidad de una magnitud para utilizarse como referencia. 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3. Patrón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1746" name="Picture 2" descr="http://us.flukecal.com/sites/flukecal.com/files/assets/products/Fc-5790b_01b_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4" t="14320" r="9622" b="16469"/>
          <a:stretch/>
        </p:blipFill>
        <p:spPr bwMode="auto">
          <a:xfrm>
            <a:off x="2379435" y="3471610"/>
            <a:ext cx="7355115" cy="317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85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2116364"/>
            <a:ext cx="5602719" cy="39796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comparar los valores obtenidos por un instrumento de medición con la medida correspondiente de un patrón de referencia. </a:t>
            </a:r>
            <a:endParaRPr lang="es-CO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4. Calibración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3796" name="Picture 4" descr="http://www.flukeacademy.shuttlepod.org/Resources/Pictures/725_72dpi_809x1024px_E_NR-7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513" y="0"/>
            <a:ext cx="5325488" cy="674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730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2171" y="2120877"/>
            <a:ext cx="5602719" cy="38608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Operación destinada a llevar un </a:t>
            </a:r>
            <a:r>
              <a:rPr lang="es-CO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instrumentos </a:t>
            </a:r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medición a un funcionamiento y a una exactitud conveniente para su utilización.</a:t>
            </a:r>
          </a:p>
          <a:p>
            <a:pPr marL="0" indent="0" algn="just">
              <a:buNone/>
            </a:pP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5. Ajuste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4818" name="Picture 2" descr="http://www.calibrabien.com/Boletin/03Diciembre15/calibracion-instrumentos-pres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8451"/>
          <a:stretch/>
        </p:blipFill>
        <p:spPr bwMode="auto">
          <a:xfrm>
            <a:off x="6841511" y="1"/>
            <a:ext cx="53504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02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582</Words>
  <Application>Microsoft Office PowerPoint</Application>
  <PresentationFormat>Panorámica</PresentationFormat>
  <Paragraphs>79</Paragraphs>
  <Slides>37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Tema de Office</vt:lpstr>
      <vt:lpstr>Equation</vt:lpstr>
      <vt:lpstr>Presentación de PowerPoint</vt:lpstr>
      <vt:lpstr>Presentación de PowerPoint</vt:lpstr>
      <vt:lpstr>Presentación de PowerPoint</vt:lpstr>
      <vt:lpstr>Términos de rendimiento</vt:lpstr>
      <vt:lpstr>1. Medición</vt:lpstr>
      <vt:lpstr>2. Metrología</vt:lpstr>
      <vt:lpstr>3. Patrón</vt:lpstr>
      <vt:lpstr>4. Calibración</vt:lpstr>
      <vt:lpstr>5. Ajuste</vt:lpstr>
      <vt:lpstr>6. Rango</vt:lpstr>
      <vt:lpstr>7. Alcance</vt:lpstr>
      <vt:lpstr>8. Error</vt:lpstr>
      <vt:lpstr>9. Incertidumbre de medición</vt:lpstr>
      <vt:lpstr>9. Incertidumbre de medición</vt:lpstr>
      <vt:lpstr>9. Incertidumbre de medición</vt:lpstr>
      <vt:lpstr>9. Incertidumbre de medición</vt:lpstr>
      <vt:lpstr>10. Zona muerta</vt:lpstr>
      <vt:lpstr>11. Sensibilidad</vt:lpstr>
      <vt:lpstr>12. Histéresis</vt:lpstr>
      <vt:lpstr>13. Resolución</vt:lpstr>
      <vt:lpstr>14. Tiempo de respuesta</vt:lpstr>
      <vt:lpstr>15. Precisión</vt:lpstr>
      <vt:lpstr>16. Exactitud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Clases de instrumentos</vt:lpstr>
      <vt:lpstr>1. Instrumentos ciegos</vt:lpstr>
      <vt:lpstr>1. Instrumentos ciegos</vt:lpstr>
      <vt:lpstr>1. Instrumentos ciegos</vt:lpstr>
      <vt:lpstr>2. Instrumentos indicadores</vt:lpstr>
      <vt:lpstr>2. Instrumentos indicadores</vt:lpstr>
      <vt:lpstr>3. Instrumentos de registro</vt:lpstr>
      <vt:lpstr>3. Instrumentos de registro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64</cp:revision>
  <dcterms:created xsi:type="dcterms:W3CDTF">2016-02-07T17:05:38Z</dcterms:created>
  <dcterms:modified xsi:type="dcterms:W3CDTF">2016-02-15T16:58:45Z</dcterms:modified>
</cp:coreProperties>
</file>