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322" r:id="rId3"/>
    <p:sldId id="341" r:id="rId4"/>
    <p:sldId id="360" r:id="rId5"/>
    <p:sldId id="361" r:id="rId6"/>
    <p:sldId id="325" r:id="rId7"/>
    <p:sldId id="362" r:id="rId8"/>
    <p:sldId id="340" r:id="rId9"/>
    <p:sldId id="359" r:id="rId10"/>
    <p:sldId id="326" r:id="rId11"/>
    <p:sldId id="328" r:id="rId12"/>
    <p:sldId id="363" r:id="rId13"/>
    <p:sldId id="329" r:id="rId14"/>
    <p:sldId id="331" r:id="rId15"/>
    <p:sldId id="364" r:id="rId16"/>
    <p:sldId id="332" r:id="rId17"/>
    <p:sldId id="333" r:id="rId18"/>
    <p:sldId id="335" r:id="rId19"/>
    <p:sldId id="334" r:id="rId20"/>
    <p:sldId id="365" r:id="rId21"/>
    <p:sldId id="336" r:id="rId22"/>
    <p:sldId id="366" r:id="rId23"/>
    <p:sldId id="338" r:id="rId24"/>
    <p:sldId id="373" r:id="rId25"/>
    <p:sldId id="339" r:id="rId26"/>
    <p:sldId id="337" r:id="rId27"/>
    <p:sldId id="330" r:id="rId28"/>
    <p:sldId id="358" r:id="rId29"/>
    <p:sldId id="342" r:id="rId30"/>
    <p:sldId id="347" r:id="rId31"/>
    <p:sldId id="367" r:id="rId32"/>
    <p:sldId id="350" r:id="rId33"/>
    <p:sldId id="351" r:id="rId34"/>
    <p:sldId id="352" r:id="rId35"/>
    <p:sldId id="353" r:id="rId36"/>
    <p:sldId id="357" r:id="rId37"/>
    <p:sldId id="354" r:id="rId38"/>
    <p:sldId id="343" r:id="rId39"/>
    <p:sldId id="344" r:id="rId40"/>
    <p:sldId id="368" r:id="rId41"/>
    <p:sldId id="345" r:id="rId42"/>
    <p:sldId id="346" r:id="rId43"/>
    <p:sldId id="348" r:id="rId44"/>
    <p:sldId id="369" r:id="rId45"/>
    <p:sldId id="349" r:id="rId46"/>
    <p:sldId id="370" r:id="rId47"/>
    <p:sldId id="356" r:id="rId48"/>
    <p:sldId id="355" r:id="rId49"/>
    <p:sldId id="371" r:id="rId50"/>
    <p:sldId id="372" r:id="rId5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1EAF-618D-43D5-8E92-FBE2226EDDDB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BB60E-2B03-477D-BC94-1BA70BB9BD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55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434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629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840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959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118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677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16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478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4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500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161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E29ED-11C0-40EF-A42C-37B9D499D34F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801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1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4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6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1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9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35.png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4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8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4" y="782160"/>
            <a:ext cx="5044450" cy="530962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269514" y="889461"/>
            <a:ext cx="664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INSTRUMENTACIÓN</a:t>
            </a:r>
            <a:endParaRPr lang="es-CO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34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RTD: </a:t>
            </a:r>
            <a:r>
              <a:rPr lang="es-CO" b="1" dirty="0" err="1" smtClean="0"/>
              <a:t>Resistive</a:t>
            </a:r>
            <a:r>
              <a:rPr lang="es-CO" b="1" dirty="0" smtClean="0"/>
              <a:t> </a:t>
            </a:r>
            <a:r>
              <a:rPr lang="es-CO" b="1" dirty="0" err="1"/>
              <a:t>Temperature</a:t>
            </a:r>
            <a:r>
              <a:rPr lang="es-CO" b="1" dirty="0"/>
              <a:t> </a:t>
            </a:r>
            <a:r>
              <a:rPr lang="es-CO" b="1" dirty="0" err="1" smtClean="0"/>
              <a:t>Detectors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682170" y="1781131"/>
            <a:ext cx="109002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La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variación de su resistencia es función de la temperatura</a:t>
            </a:r>
            <a:endParaRPr lang="es-CO" sz="32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219547"/>
              </p:ext>
            </p:extLst>
          </p:nvPr>
        </p:nvGraphicFramePr>
        <p:xfrm>
          <a:off x="2798646" y="2753662"/>
          <a:ext cx="666727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2" name="Equation" r:id="rId3" imgW="1447560" imgH="228600" progId="Equation.DSMT4">
                  <p:embed/>
                </p:oleObj>
              </mc:Choice>
              <mc:Fallback>
                <p:oleObj name="Equation" r:id="rId3" imgW="144756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646" y="2753662"/>
                        <a:ext cx="6667275" cy="1082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508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RTD: </a:t>
            </a:r>
            <a:r>
              <a:rPr lang="es-CO" b="1" dirty="0" err="1" smtClean="0"/>
              <a:t>Resistive</a:t>
            </a:r>
            <a:r>
              <a:rPr lang="es-CO" b="1" dirty="0" smtClean="0"/>
              <a:t> </a:t>
            </a:r>
            <a:r>
              <a:rPr lang="es-CO" b="1" dirty="0" err="1"/>
              <a:t>Temperature</a:t>
            </a:r>
            <a:r>
              <a:rPr lang="es-CO" b="1" dirty="0"/>
              <a:t> </a:t>
            </a:r>
            <a:r>
              <a:rPr lang="es-CO" b="1" dirty="0" err="1" smtClean="0"/>
              <a:t>Detectors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682170" y="1569812"/>
            <a:ext cx="109002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Coeficiente de temperatura positivo: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A mayor temperatura mayor resistencia (Conduce menos)</a:t>
            </a:r>
            <a:r>
              <a:rPr lang="es-CO" sz="32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s-CO" sz="3200" b="1" i="1" dirty="0"/>
          </a:p>
        </p:txBody>
      </p:sp>
    </p:spTree>
    <p:extLst>
      <p:ext uri="{BB962C8B-B14F-4D97-AF65-F5344CB8AC3E}">
        <p14:creationId xmlns:p14="http://schemas.microsoft.com/office/powerpoint/2010/main" val="91233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RTD: </a:t>
            </a:r>
            <a:r>
              <a:rPr lang="es-CO" b="1" dirty="0" err="1" smtClean="0"/>
              <a:t>Resistive</a:t>
            </a:r>
            <a:r>
              <a:rPr lang="es-CO" b="1" dirty="0" smtClean="0"/>
              <a:t> </a:t>
            </a:r>
            <a:r>
              <a:rPr lang="es-CO" b="1" dirty="0" err="1"/>
              <a:t>Temperature</a:t>
            </a:r>
            <a:r>
              <a:rPr lang="es-CO" b="1" dirty="0"/>
              <a:t> </a:t>
            </a:r>
            <a:r>
              <a:rPr lang="es-CO" b="1" dirty="0" err="1" smtClean="0"/>
              <a:t>Detectors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682170" y="1569812"/>
            <a:ext cx="109002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Coeficiente de temperatura positivo: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A mayor temperatura mayor resistencia (Conduce menos)</a:t>
            </a:r>
            <a:r>
              <a:rPr lang="es-CO" sz="32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s-CO" sz="3200" b="1" i="1" dirty="0"/>
          </a:p>
        </p:txBody>
      </p:sp>
      <p:pic>
        <p:nvPicPr>
          <p:cNvPr id="7" name="Imagen 6"/>
          <p:cNvPicPr/>
          <p:nvPr/>
        </p:nvPicPr>
        <p:blipFill rotWithShape="1">
          <a:blip r:embed="rId2" cstate="print"/>
          <a:srcRect l="2076" t="7866" r="18609" b="17338"/>
          <a:stretch/>
        </p:blipFill>
        <p:spPr bwMode="auto">
          <a:xfrm>
            <a:off x="1882341" y="2893028"/>
            <a:ext cx="8499886" cy="373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986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RTD: </a:t>
            </a:r>
            <a:r>
              <a:rPr lang="es-CO" b="1" dirty="0" err="1" smtClean="0"/>
              <a:t>Resistive</a:t>
            </a:r>
            <a:r>
              <a:rPr lang="es-CO" b="1" dirty="0" smtClean="0"/>
              <a:t> </a:t>
            </a:r>
            <a:r>
              <a:rPr lang="es-CO" b="1" dirty="0" err="1"/>
              <a:t>Temperature</a:t>
            </a:r>
            <a:r>
              <a:rPr lang="es-CO" b="1" dirty="0"/>
              <a:t> </a:t>
            </a:r>
            <a:r>
              <a:rPr lang="es-CO" b="1" dirty="0" err="1" smtClean="0"/>
              <a:t>Detectors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682170" y="1569812"/>
            <a:ext cx="109002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Coeficiente de temperatura positivo: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A mayor temperatura mayor resistencia (Conduce menos)</a:t>
            </a:r>
            <a:r>
              <a:rPr lang="es-CO" sz="32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s-CO" sz="3200" b="1" i="1" dirty="0"/>
          </a:p>
        </p:txBody>
      </p:sp>
      <p:pic>
        <p:nvPicPr>
          <p:cNvPr id="7" name="Imagen 6"/>
          <p:cNvPicPr/>
          <p:nvPr/>
        </p:nvPicPr>
        <p:blipFill rotWithShape="1">
          <a:blip r:embed="rId2" cstate="print"/>
          <a:srcRect l="2076" t="7866" r="18609" b="17338"/>
          <a:stretch/>
        </p:blipFill>
        <p:spPr bwMode="auto">
          <a:xfrm>
            <a:off x="1882341" y="2893028"/>
            <a:ext cx="8499886" cy="373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Conector recto 3"/>
          <p:cNvCxnSpPr/>
          <p:nvPr/>
        </p:nvCxnSpPr>
        <p:spPr>
          <a:xfrm>
            <a:off x="2496458" y="6110515"/>
            <a:ext cx="5268685" cy="0"/>
          </a:xfrm>
          <a:prstGeom prst="line">
            <a:avLst/>
          </a:prstGeom>
          <a:ln w="92075">
            <a:solidFill>
              <a:srgbClr val="FF0000"/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2542178" y="5777140"/>
            <a:ext cx="0" cy="60960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7756526" y="5777140"/>
            <a:ext cx="0" cy="60960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1091058" y="5777140"/>
            <a:ext cx="13244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CO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Rango</a:t>
            </a:r>
            <a:endParaRPr lang="es-CO" sz="3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91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RTD: </a:t>
            </a:r>
            <a:r>
              <a:rPr lang="es-CO" b="1" dirty="0" err="1" smtClean="0"/>
              <a:t>Resistive</a:t>
            </a:r>
            <a:r>
              <a:rPr lang="es-CO" b="1" dirty="0" smtClean="0"/>
              <a:t> </a:t>
            </a:r>
            <a:r>
              <a:rPr lang="es-CO" b="1" dirty="0" err="1"/>
              <a:t>Temperature</a:t>
            </a:r>
            <a:r>
              <a:rPr lang="es-CO" b="1" dirty="0"/>
              <a:t> </a:t>
            </a:r>
            <a:r>
              <a:rPr lang="es-CO" b="1" dirty="0" err="1" smtClean="0"/>
              <a:t>Detectors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96" y="1853820"/>
            <a:ext cx="6503825" cy="4928813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497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RTD: </a:t>
            </a:r>
            <a:r>
              <a:rPr lang="es-CO" b="1" dirty="0" err="1" smtClean="0"/>
              <a:t>Resistive</a:t>
            </a:r>
            <a:r>
              <a:rPr lang="es-CO" b="1" dirty="0" smtClean="0"/>
              <a:t> </a:t>
            </a:r>
            <a:r>
              <a:rPr lang="es-CO" b="1" dirty="0" err="1"/>
              <a:t>Temperature</a:t>
            </a:r>
            <a:r>
              <a:rPr lang="es-CO" b="1" dirty="0"/>
              <a:t> </a:t>
            </a:r>
            <a:r>
              <a:rPr lang="es-CO" b="1" dirty="0" err="1" smtClean="0"/>
              <a:t>Detectors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96" y="1853820"/>
            <a:ext cx="6503825" cy="4928813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214750"/>
              </p:ext>
            </p:extLst>
          </p:nvPr>
        </p:nvGraphicFramePr>
        <p:xfrm>
          <a:off x="7953828" y="3157763"/>
          <a:ext cx="246697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4" name="Equation" r:id="rId4" imgW="444240" imgH="203040" progId="Equation.DSMT4">
                  <p:embed/>
                </p:oleObj>
              </mc:Choice>
              <mc:Fallback>
                <p:oleObj name="Equation" r:id="rId4" imgW="444240" imgH="203040" progId="Equation.DSMT4">
                  <p:embed/>
                  <p:pic>
                    <p:nvPicPr>
                      <p:cNvPr id="12" name="Objeto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828" y="3157763"/>
                        <a:ext cx="2466975" cy="1160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82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RTD: </a:t>
            </a:r>
            <a:r>
              <a:rPr lang="es-CO" b="1" dirty="0" err="1" smtClean="0"/>
              <a:t>Resistive</a:t>
            </a:r>
            <a:r>
              <a:rPr lang="es-CO" b="1" dirty="0" smtClean="0"/>
              <a:t> </a:t>
            </a:r>
            <a:r>
              <a:rPr lang="es-CO" b="1" dirty="0" err="1"/>
              <a:t>Temperature</a:t>
            </a:r>
            <a:r>
              <a:rPr lang="es-CO" b="1" dirty="0"/>
              <a:t> </a:t>
            </a:r>
            <a:r>
              <a:rPr lang="es-CO" b="1" dirty="0" err="1" smtClean="0"/>
              <a:t>Detectors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96" y="1853820"/>
            <a:ext cx="6503825" cy="4928813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540219"/>
              </p:ext>
            </p:extLst>
          </p:nvPr>
        </p:nvGraphicFramePr>
        <p:xfrm>
          <a:off x="7308846" y="3106511"/>
          <a:ext cx="4476750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8" name="Equation" r:id="rId4" imgW="1130040" imgH="431640" progId="Equation.DSMT4">
                  <p:embed/>
                </p:oleObj>
              </mc:Choice>
              <mc:Fallback>
                <p:oleObj name="Equation" r:id="rId4" imgW="1130040" imgH="431640" progId="Equation.DSMT4">
                  <p:embed/>
                  <p:pic>
                    <p:nvPicPr>
                      <p:cNvPr id="12" name="Objeto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46" y="3106511"/>
                        <a:ext cx="4476750" cy="1758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02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RTD: </a:t>
            </a:r>
            <a:r>
              <a:rPr lang="es-CO" b="1" dirty="0" err="1" smtClean="0"/>
              <a:t>Resistive</a:t>
            </a:r>
            <a:r>
              <a:rPr lang="es-CO" b="1" dirty="0" smtClean="0"/>
              <a:t> </a:t>
            </a:r>
            <a:r>
              <a:rPr lang="es-CO" b="1" dirty="0" err="1"/>
              <a:t>Temperature</a:t>
            </a:r>
            <a:r>
              <a:rPr lang="es-CO" b="1" dirty="0"/>
              <a:t> </a:t>
            </a:r>
            <a:r>
              <a:rPr lang="es-CO" b="1" dirty="0" err="1" smtClean="0"/>
              <a:t>Detectors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96" y="1853820"/>
            <a:ext cx="6503825" cy="4928813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740496"/>
              </p:ext>
            </p:extLst>
          </p:nvPr>
        </p:nvGraphicFramePr>
        <p:xfrm>
          <a:off x="7083425" y="3081338"/>
          <a:ext cx="4929188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2" name="Equation" r:id="rId4" imgW="1244520" imgH="444240" progId="Equation.DSMT4">
                  <p:embed/>
                </p:oleObj>
              </mc:Choice>
              <mc:Fallback>
                <p:oleObj name="Equation" r:id="rId4" imgW="1244520" imgH="444240" progId="Equation.DSMT4">
                  <p:embed/>
                  <p:pic>
                    <p:nvPicPr>
                      <p:cNvPr id="12" name="Objeto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3425" y="3081338"/>
                        <a:ext cx="4929188" cy="180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792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RTD: </a:t>
            </a:r>
            <a:r>
              <a:rPr lang="es-CO" b="1" dirty="0" err="1" smtClean="0"/>
              <a:t>Resistive</a:t>
            </a:r>
            <a:r>
              <a:rPr lang="es-CO" b="1" dirty="0" smtClean="0"/>
              <a:t> </a:t>
            </a:r>
            <a:r>
              <a:rPr lang="es-CO" b="1" dirty="0" err="1"/>
              <a:t>Temperature</a:t>
            </a:r>
            <a:r>
              <a:rPr lang="es-CO" b="1" dirty="0"/>
              <a:t> </a:t>
            </a:r>
            <a:r>
              <a:rPr lang="es-CO" b="1" dirty="0" err="1" smtClean="0"/>
              <a:t>Detectors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96" y="1853820"/>
            <a:ext cx="6503825" cy="4928813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628173"/>
              </p:ext>
            </p:extLst>
          </p:nvPr>
        </p:nvGraphicFramePr>
        <p:xfrm>
          <a:off x="6850741" y="3545938"/>
          <a:ext cx="5210629" cy="765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4" name="Equation" r:id="rId4" imgW="1777680" imgH="253800" progId="Equation.DSMT4">
                  <p:embed/>
                </p:oleObj>
              </mc:Choice>
              <mc:Fallback>
                <p:oleObj name="Equation" r:id="rId4" imgW="1777680" imgH="253800" progId="Equation.DSMT4">
                  <p:embed/>
                  <p:pic>
                    <p:nvPicPr>
                      <p:cNvPr id="12" name="Objeto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0741" y="3545938"/>
                        <a:ext cx="5210629" cy="7658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ángulo 6"/>
          <p:cNvSpPr/>
          <p:nvPr/>
        </p:nvSpPr>
        <p:spPr>
          <a:xfrm>
            <a:off x="6850741" y="2718624"/>
            <a:ext cx="42236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6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Modelo Matemático</a:t>
            </a:r>
            <a:endParaRPr lang="es-CO" sz="3600" b="1" i="1" dirty="0"/>
          </a:p>
        </p:txBody>
      </p:sp>
    </p:spTree>
    <p:extLst>
      <p:ext uri="{BB962C8B-B14F-4D97-AF65-F5344CB8AC3E}">
        <p14:creationId xmlns:p14="http://schemas.microsoft.com/office/powerpoint/2010/main" val="21838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RTD: </a:t>
            </a:r>
            <a:r>
              <a:rPr lang="es-CO" b="1" dirty="0" err="1" smtClean="0"/>
              <a:t>Resistive</a:t>
            </a:r>
            <a:r>
              <a:rPr lang="es-CO" b="1" dirty="0" smtClean="0"/>
              <a:t> </a:t>
            </a:r>
            <a:r>
              <a:rPr lang="es-CO" b="1" dirty="0" err="1"/>
              <a:t>Temperature</a:t>
            </a:r>
            <a:r>
              <a:rPr lang="es-CO" b="1" dirty="0"/>
              <a:t> </a:t>
            </a:r>
            <a:r>
              <a:rPr lang="es-CO" b="1" dirty="0" err="1" smtClean="0"/>
              <a:t>Detectors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958199"/>
              </p:ext>
            </p:extLst>
          </p:nvPr>
        </p:nvGraphicFramePr>
        <p:xfrm>
          <a:off x="2611210" y="1758494"/>
          <a:ext cx="704215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1" name="Equation" r:id="rId3" imgW="1777680" imgH="253800" progId="Equation.DSMT4">
                  <p:embed/>
                </p:oleObj>
              </mc:Choice>
              <mc:Fallback>
                <p:oleObj name="Equation" r:id="rId3" imgW="1777680" imgH="253800" progId="Equation.DSMT4">
                  <p:embed/>
                  <p:pic>
                    <p:nvPicPr>
                      <p:cNvPr id="12" name="Objeto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210" y="1758494"/>
                        <a:ext cx="7042150" cy="1035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21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4" y="782160"/>
            <a:ext cx="5044450" cy="530962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269514" y="889461"/>
            <a:ext cx="664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INSTRUMENTACIÓN</a:t>
            </a:r>
            <a:endParaRPr lang="es-CO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269514" y="2324244"/>
            <a:ext cx="6640174" cy="1986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rgbClr val="FF0000"/>
                </a:solidFill>
              </a:rPr>
              <a:t>TRANSDUCTOR RESISTIVO</a:t>
            </a:r>
          </a:p>
          <a:p>
            <a:pPr algn="ctr"/>
            <a:r>
              <a:rPr lang="es-CO" b="1" dirty="0" smtClean="0">
                <a:solidFill>
                  <a:srgbClr val="FF0000"/>
                </a:solidFill>
              </a:rPr>
              <a:t>RTD</a:t>
            </a:r>
          </a:p>
          <a:p>
            <a:pPr algn="ctr"/>
            <a:r>
              <a:rPr lang="es-CO" sz="3600" b="1" i="1" u="sng" dirty="0" smtClean="0">
                <a:solidFill>
                  <a:srgbClr val="FF0000"/>
                </a:solidFill>
              </a:rPr>
              <a:t>(</a:t>
            </a:r>
            <a:r>
              <a:rPr lang="es-CO" sz="3600" b="1" i="1" u="sng" dirty="0" err="1" smtClean="0">
                <a:solidFill>
                  <a:srgbClr val="FF0000"/>
                </a:solidFill>
              </a:rPr>
              <a:t>Resistive</a:t>
            </a:r>
            <a:r>
              <a:rPr lang="es-CO" sz="3600" b="1" i="1" u="sng" dirty="0" smtClean="0">
                <a:solidFill>
                  <a:srgbClr val="FF0000"/>
                </a:solidFill>
              </a:rPr>
              <a:t> </a:t>
            </a:r>
            <a:r>
              <a:rPr lang="es-CO" sz="3600" b="1" i="1" u="sng" dirty="0" err="1" smtClean="0">
                <a:solidFill>
                  <a:srgbClr val="FF0000"/>
                </a:solidFill>
              </a:rPr>
              <a:t>Temperature</a:t>
            </a:r>
            <a:r>
              <a:rPr lang="es-CO" sz="3600" b="1" i="1" u="sng" dirty="0" smtClean="0">
                <a:solidFill>
                  <a:srgbClr val="FF0000"/>
                </a:solidFill>
              </a:rPr>
              <a:t> </a:t>
            </a:r>
            <a:r>
              <a:rPr lang="es-CO" sz="3600" b="1" i="1" u="sng" dirty="0" err="1" smtClean="0">
                <a:solidFill>
                  <a:srgbClr val="FF0000"/>
                </a:solidFill>
              </a:rPr>
              <a:t>Detectors</a:t>
            </a:r>
            <a:r>
              <a:rPr lang="es-CO" sz="3600" b="1" i="1" u="sng" dirty="0" smtClean="0">
                <a:solidFill>
                  <a:srgbClr val="FF0000"/>
                </a:solidFill>
              </a:rPr>
              <a:t>)</a:t>
            </a:r>
            <a:endParaRPr lang="es-CO" sz="3600" b="1" i="1" u="sng" dirty="0">
              <a:solidFill>
                <a:srgbClr val="FF0000"/>
              </a:solidFill>
            </a:endParaRPr>
          </a:p>
        </p:txBody>
      </p:sp>
      <p:pic>
        <p:nvPicPr>
          <p:cNvPr id="29698" name="Picture 2" descr="http://es.omega.com/temperature/images/NB12-CP_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" t="10284" r="1424" b="12000"/>
          <a:stretch/>
        </p:blipFill>
        <p:spPr bwMode="auto">
          <a:xfrm>
            <a:off x="6037942" y="4717141"/>
            <a:ext cx="5136349" cy="139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5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RTD: </a:t>
            </a:r>
            <a:r>
              <a:rPr lang="es-CO" b="1" dirty="0" err="1" smtClean="0"/>
              <a:t>Resistive</a:t>
            </a:r>
            <a:r>
              <a:rPr lang="es-CO" b="1" dirty="0" smtClean="0"/>
              <a:t> </a:t>
            </a:r>
            <a:r>
              <a:rPr lang="es-CO" b="1" dirty="0" err="1"/>
              <a:t>Temperature</a:t>
            </a:r>
            <a:r>
              <a:rPr lang="es-CO" b="1" dirty="0"/>
              <a:t> </a:t>
            </a:r>
            <a:r>
              <a:rPr lang="es-CO" b="1" dirty="0" err="1" smtClean="0"/>
              <a:t>Detectors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958199"/>
              </p:ext>
            </p:extLst>
          </p:nvPr>
        </p:nvGraphicFramePr>
        <p:xfrm>
          <a:off x="2611210" y="1758494"/>
          <a:ext cx="704215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8" name="Equation" r:id="rId3" imgW="1777680" imgH="253800" progId="Equation.DSMT4">
                  <p:embed/>
                </p:oleObj>
              </mc:Choice>
              <mc:Fallback>
                <p:oleObj name="Equation" r:id="rId3" imgW="1777680" imgH="253800" progId="Equation.DSMT4">
                  <p:embed/>
                  <p:pic>
                    <p:nvPicPr>
                      <p:cNvPr id="12" name="Objeto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210" y="1758494"/>
                        <a:ext cx="7042150" cy="1035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ángulo 8"/>
          <p:cNvSpPr/>
          <p:nvPr/>
        </p:nvSpPr>
        <p:spPr>
          <a:xfrm>
            <a:off x="1277257" y="3300019"/>
            <a:ext cx="69958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R</a:t>
            </a:r>
            <a:r>
              <a:rPr lang="es-CO" sz="20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RTD</a:t>
            </a:r>
            <a:r>
              <a:rPr lang="es-CO" sz="32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Resistencia a la temperatura T  [</a:t>
            </a:r>
            <a:r>
              <a:rPr lang="el-GR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Ω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  <a:endParaRPr lang="es-CO" sz="3200" b="1" i="1" dirty="0"/>
          </a:p>
        </p:txBody>
      </p:sp>
      <p:sp>
        <p:nvSpPr>
          <p:cNvPr id="10" name="Rectángulo 9"/>
          <p:cNvSpPr/>
          <p:nvPr/>
        </p:nvSpPr>
        <p:spPr>
          <a:xfrm>
            <a:off x="1277257" y="5652485"/>
            <a:ext cx="6495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l-GR" sz="32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α</a:t>
            </a:r>
            <a:r>
              <a:rPr lang="es-CO" sz="32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Coeficiente de temperatura  [</a:t>
            </a:r>
            <a:r>
              <a:rPr lang="es-CO" sz="3200" baseline="30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o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s-CO" sz="3200" baseline="30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-1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  <a:endParaRPr lang="es-CO" sz="3200" b="1" i="1" dirty="0"/>
          </a:p>
        </p:txBody>
      </p:sp>
      <p:sp>
        <p:nvSpPr>
          <p:cNvPr id="11" name="Rectángulo 10"/>
          <p:cNvSpPr/>
          <p:nvPr/>
        </p:nvSpPr>
        <p:spPr>
          <a:xfrm>
            <a:off x="1277257" y="3854240"/>
            <a:ext cx="6495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T: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Temperatura en el punto T  [</a:t>
            </a:r>
            <a:r>
              <a:rPr lang="es-CO" sz="3200" baseline="30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o</a:t>
            </a:r>
            <a:r>
              <a:rPr lang="es-CO" sz="3200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  <a:endParaRPr lang="es-CO" sz="3200" b="1" i="1" dirty="0"/>
          </a:p>
        </p:txBody>
      </p:sp>
      <p:sp>
        <p:nvSpPr>
          <p:cNvPr id="13" name="Rectángulo 12"/>
          <p:cNvSpPr/>
          <p:nvPr/>
        </p:nvSpPr>
        <p:spPr>
          <a:xfrm>
            <a:off x="1277257" y="4448541"/>
            <a:ext cx="101454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To: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Temperatura de referencia </a:t>
            </a:r>
            <a:r>
              <a:rPr lang="es-CO" sz="3200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s-CO" sz="3200" i="1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Tambiente</a:t>
            </a:r>
            <a:r>
              <a:rPr lang="es-CO" sz="3200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)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[</a:t>
            </a:r>
            <a:r>
              <a:rPr lang="es-CO" sz="3200" baseline="30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o</a:t>
            </a:r>
            <a:r>
              <a:rPr lang="es-CO" sz="3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  <a:endParaRPr lang="es-CO" sz="3200" b="1" i="1" dirty="0"/>
          </a:p>
        </p:txBody>
      </p:sp>
      <p:sp>
        <p:nvSpPr>
          <p:cNvPr id="14" name="Rectángulo 13"/>
          <p:cNvSpPr/>
          <p:nvPr/>
        </p:nvSpPr>
        <p:spPr>
          <a:xfrm>
            <a:off x="1277257" y="5048618"/>
            <a:ext cx="101454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Ro: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Resistencia a la temperatura de referencia  [</a:t>
            </a:r>
            <a:r>
              <a:rPr lang="es-CO" sz="3200" baseline="30000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o</a:t>
            </a:r>
            <a:r>
              <a:rPr lang="es-CO" sz="3200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  <a:endParaRPr lang="es-CO" sz="3200" b="1" i="1" dirty="0"/>
          </a:p>
        </p:txBody>
      </p:sp>
    </p:spTree>
    <p:extLst>
      <p:ext uri="{BB962C8B-B14F-4D97-AF65-F5344CB8AC3E}">
        <p14:creationId xmlns:p14="http://schemas.microsoft.com/office/powerpoint/2010/main" val="17551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RTD: </a:t>
            </a:r>
            <a:r>
              <a:rPr lang="es-CO" b="1" dirty="0" err="1" smtClean="0"/>
              <a:t>Resistive</a:t>
            </a:r>
            <a:r>
              <a:rPr lang="es-CO" b="1" dirty="0" smtClean="0"/>
              <a:t> </a:t>
            </a:r>
            <a:r>
              <a:rPr lang="es-CO" b="1" dirty="0" err="1"/>
              <a:t>Temperature</a:t>
            </a:r>
            <a:r>
              <a:rPr lang="es-CO" b="1" dirty="0"/>
              <a:t> </a:t>
            </a:r>
            <a:r>
              <a:rPr lang="es-CO" b="1" dirty="0" err="1" smtClean="0"/>
              <a:t>Detectors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682171" y="1500672"/>
            <a:ext cx="10900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36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α</a:t>
            </a:r>
            <a:r>
              <a:rPr lang="es-CO" sz="36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Coeficiente de temperatura  [</a:t>
            </a:r>
            <a:r>
              <a:rPr lang="es-CO" sz="3600" baseline="30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o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s-CO" sz="3600" baseline="30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-1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  <a:endParaRPr lang="es-CO" sz="3600" b="1" i="1" dirty="0"/>
          </a:p>
        </p:txBody>
      </p:sp>
      <p:graphicFrame>
        <p:nvGraphicFramePr>
          <p:cNvPr id="15" name="Objeto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326730"/>
              </p:ext>
            </p:extLst>
          </p:nvPr>
        </p:nvGraphicFramePr>
        <p:xfrm>
          <a:off x="4119826" y="2379036"/>
          <a:ext cx="3755571" cy="753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4" name="Equation" r:id="rId3" imgW="1041120" imgH="203040" progId="Equation.DSMT4">
                  <p:embed/>
                </p:oleObj>
              </mc:Choice>
              <mc:Fallback>
                <p:oleObj name="Equation" r:id="rId3" imgW="1041120" imgH="20304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826" y="2379036"/>
                        <a:ext cx="3755571" cy="753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512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RTD: </a:t>
            </a:r>
            <a:r>
              <a:rPr lang="es-CO" b="1" dirty="0" err="1" smtClean="0"/>
              <a:t>Resistive</a:t>
            </a:r>
            <a:r>
              <a:rPr lang="es-CO" b="1" dirty="0" smtClean="0"/>
              <a:t> </a:t>
            </a:r>
            <a:r>
              <a:rPr lang="es-CO" b="1" dirty="0" err="1"/>
              <a:t>Temperature</a:t>
            </a:r>
            <a:r>
              <a:rPr lang="es-CO" b="1" dirty="0"/>
              <a:t> </a:t>
            </a:r>
            <a:r>
              <a:rPr lang="es-CO" b="1" dirty="0" err="1" smtClean="0"/>
              <a:t>Detectors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682171" y="1500672"/>
            <a:ext cx="10900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36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α</a:t>
            </a:r>
            <a:r>
              <a:rPr lang="es-CO" sz="36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Coeficiente de temperatura  [</a:t>
            </a:r>
            <a:r>
              <a:rPr lang="es-CO" sz="3600" baseline="30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o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s-CO" sz="3600" baseline="30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-1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  <a:endParaRPr lang="es-CO" sz="3600" b="1" i="1" dirty="0"/>
          </a:p>
        </p:txBody>
      </p:sp>
      <p:graphicFrame>
        <p:nvGraphicFramePr>
          <p:cNvPr id="15" name="Objeto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326730"/>
              </p:ext>
            </p:extLst>
          </p:nvPr>
        </p:nvGraphicFramePr>
        <p:xfrm>
          <a:off x="4119826" y="2379036"/>
          <a:ext cx="3755571" cy="753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2" name="Equation" r:id="rId3" imgW="1041120" imgH="203040" progId="Equation.DSMT4">
                  <p:embed/>
                </p:oleObj>
              </mc:Choice>
              <mc:Fallback>
                <p:oleObj name="Equation" r:id="rId3" imgW="1041120" imgH="203040" progId="Equation.DSMT4">
                  <p:embed/>
                  <p:pic>
                    <p:nvPicPr>
                      <p:cNvPr id="15" name="Objeto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826" y="2379036"/>
                        <a:ext cx="3755571" cy="753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510" y="3512456"/>
            <a:ext cx="11167890" cy="300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5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RTD: </a:t>
            </a:r>
            <a:r>
              <a:rPr lang="es-CO" b="1" dirty="0" err="1" smtClean="0"/>
              <a:t>Resistive</a:t>
            </a:r>
            <a:r>
              <a:rPr lang="es-CO" b="1" dirty="0" smtClean="0"/>
              <a:t> </a:t>
            </a:r>
            <a:r>
              <a:rPr lang="es-CO" b="1" dirty="0" err="1"/>
              <a:t>Temperature</a:t>
            </a:r>
            <a:r>
              <a:rPr lang="es-CO" b="1" dirty="0"/>
              <a:t> </a:t>
            </a:r>
            <a:r>
              <a:rPr lang="es-CO" b="1" dirty="0" err="1" smtClean="0"/>
              <a:t>Detectors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682171" y="1500672"/>
            <a:ext cx="10900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36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α</a:t>
            </a:r>
            <a:r>
              <a:rPr lang="es-CO" sz="36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Coeficiente de temperatura  [</a:t>
            </a:r>
            <a:r>
              <a:rPr lang="es-CO" sz="3600" baseline="30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o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s-CO" sz="3600" baseline="30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-1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  <a:endParaRPr lang="es-CO" sz="3600" b="1" i="1" dirty="0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846294"/>
              </p:ext>
            </p:extLst>
          </p:nvPr>
        </p:nvGraphicFramePr>
        <p:xfrm>
          <a:off x="2466295" y="2750902"/>
          <a:ext cx="704215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8" name="Equation" r:id="rId3" imgW="1777680" imgH="253800" progId="Equation.DSMT4">
                  <p:embed/>
                </p:oleObj>
              </mc:Choice>
              <mc:Fallback>
                <p:oleObj name="Equation" r:id="rId3" imgW="1777680" imgH="25380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295" y="2750902"/>
                        <a:ext cx="7042150" cy="1035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791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RTD: </a:t>
            </a:r>
            <a:r>
              <a:rPr lang="es-CO" b="1" dirty="0" err="1" smtClean="0"/>
              <a:t>Resistive</a:t>
            </a:r>
            <a:r>
              <a:rPr lang="es-CO" b="1" dirty="0" smtClean="0"/>
              <a:t> </a:t>
            </a:r>
            <a:r>
              <a:rPr lang="es-CO" b="1" dirty="0" err="1"/>
              <a:t>Temperature</a:t>
            </a:r>
            <a:r>
              <a:rPr lang="es-CO" b="1" dirty="0"/>
              <a:t> </a:t>
            </a:r>
            <a:r>
              <a:rPr lang="es-CO" b="1" dirty="0" err="1" smtClean="0"/>
              <a:t>Detectors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682171" y="1500672"/>
            <a:ext cx="10900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36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α</a:t>
            </a:r>
            <a:r>
              <a:rPr lang="es-CO" sz="36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Coeficiente de temperatura  [</a:t>
            </a:r>
            <a:r>
              <a:rPr lang="es-CO" sz="3600" baseline="30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o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s-CO" sz="3600" baseline="30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-1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  <a:endParaRPr lang="es-CO" sz="3600" b="1" i="1" dirty="0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846294"/>
              </p:ext>
            </p:extLst>
          </p:nvPr>
        </p:nvGraphicFramePr>
        <p:xfrm>
          <a:off x="2466295" y="2750902"/>
          <a:ext cx="704215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8" name="Equation" r:id="rId3" imgW="1777680" imgH="253800" progId="Equation.DSMT4">
                  <p:embed/>
                </p:oleObj>
              </mc:Choice>
              <mc:Fallback>
                <p:oleObj name="Equation" r:id="rId3" imgW="1777680" imgH="25380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295" y="2750902"/>
                        <a:ext cx="7042150" cy="1035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040245"/>
              </p:ext>
            </p:extLst>
          </p:nvPr>
        </p:nvGraphicFramePr>
        <p:xfrm>
          <a:off x="5132388" y="4492625"/>
          <a:ext cx="17113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9" name="Equation" r:id="rId5" imgW="431640" imgH="203040" progId="Equation.DSMT4">
                  <p:embed/>
                </p:oleObj>
              </mc:Choice>
              <mc:Fallback>
                <p:oleObj name="Equation" r:id="rId5" imgW="431640" imgH="20304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2388" y="4492625"/>
                        <a:ext cx="1711325" cy="828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971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RTD: </a:t>
            </a:r>
            <a:r>
              <a:rPr lang="es-CO" b="1" dirty="0" err="1" smtClean="0"/>
              <a:t>Resistive</a:t>
            </a:r>
            <a:r>
              <a:rPr lang="es-CO" b="1" dirty="0" smtClean="0"/>
              <a:t> </a:t>
            </a:r>
            <a:r>
              <a:rPr lang="es-CO" b="1" dirty="0" err="1"/>
              <a:t>Temperature</a:t>
            </a:r>
            <a:r>
              <a:rPr lang="es-CO" b="1" dirty="0"/>
              <a:t> </a:t>
            </a:r>
            <a:r>
              <a:rPr lang="es-CO" b="1" dirty="0" err="1" smtClean="0"/>
              <a:t>Detectors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682171" y="1500672"/>
            <a:ext cx="10900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36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α</a:t>
            </a:r>
            <a:r>
              <a:rPr lang="es-CO" sz="36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Coeficiente de temperatura  [</a:t>
            </a:r>
            <a:r>
              <a:rPr lang="es-CO" sz="3600" baseline="30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o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s-CO" sz="3600" baseline="30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-1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  <a:endParaRPr lang="es-CO" sz="3600" b="1" i="1" dirty="0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846294"/>
              </p:ext>
            </p:extLst>
          </p:nvPr>
        </p:nvGraphicFramePr>
        <p:xfrm>
          <a:off x="2466295" y="2750902"/>
          <a:ext cx="704215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0" name="Equation" r:id="rId3" imgW="1777680" imgH="253800" progId="Equation.DSMT4">
                  <p:embed/>
                </p:oleObj>
              </mc:Choice>
              <mc:Fallback>
                <p:oleObj name="Equation" r:id="rId3" imgW="1777680" imgH="25380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295" y="2750902"/>
                        <a:ext cx="7042150" cy="1035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026941"/>
              </p:ext>
            </p:extLst>
          </p:nvPr>
        </p:nvGraphicFramePr>
        <p:xfrm>
          <a:off x="3724275" y="4290784"/>
          <a:ext cx="4529138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1" name="Equation" r:id="rId5" imgW="1143000" imgH="431640" progId="Equation.DSMT4">
                  <p:embed/>
                </p:oleObj>
              </mc:Choice>
              <mc:Fallback>
                <p:oleObj name="Equation" r:id="rId5" imgW="1143000" imgH="431640" progId="Equation.DSMT4">
                  <p:embed/>
                  <p:pic>
                    <p:nvPicPr>
                      <p:cNvPr id="11" name="Objeto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275" y="4290784"/>
                        <a:ext cx="4529138" cy="1758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30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RTD: </a:t>
            </a:r>
            <a:r>
              <a:rPr lang="es-CO" b="1" dirty="0" err="1" smtClean="0"/>
              <a:t>Resistive</a:t>
            </a:r>
            <a:r>
              <a:rPr lang="es-CO" b="1" dirty="0" smtClean="0"/>
              <a:t> </a:t>
            </a:r>
            <a:r>
              <a:rPr lang="es-CO" b="1" dirty="0" err="1"/>
              <a:t>Temperature</a:t>
            </a:r>
            <a:r>
              <a:rPr lang="es-CO" b="1" dirty="0"/>
              <a:t> </a:t>
            </a:r>
            <a:r>
              <a:rPr lang="es-CO" b="1" dirty="0" err="1" smtClean="0"/>
              <a:t>Detectors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682171" y="1500672"/>
            <a:ext cx="10900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36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α</a:t>
            </a:r>
            <a:r>
              <a:rPr lang="es-CO" sz="36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Coeficiente de temperatura  [</a:t>
            </a:r>
            <a:r>
              <a:rPr lang="es-CO" sz="3600" baseline="30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o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s-CO" sz="3600" baseline="30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-1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  <a:endParaRPr lang="es-CO" sz="3600" b="1" i="1" dirty="0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173006"/>
              </p:ext>
            </p:extLst>
          </p:nvPr>
        </p:nvGraphicFramePr>
        <p:xfrm>
          <a:off x="2466295" y="2750902"/>
          <a:ext cx="704215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5" name="Equation" r:id="rId3" imgW="1777680" imgH="253800" progId="Equation.DSMT4">
                  <p:embed/>
                </p:oleObj>
              </mc:Choice>
              <mc:Fallback>
                <p:oleObj name="Equation" r:id="rId3" imgW="1777680" imgH="253800" progId="Equation.DSMT4">
                  <p:embed/>
                  <p:pic>
                    <p:nvPicPr>
                      <p:cNvPr id="12" name="Objeto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295" y="2750902"/>
                        <a:ext cx="7042150" cy="1035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967284"/>
              </p:ext>
            </p:extLst>
          </p:nvPr>
        </p:nvGraphicFramePr>
        <p:xfrm>
          <a:off x="4076700" y="4207328"/>
          <a:ext cx="382270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6" name="Equation" r:id="rId5" imgW="965160" imgH="444240" progId="Equation.DSMT4">
                  <p:embed/>
                </p:oleObj>
              </mc:Choice>
              <mc:Fallback>
                <p:oleObj name="Equation" r:id="rId5" imgW="965160" imgH="44424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00" y="4207328"/>
                        <a:ext cx="3822700" cy="180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596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613" y="176439"/>
            <a:ext cx="10666186" cy="1325563"/>
          </a:xfrm>
        </p:spPr>
        <p:txBody>
          <a:bodyPr/>
          <a:lstStyle/>
          <a:p>
            <a:r>
              <a:rPr lang="es-CO" u="sng" dirty="0" smtClean="0">
                <a:solidFill>
                  <a:srgbClr val="FF0000"/>
                </a:solidFill>
              </a:rPr>
              <a:t>Ejercicio</a:t>
            </a:r>
            <a:endParaRPr lang="es-CO" u="sng" dirty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240" y="1061526"/>
            <a:ext cx="4590144" cy="347856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87613" y="1502002"/>
            <a:ext cx="5593443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CO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dispone de una RTD de cobre [Cu], que cumple en su zona </a:t>
            </a:r>
            <a:r>
              <a:rPr lang="es-CO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lineal.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87613" y="4540089"/>
            <a:ext cx="10816771" cy="207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CO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¿Determine la relación entre la resistencia del transductor y la variación de temperatura en °C? </a:t>
            </a:r>
            <a:endParaRPr lang="es-CO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s-CO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Teniendo en cuenta la gráfica y los valores anteriores determine el valor del transductor en  la temperatura T.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CO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527085"/>
              </p:ext>
            </p:extLst>
          </p:nvPr>
        </p:nvGraphicFramePr>
        <p:xfrm>
          <a:off x="1579627" y="2945803"/>
          <a:ext cx="39600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4083">
                  <a:extLst>
                    <a:ext uri="{9D8B030D-6E8A-4147-A177-3AD203B41FA5}">
                      <a16:colId xmlns:a16="http://schemas.microsoft.com/office/drawing/2014/main" val="1571345421"/>
                    </a:ext>
                  </a:extLst>
                </a:gridCol>
                <a:gridCol w="1925917">
                  <a:extLst>
                    <a:ext uri="{9D8B030D-6E8A-4147-A177-3AD203B41FA5}">
                      <a16:colId xmlns:a16="http://schemas.microsoft.com/office/drawing/2014/main" val="1117314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Ro=50 [</a:t>
                      </a:r>
                      <a:r>
                        <a:rPr lang="el-GR" sz="2800" dirty="0" smtClean="0"/>
                        <a:t>Ω</a:t>
                      </a:r>
                      <a:r>
                        <a:rPr lang="es-CO" sz="2800" dirty="0" smtClean="0"/>
                        <a:t>]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To=20[°C]</a:t>
                      </a:r>
                      <a:endParaRPr lang="es-C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35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RT=¿?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T=500 [°C]</a:t>
                      </a:r>
                      <a:endParaRPr lang="es-C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723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78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1850" y="2478997"/>
            <a:ext cx="10515600" cy="1004433"/>
          </a:xfrm>
        </p:spPr>
        <p:txBody>
          <a:bodyPr/>
          <a:lstStyle/>
          <a:p>
            <a:r>
              <a:rPr lang="es-CO" b="1" u="sng" dirty="0" smtClean="0"/>
              <a:t>Parámetros de una RTD</a:t>
            </a:r>
            <a:endParaRPr lang="es-CO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6209393" y="3817257"/>
            <a:ext cx="51380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Resistencia Nominal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Sensibilidad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Tiempo de respuesta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Constante </a:t>
            </a:r>
            <a:r>
              <a:rPr lang="es-CO" sz="3600" dirty="0" smtClean="0"/>
              <a:t>de disipación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0825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/>
              <a:t>1. Resistencia Nominal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580570" y="1700438"/>
                <a:ext cx="11001830" cy="15788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s-CO" sz="28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Resistencia entregada por el transductor a una temperatura de referencia, por lo general a 0 </a:t>
                </a:r>
                <a14:m>
                  <m:oMath xmlns:m="http://schemas.openxmlformats.org/officeDocument/2006/math">
                    <m:r>
                      <a:rPr lang="es-CO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°</m:t>
                    </m:r>
                    <m:r>
                      <a:rPr lang="es-CO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s-CO" sz="28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. Esta depende del material utilizado y de su fabricación (longitud del </a:t>
                </a:r>
                <a:r>
                  <a:rPr lang="es-CO" sz="2800" dirty="0" smtClean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alambre)</a:t>
                </a:r>
                <a:endParaRPr lang="es-C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70" y="1700438"/>
                <a:ext cx="11001830" cy="1578894"/>
              </a:xfrm>
              <a:prstGeom prst="rect">
                <a:avLst/>
              </a:prstGeom>
              <a:blipFill>
                <a:blip r:embed="rId2"/>
                <a:stretch>
                  <a:fillRect t="-2703" r="-1163" b="-733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044732"/>
              </p:ext>
            </p:extLst>
          </p:nvPr>
        </p:nvGraphicFramePr>
        <p:xfrm>
          <a:off x="603450" y="4048589"/>
          <a:ext cx="11057669" cy="175316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78025">
                  <a:extLst>
                    <a:ext uri="{9D8B030D-6E8A-4147-A177-3AD203B41FA5}">
                      <a16:colId xmlns:a16="http://schemas.microsoft.com/office/drawing/2014/main" val="418321364"/>
                    </a:ext>
                  </a:extLst>
                </a:gridCol>
                <a:gridCol w="2542525">
                  <a:extLst>
                    <a:ext uri="{9D8B030D-6E8A-4147-A177-3AD203B41FA5}">
                      <a16:colId xmlns:a16="http://schemas.microsoft.com/office/drawing/2014/main" val="8810633"/>
                    </a:ext>
                  </a:extLst>
                </a:gridCol>
                <a:gridCol w="1802276">
                  <a:extLst>
                    <a:ext uri="{9D8B030D-6E8A-4147-A177-3AD203B41FA5}">
                      <a16:colId xmlns:a16="http://schemas.microsoft.com/office/drawing/2014/main" val="990116885"/>
                    </a:ext>
                  </a:extLst>
                </a:gridCol>
                <a:gridCol w="1973341">
                  <a:extLst>
                    <a:ext uri="{9D8B030D-6E8A-4147-A177-3AD203B41FA5}">
                      <a16:colId xmlns:a16="http://schemas.microsoft.com/office/drawing/2014/main" val="219901245"/>
                    </a:ext>
                  </a:extLst>
                </a:gridCol>
                <a:gridCol w="2661502">
                  <a:extLst>
                    <a:ext uri="{9D8B030D-6E8A-4147-A177-3AD203B41FA5}">
                      <a16:colId xmlns:a16="http://schemas.microsoft.com/office/drawing/2014/main" val="297825287"/>
                    </a:ext>
                  </a:extLst>
                </a:gridCol>
              </a:tblGrid>
              <a:tr h="9382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700">
                          <a:effectLst/>
                        </a:rPr>
                        <a:t>Resistencia Nominal</a:t>
                      </a:r>
                      <a:endParaRPr lang="es-CO" sz="2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087" marR="1140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700">
                          <a:effectLst/>
                        </a:rPr>
                        <a:t>Platino (Pt)</a:t>
                      </a:r>
                      <a:endParaRPr lang="es-CO" sz="2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087" marR="1140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700">
                          <a:effectLst/>
                        </a:rPr>
                        <a:t>Cobre (Cu)</a:t>
                      </a:r>
                      <a:endParaRPr lang="es-CO" sz="2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087" marR="1140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700" dirty="0">
                          <a:effectLst/>
                        </a:rPr>
                        <a:t>Níquel (Ni)</a:t>
                      </a:r>
                      <a:endParaRPr lang="es-CO" sz="29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087" marR="1140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700">
                          <a:effectLst/>
                        </a:rPr>
                        <a:t>Molibdeno (Mo)</a:t>
                      </a:r>
                      <a:endParaRPr lang="es-CO" sz="2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087" marR="114087" marT="0" marB="0" anchor="ctr"/>
                </a:tc>
                <a:extLst>
                  <a:ext uri="{0D108BD9-81ED-4DB2-BD59-A6C34878D82A}">
                    <a16:rowId xmlns:a16="http://schemas.microsoft.com/office/drawing/2014/main" val="287390430"/>
                  </a:ext>
                </a:extLst>
              </a:tr>
              <a:tr h="8067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700">
                          <a:effectLst/>
                        </a:rPr>
                        <a:t>R0(Ω)</a:t>
                      </a:r>
                      <a:endParaRPr lang="es-CO" sz="2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087" marR="1140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700" dirty="0">
                          <a:effectLst/>
                        </a:rPr>
                        <a:t>25, 50, 100, 200</a:t>
                      </a:r>
                      <a:endParaRPr lang="es-CO" sz="29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087" marR="1140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700">
                          <a:effectLst/>
                        </a:rPr>
                        <a:t>10</a:t>
                      </a:r>
                      <a:endParaRPr lang="es-CO" sz="2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087" marR="1140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700">
                          <a:effectLst/>
                        </a:rPr>
                        <a:t>50, 100, 120</a:t>
                      </a:r>
                      <a:endParaRPr lang="es-CO" sz="2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087" marR="1140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700" dirty="0">
                          <a:effectLst/>
                        </a:rPr>
                        <a:t>100, 200, 500</a:t>
                      </a:r>
                      <a:endParaRPr lang="es-CO" sz="29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087" marR="114087" marT="0" marB="0" anchor="ctr"/>
                </a:tc>
                <a:extLst>
                  <a:ext uri="{0D108BD9-81ED-4DB2-BD59-A6C34878D82A}">
                    <a16:rowId xmlns:a16="http://schemas.microsoft.com/office/drawing/2014/main" val="2918289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65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1850" y="2478997"/>
            <a:ext cx="10515600" cy="1004433"/>
          </a:xfrm>
        </p:spPr>
        <p:txBody>
          <a:bodyPr/>
          <a:lstStyle/>
          <a:p>
            <a:r>
              <a:rPr lang="es-CO" b="1" u="sng" dirty="0" smtClean="0"/>
              <a:t>Características de una RTD</a:t>
            </a:r>
            <a:endParaRPr lang="es-CO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6209393" y="3817257"/>
            <a:ext cx="51380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Descripción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/>
              <a:t>Símbolo electrito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Aspecto físico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Construcción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914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/>
              <a:t>2. Sensibilidad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580570" y="1700438"/>
            <a:ext cx="11001830" cy="1043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Capacidad 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del </a:t>
            </a: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RTD 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generar variaciones </a:t>
            </a: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resistencia ante 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variaciones </a:t>
            </a: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temperatura</a:t>
            </a:r>
            <a:endParaRPr lang="es-CO" sz="2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4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/>
              <a:t>2. Sensibilidad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580570" y="1700438"/>
            <a:ext cx="11001830" cy="1043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Capacidad 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del </a:t>
            </a: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RTD 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generar variaciones </a:t>
            </a: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resistencia ante 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variaciones </a:t>
            </a: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temperatura</a:t>
            </a:r>
            <a:endParaRPr lang="es-CO" sz="2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271774"/>
              </p:ext>
            </p:extLst>
          </p:nvPr>
        </p:nvGraphicFramePr>
        <p:xfrm>
          <a:off x="3208110" y="3340100"/>
          <a:ext cx="5108575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6" name="Equation" r:id="rId3" imgW="1193760" imgH="444240" progId="Equation.DSMT4">
                  <p:embed/>
                </p:oleObj>
              </mc:Choice>
              <mc:Fallback>
                <p:oleObj name="Equation" r:id="rId3" imgW="1193760" imgH="444240" progId="Equation.DSMT4">
                  <p:embed/>
                  <p:pic>
                    <p:nvPicPr>
                      <p:cNvPr id="10" name="Objeto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110" y="3340100"/>
                        <a:ext cx="5108575" cy="1881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514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/>
              <a:t>2. Sensibilidad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580570" y="1700438"/>
            <a:ext cx="11001830" cy="1043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Capacidad 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del </a:t>
            </a: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RTD 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generar variaciones </a:t>
            </a: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resistencia ante 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variaciones </a:t>
            </a: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temperatura</a:t>
            </a:r>
            <a:endParaRPr lang="es-CO" sz="2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199046"/>
              </p:ext>
            </p:extLst>
          </p:nvPr>
        </p:nvGraphicFramePr>
        <p:xfrm>
          <a:off x="682625" y="3340100"/>
          <a:ext cx="10161588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0" name="Equation" r:id="rId3" imgW="2374560" imgH="444240" progId="Equation.DSMT4">
                  <p:embed/>
                </p:oleObj>
              </mc:Choice>
              <mc:Fallback>
                <p:oleObj name="Equation" r:id="rId3" imgW="2374560" imgH="444240" progId="Equation.DSMT4">
                  <p:embed/>
                  <p:pic>
                    <p:nvPicPr>
                      <p:cNvPr id="10" name="Objeto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3340100"/>
                        <a:ext cx="10161588" cy="1881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474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/>
              <a:t>2. Sensibilidad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580570" y="1700438"/>
            <a:ext cx="11001830" cy="1043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Capacidad 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del </a:t>
            </a: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RTD 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generar variaciones </a:t>
            </a: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resistencia ante 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variaciones </a:t>
            </a: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temperatura</a:t>
            </a:r>
            <a:endParaRPr lang="es-CO" sz="2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24593"/>
              </p:ext>
            </p:extLst>
          </p:nvPr>
        </p:nvGraphicFramePr>
        <p:xfrm>
          <a:off x="3742646" y="3367088"/>
          <a:ext cx="4564062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4" name="Equation" r:id="rId3" imgW="1066680" imgH="431640" progId="Equation.DSMT4">
                  <p:embed/>
                </p:oleObj>
              </mc:Choice>
              <mc:Fallback>
                <p:oleObj name="Equation" r:id="rId3" imgW="1066680" imgH="431640" progId="Equation.DSMT4">
                  <p:embed/>
                  <p:pic>
                    <p:nvPicPr>
                      <p:cNvPr id="10" name="Objeto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2646" y="3367088"/>
                        <a:ext cx="4564062" cy="1827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584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/>
              <a:t>2. Sensibilidad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580570" y="1700438"/>
            <a:ext cx="11001830" cy="1043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Capacidad 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del </a:t>
            </a: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RTD 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generar variaciones </a:t>
            </a: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resistencia ante 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variaciones </a:t>
            </a: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temperatura</a:t>
            </a:r>
            <a:endParaRPr lang="es-CO" sz="2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24593"/>
              </p:ext>
            </p:extLst>
          </p:nvPr>
        </p:nvGraphicFramePr>
        <p:xfrm>
          <a:off x="3742646" y="3367088"/>
          <a:ext cx="4564062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4" name="Equation" r:id="rId3" imgW="1066680" imgH="431640" progId="Equation.DSMT4">
                  <p:embed/>
                </p:oleObj>
              </mc:Choice>
              <mc:Fallback>
                <p:oleObj name="Equation" r:id="rId3" imgW="1066680" imgH="431640" progId="Equation.DSMT4">
                  <p:embed/>
                  <p:pic>
                    <p:nvPicPr>
                      <p:cNvPr id="10" name="Objeto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2646" y="3367088"/>
                        <a:ext cx="4564062" cy="1827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992169"/>
              </p:ext>
            </p:extLst>
          </p:nvPr>
        </p:nvGraphicFramePr>
        <p:xfrm>
          <a:off x="8750300" y="5194300"/>
          <a:ext cx="2832100" cy="1340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5" name="Equation" r:id="rId5" imgW="965160" imgH="444240" progId="Equation.DSMT4">
                  <p:embed/>
                </p:oleObj>
              </mc:Choice>
              <mc:Fallback>
                <p:oleObj name="Equation" r:id="rId5" imgW="965160" imgH="444240" progId="Equation.DSMT4">
                  <p:embed/>
                  <p:pic>
                    <p:nvPicPr>
                      <p:cNvPr id="11" name="Objeto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0300" y="5194300"/>
                        <a:ext cx="2832100" cy="13407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754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/>
              <a:t>2. Sensibilidad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580570" y="1700438"/>
            <a:ext cx="11001830" cy="1043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Capacidad 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del </a:t>
            </a: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RTD 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generar variaciones </a:t>
            </a: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resistencia ante 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variaciones </a:t>
            </a: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temperatura</a:t>
            </a:r>
            <a:endParaRPr lang="es-CO" sz="2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600752"/>
              </p:ext>
            </p:extLst>
          </p:nvPr>
        </p:nvGraphicFramePr>
        <p:xfrm>
          <a:off x="4041775" y="3367088"/>
          <a:ext cx="3967163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8" name="Equation" r:id="rId3" imgW="927000" imgH="431640" progId="Equation.DSMT4">
                  <p:embed/>
                </p:oleObj>
              </mc:Choice>
              <mc:Fallback>
                <p:oleObj name="Equation" r:id="rId3" imgW="927000" imgH="431640" progId="Equation.DSMT4">
                  <p:embed/>
                  <p:pic>
                    <p:nvPicPr>
                      <p:cNvPr id="10" name="Objeto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775" y="3367088"/>
                        <a:ext cx="3967163" cy="1827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539635"/>
              </p:ext>
            </p:extLst>
          </p:nvPr>
        </p:nvGraphicFramePr>
        <p:xfrm>
          <a:off x="8750300" y="5194300"/>
          <a:ext cx="2832100" cy="1340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9" name="Equation" r:id="rId5" imgW="965160" imgH="444240" progId="Equation.DSMT4">
                  <p:embed/>
                </p:oleObj>
              </mc:Choice>
              <mc:Fallback>
                <p:oleObj name="Equation" r:id="rId5" imgW="965160" imgH="44424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0300" y="5194300"/>
                        <a:ext cx="2832100" cy="13407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84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/>
              <a:t>2. Sensibilidad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766124"/>
              </p:ext>
            </p:extLst>
          </p:nvPr>
        </p:nvGraphicFramePr>
        <p:xfrm>
          <a:off x="4041775" y="1930176"/>
          <a:ext cx="3967163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5" name="Equation" r:id="rId3" imgW="927000" imgH="431640" progId="Equation.DSMT4">
                  <p:embed/>
                </p:oleObj>
              </mc:Choice>
              <mc:Fallback>
                <p:oleObj name="Equation" r:id="rId3" imgW="927000" imgH="431640" progId="Equation.DSMT4">
                  <p:embed/>
                  <p:pic>
                    <p:nvPicPr>
                      <p:cNvPr id="10" name="Objeto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775" y="1930176"/>
                        <a:ext cx="3967163" cy="1827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ángulo 10"/>
          <p:cNvSpPr/>
          <p:nvPr/>
        </p:nvSpPr>
        <p:spPr>
          <a:xfrm>
            <a:off x="682171" y="4499427"/>
            <a:ext cx="10666186" cy="622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3200" i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cada variación de 1[°C] el RTD cambia </a:t>
            </a:r>
            <a:r>
              <a:rPr lang="es-CO" sz="3200" b="1" i="1" u="sng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m[</a:t>
            </a:r>
            <a:r>
              <a:rPr lang="el-GR" sz="3200" b="1" i="1" u="sng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s-CO" sz="3200" b="1" i="1" u="sng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s-CO" sz="2800" i="1" u="sng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9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/>
              <a:t>2. Sensibilidad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580570" y="1700438"/>
            <a:ext cx="11001830" cy="1043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Capacidad 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del </a:t>
            </a: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RTD 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generar variaciones </a:t>
            </a: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resistencia ante 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variaciones </a:t>
            </a: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temperatura</a:t>
            </a:r>
            <a:endParaRPr lang="es-CO" sz="2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234414"/>
              </p:ext>
            </p:extLst>
          </p:nvPr>
        </p:nvGraphicFramePr>
        <p:xfrm>
          <a:off x="1643741" y="3004228"/>
          <a:ext cx="4030663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8" name="Equation" r:id="rId3" imgW="1066680" imgH="431640" progId="Equation.DSMT4">
                  <p:embed/>
                </p:oleObj>
              </mc:Choice>
              <mc:Fallback>
                <p:oleObj name="Equation" r:id="rId3" imgW="1066680" imgH="431640" progId="Equation.DSMT4">
                  <p:embed/>
                  <p:pic>
                    <p:nvPicPr>
                      <p:cNvPr id="10" name="Objeto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741" y="3004228"/>
                        <a:ext cx="4030663" cy="1612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04026"/>
              </p:ext>
            </p:extLst>
          </p:nvPr>
        </p:nvGraphicFramePr>
        <p:xfrm>
          <a:off x="1643741" y="4877299"/>
          <a:ext cx="3743780" cy="161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9" name="Equation" r:id="rId5" imgW="990360" imgH="431640" progId="Equation.DSMT4">
                  <p:embed/>
                </p:oleObj>
              </mc:Choice>
              <mc:Fallback>
                <p:oleObj name="Equation" r:id="rId5" imgW="990360" imgH="431640" progId="Equation.DSMT4">
                  <p:embed/>
                  <p:pic>
                    <p:nvPicPr>
                      <p:cNvPr id="10" name="Objeto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741" y="4877299"/>
                        <a:ext cx="3743780" cy="1613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8896"/>
              </p:ext>
            </p:extLst>
          </p:nvPr>
        </p:nvGraphicFramePr>
        <p:xfrm>
          <a:off x="6832597" y="3004228"/>
          <a:ext cx="3598862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0" name="Equation" r:id="rId7" imgW="952200" imgH="431640" progId="Equation.DSMT4">
                  <p:embed/>
                </p:oleObj>
              </mc:Choice>
              <mc:Fallback>
                <p:oleObj name="Equation" r:id="rId7" imgW="952200" imgH="431640" progId="Equation.DSMT4">
                  <p:embed/>
                  <p:pic>
                    <p:nvPicPr>
                      <p:cNvPr id="11" name="Objeto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597" y="3004228"/>
                        <a:ext cx="3598862" cy="1612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ángulo 12"/>
          <p:cNvSpPr/>
          <p:nvPr/>
        </p:nvSpPr>
        <p:spPr>
          <a:xfrm>
            <a:off x="6701288" y="5312205"/>
            <a:ext cx="3861480" cy="74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es-CO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¿Cuál es mejor?</a:t>
            </a:r>
            <a:endParaRPr lang="es-CO" sz="4000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2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/>
              <a:t>3. Tiempo de respuesta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3" name="Rectángulo 2"/>
          <p:cNvSpPr/>
          <p:nvPr/>
        </p:nvSpPr>
        <p:spPr>
          <a:xfrm>
            <a:off x="580570" y="1700438"/>
            <a:ext cx="11001830" cy="1051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Tiempo 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que tarda el transductor en alcanzar la temperatura del sistema o proceso que está midiendo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/>
          <p:cNvPicPr/>
          <p:nvPr/>
        </p:nvPicPr>
        <p:blipFill rotWithShape="1">
          <a:blip r:embed="rId2" cstate="print"/>
          <a:srcRect l="2041" t="9129" r="11468" b="2836"/>
          <a:stretch/>
        </p:blipFill>
        <p:spPr bwMode="auto">
          <a:xfrm>
            <a:off x="2293257" y="2864877"/>
            <a:ext cx="7917481" cy="3984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370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/>
              <a:t>3. Tiempo de respuesta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7" name="Imagen 6"/>
          <p:cNvPicPr/>
          <p:nvPr/>
        </p:nvPicPr>
        <p:blipFill rotWithShape="1">
          <a:blip r:embed="rId2" cstate="print"/>
          <a:srcRect l="2041" t="9129" r="11468" b="2836"/>
          <a:stretch/>
        </p:blipFill>
        <p:spPr bwMode="auto">
          <a:xfrm>
            <a:off x="2487542" y="1497241"/>
            <a:ext cx="7289485" cy="36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67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RTD: </a:t>
            </a:r>
            <a:r>
              <a:rPr lang="es-CO" b="1" dirty="0" err="1" smtClean="0"/>
              <a:t>Resistive</a:t>
            </a:r>
            <a:r>
              <a:rPr lang="es-CO" b="1" dirty="0" smtClean="0"/>
              <a:t> </a:t>
            </a:r>
            <a:r>
              <a:rPr lang="es-CO" b="1" dirty="0" err="1"/>
              <a:t>Temperature</a:t>
            </a:r>
            <a:r>
              <a:rPr lang="es-CO" b="1" dirty="0"/>
              <a:t> </a:t>
            </a:r>
            <a:r>
              <a:rPr lang="es-CO" b="1" dirty="0" err="1" smtClean="0"/>
              <a:t>Detectors</a:t>
            </a:r>
            <a:endParaRPr lang="es-CO" b="1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7" t="17769" r="86295" b="43641"/>
          <a:stretch/>
        </p:blipFill>
        <p:spPr bwMode="auto">
          <a:xfrm>
            <a:off x="6772517" y="2084640"/>
            <a:ext cx="3169768" cy="342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262743" y="2084640"/>
            <a:ext cx="4920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i="1" dirty="0" smtClean="0"/>
              <a:t>Símbolo eléctrico</a:t>
            </a:r>
            <a:endParaRPr lang="es-CO" sz="4800" b="1" i="1" dirty="0"/>
          </a:p>
        </p:txBody>
      </p:sp>
    </p:spTree>
    <p:extLst>
      <p:ext uri="{BB962C8B-B14F-4D97-AF65-F5344CB8AC3E}">
        <p14:creationId xmlns:p14="http://schemas.microsoft.com/office/powerpoint/2010/main" val="277038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/>
              <a:t>3. Tiempo de respuesta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7" name="Imagen 6"/>
          <p:cNvPicPr/>
          <p:nvPr/>
        </p:nvPicPr>
        <p:blipFill rotWithShape="1">
          <a:blip r:embed="rId3" cstate="print"/>
          <a:srcRect l="2041" t="9129" r="11468" b="2836"/>
          <a:stretch/>
        </p:blipFill>
        <p:spPr bwMode="auto">
          <a:xfrm>
            <a:off x="2487542" y="1497241"/>
            <a:ext cx="7289485" cy="36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693819"/>
              </p:ext>
            </p:extLst>
          </p:nvPr>
        </p:nvGraphicFramePr>
        <p:xfrm>
          <a:off x="3223610" y="5196575"/>
          <a:ext cx="5817347" cy="150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0" name="Equation" r:id="rId4" imgW="1358310" imgH="355446" progId="Equation.DSMT4">
                  <p:embed/>
                </p:oleObj>
              </mc:Choice>
              <mc:Fallback>
                <p:oleObj name="Equation" r:id="rId4" imgW="1358310" imgH="355446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3610" y="5196575"/>
                        <a:ext cx="5817347" cy="1505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386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/>
              <a:t>3. Tiempo de respuesta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967697"/>
              </p:ext>
            </p:extLst>
          </p:nvPr>
        </p:nvGraphicFramePr>
        <p:xfrm>
          <a:off x="3224213" y="1509256"/>
          <a:ext cx="5816600" cy="150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9" name="Equation" r:id="rId3" imgW="1358640" imgH="355320" progId="Equation.DSMT4">
                  <p:embed/>
                </p:oleObj>
              </mc:Choice>
              <mc:Fallback>
                <p:oleObj name="Equation" r:id="rId3" imgW="1358640" imgH="35532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3" y="1509256"/>
                        <a:ext cx="5816600" cy="15065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ángulo 10"/>
          <p:cNvSpPr/>
          <p:nvPr/>
        </p:nvSpPr>
        <p:spPr>
          <a:xfrm>
            <a:off x="1277257" y="4800159"/>
            <a:ext cx="6495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l-GR" sz="32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τ</a:t>
            </a:r>
            <a:r>
              <a:rPr lang="es-CO" sz="32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Tiempo de estabilización  [s]</a:t>
            </a:r>
            <a:endParaRPr lang="es-CO" sz="3200" b="1" i="1" dirty="0"/>
          </a:p>
        </p:txBody>
      </p:sp>
      <p:sp>
        <p:nvSpPr>
          <p:cNvPr id="12" name="Rectángulo 11"/>
          <p:cNvSpPr/>
          <p:nvPr/>
        </p:nvSpPr>
        <p:spPr>
          <a:xfrm>
            <a:off x="1277257" y="4228697"/>
            <a:ext cx="101454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b="1" i="1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s-CO" sz="2800" b="1" i="1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f</a:t>
            </a:r>
            <a:r>
              <a:rPr lang="es-CO" b="1" i="1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RTD</a:t>
            </a:r>
            <a:r>
              <a:rPr lang="es-CO" sz="32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Temperatura final del RTD [</a:t>
            </a:r>
            <a:r>
              <a:rPr lang="es-CO" sz="3200" baseline="30000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o</a:t>
            </a:r>
            <a:r>
              <a:rPr lang="es-CO" sz="3200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  <a:endParaRPr lang="es-CO" sz="3200" b="1" i="1" dirty="0"/>
          </a:p>
        </p:txBody>
      </p:sp>
      <p:sp>
        <p:nvSpPr>
          <p:cNvPr id="13" name="Rectángulo 12"/>
          <p:cNvSpPr/>
          <p:nvPr/>
        </p:nvSpPr>
        <p:spPr>
          <a:xfrm>
            <a:off x="1277257" y="5396954"/>
            <a:ext cx="101454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t: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Tiempo  [s]</a:t>
            </a:r>
            <a:endParaRPr lang="es-CO" sz="3200" b="1" i="1" dirty="0"/>
          </a:p>
        </p:txBody>
      </p:sp>
      <p:sp>
        <p:nvSpPr>
          <p:cNvPr id="14" name="Rectángulo 13"/>
          <p:cNvSpPr/>
          <p:nvPr/>
        </p:nvSpPr>
        <p:spPr>
          <a:xfrm>
            <a:off x="1277257" y="3613223"/>
            <a:ext cx="101454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To: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Constante que depende de las condiciones iniciales [</a:t>
            </a:r>
            <a:r>
              <a:rPr lang="es-CO" sz="3200" baseline="30000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o</a:t>
            </a:r>
            <a:r>
              <a:rPr lang="es-CO" sz="3200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  <a:endParaRPr lang="es-CO" sz="3200" b="1" i="1" dirty="0"/>
          </a:p>
        </p:txBody>
      </p:sp>
    </p:spTree>
    <p:extLst>
      <p:ext uri="{BB962C8B-B14F-4D97-AF65-F5344CB8AC3E}">
        <p14:creationId xmlns:p14="http://schemas.microsoft.com/office/powerpoint/2010/main" val="14893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176439"/>
            <a:ext cx="10515600" cy="1325563"/>
          </a:xfrm>
        </p:spPr>
        <p:txBody>
          <a:bodyPr/>
          <a:lstStyle/>
          <a:p>
            <a:r>
              <a:rPr lang="es-CO" u="sng" dirty="0" smtClean="0">
                <a:solidFill>
                  <a:srgbClr val="FF0000"/>
                </a:solidFill>
              </a:rPr>
              <a:t>Ejercicio</a:t>
            </a:r>
            <a:endParaRPr lang="es-CO" u="sng" dirty="0">
              <a:solidFill>
                <a:srgbClr val="FF000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87613" y="1356862"/>
            <a:ext cx="10666186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CO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Determinar la ecuación general que modela la temperatura de un RTD en función del tiempo de respuesta para un instante de tiempo de 1</a:t>
            </a:r>
            <a:r>
              <a:rPr lang="el-GR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s-CO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87613" y="2643432"/>
            <a:ext cx="10666186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CO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La siguiente </a:t>
            </a:r>
            <a:r>
              <a:rPr lang="es-CO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figura muestra el comportamiento de la temperatura en función del tiempo, calcular la temperatura del transductor en un </a:t>
            </a:r>
            <a:r>
              <a:rPr lang="es-CO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l-GR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s-CO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Imagen 12"/>
          <p:cNvPicPr/>
          <p:nvPr/>
        </p:nvPicPr>
        <p:blipFill rotWithShape="1">
          <a:blip r:embed="rId2" cstate="print"/>
          <a:srcRect l="14994" t="8438" r="9594" b="50071"/>
          <a:stretch/>
        </p:blipFill>
        <p:spPr bwMode="auto">
          <a:xfrm>
            <a:off x="1872338" y="4045337"/>
            <a:ext cx="8200573" cy="2682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808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/>
              <a:t>4. Constante de disipación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3" name="Rectángulo 2"/>
          <p:cNvSpPr/>
          <p:nvPr/>
        </p:nvSpPr>
        <p:spPr>
          <a:xfrm>
            <a:off x="580570" y="1700438"/>
            <a:ext cx="11001830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apacidad 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disipación de calor con respecto a la potencia eléctrica </a:t>
            </a: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 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un ambiente concreto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53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/>
              <a:t>4. Constante de disipación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3" name="Rectángulo 2"/>
          <p:cNvSpPr/>
          <p:nvPr/>
        </p:nvSpPr>
        <p:spPr>
          <a:xfrm>
            <a:off x="580570" y="1700438"/>
            <a:ext cx="11001830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apacidad 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disipación de calor con respecto a la potencia eléctrica </a:t>
            </a: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 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un ambiente concreto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n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4041" y="2994268"/>
            <a:ext cx="9692508" cy="3788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872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/>
              <a:t>4. Constante de disipación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7" name="Imagen 6"/>
          <p:cNvPicPr/>
          <p:nvPr/>
        </p:nvPicPr>
        <p:blipFill rotWithShape="1">
          <a:blip r:embed="rId3" cstate="print"/>
          <a:srcRect t="1504" r="5360" b="8955"/>
          <a:stretch/>
        </p:blipFill>
        <p:spPr bwMode="auto">
          <a:xfrm>
            <a:off x="348798" y="2212480"/>
            <a:ext cx="6836311" cy="319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425657"/>
              </p:ext>
            </p:extLst>
          </p:nvPr>
        </p:nvGraphicFramePr>
        <p:xfrm>
          <a:off x="181148" y="4325257"/>
          <a:ext cx="769822" cy="759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1" name="Equation" r:id="rId4" imgW="203040" imgH="203040" progId="Equation.DSMT4">
                  <p:embed/>
                </p:oleObj>
              </mc:Choice>
              <mc:Fallback>
                <p:oleObj name="Equation" r:id="rId4" imgW="203040" imgH="203040" progId="Equation.DSMT4">
                  <p:embed/>
                  <p:pic>
                    <p:nvPicPr>
                      <p:cNvPr id="11" name="Objeto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48" y="4325257"/>
                        <a:ext cx="769822" cy="7599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602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/>
              <a:t>4. Constante de disipación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7" name="Imagen 6"/>
          <p:cNvPicPr/>
          <p:nvPr/>
        </p:nvPicPr>
        <p:blipFill rotWithShape="1">
          <a:blip r:embed="rId3" cstate="print"/>
          <a:srcRect t="1504" r="5360" b="8955"/>
          <a:stretch/>
        </p:blipFill>
        <p:spPr bwMode="auto">
          <a:xfrm>
            <a:off x="348798" y="2212480"/>
            <a:ext cx="6836311" cy="319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025558"/>
              </p:ext>
            </p:extLst>
          </p:nvPr>
        </p:nvGraphicFramePr>
        <p:xfrm>
          <a:off x="7576908" y="4298847"/>
          <a:ext cx="4294188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8" name="Equation" r:id="rId4" imgW="1002960" imgH="444240" progId="Equation.DSMT4">
                  <p:embed/>
                </p:oleObj>
              </mc:Choice>
              <mc:Fallback>
                <p:oleObj name="Equation" r:id="rId4" imgW="1002960" imgH="444240" progId="Equation.DSMT4">
                  <p:embed/>
                  <p:pic>
                    <p:nvPicPr>
                      <p:cNvPr id="10" name="Objeto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6908" y="4298847"/>
                        <a:ext cx="4294188" cy="1881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127961"/>
              </p:ext>
            </p:extLst>
          </p:nvPr>
        </p:nvGraphicFramePr>
        <p:xfrm>
          <a:off x="8011884" y="1802039"/>
          <a:ext cx="3424237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9" name="Equation" r:id="rId6" imgW="799920" imgH="419040" progId="Equation.DSMT4">
                  <p:embed/>
                </p:oleObj>
              </mc:Choice>
              <mc:Fallback>
                <p:oleObj name="Equation" r:id="rId6" imgW="799920" imgH="419040" progId="Equation.DSMT4">
                  <p:embed/>
                  <p:pic>
                    <p:nvPicPr>
                      <p:cNvPr id="11" name="Objeto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1884" y="1802039"/>
                        <a:ext cx="3424237" cy="1773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425657"/>
              </p:ext>
            </p:extLst>
          </p:nvPr>
        </p:nvGraphicFramePr>
        <p:xfrm>
          <a:off x="181148" y="4325257"/>
          <a:ext cx="769822" cy="759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0" name="Equation" r:id="rId8" imgW="203040" imgH="203040" progId="Equation.DSMT4">
                  <p:embed/>
                </p:oleObj>
              </mc:Choice>
              <mc:Fallback>
                <p:oleObj name="Equation" r:id="rId8" imgW="203040" imgH="203040" progId="Equation.DSMT4">
                  <p:embed/>
                  <p:pic>
                    <p:nvPicPr>
                      <p:cNvPr id="12" name="Objeto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48" y="4325257"/>
                        <a:ext cx="769822" cy="7599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001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/>
              <a:t>4. Constante de disipación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436760"/>
              </p:ext>
            </p:extLst>
          </p:nvPr>
        </p:nvGraphicFramePr>
        <p:xfrm>
          <a:off x="4284663" y="2102985"/>
          <a:ext cx="3043237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4" name="Equation" r:id="rId3" imgW="711000" imgH="431640" progId="Equation.DSMT4">
                  <p:embed/>
                </p:oleObj>
              </mc:Choice>
              <mc:Fallback>
                <p:oleObj name="Equation" r:id="rId3" imgW="711000" imgH="431640" progId="Equation.DSMT4">
                  <p:embed/>
                  <p:pic>
                    <p:nvPicPr>
                      <p:cNvPr id="10" name="Objeto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102985"/>
                        <a:ext cx="3043237" cy="1827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ángulo 8"/>
          <p:cNvSpPr/>
          <p:nvPr/>
        </p:nvSpPr>
        <p:spPr>
          <a:xfrm>
            <a:off x="682171" y="4499427"/>
            <a:ext cx="10666186" cy="1189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CO" sz="3200" i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 elevar en un grado centígrado la temperatura del sistema el RTD requiere </a:t>
            </a:r>
            <a:r>
              <a:rPr lang="es-CO" sz="3200" b="1" i="1" u="sng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h[W] </a:t>
            </a:r>
            <a:r>
              <a:rPr lang="es-CO" sz="3200" i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potencia disipada</a:t>
            </a:r>
            <a:endParaRPr lang="es-CO" sz="2800" i="1" u="sng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84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613" y="176439"/>
            <a:ext cx="10666186" cy="1325563"/>
          </a:xfrm>
        </p:spPr>
        <p:txBody>
          <a:bodyPr/>
          <a:lstStyle/>
          <a:p>
            <a:r>
              <a:rPr lang="es-CO" u="sng" dirty="0" smtClean="0">
                <a:solidFill>
                  <a:srgbClr val="FF0000"/>
                </a:solidFill>
              </a:rPr>
              <a:t>Ejercicio</a:t>
            </a:r>
            <a:endParaRPr lang="es-CO" u="sng" dirty="0">
              <a:solidFill>
                <a:srgbClr val="FF000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87613" y="1356862"/>
            <a:ext cx="10666186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CO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Hallar la tensión de la fuente para no elevar la temperatura del RTD no mas de 0.1°C por encima de la temperatura del proceso.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26" y="2992348"/>
            <a:ext cx="5186323" cy="301771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564" y="2483778"/>
            <a:ext cx="6579321" cy="436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0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/>
              <a:t>Laboratorio 1</a:t>
            </a:r>
            <a:endParaRPr lang="es-CO" b="1" u="sng" dirty="0"/>
          </a:p>
        </p:txBody>
      </p:sp>
      <p:sp>
        <p:nvSpPr>
          <p:cNvPr id="3" name="CuadroTexto 2"/>
          <p:cNvSpPr txBox="1"/>
          <p:nvPr/>
        </p:nvSpPr>
        <p:spPr>
          <a:xfrm>
            <a:off x="979714" y="2307768"/>
            <a:ext cx="102325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s-CO" sz="3600" dirty="0"/>
              <a:t>Diseñar y construir un RTD</a:t>
            </a:r>
          </a:p>
          <a:p>
            <a:pPr marL="742950" indent="-742950">
              <a:buAutoNum type="arabicPeriod"/>
            </a:pPr>
            <a:r>
              <a:rPr lang="es-ES" sz="3600" dirty="0"/>
              <a:t>Obtener la curva de resistencia vs. Temperatura</a:t>
            </a:r>
          </a:p>
          <a:p>
            <a:pPr marL="742950" indent="-742950">
              <a:buAutoNum type="arabicPeriod"/>
            </a:pPr>
            <a:r>
              <a:rPr lang="es-ES" sz="3600" dirty="0"/>
              <a:t>Determinar </a:t>
            </a:r>
            <a:r>
              <a:rPr lang="es-ES" sz="3600" dirty="0" smtClean="0"/>
              <a:t>el modelo matemático </a:t>
            </a:r>
          </a:p>
          <a:p>
            <a:pPr marL="742950" indent="-742950">
              <a:buAutoNum type="arabicPeriod"/>
            </a:pPr>
            <a:r>
              <a:rPr lang="es-ES" sz="3600" dirty="0" smtClean="0"/>
              <a:t>Determinar los parámetros del RTD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250665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RTD: </a:t>
            </a:r>
            <a:r>
              <a:rPr lang="es-CO" b="1" dirty="0" err="1" smtClean="0"/>
              <a:t>Resistive</a:t>
            </a:r>
            <a:r>
              <a:rPr lang="es-CO" b="1" dirty="0" smtClean="0"/>
              <a:t> </a:t>
            </a:r>
            <a:r>
              <a:rPr lang="es-CO" b="1" dirty="0" err="1"/>
              <a:t>Temperature</a:t>
            </a:r>
            <a:r>
              <a:rPr lang="es-CO" b="1" dirty="0"/>
              <a:t> </a:t>
            </a:r>
            <a:r>
              <a:rPr lang="es-CO" b="1" dirty="0" err="1" smtClean="0"/>
              <a:t>Detectors</a:t>
            </a:r>
            <a:endParaRPr lang="es-CO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349831" y="2084640"/>
            <a:ext cx="386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i="1" dirty="0" smtClean="0"/>
              <a:t>Aspecto Físico</a:t>
            </a:r>
            <a:endParaRPr lang="es-CO" sz="4800" b="1" i="1" dirty="0"/>
          </a:p>
        </p:txBody>
      </p:sp>
      <p:pic>
        <p:nvPicPr>
          <p:cNvPr id="32770" name="Picture 2" descr="http://www.omega.co.uk/Temperature/images/t3probes_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829" y="1415598"/>
            <a:ext cx="5431971" cy="543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08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8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RTD: </a:t>
            </a:r>
            <a:r>
              <a:rPr lang="es-CO" b="1" dirty="0" err="1" smtClean="0"/>
              <a:t>Resistive</a:t>
            </a:r>
            <a:r>
              <a:rPr lang="es-CO" b="1" dirty="0" smtClean="0"/>
              <a:t> </a:t>
            </a:r>
            <a:r>
              <a:rPr lang="es-CO" b="1" dirty="0" err="1"/>
              <a:t>Temperature</a:t>
            </a:r>
            <a:r>
              <a:rPr lang="es-CO" b="1" dirty="0"/>
              <a:t> </a:t>
            </a:r>
            <a:r>
              <a:rPr lang="es-CO" b="1" dirty="0" err="1" smtClean="0"/>
              <a:t>Detectors</a:t>
            </a:r>
            <a:endParaRPr lang="es-CO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349831" y="2084640"/>
            <a:ext cx="386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i="1" dirty="0" smtClean="0"/>
              <a:t>Aspecto Físico</a:t>
            </a:r>
            <a:endParaRPr lang="es-CO" sz="4800" b="1" i="1" dirty="0"/>
          </a:p>
        </p:txBody>
      </p:sp>
      <p:pic>
        <p:nvPicPr>
          <p:cNvPr id="35842" name="Picture 2" descr="http://img.directindustry.es/images_di/photo-g/15886-236766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6" y="1324248"/>
            <a:ext cx="6433910" cy="553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588204" y="5758044"/>
            <a:ext cx="18505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4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PT100</a:t>
            </a:r>
            <a:endParaRPr lang="es-CO" sz="4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75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RTD: </a:t>
            </a:r>
            <a:r>
              <a:rPr lang="es-CO" b="1" dirty="0" err="1" smtClean="0"/>
              <a:t>Resistive</a:t>
            </a:r>
            <a:r>
              <a:rPr lang="es-CO" b="1" dirty="0" smtClean="0"/>
              <a:t> </a:t>
            </a:r>
            <a:r>
              <a:rPr lang="es-CO" b="1" dirty="0" err="1"/>
              <a:t>Temperature</a:t>
            </a:r>
            <a:r>
              <a:rPr lang="es-CO" b="1" dirty="0"/>
              <a:t> </a:t>
            </a:r>
            <a:r>
              <a:rPr lang="es-CO" b="1" dirty="0" err="1" smtClean="0"/>
              <a:t>Detectors</a:t>
            </a:r>
            <a:endParaRPr lang="es-CO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349831" y="2084640"/>
            <a:ext cx="386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i="1" dirty="0" smtClean="0"/>
              <a:t>Construcción</a:t>
            </a:r>
            <a:endParaRPr lang="es-CO" sz="4800" b="1" i="1" dirty="0"/>
          </a:p>
        </p:txBody>
      </p:sp>
      <p:pic>
        <p:nvPicPr>
          <p:cNvPr id="6" name="Imagen 5"/>
          <p:cNvPicPr/>
          <p:nvPr/>
        </p:nvPicPr>
        <p:blipFill rotWithShape="1">
          <a:blip r:embed="rId2" cstate="print"/>
          <a:srcRect l="12399" t="5244" r="11787" b="10560"/>
          <a:stretch/>
        </p:blipFill>
        <p:spPr bwMode="auto">
          <a:xfrm>
            <a:off x="4905829" y="1764839"/>
            <a:ext cx="7286171" cy="4798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317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RTD: </a:t>
            </a:r>
            <a:r>
              <a:rPr lang="es-CO" b="1" dirty="0" err="1" smtClean="0"/>
              <a:t>Resistive</a:t>
            </a:r>
            <a:r>
              <a:rPr lang="es-CO" b="1" dirty="0" smtClean="0"/>
              <a:t> </a:t>
            </a:r>
            <a:r>
              <a:rPr lang="es-CO" b="1" dirty="0" err="1"/>
              <a:t>Temperature</a:t>
            </a:r>
            <a:r>
              <a:rPr lang="es-CO" b="1" dirty="0"/>
              <a:t> </a:t>
            </a:r>
            <a:r>
              <a:rPr lang="es-CO" b="1" dirty="0" err="1" smtClean="0"/>
              <a:t>Detectors</a:t>
            </a:r>
            <a:endParaRPr lang="es-CO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349831" y="2084640"/>
            <a:ext cx="386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i="1" dirty="0" smtClean="0"/>
              <a:t>Construcción</a:t>
            </a:r>
            <a:endParaRPr lang="es-CO" sz="4800" b="1" i="1" dirty="0"/>
          </a:p>
        </p:txBody>
      </p:sp>
      <p:pic>
        <p:nvPicPr>
          <p:cNvPr id="7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29" y="1616214"/>
            <a:ext cx="7184572" cy="5007991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111037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1850" y="2478997"/>
            <a:ext cx="10515600" cy="1004433"/>
          </a:xfrm>
        </p:spPr>
        <p:txBody>
          <a:bodyPr/>
          <a:lstStyle/>
          <a:p>
            <a:r>
              <a:rPr lang="es-CO" b="1" u="sng" dirty="0" smtClean="0"/>
              <a:t>Modelo matemático RTD</a:t>
            </a:r>
            <a:endParaRPr lang="es-CO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5515429" y="3817257"/>
            <a:ext cx="58320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Función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Modelo lineal</a:t>
            </a:r>
            <a:endParaRPr lang="es-CO" sz="3600" dirty="0"/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Coeficiente de temperatura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82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Words>834</Words>
  <Application>Microsoft Office PowerPoint</Application>
  <PresentationFormat>Panorámica</PresentationFormat>
  <Paragraphs>128</Paragraphs>
  <Slides>50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50</vt:i4>
      </vt:variant>
    </vt:vector>
  </HeadingPairs>
  <TitlesOfParts>
    <vt:vector size="59" baseType="lpstr">
      <vt:lpstr>SimSun</vt:lpstr>
      <vt:lpstr>Arial</vt:lpstr>
      <vt:lpstr>Calibri</vt:lpstr>
      <vt:lpstr>Calibri Light</vt:lpstr>
      <vt:lpstr>Cambria Math</vt:lpstr>
      <vt:lpstr>Times New Roman</vt:lpstr>
      <vt:lpstr>Tema de Office</vt:lpstr>
      <vt:lpstr>Equation</vt:lpstr>
      <vt:lpstr>MathType 6.0 Equation</vt:lpstr>
      <vt:lpstr>Presentación de PowerPoint</vt:lpstr>
      <vt:lpstr>Presentación de PowerPoint</vt:lpstr>
      <vt:lpstr>Características de una RTD</vt:lpstr>
      <vt:lpstr>RTD: Resistive Temperature Detectors</vt:lpstr>
      <vt:lpstr>RTD: Resistive Temperature Detectors</vt:lpstr>
      <vt:lpstr>RTD: Resistive Temperature Detectors</vt:lpstr>
      <vt:lpstr>RTD: Resistive Temperature Detectors</vt:lpstr>
      <vt:lpstr>RTD: Resistive Temperature Detectors</vt:lpstr>
      <vt:lpstr>Modelo matemático RTD</vt:lpstr>
      <vt:lpstr>RTD: Resistive Temperature Detectors</vt:lpstr>
      <vt:lpstr>RTD: Resistive Temperature Detectors</vt:lpstr>
      <vt:lpstr>RTD: Resistive Temperature Detectors</vt:lpstr>
      <vt:lpstr>RTD: Resistive Temperature Detectors</vt:lpstr>
      <vt:lpstr>RTD: Resistive Temperature Detectors</vt:lpstr>
      <vt:lpstr>RTD: Resistive Temperature Detectors</vt:lpstr>
      <vt:lpstr>RTD: Resistive Temperature Detectors</vt:lpstr>
      <vt:lpstr>RTD: Resistive Temperature Detectors</vt:lpstr>
      <vt:lpstr>RTD: Resistive Temperature Detectors</vt:lpstr>
      <vt:lpstr>RTD: Resistive Temperature Detectors</vt:lpstr>
      <vt:lpstr>RTD: Resistive Temperature Detectors</vt:lpstr>
      <vt:lpstr>RTD: Resistive Temperature Detectors</vt:lpstr>
      <vt:lpstr>RTD: Resistive Temperature Detectors</vt:lpstr>
      <vt:lpstr>RTD: Resistive Temperature Detectors</vt:lpstr>
      <vt:lpstr>RTD: Resistive Temperature Detectors</vt:lpstr>
      <vt:lpstr>RTD: Resistive Temperature Detectors</vt:lpstr>
      <vt:lpstr>RTD: Resistive Temperature Detectors</vt:lpstr>
      <vt:lpstr>Ejercicio</vt:lpstr>
      <vt:lpstr>Parámetros de una RTD</vt:lpstr>
      <vt:lpstr>1. Resistencia Nominal</vt:lpstr>
      <vt:lpstr>2. Sensibilidad</vt:lpstr>
      <vt:lpstr>2. Sensibilidad</vt:lpstr>
      <vt:lpstr>2. Sensibilidad</vt:lpstr>
      <vt:lpstr>2. Sensibilidad</vt:lpstr>
      <vt:lpstr>2. Sensibilidad</vt:lpstr>
      <vt:lpstr>2. Sensibilidad</vt:lpstr>
      <vt:lpstr>2. Sensibilidad</vt:lpstr>
      <vt:lpstr>2. Sensibilidad</vt:lpstr>
      <vt:lpstr>3. Tiempo de respuesta</vt:lpstr>
      <vt:lpstr>3. Tiempo de respuesta</vt:lpstr>
      <vt:lpstr>3. Tiempo de respuesta</vt:lpstr>
      <vt:lpstr>3. Tiempo de respuesta</vt:lpstr>
      <vt:lpstr>Ejercicio</vt:lpstr>
      <vt:lpstr>4. Constante de disipación</vt:lpstr>
      <vt:lpstr>4. Constante de disipación</vt:lpstr>
      <vt:lpstr>4. Constante de disipación</vt:lpstr>
      <vt:lpstr>4. Constante de disipación</vt:lpstr>
      <vt:lpstr>4. Constante de disipación</vt:lpstr>
      <vt:lpstr>Ejercicio</vt:lpstr>
      <vt:lpstr>Laboratorio 1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</dc:creator>
  <cp:lastModifiedBy>Diego</cp:lastModifiedBy>
  <cp:revision>75</cp:revision>
  <dcterms:created xsi:type="dcterms:W3CDTF">2016-02-07T17:05:38Z</dcterms:created>
  <dcterms:modified xsi:type="dcterms:W3CDTF">2016-02-15T22:54:57Z</dcterms:modified>
</cp:coreProperties>
</file>