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22" r:id="rId3"/>
    <p:sldId id="518" r:id="rId4"/>
    <p:sldId id="701" r:id="rId5"/>
    <p:sldId id="699" r:id="rId6"/>
    <p:sldId id="704" r:id="rId7"/>
    <p:sldId id="705" r:id="rId8"/>
    <p:sldId id="706" r:id="rId9"/>
    <p:sldId id="707" r:id="rId10"/>
    <p:sldId id="708" r:id="rId11"/>
    <p:sldId id="712" r:id="rId12"/>
    <p:sldId id="703" r:id="rId13"/>
    <p:sldId id="709" r:id="rId14"/>
    <p:sldId id="710" r:id="rId15"/>
    <p:sldId id="711" r:id="rId16"/>
    <p:sldId id="713" r:id="rId17"/>
    <p:sldId id="714" r:id="rId18"/>
    <p:sldId id="715" r:id="rId19"/>
    <p:sldId id="716" r:id="rId20"/>
    <p:sldId id="717" r:id="rId21"/>
    <p:sldId id="718" r:id="rId22"/>
    <p:sldId id="719" r:id="rId23"/>
    <p:sldId id="720" r:id="rId24"/>
    <p:sldId id="374" r:id="rId25"/>
    <p:sldId id="702" r:id="rId26"/>
    <p:sldId id="751" r:id="rId27"/>
    <p:sldId id="752" r:id="rId28"/>
    <p:sldId id="753" r:id="rId29"/>
    <p:sldId id="754" r:id="rId30"/>
    <p:sldId id="750" r:id="rId31"/>
    <p:sldId id="742" r:id="rId32"/>
    <p:sldId id="743" r:id="rId33"/>
    <p:sldId id="744" r:id="rId34"/>
    <p:sldId id="745" r:id="rId35"/>
    <p:sldId id="746" r:id="rId36"/>
    <p:sldId id="747" r:id="rId37"/>
    <p:sldId id="748" r:id="rId38"/>
    <p:sldId id="749" r:id="rId39"/>
    <p:sldId id="755" r:id="rId40"/>
    <p:sldId id="756" r:id="rId41"/>
    <p:sldId id="757" r:id="rId42"/>
    <p:sldId id="721" r:id="rId43"/>
    <p:sldId id="722" r:id="rId44"/>
    <p:sldId id="724" r:id="rId45"/>
    <p:sldId id="725" r:id="rId46"/>
    <p:sldId id="727" r:id="rId47"/>
    <p:sldId id="728" r:id="rId48"/>
    <p:sldId id="729" r:id="rId49"/>
    <p:sldId id="700" r:id="rId50"/>
    <p:sldId id="740" r:id="rId51"/>
    <p:sldId id="741" r:id="rId52"/>
    <p:sldId id="731" r:id="rId53"/>
    <p:sldId id="732" r:id="rId54"/>
    <p:sldId id="733" r:id="rId55"/>
    <p:sldId id="734" r:id="rId56"/>
    <p:sldId id="735" r:id="rId57"/>
    <p:sldId id="736" r:id="rId58"/>
    <p:sldId id="737" r:id="rId59"/>
    <p:sldId id="738" r:id="rId60"/>
    <p:sldId id="739" r:id="rId6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" initials="D" lastIdx="1" clrIdx="0">
    <p:extLst>
      <p:ext uri="{19B8F6BF-5375-455C-9EA6-DF929625EA0E}">
        <p15:presenceInfo xmlns:p15="http://schemas.microsoft.com/office/powerpoint/2012/main" userId="Die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006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8T09:41:24.70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8T09:41:24.70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C7A5F-15CC-4B4A-8C56-2B31B57C6A2A}" type="doc">
      <dgm:prSet loTypeId="urn:microsoft.com/office/officeart/2005/8/layout/b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E1F5600-AD25-4A77-A287-B8B100D696F3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ES" sz="2800" dirty="0" smtClean="0">
              <a:solidFill>
                <a:schemeClr val="bg1"/>
              </a:solidFill>
            </a:rPr>
            <a:t>Acondicionamiento de señal</a:t>
          </a:r>
          <a:endParaRPr lang="es-ES" sz="2800" dirty="0">
            <a:solidFill>
              <a:schemeClr val="bg1"/>
            </a:solidFill>
          </a:endParaRPr>
        </a:p>
      </dgm:t>
    </dgm:pt>
    <dgm:pt modelId="{555C680F-82D9-4B53-A065-82695C8A10FB}" type="parTrans" cxnId="{D5D59199-1EB9-48C2-8F39-B7B7ACBCC371}">
      <dgm:prSet/>
      <dgm:spPr/>
      <dgm:t>
        <a:bodyPr/>
        <a:lstStyle/>
        <a:p>
          <a:endParaRPr lang="es-ES" sz="2400"/>
        </a:p>
      </dgm:t>
    </dgm:pt>
    <dgm:pt modelId="{312361A3-7383-43DC-A8E2-4CAD2EE229D8}" type="sibTrans" cxnId="{D5D59199-1EB9-48C2-8F39-B7B7ACBCC371}">
      <dgm:prSet/>
      <dgm:spPr/>
      <dgm:t>
        <a:bodyPr/>
        <a:lstStyle/>
        <a:p>
          <a:endParaRPr lang="es-ES" sz="2400"/>
        </a:p>
      </dgm:t>
    </dgm:pt>
    <dgm:pt modelId="{330EBAB5-E4B9-467F-8B4A-BD94C5C1BD87}">
      <dgm:prSet phldrT="[Texto]" custT="1"/>
      <dgm:spPr/>
      <dgm:t>
        <a:bodyPr/>
        <a:lstStyle/>
        <a:p>
          <a:r>
            <a:rPr lang="es-ES" sz="2800" b="0" dirty="0" smtClean="0">
              <a:solidFill>
                <a:schemeClr val="tx1"/>
              </a:solidFill>
            </a:rPr>
            <a:t>Puentes de resistencia e impedancia.</a:t>
          </a:r>
          <a:endParaRPr lang="es-ES" sz="2800" b="0" dirty="0">
            <a:solidFill>
              <a:schemeClr val="tx1"/>
            </a:solidFill>
          </a:endParaRPr>
        </a:p>
      </dgm:t>
    </dgm:pt>
    <dgm:pt modelId="{B5D2DD3E-BAEE-4D7F-8241-4692C378F1BE}" type="parTrans" cxnId="{DFCFF10F-359E-408C-BE3B-32FFC2ACE52B}">
      <dgm:prSet/>
      <dgm:spPr/>
      <dgm:t>
        <a:bodyPr/>
        <a:lstStyle/>
        <a:p>
          <a:endParaRPr lang="es-ES" sz="2400"/>
        </a:p>
      </dgm:t>
    </dgm:pt>
    <dgm:pt modelId="{8101D626-604E-465E-BBB9-7D240D49C007}" type="sibTrans" cxnId="{DFCFF10F-359E-408C-BE3B-32FFC2ACE52B}">
      <dgm:prSet/>
      <dgm:spPr/>
      <dgm:t>
        <a:bodyPr/>
        <a:lstStyle/>
        <a:p>
          <a:endParaRPr lang="es-ES" sz="2400"/>
        </a:p>
      </dgm:t>
    </dgm:pt>
    <dgm:pt modelId="{D68CFB5D-FE33-48D9-B414-9CC1D45EE573}">
      <dgm:prSet phldrT="[Texto]" custT="1"/>
      <dgm:spPr/>
      <dgm:t>
        <a:bodyPr/>
        <a:lstStyle/>
        <a:p>
          <a:r>
            <a:rPr lang="es-ES" sz="2800" b="0" dirty="0" smtClean="0">
              <a:solidFill>
                <a:schemeClr val="tx1"/>
              </a:solidFill>
            </a:rPr>
            <a:t>Puente de </a:t>
          </a:r>
          <a:r>
            <a:rPr lang="es-ES" sz="2800" b="0" dirty="0" err="1" smtClean="0">
              <a:solidFill>
                <a:schemeClr val="tx1"/>
              </a:solidFill>
            </a:rPr>
            <a:t>Wheastone</a:t>
          </a:r>
          <a:r>
            <a:rPr lang="es-ES" sz="2800" b="0" dirty="0" smtClean="0">
              <a:solidFill>
                <a:schemeClr val="tx1"/>
              </a:solidFill>
            </a:rPr>
            <a:t>.</a:t>
          </a:r>
          <a:endParaRPr lang="es-ES" sz="2800" b="0" dirty="0">
            <a:solidFill>
              <a:schemeClr val="tx1"/>
            </a:solidFill>
          </a:endParaRPr>
        </a:p>
      </dgm:t>
    </dgm:pt>
    <dgm:pt modelId="{21EA8555-1F2A-4917-9CDB-0E1AF588EC3F}" type="parTrans" cxnId="{602DFA34-328F-40FC-939C-D1FA8A6CC02B}">
      <dgm:prSet/>
      <dgm:spPr/>
      <dgm:t>
        <a:bodyPr/>
        <a:lstStyle/>
        <a:p>
          <a:endParaRPr lang="es-ES"/>
        </a:p>
      </dgm:t>
    </dgm:pt>
    <dgm:pt modelId="{1C20423B-9366-47CE-AD3B-60A4A406913F}" type="sibTrans" cxnId="{602DFA34-328F-40FC-939C-D1FA8A6CC02B}">
      <dgm:prSet/>
      <dgm:spPr/>
      <dgm:t>
        <a:bodyPr/>
        <a:lstStyle/>
        <a:p>
          <a:endParaRPr lang="es-ES"/>
        </a:p>
      </dgm:t>
    </dgm:pt>
    <dgm:pt modelId="{43981786-6ED8-4FD8-B2C5-73750C896C78}">
      <dgm:prSet phldrT="[Texto]" custT="1"/>
      <dgm:spPr/>
      <dgm:t>
        <a:bodyPr/>
        <a:lstStyle/>
        <a:p>
          <a:r>
            <a:rPr lang="es-ES" sz="2800" b="0" dirty="0" smtClean="0">
              <a:solidFill>
                <a:schemeClr val="tx1"/>
              </a:solidFill>
            </a:rPr>
            <a:t>Puentes de corriente alterna.</a:t>
          </a:r>
          <a:endParaRPr lang="es-ES" sz="2800" b="0" dirty="0">
            <a:solidFill>
              <a:schemeClr val="tx1"/>
            </a:solidFill>
          </a:endParaRPr>
        </a:p>
      </dgm:t>
    </dgm:pt>
    <dgm:pt modelId="{00A385B0-FD50-4B02-AFF6-C0D3410D5F81}" type="parTrans" cxnId="{D8B9C98F-2F5F-4ED8-A719-4203AEEB6D47}">
      <dgm:prSet/>
      <dgm:spPr/>
      <dgm:t>
        <a:bodyPr/>
        <a:lstStyle/>
        <a:p>
          <a:endParaRPr lang="es-ES"/>
        </a:p>
      </dgm:t>
    </dgm:pt>
    <dgm:pt modelId="{D05E02FC-48CD-42AF-99A5-0FAE95CDEA8F}" type="sibTrans" cxnId="{D8B9C98F-2F5F-4ED8-A719-4203AEEB6D47}">
      <dgm:prSet/>
      <dgm:spPr/>
      <dgm:t>
        <a:bodyPr/>
        <a:lstStyle/>
        <a:p>
          <a:endParaRPr lang="es-ES"/>
        </a:p>
      </dgm:t>
    </dgm:pt>
    <dgm:pt modelId="{37C5D6E3-6BED-4461-91C3-F18A9E7CC848}">
      <dgm:prSet phldrT="[Texto]" custT="1"/>
      <dgm:spPr/>
      <dgm:t>
        <a:bodyPr/>
        <a:lstStyle/>
        <a:p>
          <a:r>
            <a:rPr lang="es-ES" sz="2800" b="0" dirty="0" smtClean="0">
              <a:solidFill>
                <a:schemeClr val="tx1"/>
              </a:solidFill>
            </a:rPr>
            <a:t>Potenciómetros y divisores resistivos.</a:t>
          </a:r>
          <a:endParaRPr lang="es-ES" sz="2800" b="0" dirty="0">
            <a:solidFill>
              <a:schemeClr val="tx1"/>
            </a:solidFill>
          </a:endParaRPr>
        </a:p>
      </dgm:t>
    </dgm:pt>
    <dgm:pt modelId="{56B142FC-E35C-4AA4-9027-547FA49CD6C5}" type="parTrans" cxnId="{10BD157C-FB86-4A6E-B1AD-A0FC1493ADD6}">
      <dgm:prSet/>
      <dgm:spPr/>
      <dgm:t>
        <a:bodyPr/>
        <a:lstStyle/>
        <a:p>
          <a:endParaRPr lang="es-ES"/>
        </a:p>
      </dgm:t>
    </dgm:pt>
    <dgm:pt modelId="{3F9EDB3C-6CBA-40DE-B67C-53730D7CB24F}" type="sibTrans" cxnId="{10BD157C-FB86-4A6E-B1AD-A0FC1493ADD6}">
      <dgm:prSet/>
      <dgm:spPr/>
      <dgm:t>
        <a:bodyPr/>
        <a:lstStyle/>
        <a:p>
          <a:endParaRPr lang="es-ES"/>
        </a:p>
      </dgm:t>
    </dgm:pt>
    <dgm:pt modelId="{E0BA55BA-4D99-4BD5-8446-9AD39B4BDFEA}">
      <dgm:prSet phldrT="[Texto]" custT="1"/>
      <dgm:spPr/>
      <dgm:t>
        <a:bodyPr/>
        <a:lstStyle/>
        <a:p>
          <a:r>
            <a:rPr lang="es-ES" sz="2800" b="0" dirty="0" smtClean="0">
              <a:solidFill>
                <a:schemeClr val="tx1"/>
              </a:solidFill>
            </a:rPr>
            <a:t>Amplificadores operacionales</a:t>
          </a:r>
          <a:r>
            <a:rPr lang="es-ES" sz="2400" b="0" dirty="0" smtClean="0">
              <a:solidFill>
                <a:schemeClr val="tx1"/>
              </a:solidFill>
            </a:rPr>
            <a:t>.</a:t>
          </a:r>
          <a:endParaRPr lang="es-ES" sz="2400" b="0" dirty="0">
            <a:solidFill>
              <a:schemeClr val="tx1"/>
            </a:solidFill>
          </a:endParaRPr>
        </a:p>
      </dgm:t>
    </dgm:pt>
    <dgm:pt modelId="{004FAD81-3A6D-41B3-9E4A-AE22BC7C6B93}" type="parTrans" cxnId="{A59D7432-68A8-4C77-8D90-E5F95EAC35E3}">
      <dgm:prSet/>
      <dgm:spPr/>
      <dgm:t>
        <a:bodyPr/>
        <a:lstStyle/>
        <a:p>
          <a:endParaRPr lang="es-ES"/>
        </a:p>
      </dgm:t>
    </dgm:pt>
    <dgm:pt modelId="{70B95E4D-0D89-45E8-9912-CE1EBA7F5D5E}" type="sibTrans" cxnId="{A59D7432-68A8-4C77-8D90-E5F95EAC35E3}">
      <dgm:prSet/>
      <dgm:spPr/>
      <dgm:t>
        <a:bodyPr/>
        <a:lstStyle/>
        <a:p>
          <a:endParaRPr lang="es-ES"/>
        </a:p>
      </dgm:t>
    </dgm:pt>
    <dgm:pt modelId="{84125D81-87B0-406A-B457-02E852546C3A}" type="pres">
      <dgm:prSet presAssocID="{10CC7A5F-15CC-4B4A-8C56-2B31B57C6A2A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7E8C22E-45A8-4024-B930-1AD351E2F804}" type="pres">
      <dgm:prSet presAssocID="{2E1F5600-AD25-4A77-A287-B8B100D696F3}" presName="compNode" presStyleCnt="0"/>
      <dgm:spPr/>
    </dgm:pt>
    <dgm:pt modelId="{A5C04204-1DA8-4D67-A2BC-44CA14BEAD9C}" type="pres">
      <dgm:prSet presAssocID="{2E1F5600-AD25-4A77-A287-B8B100D696F3}" presName="childRect" presStyleLbl="bgAcc1" presStyleIdx="0" presStyleCnt="1" custScaleX="183812" custScaleY="18617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46D333-A36C-4CF3-B6E5-8CFEC4308FF5}" type="pres">
      <dgm:prSet presAssocID="{2E1F5600-AD25-4A77-A287-B8B100D696F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1EF986-63FA-400E-8F8D-7AE46859CB37}" type="pres">
      <dgm:prSet presAssocID="{2E1F5600-AD25-4A77-A287-B8B100D696F3}" presName="parentRect" presStyleLbl="alignNode1" presStyleIdx="0" presStyleCnt="1" custScaleX="184577"/>
      <dgm:spPr/>
      <dgm:t>
        <a:bodyPr/>
        <a:lstStyle/>
        <a:p>
          <a:endParaRPr lang="es-ES"/>
        </a:p>
      </dgm:t>
    </dgm:pt>
    <dgm:pt modelId="{84F02461-9EDF-4E3C-9BA9-1E5AF59504D4}" type="pres">
      <dgm:prSet presAssocID="{2E1F5600-AD25-4A77-A287-B8B100D696F3}" presName="adorn" presStyleLbl="fgAccFollowNode1" presStyleIdx="0" presStyleCnt="1" custLinFactX="47374" custLinFactNeighborX="100000" custLinFactNeighborY="-1179"/>
      <dgm:spPr/>
    </dgm:pt>
  </dgm:ptLst>
  <dgm:cxnLst>
    <dgm:cxn modelId="{A2834507-9244-4BBC-92D2-A13469EA1D63}" type="presOf" srcId="{D68CFB5D-FE33-48D9-B414-9CC1D45EE573}" destId="{A5C04204-1DA8-4D67-A2BC-44CA14BEAD9C}" srcOrd="0" destOrd="1" presId="urn:microsoft.com/office/officeart/2005/8/layout/bList2"/>
    <dgm:cxn modelId="{D5D59199-1EB9-48C2-8F39-B7B7ACBCC371}" srcId="{10CC7A5F-15CC-4B4A-8C56-2B31B57C6A2A}" destId="{2E1F5600-AD25-4A77-A287-B8B100D696F3}" srcOrd="0" destOrd="0" parTransId="{555C680F-82D9-4B53-A065-82695C8A10FB}" sibTransId="{312361A3-7383-43DC-A8E2-4CAD2EE229D8}"/>
    <dgm:cxn modelId="{D8B9C98F-2F5F-4ED8-A719-4203AEEB6D47}" srcId="{2E1F5600-AD25-4A77-A287-B8B100D696F3}" destId="{43981786-6ED8-4FD8-B2C5-73750C896C78}" srcOrd="2" destOrd="0" parTransId="{00A385B0-FD50-4B02-AFF6-C0D3410D5F81}" sibTransId="{D05E02FC-48CD-42AF-99A5-0FAE95CDEA8F}"/>
    <dgm:cxn modelId="{3D9B9E0D-10A0-4EA5-A64E-21CCEF038FAC}" type="presOf" srcId="{2E1F5600-AD25-4A77-A287-B8B100D696F3}" destId="{EC1EF986-63FA-400E-8F8D-7AE46859CB37}" srcOrd="1" destOrd="0" presId="urn:microsoft.com/office/officeart/2005/8/layout/bList2"/>
    <dgm:cxn modelId="{F6E49111-022E-460B-B3EE-0AC9055415D3}" type="presOf" srcId="{37C5D6E3-6BED-4461-91C3-F18A9E7CC848}" destId="{A5C04204-1DA8-4D67-A2BC-44CA14BEAD9C}" srcOrd="0" destOrd="3" presId="urn:microsoft.com/office/officeart/2005/8/layout/bList2"/>
    <dgm:cxn modelId="{10BD157C-FB86-4A6E-B1AD-A0FC1493ADD6}" srcId="{2E1F5600-AD25-4A77-A287-B8B100D696F3}" destId="{37C5D6E3-6BED-4461-91C3-F18A9E7CC848}" srcOrd="3" destOrd="0" parTransId="{56B142FC-E35C-4AA4-9027-547FA49CD6C5}" sibTransId="{3F9EDB3C-6CBA-40DE-B67C-53730D7CB24F}"/>
    <dgm:cxn modelId="{F67E834B-94B2-4D95-AC15-A663522432D6}" type="presOf" srcId="{2E1F5600-AD25-4A77-A287-B8B100D696F3}" destId="{A846D333-A36C-4CF3-B6E5-8CFEC4308FF5}" srcOrd="0" destOrd="0" presId="urn:microsoft.com/office/officeart/2005/8/layout/bList2"/>
    <dgm:cxn modelId="{A59D7432-68A8-4C77-8D90-E5F95EAC35E3}" srcId="{2E1F5600-AD25-4A77-A287-B8B100D696F3}" destId="{E0BA55BA-4D99-4BD5-8446-9AD39B4BDFEA}" srcOrd="4" destOrd="0" parTransId="{004FAD81-3A6D-41B3-9E4A-AE22BC7C6B93}" sibTransId="{70B95E4D-0D89-45E8-9912-CE1EBA7F5D5E}"/>
    <dgm:cxn modelId="{61A5A180-9BCA-4DCD-8C22-158EF0E4FF69}" type="presOf" srcId="{43981786-6ED8-4FD8-B2C5-73750C896C78}" destId="{A5C04204-1DA8-4D67-A2BC-44CA14BEAD9C}" srcOrd="0" destOrd="2" presId="urn:microsoft.com/office/officeart/2005/8/layout/bList2"/>
    <dgm:cxn modelId="{DFCFF10F-359E-408C-BE3B-32FFC2ACE52B}" srcId="{2E1F5600-AD25-4A77-A287-B8B100D696F3}" destId="{330EBAB5-E4B9-467F-8B4A-BD94C5C1BD87}" srcOrd="0" destOrd="0" parTransId="{B5D2DD3E-BAEE-4D7F-8241-4692C378F1BE}" sibTransId="{8101D626-604E-465E-BBB9-7D240D49C007}"/>
    <dgm:cxn modelId="{602DFA34-328F-40FC-939C-D1FA8A6CC02B}" srcId="{2E1F5600-AD25-4A77-A287-B8B100D696F3}" destId="{D68CFB5D-FE33-48D9-B414-9CC1D45EE573}" srcOrd="1" destOrd="0" parTransId="{21EA8555-1F2A-4917-9CDB-0E1AF588EC3F}" sibTransId="{1C20423B-9366-47CE-AD3B-60A4A406913F}"/>
    <dgm:cxn modelId="{A3B9D0F5-8090-4DC1-83B8-D46945F26056}" type="presOf" srcId="{10CC7A5F-15CC-4B4A-8C56-2B31B57C6A2A}" destId="{84125D81-87B0-406A-B457-02E852546C3A}" srcOrd="0" destOrd="0" presId="urn:microsoft.com/office/officeart/2005/8/layout/bList2"/>
    <dgm:cxn modelId="{FD9DCCA8-EC5C-43C5-9808-5F2183043210}" type="presOf" srcId="{330EBAB5-E4B9-467F-8B4A-BD94C5C1BD87}" destId="{A5C04204-1DA8-4D67-A2BC-44CA14BEAD9C}" srcOrd="0" destOrd="0" presId="urn:microsoft.com/office/officeart/2005/8/layout/bList2"/>
    <dgm:cxn modelId="{E6713825-CB7E-4478-A631-7088BAA5509F}" type="presOf" srcId="{E0BA55BA-4D99-4BD5-8446-9AD39B4BDFEA}" destId="{A5C04204-1DA8-4D67-A2BC-44CA14BEAD9C}" srcOrd="0" destOrd="4" presId="urn:microsoft.com/office/officeart/2005/8/layout/bList2"/>
    <dgm:cxn modelId="{2080D7AD-B353-41C6-B60A-62A0C8DECDFD}" type="presParOf" srcId="{84125D81-87B0-406A-B457-02E852546C3A}" destId="{27E8C22E-45A8-4024-B930-1AD351E2F804}" srcOrd="0" destOrd="0" presId="urn:microsoft.com/office/officeart/2005/8/layout/bList2"/>
    <dgm:cxn modelId="{AF280CFA-4BFF-432B-B9E4-732E5C510304}" type="presParOf" srcId="{27E8C22E-45A8-4024-B930-1AD351E2F804}" destId="{A5C04204-1DA8-4D67-A2BC-44CA14BEAD9C}" srcOrd="0" destOrd="0" presId="urn:microsoft.com/office/officeart/2005/8/layout/bList2"/>
    <dgm:cxn modelId="{F74CD2C3-9731-4E22-80AC-5E0AC88A5FDE}" type="presParOf" srcId="{27E8C22E-45A8-4024-B930-1AD351E2F804}" destId="{A846D333-A36C-4CF3-B6E5-8CFEC4308FF5}" srcOrd="1" destOrd="0" presId="urn:microsoft.com/office/officeart/2005/8/layout/bList2"/>
    <dgm:cxn modelId="{B28375B3-35BF-4084-A4F3-DBF4832F6164}" type="presParOf" srcId="{27E8C22E-45A8-4024-B930-1AD351E2F804}" destId="{EC1EF986-63FA-400E-8F8D-7AE46859CB37}" srcOrd="2" destOrd="0" presId="urn:microsoft.com/office/officeart/2005/8/layout/bList2"/>
    <dgm:cxn modelId="{B195A259-B675-4F2E-8A61-D28329A93B75}" type="presParOf" srcId="{27E8C22E-45A8-4024-B930-1AD351E2F804}" destId="{84F02461-9EDF-4E3C-9BA9-1E5AF59504D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04204-1DA8-4D67-A2BC-44CA14BEAD9C}">
      <dsp:nvSpPr>
        <dsp:cNvPr id="0" name=""/>
        <dsp:cNvSpPr/>
      </dsp:nvSpPr>
      <dsp:spPr>
        <a:xfrm>
          <a:off x="2933967" y="1983"/>
          <a:ext cx="5736877" cy="433744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b="0" kern="1200" dirty="0" smtClean="0">
              <a:solidFill>
                <a:schemeClr val="tx1"/>
              </a:solidFill>
            </a:rPr>
            <a:t>Puentes de resistencia e impedancia.</a:t>
          </a:r>
          <a:endParaRPr lang="es-ES" sz="2800" b="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b="0" kern="1200" dirty="0" smtClean="0">
              <a:solidFill>
                <a:schemeClr val="tx1"/>
              </a:solidFill>
            </a:rPr>
            <a:t>Puente de </a:t>
          </a:r>
          <a:r>
            <a:rPr lang="es-ES" sz="2800" b="0" kern="1200" dirty="0" err="1" smtClean="0">
              <a:solidFill>
                <a:schemeClr val="tx1"/>
              </a:solidFill>
            </a:rPr>
            <a:t>Wheastone</a:t>
          </a:r>
          <a:r>
            <a:rPr lang="es-ES" sz="2800" b="0" kern="1200" dirty="0" smtClean="0">
              <a:solidFill>
                <a:schemeClr val="tx1"/>
              </a:solidFill>
            </a:rPr>
            <a:t>.</a:t>
          </a:r>
          <a:endParaRPr lang="es-ES" sz="2800" b="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b="0" kern="1200" dirty="0" smtClean="0">
              <a:solidFill>
                <a:schemeClr val="tx1"/>
              </a:solidFill>
            </a:rPr>
            <a:t>Puentes de corriente alterna.</a:t>
          </a:r>
          <a:endParaRPr lang="es-ES" sz="2800" b="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b="0" kern="1200" dirty="0" smtClean="0">
              <a:solidFill>
                <a:schemeClr val="tx1"/>
              </a:solidFill>
            </a:rPr>
            <a:t>Potenciómetros y divisores resistivos.</a:t>
          </a:r>
          <a:endParaRPr lang="es-ES" sz="2800" b="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b="0" kern="1200" dirty="0" smtClean="0">
              <a:solidFill>
                <a:schemeClr val="tx1"/>
              </a:solidFill>
            </a:rPr>
            <a:t>Amplificadores operacionales</a:t>
          </a:r>
          <a:r>
            <a:rPr lang="es-ES" sz="2400" b="0" kern="1200" dirty="0" smtClean="0">
              <a:solidFill>
                <a:schemeClr val="tx1"/>
              </a:solidFill>
            </a:rPr>
            <a:t>.</a:t>
          </a:r>
          <a:endParaRPr lang="es-ES" sz="2400" b="0" kern="1200" dirty="0">
            <a:solidFill>
              <a:schemeClr val="tx1"/>
            </a:solidFill>
          </a:endParaRPr>
        </a:p>
      </dsp:txBody>
      <dsp:txXfrm>
        <a:off x="3035598" y="103614"/>
        <a:ext cx="5533615" cy="4235810"/>
      </dsp:txXfrm>
    </dsp:sp>
    <dsp:sp modelId="{EC1EF986-63FA-400E-8F8D-7AE46859CB37}">
      <dsp:nvSpPr>
        <dsp:cNvPr id="0" name=""/>
        <dsp:cNvSpPr/>
      </dsp:nvSpPr>
      <dsp:spPr>
        <a:xfrm>
          <a:off x="2922029" y="3335605"/>
          <a:ext cx="5760753" cy="1001815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solidFill>
                <a:schemeClr val="bg1"/>
              </a:solidFill>
            </a:rPr>
            <a:t>Acondicionamiento de señal</a:t>
          </a:r>
          <a:endParaRPr lang="es-ES" sz="2800" kern="1200" dirty="0">
            <a:solidFill>
              <a:schemeClr val="bg1"/>
            </a:solidFill>
          </a:endParaRPr>
        </a:p>
      </dsp:txBody>
      <dsp:txXfrm>
        <a:off x="2922029" y="3335605"/>
        <a:ext cx="4056869" cy="1001815"/>
      </dsp:txXfrm>
    </dsp:sp>
    <dsp:sp modelId="{84F02461-9EDF-4E3C-9BA9-1E5AF59504D4}">
      <dsp:nvSpPr>
        <dsp:cNvPr id="0" name=""/>
        <dsp:cNvSpPr/>
      </dsp:nvSpPr>
      <dsp:spPr>
        <a:xfrm>
          <a:off x="8137964" y="3481855"/>
          <a:ext cx="1092370" cy="1092370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1EAF-618D-43D5-8E92-FBE2226EDDDB}" type="datetimeFigureOut">
              <a:rPr lang="es-CO" smtClean="0"/>
              <a:t>08/08/2016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B60E-2B03-477D-BC94-1BA70BB9BDF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5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08/08/2016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43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08/08/2016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62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08/08/2016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84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08/08/2016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08/08/2016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411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08/08/2016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67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08/08/2016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4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08/08/2016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47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08/08/2016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9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08/08/2016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5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08/08/2016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16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9ED-11C0-40EF-A42C-37B9D499D34F}" type="datetimeFigureOut">
              <a:rPr lang="es-CO" smtClean="0"/>
              <a:t>08/08/2016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801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comments" Target="../comments/comment1.xml"/><Relationship Id="rId5" Type="http://schemas.openxmlformats.org/officeDocument/2006/relationships/image" Target="../media/image22.emf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comments" Target="../comments/comment2.xml"/><Relationship Id="rId5" Type="http://schemas.openxmlformats.org/officeDocument/2006/relationships/image" Target="../media/image22.emf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741452"/>
            <a:ext cx="10515600" cy="2195543"/>
          </a:xfrm>
        </p:spPr>
        <p:txBody>
          <a:bodyPr/>
          <a:lstStyle/>
          <a:p>
            <a:r>
              <a:rPr lang="es-CO" b="1" u="sng" dirty="0" smtClean="0"/>
              <a:t>PUENTE DE </a:t>
            </a:r>
            <a:r>
              <a:rPr lang="es-CO" b="1" u="sng" dirty="0" err="1" smtClean="0"/>
              <a:t>WHEATSTONE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49458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770467" y="3893329"/>
            <a:ext cx="10709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/>
              <a:t>El puente </a:t>
            </a:r>
            <a:r>
              <a:rPr lang="es-CO" sz="3600" dirty="0" err="1" smtClean="0"/>
              <a:t>Wheatstone</a:t>
            </a:r>
            <a:r>
              <a:rPr lang="es-CO" sz="3600" dirty="0" smtClean="0"/>
              <a:t> es un método para medir </a:t>
            </a:r>
            <a:r>
              <a:rPr lang="es-CO" sz="3600" u="sng" dirty="0" smtClean="0">
                <a:solidFill>
                  <a:srgbClr val="FF0000"/>
                </a:solidFill>
              </a:rPr>
              <a:t>resistencia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90" y="518494"/>
            <a:ext cx="6249770" cy="315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90" y="518494"/>
            <a:ext cx="6249770" cy="3150375"/>
          </a:xfrm>
          <a:prstGeom prst="rect">
            <a:avLst/>
          </a:prstGeom>
        </p:spPr>
      </p:pic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98794"/>
              </p:ext>
            </p:extLst>
          </p:nvPr>
        </p:nvGraphicFramePr>
        <p:xfrm>
          <a:off x="3229775" y="4552950"/>
          <a:ext cx="5791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47" name="Equation" r:id="rId4" imgW="1346040" imgH="228600" progId="Equation.DSMT4">
                  <p:embed/>
                </p:oleObj>
              </mc:Choice>
              <mc:Fallback>
                <p:oleObj name="Equation" r:id="rId4" imgW="1346040" imgH="22860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775" y="4552950"/>
                        <a:ext cx="57912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2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90" y="518494"/>
            <a:ext cx="6249770" cy="3150375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321473"/>
              </p:ext>
            </p:extLst>
          </p:nvPr>
        </p:nvGraphicFramePr>
        <p:xfrm>
          <a:off x="3722688" y="4552950"/>
          <a:ext cx="48085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70" name="Equation" r:id="rId4" imgW="1117440" imgH="228600" progId="Equation.DSMT4">
                  <p:embed/>
                </p:oleObj>
              </mc:Choice>
              <mc:Fallback>
                <p:oleObj name="Equation" r:id="rId4" imgW="1117440" imgH="228600" progId="Equation.DSMT4">
                  <p:embed/>
                  <p:pic>
                    <p:nvPicPr>
                      <p:cNvPr id="1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4552950"/>
                        <a:ext cx="480853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90" y="518494"/>
            <a:ext cx="6249770" cy="3150375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645303"/>
              </p:ext>
            </p:extLst>
          </p:nvPr>
        </p:nvGraphicFramePr>
        <p:xfrm>
          <a:off x="3708400" y="4533900"/>
          <a:ext cx="50260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2" name="Equation" r:id="rId4" imgW="1168200" imgH="228600" progId="Equation.DSMT4">
                  <p:embed/>
                </p:oleObj>
              </mc:Choice>
              <mc:Fallback>
                <p:oleObj name="Equation" r:id="rId4" imgW="1168200" imgH="2286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33900"/>
                        <a:ext cx="50260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9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90" y="518494"/>
            <a:ext cx="6249770" cy="3150375"/>
          </a:xfrm>
          <a:prstGeom prst="rect">
            <a:avLst/>
          </a:prstGeom>
        </p:spPr>
      </p:pic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141991"/>
              </p:ext>
            </p:extLst>
          </p:nvPr>
        </p:nvGraphicFramePr>
        <p:xfrm>
          <a:off x="1865313" y="4194175"/>
          <a:ext cx="8523287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16" name="Equation" r:id="rId4" imgW="1981080" imgH="457200" progId="Equation.DSMT4">
                  <p:embed/>
                </p:oleObj>
              </mc:Choice>
              <mc:Fallback>
                <p:oleObj name="Equation" r:id="rId4" imgW="1981080" imgH="4572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4194175"/>
                        <a:ext cx="8523287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90" y="518494"/>
            <a:ext cx="6249770" cy="3150375"/>
          </a:xfrm>
          <a:prstGeom prst="rect">
            <a:avLst/>
          </a:prstGeom>
        </p:spPr>
      </p:pic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063537"/>
              </p:ext>
            </p:extLst>
          </p:nvPr>
        </p:nvGraphicFramePr>
        <p:xfrm>
          <a:off x="1428750" y="4140200"/>
          <a:ext cx="9396413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39" name="Equation" r:id="rId4" imgW="2184120" imgH="482400" progId="Equation.DSMT4">
                  <p:embed/>
                </p:oleObj>
              </mc:Choice>
              <mc:Fallback>
                <p:oleObj name="Equation" r:id="rId4" imgW="2184120" imgH="4824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140200"/>
                        <a:ext cx="9396413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1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90" y="518494"/>
            <a:ext cx="6249770" cy="3150375"/>
          </a:xfrm>
          <a:prstGeom prst="rect">
            <a:avLst/>
          </a:prstGeom>
        </p:spPr>
      </p:pic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755236"/>
              </p:ext>
            </p:extLst>
          </p:nvPr>
        </p:nvGraphicFramePr>
        <p:xfrm>
          <a:off x="1646238" y="4686300"/>
          <a:ext cx="89598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62" name="Equation" r:id="rId4" imgW="2082600" imgH="228600" progId="Equation.DSMT4">
                  <p:embed/>
                </p:oleObj>
              </mc:Choice>
              <mc:Fallback>
                <p:oleObj name="Equation" r:id="rId4" imgW="2082600" imgH="2286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4686300"/>
                        <a:ext cx="89598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8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90" y="518494"/>
            <a:ext cx="6249770" cy="3150375"/>
          </a:xfrm>
          <a:prstGeom prst="rect">
            <a:avLst/>
          </a:prstGeom>
        </p:spPr>
      </p:pic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135217"/>
              </p:ext>
            </p:extLst>
          </p:nvPr>
        </p:nvGraphicFramePr>
        <p:xfrm>
          <a:off x="2384425" y="4140200"/>
          <a:ext cx="74834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85" name="Equation" r:id="rId4" imgW="1739880" imgH="482400" progId="Equation.DSMT4">
                  <p:embed/>
                </p:oleObj>
              </mc:Choice>
              <mc:Fallback>
                <p:oleObj name="Equation" r:id="rId4" imgW="1739880" imgH="4824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4140200"/>
                        <a:ext cx="7483475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5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90" y="518494"/>
            <a:ext cx="6249770" cy="3150375"/>
          </a:xfrm>
          <a:prstGeom prst="rect">
            <a:avLst/>
          </a:prstGeom>
        </p:spPr>
      </p:pic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582371"/>
              </p:ext>
            </p:extLst>
          </p:nvPr>
        </p:nvGraphicFramePr>
        <p:xfrm>
          <a:off x="3722688" y="4248150"/>
          <a:ext cx="48069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09" name="Equation" r:id="rId4" imgW="1117440" imgH="431640" progId="Equation.DSMT4">
                  <p:embed/>
                </p:oleObj>
              </mc:Choice>
              <mc:Fallback>
                <p:oleObj name="Equation" r:id="rId4" imgW="1117440" imgH="43164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4248150"/>
                        <a:ext cx="480695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69514" y="3103805"/>
            <a:ext cx="6640174" cy="13007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ACONDICIONAMIENTO DE SEÑAL</a:t>
            </a:r>
            <a:endParaRPr lang="es-CO" sz="36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90" y="518494"/>
            <a:ext cx="6249770" cy="3150375"/>
          </a:xfrm>
          <a:prstGeom prst="rect">
            <a:avLst/>
          </a:prstGeom>
        </p:spPr>
      </p:pic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621190"/>
              </p:ext>
            </p:extLst>
          </p:nvPr>
        </p:nvGraphicFramePr>
        <p:xfrm>
          <a:off x="2630488" y="4630738"/>
          <a:ext cx="69913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1" name="Equation" r:id="rId4" imgW="1625400" imgH="253800" progId="Equation.DSMT4">
                  <p:embed/>
                </p:oleObj>
              </mc:Choice>
              <mc:Fallback>
                <p:oleObj name="Equation" r:id="rId4" imgW="1625400" imgH="2538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4630738"/>
                        <a:ext cx="69913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4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90" y="518494"/>
            <a:ext cx="6249770" cy="3150375"/>
          </a:xfrm>
          <a:prstGeom prst="rect">
            <a:avLst/>
          </a:prstGeom>
        </p:spPr>
      </p:pic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266088"/>
              </p:ext>
            </p:extLst>
          </p:nvPr>
        </p:nvGraphicFramePr>
        <p:xfrm>
          <a:off x="2684463" y="4684713"/>
          <a:ext cx="688181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54" name="Equation" r:id="rId4" imgW="1600200" imgH="228600" progId="Equation.DSMT4">
                  <p:embed/>
                </p:oleObj>
              </mc:Choice>
              <mc:Fallback>
                <p:oleObj name="Equation" r:id="rId4" imgW="1600200" imgH="2286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4684713"/>
                        <a:ext cx="6881812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3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90" y="518494"/>
            <a:ext cx="6249770" cy="3150375"/>
          </a:xfrm>
          <a:prstGeom prst="rect">
            <a:avLst/>
          </a:prstGeom>
        </p:spPr>
      </p:pic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452787"/>
              </p:ext>
            </p:extLst>
          </p:nvPr>
        </p:nvGraphicFramePr>
        <p:xfrm>
          <a:off x="4486275" y="4684713"/>
          <a:ext cx="327818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77" name="Equation" r:id="rId4" imgW="761760" imgH="228600" progId="Equation.DSMT4">
                  <p:embed/>
                </p:oleObj>
              </mc:Choice>
              <mc:Fallback>
                <p:oleObj name="Equation" r:id="rId4" imgW="761760" imgH="2286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4684713"/>
                        <a:ext cx="327818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7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ítulo 5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r>
              <a:rPr lang="es-CO" sz="5400" b="1" u="sng" dirty="0" smtClean="0">
                <a:solidFill>
                  <a:srgbClr val="FF0000"/>
                </a:solidFill>
              </a:rPr>
              <a:t>Ejemplo</a:t>
            </a:r>
            <a:endParaRPr lang="es-CO" sz="5400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58"/>
              <p:cNvSpPr txBox="1">
                <a:spLocks/>
              </p:cNvSpPr>
              <p:nvPr/>
            </p:nvSpPr>
            <p:spPr>
              <a:xfrm>
                <a:off x="838200" y="1451426"/>
                <a:ext cx="10515600" cy="21147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3600" dirty="0" smtClean="0"/>
                  <a:t>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3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3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CO" sz="3600" dirty="0" smtClean="0"/>
                  <a:t> de tal manera que:</a:t>
                </a:r>
              </a:p>
              <a:p>
                <a:endParaRPr lang="es-CO" sz="3600" dirty="0"/>
              </a:p>
              <a:p>
                <a:pPr marL="742950" indent="-742950">
                  <a:buAutoNum type="alphaLcParenR"/>
                </a:pPr>
                <a14:m>
                  <m:oMath xmlns:m="http://schemas.openxmlformats.org/officeDocument/2006/math">
                    <m:r>
                      <a:rPr lang="es-CO" sz="3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CO" sz="3600" i="1">
                        <a:latin typeface="Cambria Math" panose="02040503050406030204" pitchFamily="18" charset="0"/>
                      </a:rPr>
                      <m:t>= −100</m:t>
                    </m:r>
                    <m:d>
                      <m:dPr>
                        <m:begChr m:val="["/>
                        <m:endChr m:val="]"/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3600" i="1">
                                <a:latin typeface="Cambria Math" panose="02040503050406030204" pitchFamily="18" charset="0"/>
                              </a:rPr>
                              <m:t>𝑚𝑉</m:t>
                            </m:r>
                          </m:num>
                          <m:den>
                            <m:r>
                              <a:rPr lang="es-CO" sz="3600" i="1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den>
                        </m:f>
                      </m:e>
                    </m:d>
                  </m:oMath>
                </a14:m>
                <a:r>
                  <a:rPr lang="es-CO" sz="3600" dirty="0"/>
                  <a:t>. </a:t>
                </a:r>
                <a:endParaRPr lang="es-CO" sz="3600" dirty="0" smtClean="0"/>
              </a:p>
              <a:p>
                <a:pPr marL="742950" indent="-742950">
                  <a:buAutoNum type="alphaLcParenR"/>
                </a:pPr>
                <a:r>
                  <a:rPr lang="es-CO" sz="3600" dirty="0" smtClean="0"/>
                  <a:t>X=0;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3600" i="1">
                            <a:latin typeface="Cambria Math" panose="02040503050406030204" pitchFamily="18" charset="0"/>
                          </a:rPr>
                          <m:t>𝑠𝑎𝑙</m:t>
                        </m:r>
                      </m:sub>
                    </m:sSub>
                    <m:d>
                      <m:d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sz="3600" dirty="0"/>
                  <a:t> </a:t>
                </a:r>
                <a:r>
                  <a:rPr lang="es-CO" sz="3600" b="1" u="sng" dirty="0" smtClean="0">
                    <a:solidFill>
                      <a:srgbClr val="FF0000"/>
                    </a:solidFill>
                  </a:rPr>
                  <a:t> </a:t>
                </a:r>
                <a:endParaRPr lang="es-CO" sz="3600" b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ítul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1426"/>
                <a:ext cx="10515600" cy="2114734"/>
              </a:xfrm>
              <a:prstGeom prst="rect">
                <a:avLst/>
              </a:prstGeom>
              <a:blipFill>
                <a:blip r:embed="rId2"/>
                <a:stretch>
                  <a:fillRect l="-1797" t="-6052" b="-109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07" y="2193005"/>
            <a:ext cx="5442326" cy="45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741452"/>
            <a:ext cx="10515600" cy="2195543"/>
          </a:xfrm>
        </p:spPr>
        <p:txBody>
          <a:bodyPr/>
          <a:lstStyle/>
          <a:p>
            <a:r>
              <a:rPr lang="es-CO" b="1" u="sng" dirty="0" smtClean="0"/>
              <a:t>DIVISOR CAPACITIVO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29491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112000" y="674414"/>
            <a:ext cx="46445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rgbClr val="FF0000"/>
                </a:solidFill>
              </a:rPr>
              <a:t>Cx</a:t>
            </a:r>
            <a:r>
              <a:rPr lang="es-CO" sz="3200" b="1" dirty="0" smtClean="0">
                <a:solidFill>
                  <a:srgbClr val="FF0000"/>
                </a:solidFill>
              </a:rPr>
              <a:t>: Transductor </a:t>
            </a:r>
            <a:r>
              <a:rPr lang="es-CO" sz="3200" b="1" dirty="0" smtClean="0">
                <a:solidFill>
                  <a:srgbClr val="FF0000"/>
                </a:solidFill>
              </a:rPr>
              <a:t>capacitivo</a:t>
            </a:r>
            <a:endParaRPr lang="es-CO" sz="3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smtClean="0"/>
              <a:t>Área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smtClean="0"/>
              <a:t>Distancia variable placas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smtClean="0"/>
              <a:t>Dieléctrico variable</a:t>
            </a:r>
            <a:endParaRPr lang="es-CO" sz="3200" dirty="0"/>
          </a:p>
        </p:txBody>
      </p:sp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618666"/>
              </p:ext>
            </p:extLst>
          </p:nvPr>
        </p:nvGraphicFramePr>
        <p:xfrm>
          <a:off x="3130550" y="4916488"/>
          <a:ext cx="6173788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59" name="Equation" r:id="rId3" imgW="1434960" imgH="431640" progId="Equation.DSMT4">
                  <p:embed/>
                </p:oleObj>
              </mc:Choice>
              <mc:Fallback>
                <p:oleObj name="Equation" r:id="rId3" imgW="1434960" imgH="43164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916488"/>
                        <a:ext cx="6173788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6114" y="680411"/>
            <a:ext cx="7529770" cy="38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320443"/>
              </p:ext>
            </p:extLst>
          </p:nvPr>
        </p:nvGraphicFramePr>
        <p:xfrm>
          <a:off x="2908300" y="1400175"/>
          <a:ext cx="606425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43" name="Equation" r:id="rId3" imgW="1409400" imgH="838080" progId="Equation.DSMT4">
                  <p:embed/>
                </p:oleObj>
              </mc:Choice>
              <mc:Fallback>
                <p:oleObj name="Equation" r:id="rId3" imgW="1409400" imgH="83808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1400175"/>
                        <a:ext cx="6064250" cy="360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0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730705"/>
              </p:ext>
            </p:extLst>
          </p:nvPr>
        </p:nvGraphicFramePr>
        <p:xfrm>
          <a:off x="2581275" y="1184275"/>
          <a:ext cx="6719888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7" name="Equation" r:id="rId3" imgW="1562040" imgH="939600" progId="Equation.DSMT4">
                  <p:embed/>
                </p:oleObj>
              </mc:Choice>
              <mc:Fallback>
                <p:oleObj name="Equation" r:id="rId3" imgW="1562040" imgH="93960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1184275"/>
                        <a:ext cx="6719888" cy="404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1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02743"/>
              </p:ext>
            </p:extLst>
          </p:nvPr>
        </p:nvGraphicFramePr>
        <p:xfrm>
          <a:off x="3100388" y="1184275"/>
          <a:ext cx="5681662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1" name="Equation" r:id="rId3" imgW="1320480" imgH="939600" progId="Equation.DSMT4">
                  <p:embed/>
                </p:oleObj>
              </mc:Choice>
              <mc:Fallback>
                <p:oleObj name="Equation" r:id="rId3" imgW="1320480" imgH="93960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1184275"/>
                        <a:ext cx="5681662" cy="404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8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54911"/>
              </p:ext>
            </p:extLst>
          </p:nvPr>
        </p:nvGraphicFramePr>
        <p:xfrm>
          <a:off x="3454400" y="2274888"/>
          <a:ext cx="4972050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0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274888"/>
                        <a:ext cx="4972050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6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43" y="365125"/>
            <a:ext cx="10903857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Acondicionamiento</a:t>
            </a:r>
            <a:endParaRPr lang="es-ES_tradnl" altLang="es-CO" b="1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119194084"/>
              </p:ext>
            </p:extLst>
          </p:nvPr>
        </p:nvGraphicFramePr>
        <p:xfrm>
          <a:off x="282388" y="1864860"/>
          <a:ext cx="11604812" cy="4589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9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213600" y="674414"/>
            <a:ext cx="45429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rgbClr val="FF0000"/>
                </a:solidFill>
              </a:rPr>
              <a:t>Rx</a:t>
            </a:r>
            <a:r>
              <a:rPr lang="es-CO" sz="3200" b="1" dirty="0" smtClean="0">
                <a:solidFill>
                  <a:srgbClr val="FF0000"/>
                </a:solidFill>
              </a:rPr>
              <a:t>: Transductor </a:t>
            </a:r>
            <a:r>
              <a:rPr lang="es-CO" sz="3200" b="1" dirty="0">
                <a:solidFill>
                  <a:srgbClr val="FF0000"/>
                </a:solidFill>
              </a:rPr>
              <a:t>resistivos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Potenciómetro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Galga </a:t>
            </a:r>
            <a:r>
              <a:rPr lang="es-CO" sz="3200" dirty="0" err="1"/>
              <a:t>extensiométrica</a:t>
            </a:r>
            <a:r>
              <a:rPr lang="es-CO" sz="3200" dirty="0"/>
              <a:t> Termistor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err="1"/>
              <a:t>RTD</a:t>
            </a:r>
            <a:endParaRPr lang="es-CO" sz="3200" dirty="0"/>
          </a:p>
        </p:txBody>
      </p:sp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29683"/>
              </p:ext>
            </p:extLst>
          </p:nvPr>
        </p:nvGraphicFramePr>
        <p:xfrm>
          <a:off x="3376689" y="4916548"/>
          <a:ext cx="5682222" cy="185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5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89" y="4916548"/>
                        <a:ext cx="5682222" cy="1859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6114" y="680411"/>
            <a:ext cx="7529770" cy="38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213600" y="674414"/>
            <a:ext cx="45429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rgbClr val="FF0000"/>
                </a:solidFill>
              </a:rPr>
              <a:t>Rx</a:t>
            </a:r>
            <a:r>
              <a:rPr lang="es-CO" sz="3200" b="1" dirty="0" smtClean="0">
                <a:solidFill>
                  <a:srgbClr val="FF0000"/>
                </a:solidFill>
              </a:rPr>
              <a:t>: Transductor </a:t>
            </a:r>
            <a:r>
              <a:rPr lang="es-CO" sz="3200" b="1" dirty="0">
                <a:solidFill>
                  <a:srgbClr val="FF0000"/>
                </a:solidFill>
              </a:rPr>
              <a:t>resistivos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Potenciómetro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Galga </a:t>
            </a:r>
            <a:r>
              <a:rPr lang="es-CO" sz="3200" dirty="0" err="1"/>
              <a:t>extensiométrica</a:t>
            </a:r>
            <a:r>
              <a:rPr lang="es-CO" sz="3200" dirty="0"/>
              <a:t> Termistor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err="1"/>
              <a:t>RTD</a:t>
            </a:r>
            <a:endParaRPr lang="es-CO" sz="3200" dirty="0"/>
          </a:p>
        </p:txBody>
      </p:sp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96822"/>
              </p:ext>
            </p:extLst>
          </p:nvPr>
        </p:nvGraphicFramePr>
        <p:xfrm>
          <a:off x="4578350" y="4999038"/>
          <a:ext cx="3278188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4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4999038"/>
                        <a:ext cx="3278188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6114" y="680411"/>
            <a:ext cx="7529770" cy="3881955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9506857" y="4441371"/>
            <a:ext cx="2249714" cy="233421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 smtClean="0"/>
              <a:t>Divisor capacitivo de placas paralelas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9016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213600" y="674414"/>
            <a:ext cx="45429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rgbClr val="FF0000"/>
                </a:solidFill>
              </a:rPr>
              <a:t>Rx</a:t>
            </a:r>
            <a:r>
              <a:rPr lang="es-CO" sz="3200" b="1" dirty="0" smtClean="0">
                <a:solidFill>
                  <a:srgbClr val="FF0000"/>
                </a:solidFill>
              </a:rPr>
              <a:t>: Transductor </a:t>
            </a:r>
            <a:r>
              <a:rPr lang="es-CO" sz="3200" b="1" dirty="0">
                <a:solidFill>
                  <a:srgbClr val="FF0000"/>
                </a:solidFill>
              </a:rPr>
              <a:t>resistivos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Potenciómetro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Galga </a:t>
            </a:r>
            <a:r>
              <a:rPr lang="es-CO" sz="3200" dirty="0" err="1"/>
              <a:t>extensiométrica</a:t>
            </a:r>
            <a:r>
              <a:rPr lang="es-CO" sz="3200" dirty="0"/>
              <a:t> Termistor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err="1"/>
              <a:t>RTD</a:t>
            </a:r>
            <a:endParaRPr lang="es-CO" sz="3200" dirty="0"/>
          </a:p>
        </p:txBody>
      </p:sp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124711"/>
              </p:ext>
            </p:extLst>
          </p:nvPr>
        </p:nvGraphicFramePr>
        <p:xfrm>
          <a:off x="4190561" y="4562366"/>
          <a:ext cx="3596368" cy="2350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7" name="Equation" r:id="rId3" imgW="952200" imgH="622080" progId="Equation.DSMT4">
                  <p:embed/>
                </p:oleObj>
              </mc:Choice>
              <mc:Fallback>
                <p:oleObj name="Equation" r:id="rId3" imgW="952200" imgH="62208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561" y="4562366"/>
                        <a:ext cx="3596368" cy="2350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6114" y="680411"/>
            <a:ext cx="7529770" cy="3881955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9506857" y="4441371"/>
            <a:ext cx="2249714" cy="233421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 smtClean="0"/>
              <a:t>Divisor capacitivo cilíndrico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0574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ítulo 5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r>
              <a:rPr lang="es-CO" sz="5400" b="1" u="sng" dirty="0" smtClean="0">
                <a:solidFill>
                  <a:srgbClr val="FF0000"/>
                </a:solidFill>
              </a:rPr>
              <a:t>Ejemplo</a:t>
            </a:r>
            <a:endParaRPr lang="es-CO" sz="5400" b="1" u="sng" dirty="0">
              <a:solidFill>
                <a:srgbClr val="FF0000"/>
              </a:solidFill>
            </a:endParaRPr>
          </a:p>
        </p:txBody>
      </p:sp>
      <p:sp>
        <p:nvSpPr>
          <p:cNvPr id="5" name="Título 58"/>
          <p:cNvSpPr txBox="1">
            <a:spLocks/>
          </p:cNvSpPr>
          <p:nvPr/>
        </p:nvSpPr>
        <p:spPr>
          <a:xfrm>
            <a:off x="838200" y="1451426"/>
            <a:ext cx="10515600" cy="1117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 smtClean="0"/>
              <a:t>Determinar la tensión de sensibilidad para un divisor capacitivo cilíndrico.</a:t>
            </a:r>
            <a:endParaRPr lang="es-CO" sz="3600" dirty="0" smtClean="0"/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237017"/>
              </p:ext>
            </p:extLst>
          </p:nvPr>
        </p:nvGraphicFramePr>
        <p:xfrm>
          <a:off x="2944132" y="3014889"/>
          <a:ext cx="5462588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9" name="Equation" r:id="rId3" imgW="1269720" imgH="660240" progId="Equation.DSMT4">
                  <p:embed/>
                </p:oleObj>
              </mc:Choice>
              <mc:Fallback>
                <p:oleObj name="Equation" r:id="rId3" imgW="1269720" imgH="66024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132" y="3014889"/>
                        <a:ext cx="5462588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741452"/>
            <a:ext cx="10515600" cy="2195543"/>
          </a:xfrm>
        </p:spPr>
        <p:txBody>
          <a:bodyPr/>
          <a:lstStyle/>
          <a:p>
            <a:r>
              <a:rPr lang="es-CO" b="1" u="sng" dirty="0" smtClean="0"/>
              <a:t>PUENTE DE IMPEDANCIAS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38875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96" y="453197"/>
            <a:ext cx="6427609" cy="3048750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862144"/>
              </p:ext>
            </p:extLst>
          </p:nvPr>
        </p:nvGraphicFramePr>
        <p:xfrm>
          <a:off x="3694113" y="4525963"/>
          <a:ext cx="4862512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20" name="Equation" r:id="rId4" imgW="1130040" imgH="241200" progId="Equation.DSMT4">
                  <p:embed/>
                </p:oleObj>
              </mc:Choice>
              <mc:Fallback>
                <p:oleObj name="Equation" r:id="rId4" imgW="1130040" imgH="2412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4525963"/>
                        <a:ext cx="4862512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5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96" y="453197"/>
            <a:ext cx="6427609" cy="3048750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732962"/>
              </p:ext>
            </p:extLst>
          </p:nvPr>
        </p:nvGraphicFramePr>
        <p:xfrm>
          <a:off x="3530600" y="4552950"/>
          <a:ext cx="51895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9" name="Equation" r:id="rId4" imgW="1206360" imgH="228600" progId="Equation.DSMT4">
                  <p:embed/>
                </p:oleObj>
              </mc:Choice>
              <mc:Fallback>
                <p:oleObj name="Equation" r:id="rId4" imgW="1206360" imgH="22860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4552950"/>
                        <a:ext cx="51895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26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96" y="453197"/>
            <a:ext cx="6427609" cy="3048750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232735"/>
              </p:ext>
            </p:extLst>
          </p:nvPr>
        </p:nvGraphicFramePr>
        <p:xfrm>
          <a:off x="1701800" y="4060825"/>
          <a:ext cx="88487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3" name="Equation" r:id="rId4" imgW="2057400" imgH="457200" progId="Equation.DSMT4">
                  <p:embed/>
                </p:oleObj>
              </mc:Choice>
              <mc:Fallback>
                <p:oleObj name="Equation" r:id="rId4" imgW="2057400" imgH="45720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060825"/>
                        <a:ext cx="884872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8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96" y="453197"/>
            <a:ext cx="6427609" cy="3048750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51771"/>
              </p:ext>
            </p:extLst>
          </p:nvPr>
        </p:nvGraphicFramePr>
        <p:xfrm>
          <a:off x="1646238" y="4006850"/>
          <a:ext cx="8958262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7" name="Equation" r:id="rId4" imgW="2082600" imgH="482400" progId="Equation.DSMT4">
                  <p:embed/>
                </p:oleObj>
              </mc:Choice>
              <mc:Fallback>
                <p:oleObj name="Equation" r:id="rId4" imgW="2082600" imgH="48240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4006850"/>
                        <a:ext cx="8958262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2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96" y="453197"/>
            <a:ext cx="6427609" cy="3048750"/>
          </a:xfrm>
          <a:prstGeom prst="rect">
            <a:avLst/>
          </a:prstGeom>
        </p:spPr>
      </p:pic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8839"/>
              </p:ext>
            </p:extLst>
          </p:nvPr>
        </p:nvGraphicFramePr>
        <p:xfrm>
          <a:off x="1646238" y="4686300"/>
          <a:ext cx="89598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2" name="Equation" r:id="rId4" imgW="2082600" imgH="228600" progId="Equation.DSMT4">
                  <p:embed/>
                </p:oleObj>
              </mc:Choice>
              <mc:Fallback>
                <p:oleObj name="Equation" r:id="rId4" imgW="2082600" imgH="2286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4686300"/>
                        <a:ext cx="89598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5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741452"/>
            <a:ext cx="10515600" cy="2195543"/>
          </a:xfrm>
        </p:spPr>
        <p:txBody>
          <a:bodyPr/>
          <a:lstStyle/>
          <a:p>
            <a:r>
              <a:rPr lang="es-CO" b="1" u="sng" dirty="0" smtClean="0"/>
              <a:t>DIVISOR RESISTIVO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30625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96" y="453197"/>
            <a:ext cx="6427609" cy="3048750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462302"/>
              </p:ext>
            </p:extLst>
          </p:nvPr>
        </p:nvGraphicFramePr>
        <p:xfrm>
          <a:off x="3967163" y="4114800"/>
          <a:ext cx="43148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56" name="Equation" r:id="rId4" imgW="1002960" imgH="431640" progId="Equation.DSMT4">
                  <p:embed/>
                </p:oleObj>
              </mc:Choice>
              <mc:Fallback>
                <p:oleObj name="Equation" r:id="rId4" imgW="1002960" imgH="43164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4114800"/>
                        <a:ext cx="431482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7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96" y="453197"/>
            <a:ext cx="6427609" cy="3048750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993847"/>
              </p:ext>
            </p:extLst>
          </p:nvPr>
        </p:nvGraphicFramePr>
        <p:xfrm>
          <a:off x="4321175" y="4551363"/>
          <a:ext cx="3605213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80" name="Equation" r:id="rId4" imgW="838080" imgH="228600" progId="Equation.DSMT4">
                  <p:embed/>
                </p:oleObj>
              </mc:Choice>
              <mc:Fallback>
                <p:oleObj name="Equation" r:id="rId4" imgW="838080" imgH="22860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4551363"/>
                        <a:ext cx="3605213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55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12017" y="741452"/>
            <a:ext cx="10767967" cy="2195543"/>
          </a:xfrm>
        </p:spPr>
        <p:txBody>
          <a:bodyPr/>
          <a:lstStyle/>
          <a:p>
            <a:pPr algn="ctr"/>
            <a:r>
              <a:rPr lang="es-CO" b="1" u="sng" dirty="0" smtClean="0"/>
              <a:t>AMPLIFICADORES OPERACIONALES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20166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o 89"/>
          <p:cNvGrpSpPr/>
          <p:nvPr/>
        </p:nvGrpSpPr>
        <p:grpSpPr>
          <a:xfrm>
            <a:off x="155259" y="1892156"/>
            <a:ext cx="6477779" cy="3569060"/>
            <a:chOff x="242342" y="1378859"/>
            <a:chExt cx="6477779" cy="3569060"/>
          </a:xfrm>
        </p:grpSpPr>
        <p:sp>
          <p:nvSpPr>
            <p:cNvPr id="5" name="Text Box 145"/>
            <p:cNvSpPr txBox="1">
              <a:spLocks noChangeArrowheads="1"/>
            </p:cNvSpPr>
            <p:nvPr/>
          </p:nvSpPr>
          <p:spPr bwMode="auto">
            <a:xfrm>
              <a:off x="3970715" y="1378859"/>
              <a:ext cx="701681" cy="4396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R2</a:t>
              </a:r>
              <a:endParaRPr lang="es-CO" sz="2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6" name="Group 146"/>
            <p:cNvGrpSpPr>
              <a:grpSpLocks/>
            </p:cNvGrpSpPr>
            <p:nvPr/>
          </p:nvGrpSpPr>
          <p:grpSpPr bwMode="auto">
            <a:xfrm>
              <a:off x="3871854" y="2481850"/>
              <a:ext cx="1030683" cy="1048152"/>
              <a:chOff x="4501" y="14335"/>
              <a:chExt cx="885" cy="900"/>
            </a:xfrm>
          </p:grpSpPr>
          <p:grpSp>
            <p:nvGrpSpPr>
              <p:cNvPr id="7" name="Group 147"/>
              <p:cNvGrpSpPr>
                <a:grpSpLocks/>
              </p:cNvGrpSpPr>
              <p:nvPr/>
            </p:nvGrpSpPr>
            <p:grpSpPr bwMode="auto">
              <a:xfrm>
                <a:off x="4501" y="14335"/>
                <a:ext cx="885" cy="900"/>
                <a:chOff x="3465" y="6045"/>
                <a:chExt cx="885" cy="900"/>
              </a:xfrm>
            </p:grpSpPr>
            <p:cxnSp>
              <p:nvCxnSpPr>
                <p:cNvPr id="12" name="AutoShape 148"/>
                <p:cNvCxnSpPr>
                  <a:cxnSpLocks noChangeShapeType="1"/>
                </p:cNvCxnSpPr>
                <p:nvPr/>
              </p:nvCxnSpPr>
              <p:spPr bwMode="auto">
                <a:xfrm>
                  <a:off x="3465" y="6045"/>
                  <a:ext cx="0" cy="9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" name="AutoShape 149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65" y="6465"/>
                  <a:ext cx="885" cy="4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" name="AutoShape 150"/>
                <p:cNvCxnSpPr>
                  <a:cxnSpLocks noChangeShapeType="1"/>
                </p:cNvCxnSpPr>
                <p:nvPr/>
              </p:nvCxnSpPr>
              <p:spPr bwMode="auto">
                <a:xfrm>
                  <a:off x="3465" y="6045"/>
                  <a:ext cx="885" cy="42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8" name="AutoShape 151"/>
              <p:cNvCxnSpPr>
                <a:cxnSpLocks noChangeShapeType="1"/>
              </p:cNvCxnSpPr>
              <p:nvPr/>
            </p:nvCxnSpPr>
            <p:spPr bwMode="auto">
              <a:xfrm flipH="1">
                <a:off x="4549" y="14546"/>
                <a:ext cx="15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9" name="Group 152"/>
              <p:cNvGrpSpPr>
                <a:grpSpLocks/>
              </p:cNvGrpSpPr>
              <p:nvPr/>
            </p:nvGrpSpPr>
            <p:grpSpPr bwMode="auto">
              <a:xfrm>
                <a:off x="4549" y="14940"/>
                <a:ext cx="151" cy="122"/>
                <a:chOff x="2359" y="7200"/>
                <a:chExt cx="151" cy="122"/>
              </a:xfrm>
            </p:grpSpPr>
            <p:cxnSp>
              <p:nvCxnSpPr>
                <p:cNvPr id="10" name="AutoShape 153"/>
                <p:cNvCxnSpPr>
                  <a:cxnSpLocks noChangeShapeType="1"/>
                </p:cNvCxnSpPr>
                <p:nvPr/>
              </p:nvCxnSpPr>
              <p:spPr bwMode="auto">
                <a:xfrm>
                  <a:off x="2430" y="7200"/>
                  <a:ext cx="1" cy="12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" name="AutoShape 15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359" y="7260"/>
                  <a:ext cx="151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15" name="Text Box 155"/>
            <p:cNvSpPr txBox="1">
              <a:spLocks noChangeArrowheads="1"/>
            </p:cNvSpPr>
            <p:nvPr/>
          </p:nvSpPr>
          <p:spPr bwMode="auto">
            <a:xfrm>
              <a:off x="2732792" y="3800819"/>
              <a:ext cx="698768" cy="4396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R3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16" name="Group 156"/>
            <p:cNvGrpSpPr>
              <a:grpSpLocks/>
            </p:cNvGrpSpPr>
            <p:nvPr/>
          </p:nvGrpSpPr>
          <p:grpSpPr bwMode="auto">
            <a:xfrm>
              <a:off x="3234227" y="4843104"/>
              <a:ext cx="346474" cy="104815"/>
              <a:chOff x="3743" y="7322"/>
              <a:chExt cx="298" cy="89"/>
            </a:xfrm>
          </p:grpSpPr>
          <p:cxnSp>
            <p:nvCxnSpPr>
              <p:cNvPr id="17" name="AutoShape 157"/>
              <p:cNvCxnSpPr>
                <a:cxnSpLocks noChangeShapeType="1"/>
              </p:cNvCxnSpPr>
              <p:nvPr/>
            </p:nvCxnSpPr>
            <p:spPr bwMode="auto">
              <a:xfrm flipH="1">
                <a:off x="3743" y="7322"/>
                <a:ext cx="29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158"/>
              <p:cNvCxnSpPr>
                <a:cxnSpLocks noChangeShapeType="1"/>
              </p:cNvCxnSpPr>
              <p:nvPr/>
            </p:nvCxnSpPr>
            <p:spPr bwMode="auto">
              <a:xfrm flipH="1">
                <a:off x="3808" y="7365"/>
                <a:ext cx="15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59"/>
              <p:cNvCxnSpPr>
                <a:cxnSpLocks noChangeShapeType="1"/>
              </p:cNvCxnSpPr>
              <p:nvPr/>
            </p:nvCxnSpPr>
            <p:spPr bwMode="auto">
              <a:xfrm flipH="1">
                <a:off x="3836" y="7411"/>
                <a:ext cx="9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" name="Group 160"/>
            <p:cNvGrpSpPr>
              <a:grpSpLocks/>
            </p:cNvGrpSpPr>
            <p:nvPr/>
          </p:nvGrpSpPr>
          <p:grpSpPr bwMode="auto">
            <a:xfrm rot="5400000">
              <a:off x="3114855" y="3905590"/>
              <a:ext cx="838522" cy="227100"/>
              <a:chOff x="4425" y="7395"/>
              <a:chExt cx="720" cy="195"/>
            </a:xfrm>
          </p:grpSpPr>
          <p:cxnSp>
            <p:nvCxnSpPr>
              <p:cNvPr id="21" name="AutoShape 161"/>
              <p:cNvCxnSpPr>
                <a:cxnSpLocks noChangeShapeType="1"/>
              </p:cNvCxnSpPr>
              <p:nvPr/>
            </p:nvCxnSpPr>
            <p:spPr bwMode="auto">
              <a:xfrm flipH="1">
                <a:off x="442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AutoShape 162"/>
              <p:cNvCxnSpPr>
                <a:cxnSpLocks noChangeShapeType="1"/>
              </p:cNvCxnSpPr>
              <p:nvPr/>
            </p:nvCxnSpPr>
            <p:spPr bwMode="auto">
              <a:xfrm flipH="1">
                <a:off x="466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163"/>
              <p:cNvCxnSpPr>
                <a:cxnSpLocks noChangeShapeType="1"/>
              </p:cNvCxnSpPr>
              <p:nvPr/>
            </p:nvCxnSpPr>
            <p:spPr bwMode="auto">
              <a:xfrm flipH="1">
                <a:off x="490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164"/>
              <p:cNvCxnSpPr>
                <a:cxnSpLocks noChangeShapeType="1"/>
              </p:cNvCxnSpPr>
              <p:nvPr/>
            </p:nvCxnSpPr>
            <p:spPr bwMode="auto">
              <a:xfrm>
                <a:off x="456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165"/>
              <p:cNvCxnSpPr>
                <a:cxnSpLocks noChangeShapeType="1"/>
              </p:cNvCxnSpPr>
              <p:nvPr/>
            </p:nvCxnSpPr>
            <p:spPr bwMode="auto">
              <a:xfrm>
                <a:off x="480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AutoShape 166"/>
              <p:cNvCxnSpPr>
                <a:cxnSpLocks noChangeShapeType="1"/>
              </p:cNvCxnSpPr>
              <p:nvPr/>
            </p:nvCxnSpPr>
            <p:spPr bwMode="auto">
              <a:xfrm>
                <a:off x="504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7" name="AutoShape 167"/>
            <p:cNvCxnSpPr>
              <a:cxnSpLocks noChangeShapeType="1"/>
            </p:cNvCxnSpPr>
            <p:nvPr/>
          </p:nvCxnSpPr>
          <p:spPr bwMode="auto">
            <a:xfrm rot="10800000" flipV="1">
              <a:off x="3420566" y="3256318"/>
              <a:ext cx="430907" cy="343561"/>
            </a:xfrm>
            <a:prstGeom prst="bentConnector3">
              <a:avLst>
                <a:gd name="adj1" fmla="val 10026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68"/>
            <p:cNvCxnSpPr>
              <a:cxnSpLocks noChangeShapeType="1"/>
            </p:cNvCxnSpPr>
            <p:nvPr/>
          </p:nvCxnSpPr>
          <p:spPr bwMode="auto">
            <a:xfrm flipV="1">
              <a:off x="3420566" y="4438401"/>
              <a:ext cx="0" cy="4047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69"/>
            <p:cNvSpPr txBox="1">
              <a:spLocks noChangeArrowheads="1"/>
            </p:cNvSpPr>
            <p:nvPr/>
          </p:nvSpPr>
          <p:spPr bwMode="auto">
            <a:xfrm>
              <a:off x="5343139" y="2412323"/>
              <a:ext cx="1376982" cy="442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 smtClean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Vsalida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30" name="AutoShape 170"/>
            <p:cNvCxnSpPr>
              <a:cxnSpLocks noChangeShapeType="1"/>
            </p:cNvCxnSpPr>
            <p:nvPr/>
          </p:nvCxnSpPr>
          <p:spPr bwMode="auto">
            <a:xfrm rot="5400000">
              <a:off x="3289547" y="2144112"/>
              <a:ext cx="582307" cy="582307"/>
            </a:xfrm>
            <a:prstGeom prst="bentConnector3">
              <a:avLst>
                <a:gd name="adj1" fmla="val 339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71"/>
            <p:cNvCxnSpPr>
              <a:cxnSpLocks noChangeShapeType="1"/>
            </p:cNvCxnSpPr>
            <p:nvPr/>
          </p:nvCxnSpPr>
          <p:spPr bwMode="auto">
            <a:xfrm rot="5400000" flipH="1">
              <a:off x="4570623" y="2289689"/>
              <a:ext cx="821053" cy="535722"/>
            </a:xfrm>
            <a:prstGeom prst="bentConnector3">
              <a:avLst>
                <a:gd name="adj1" fmla="val 100282"/>
              </a:avLst>
            </a:prstGeom>
            <a:noFill/>
            <a:ln w="9525">
              <a:solidFill>
                <a:srgbClr val="000000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3874765" y="1919923"/>
              <a:ext cx="838522" cy="227100"/>
              <a:chOff x="4425" y="7395"/>
              <a:chExt cx="720" cy="195"/>
            </a:xfrm>
          </p:grpSpPr>
          <p:cxnSp>
            <p:nvCxnSpPr>
              <p:cNvPr id="33" name="AutoShape 173"/>
              <p:cNvCxnSpPr>
                <a:cxnSpLocks noChangeShapeType="1"/>
              </p:cNvCxnSpPr>
              <p:nvPr/>
            </p:nvCxnSpPr>
            <p:spPr bwMode="auto">
              <a:xfrm flipH="1">
                <a:off x="442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AutoShape 174"/>
              <p:cNvCxnSpPr>
                <a:cxnSpLocks noChangeShapeType="1"/>
              </p:cNvCxnSpPr>
              <p:nvPr/>
            </p:nvCxnSpPr>
            <p:spPr bwMode="auto">
              <a:xfrm flipH="1">
                <a:off x="466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AutoShape 175"/>
              <p:cNvCxnSpPr>
                <a:cxnSpLocks noChangeShapeType="1"/>
              </p:cNvCxnSpPr>
              <p:nvPr/>
            </p:nvCxnSpPr>
            <p:spPr bwMode="auto">
              <a:xfrm flipH="1">
                <a:off x="490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AutoShape 176"/>
              <p:cNvCxnSpPr>
                <a:cxnSpLocks noChangeShapeType="1"/>
              </p:cNvCxnSpPr>
              <p:nvPr/>
            </p:nvCxnSpPr>
            <p:spPr bwMode="auto">
              <a:xfrm>
                <a:off x="456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77"/>
              <p:cNvCxnSpPr>
                <a:cxnSpLocks noChangeShapeType="1"/>
              </p:cNvCxnSpPr>
              <p:nvPr/>
            </p:nvCxnSpPr>
            <p:spPr bwMode="auto">
              <a:xfrm>
                <a:off x="480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178"/>
              <p:cNvCxnSpPr>
                <a:cxnSpLocks noChangeShapeType="1"/>
              </p:cNvCxnSpPr>
              <p:nvPr/>
            </p:nvCxnSpPr>
            <p:spPr bwMode="auto">
              <a:xfrm>
                <a:off x="504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9" name="AutoShape 179"/>
            <p:cNvCxnSpPr>
              <a:cxnSpLocks noChangeShapeType="1"/>
            </p:cNvCxnSpPr>
            <p:nvPr/>
          </p:nvCxnSpPr>
          <p:spPr bwMode="auto">
            <a:xfrm flipH="1">
              <a:off x="4879245" y="2970988"/>
              <a:ext cx="114423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 Box 180"/>
            <p:cNvSpPr txBox="1">
              <a:spLocks noChangeArrowheads="1"/>
            </p:cNvSpPr>
            <p:nvPr/>
          </p:nvSpPr>
          <p:spPr bwMode="auto">
            <a:xfrm>
              <a:off x="242342" y="2170664"/>
              <a:ext cx="1359643" cy="442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 smtClean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Ventrada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41" name="AutoShape 181"/>
            <p:cNvCxnSpPr>
              <a:cxnSpLocks noChangeShapeType="1"/>
            </p:cNvCxnSpPr>
            <p:nvPr/>
          </p:nvCxnSpPr>
          <p:spPr bwMode="auto">
            <a:xfrm flipH="1">
              <a:off x="954497" y="2726419"/>
              <a:ext cx="591041" cy="29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182"/>
            <p:cNvSpPr txBox="1">
              <a:spLocks noChangeArrowheads="1"/>
            </p:cNvSpPr>
            <p:nvPr/>
          </p:nvSpPr>
          <p:spPr bwMode="auto">
            <a:xfrm>
              <a:off x="1615327" y="2769786"/>
              <a:ext cx="698768" cy="442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R1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43" name="Group 183"/>
            <p:cNvGrpSpPr>
              <a:grpSpLocks/>
            </p:cNvGrpSpPr>
            <p:nvPr/>
          </p:nvGrpSpPr>
          <p:grpSpPr bwMode="auto">
            <a:xfrm>
              <a:off x="1545537" y="2499319"/>
              <a:ext cx="838522" cy="227100"/>
              <a:chOff x="4425" y="7395"/>
              <a:chExt cx="720" cy="195"/>
            </a:xfrm>
          </p:grpSpPr>
          <p:cxnSp>
            <p:nvCxnSpPr>
              <p:cNvPr id="44" name="AutoShape 184"/>
              <p:cNvCxnSpPr>
                <a:cxnSpLocks noChangeShapeType="1"/>
              </p:cNvCxnSpPr>
              <p:nvPr/>
            </p:nvCxnSpPr>
            <p:spPr bwMode="auto">
              <a:xfrm flipH="1">
                <a:off x="442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85"/>
              <p:cNvCxnSpPr>
                <a:cxnSpLocks noChangeShapeType="1"/>
              </p:cNvCxnSpPr>
              <p:nvPr/>
            </p:nvCxnSpPr>
            <p:spPr bwMode="auto">
              <a:xfrm flipH="1">
                <a:off x="466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86"/>
              <p:cNvCxnSpPr>
                <a:cxnSpLocks noChangeShapeType="1"/>
              </p:cNvCxnSpPr>
              <p:nvPr/>
            </p:nvCxnSpPr>
            <p:spPr bwMode="auto">
              <a:xfrm flipH="1">
                <a:off x="490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187"/>
              <p:cNvCxnSpPr>
                <a:cxnSpLocks noChangeShapeType="1"/>
              </p:cNvCxnSpPr>
              <p:nvPr/>
            </p:nvCxnSpPr>
            <p:spPr bwMode="auto">
              <a:xfrm>
                <a:off x="456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188"/>
              <p:cNvCxnSpPr>
                <a:cxnSpLocks noChangeShapeType="1"/>
              </p:cNvCxnSpPr>
              <p:nvPr/>
            </p:nvCxnSpPr>
            <p:spPr bwMode="auto">
              <a:xfrm>
                <a:off x="480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AutoShape 189"/>
              <p:cNvCxnSpPr>
                <a:cxnSpLocks noChangeShapeType="1"/>
              </p:cNvCxnSpPr>
              <p:nvPr/>
            </p:nvCxnSpPr>
            <p:spPr bwMode="auto">
              <a:xfrm>
                <a:off x="504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AutoShape 190"/>
            <p:cNvCxnSpPr>
              <a:cxnSpLocks noChangeShapeType="1"/>
            </p:cNvCxnSpPr>
            <p:nvPr/>
          </p:nvCxnSpPr>
          <p:spPr bwMode="auto">
            <a:xfrm rot="10800000">
              <a:off x="2384059" y="2726419"/>
              <a:ext cx="146741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9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681896"/>
              </p:ext>
            </p:extLst>
          </p:nvPr>
        </p:nvGraphicFramePr>
        <p:xfrm>
          <a:off x="6372514" y="3597486"/>
          <a:ext cx="5626100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86" name="Equation" r:id="rId3" imgW="1307880" imgH="711000" progId="Equation.DSMT4">
                  <p:embed/>
                </p:oleObj>
              </mc:Choice>
              <mc:Fallback>
                <p:oleObj name="Equation" r:id="rId3" imgW="1307880" imgH="71100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514" y="3597486"/>
                        <a:ext cx="5626100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43" y="365125"/>
            <a:ext cx="10903857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Amplificador Inversor</a:t>
            </a:r>
            <a:endParaRPr lang="es-ES_tradnl" altLang="es-CO" b="1" dirty="0"/>
          </a:p>
        </p:txBody>
      </p:sp>
    </p:spTree>
    <p:extLst>
      <p:ext uri="{BB962C8B-B14F-4D97-AF65-F5344CB8AC3E}">
        <p14:creationId xmlns:p14="http://schemas.microsoft.com/office/powerpoint/2010/main" val="28210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960934"/>
              </p:ext>
            </p:extLst>
          </p:nvPr>
        </p:nvGraphicFramePr>
        <p:xfrm>
          <a:off x="5901871" y="4076340"/>
          <a:ext cx="6062662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91" name="Equation" r:id="rId3" imgW="1409400" imgH="482400" progId="Equation.DSMT4">
                  <p:embed/>
                </p:oleObj>
              </mc:Choice>
              <mc:Fallback>
                <p:oleObj name="Equation" r:id="rId3" imgW="1409400" imgH="482400" progId="Equation.DSMT4">
                  <p:embed/>
                  <p:pic>
                    <p:nvPicPr>
                      <p:cNvPr id="9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871" y="4076340"/>
                        <a:ext cx="6062662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43" y="365125"/>
            <a:ext cx="10903857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Amplificador no Inversor</a:t>
            </a:r>
            <a:endParaRPr lang="es-ES_tradnl" altLang="es-CO" b="1" dirty="0"/>
          </a:p>
        </p:txBody>
      </p:sp>
      <p:grpSp>
        <p:nvGrpSpPr>
          <p:cNvPr id="51" name="Grupo 50"/>
          <p:cNvGrpSpPr/>
          <p:nvPr/>
        </p:nvGrpSpPr>
        <p:grpSpPr>
          <a:xfrm>
            <a:off x="189421" y="2149384"/>
            <a:ext cx="6079717" cy="3714023"/>
            <a:chOff x="3681465" y="6259513"/>
            <a:chExt cx="3118414" cy="1905000"/>
          </a:xfrm>
        </p:grpSpPr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4414897" y="7569909"/>
              <a:ext cx="381000" cy="2397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R2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5195888" y="7189788"/>
              <a:ext cx="381000" cy="241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R1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4" name="Text Box 41"/>
            <p:cNvSpPr txBox="1">
              <a:spLocks noChangeArrowheads="1"/>
            </p:cNvSpPr>
            <p:nvPr/>
          </p:nvSpPr>
          <p:spPr bwMode="auto">
            <a:xfrm>
              <a:off x="6218904" y="6373813"/>
              <a:ext cx="580975" cy="241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Vsalida</a:t>
              </a:r>
              <a:endParaRPr lang="es-CO" sz="2400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3681465" y="6259513"/>
              <a:ext cx="708025" cy="239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Ventrada</a:t>
              </a:r>
              <a:endParaRPr lang="es-CO" sz="2400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56" name="Group 44"/>
            <p:cNvGrpSpPr>
              <a:grpSpLocks/>
            </p:cNvGrpSpPr>
            <p:nvPr/>
          </p:nvGrpSpPr>
          <p:grpSpPr bwMode="auto">
            <a:xfrm>
              <a:off x="5048250" y="6424613"/>
              <a:ext cx="561975" cy="571500"/>
              <a:chOff x="3465" y="6045"/>
              <a:chExt cx="885" cy="900"/>
            </a:xfrm>
          </p:grpSpPr>
          <p:cxnSp>
            <p:nvCxnSpPr>
              <p:cNvPr id="85" name="AutoShape 45"/>
              <p:cNvCxnSpPr>
                <a:cxnSpLocks noChangeShapeType="1"/>
              </p:cNvCxnSpPr>
              <p:nvPr/>
            </p:nvCxnSpPr>
            <p:spPr bwMode="auto">
              <a:xfrm>
                <a:off x="3465" y="6045"/>
                <a:ext cx="0" cy="9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AutoShape 46"/>
              <p:cNvCxnSpPr>
                <a:cxnSpLocks noChangeShapeType="1"/>
              </p:cNvCxnSpPr>
              <p:nvPr/>
            </p:nvCxnSpPr>
            <p:spPr bwMode="auto">
              <a:xfrm flipH="1">
                <a:off x="3465" y="6465"/>
                <a:ext cx="885" cy="4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AutoShape 47"/>
              <p:cNvCxnSpPr>
                <a:cxnSpLocks noChangeShapeType="1"/>
              </p:cNvCxnSpPr>
              <p:nvPr/>
            </p:nvCxnSpPr>
            <p:spPr bwMode="auto">
              <a:xfrm>
                <a:off x="3465" y="6045"/>
                <a:ext cx="885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5153025" y="7107238"/>
              <a:ext cx="457200" cy="123825"/>
              <a:chOff x="4425" y="7395"/>
              <a:chExt cx="720" cy="195"/>
            </a:xfrm>
          </p:grpSpPr>
          <p:cxnSp>
            <p:nvCxnSpPr>
              <p:cNvPr id="79" name="AutoShape 49"/>
              <p:cNvCxnSpPr>
                <a:cxnSpLocks noChangeShapeType="1"/>
              </p:cNvCxnSpPr>
              <p:nvPr/>
            </p:nvCxnSpPr>
            <p:spPr bwMode="auto">
              <a:xfrm flipH="1">
                <a:off x="442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466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AutoShape 51"/>
              <p:cNvCxnSpPr>
                <a:cxnSpLocks noChangeShapeType="1"/>
              </p:cNvCxnSpPr>
              <p:nvPr/>
            </p:nvCxnSpPr>
            <p:spPr bwMode="auto">
              <a:xfrm flipH="1">
                <a:off x="490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AutoShape 52"/>
              <p:cNvCxnSpPr>
                <a:cxnSpLocks noChangeShapeType="1"/>
              </p:cNvCxnSpPr>
              <p:nvPr/>
            </p:nvCxnSpPr>
            <p:spPr bwMode="auto">
              <a:xfrm>
                <a:off x="456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AutoShape 53"/>
              <p:cNvCxnSpPr>
                <a:cxnSpLocks noChangeShapeType="1"/>
              </p:cNvCxnSpPr>
              <p:nvPr/>
            </p:nvCxnSpPr>
            <p:spPr bwMode="auto">
              <a:xfrm>
                <a:off x="480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AutoShape 54"/>
              <p:cNvCxnSpPr>
                <a:cxnSpLocks noChangeShapeType="1"/>
              </p:cNvCxnSpPr>
              <p:nvPr/>
            </p:nvCxnSpPr>
            <p:spPr bwMode="auto">
              <a:xfrm>
                <a:off x="504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8" name="Group 55"/>
            <p:cNvGrpSpPr>
              <a:grpSpLocks/>
            </p:cNvGrpSpPr>
            <p:nvPr/>
          </p:nvGrpSpPr>
          <p:grpSpPr bwMode="auto">
            <a:xfrm>
              <a:off x="4729163" y="8107363"/>
              <a:ext cx="188912" cy="57150"/>
              <a:chOff x="3743" y="7322"/>
              <a:chExt cx="298" cy="89"/>
            </a:xfrm>
          </p:grpSpPr>
          <p:cxnSp>
            <p:nvCxnSpPr>
              <p:cNvPr id="76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3743" y="7322"/>
                <a:ext cx="29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57"/>
              <p:cNvCxnSpPr>
                <a:cxnSpLocks noChangeShapeType="1"/>
              </p:cNvCxnSpPr>
              <p:nvPr/>
            </p:nvCxnSpPr>
            <p:spPr bwMode="auto">
              <a:xfrm flipH="1">
                <a:off x="3808" y="7365"/>
                <a:ext cx="15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58"/>
              <p:cNvCxnSpPr>
                <a:cxnSpLocks noChangeShapeType="1"/>
              </p:cNvCxnSpPr>
              <p:nvPr/>
            </p:nvCxnSpPr>
            <p:spPr bwMode="auto">
              <a:xfrm flipH="1">
                <a:off x="3836" y="7411"/>
                <a:ext cx="9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9" name="Group 59"/>
            <p:cNvGrpSpPr>
              <a:grpSpLocks/>
            </p:cNvGrpSpPr>
            <p:nvPr/>
          </p:nvGrpSpPr>
          <p:grpSpPr bwMode="auto">
            <a:xfrm rot="5400000">
              <a:off x="4664075" y="7597775"/>
              <a:ext cx="457200" cy="123825"/>
              <a:chOff x="4425" y="7395"/>
              <a:chExt cx="720" cy="195"/>
            </a:xfrm>
          </p:grpSpPr>
          <p:cxnSp>
            <p:nvCxnSpPr>
              <p:cNvPr id="70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42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AutoShape 61"/>
              <p:cNvCxnSpPr>
                <a:cxnSpLocks noChangeShapeType="1"/>
              </p:cNvCxnSpPr>
              <p:nvPr/>
            </p:nvCxnSpPr>
            <p:spPr bwMode="auto">
              <a:xfrm flipH="1">
                <a:off x="466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62"/>
              <p:cNvCxnSpPr>
                <a:cxnSpLocks noChangeShapeType="1"/>
              </p:cNvCxnSpPr>
              <p:nvPr/>
            </p:nvCxnSpPr>
            <p:spPr bwMode="auto">
              <a:xfrm flipH="1">
                <a:off x="490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AutoShape 63"/>
              <p:cNvCxnSpPr>
                <a:cxnSpLocks noChangeShapeType="1"/>
              </p:cNvCxnSpPr>
              <p:nvPr/>
            </p:nvCxnSpPr>
            <p:spPr bwMode="auto">
              <a:xfrm>
                <a:off x="456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64"/>
              <p:cNvCxnSpPr>
                <a:cxnSpLocks noChangeShapeType="1"/>
              </p:cNvCxnSpPr>
              <p:nvPr/>
            </p:nvCxnSpPr>
            <p:spPr bwMode="auto">
              <a:xfrm>
                <a:off x="480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65"/>
              <p:cNvCxnSpPr>
                <a:cxnSpLocks noChangeShapeType="1"/>
              </p:cNvCxnSpPr>
              <p:nvPr/>
            </p:nvCxnSpPr>
            <p:spPr bwMode="auto">
              <a:xfrm>
                <a:off x="504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0" name="AutoShape 66"/>
            <p:cNvCxnSpPr>
              <a:cxnSpLocks noChangeShapeType="1"/>
            </p:cNvCxnSpPr>
            <p:nvPr/>
          </p:nvCxnSpPr>
          <p:spPr bwMode="auto">
            <a:xfrm flipH="1">
              <a:off x="3965575" y="6575425"/>
              <a:ext cx="1082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7"/>
            <p:cNvCxnSpPr>
              <a:cxnSpLocks noChangeShapeType="1"/>
            </p:cNvCxnSpPr>
            <p:nvPr/>
          </p:nvCxnSpPr>
          <p:spPr bwMode="auto">
            <a:xfrm rot="5400000">
              <a:off x="4648200" y="7029450"/>
              <a:ext cx="581025" cy="219075"/>
            </a:xfrm>
            <a:prstGeom prst="bentConnector3">
              <a:avLst>
                <a:gd name="adj1" fmla="val 10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8"/>
            <p:cNvCxnSpPr>
              <a:cxnSpLocks noChangeShapeType="1"/>
            </p:cNvCxnSpPr>
            <p:nvPr/>
          </p:nvCxnSpPr>
          <p:spPr bwMode="auto">
            <a:xfrm flipV="1">
              <a:off x="4829175" y="7888288"/>
              <a:ext cx="0" cy="219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9"/>
            <p:cNvCxnSpPr>
              <a:cxnSpLocks noChangeShapeType="1"/>
            </p:cNvCxnSpPr>
            <p:nvPr/>
          </p:nvCxnSpPr>
          <p:spPr bwMode="auto">
            <a:xfrm flipH="1">
              <a:off x="4830763" y="7227888"/>
              <a:ext cx="3222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70"/>
            <p:cNvCxnSpPr>
              <a:cxnSpLocks noChangeShapeType="1"/>
            </p:cNvCxnSpPr>
            <p:nvPr/>
          </p:nvCxnSpPr>
          <p:spPr bwMode="auto">
            <a:xfrm flipH="1">
              <a:off x="5592763" y="6692900"/>
              <a:ext cx="89693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71"/>
            <p:cNvCxnSpPr>
              <a:cxnSpLocks noChangeShapeType="1"/>
            </p:cNvCxnSpPr>
            <p:nvPr/>
          </p:nvCxnSpPr>
          <p:spPr bwMode="auto">
            <a:xfrm rot="5400000">
              <a:off x="5492750" y="6808788"/>
              <a:ext cx="538163" cy="306387"/>
            </a:xfrm>
            <a:prstGeom prst="bentConnector3">
              <a:avLst>
                <a:gd name="adj1" fmla="val 99523"/>
              </a:avLst>
            </a:prstGeom>
            <a:noFill/>
            <a:ln w="9525">
              <a:solidFill>
                <a:srgbClr val="000000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72"/>
            <p:cNvCxnSpPr>
              <a:cxnSpLocks noChangeShapeType="1"/>
            </p:cNvCxnSpPr>
            <p:nvPr/>
          </p:nvCxnSpPr>
          <p:spPr bwMode="auto">
            <a:xfrm flipH="1">
              <a:off x="5100638" y="6846888"/>
              <a:ext cx="95250" cy="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7" name="Group 73"/>
            <p:cNvGrpSpPr>
              <a:grpSpLocks/>
            </p:cNvGrpSpPr>
            <p:nvPr/>
          </p:nvGrpSpPr>
          <p:grpSpPr bwMode="auto">
            <a:xfrm>
              <a:off x="5100638" y="6537325"/>
              <a:ext cx="95250" cy="77788"/>
              <a:chOff x="2359" y="7200"/>
              <a:chExt cx="151" cy="122"/>
            </a:xfrm>
          </p:grpSpPr>
          <p:cxnSp>
            <p:nvCxnSpPr>
              <p:cNvPr id="68" name="AutoShape 74"/>
              <p:cNvCxnSpPr>
                <a:cxnSpLocks noChangeShapeType="1"/>
              </p:cNvCxnSpPr>
              <p:nvPr/>
            </p:nvCxnSpPr>
            <p:spPr bwMode="auto">
              <a:xfrm>
                <a:off x="2430" y="7200"/>
                <a:ext cx="1" cy="1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75"/>
              <p:cNvCxnSpPr>
                <a:cxnSpLocks noChangeShapeType="1"/>
              </p:cNvCxnSpPr>
              <p:nvPr/>
            </p:nvCxnSpPr>
            <p:spPr bwMode="auto">
              <a:xfrm flipH="1">
                <a:off x="2359" y="7260"/>
                <a:ext cx="15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9394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53217"/>
              </p:ext>
            </p:extLst>
          </p:nvPr>
        </p:nvGraphicFramePr>
        <p:xfrm>
          <a:off x="4940300" y="4016375"/>
          <a:ext cx="6996113" cy="252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90" name="Equation" r:id="rId3" imgW="1968480" imgH="711000" progId="Equation.DSMT4">
                  <p:embed/>
                </p:oleObj>
              </mc:Choice>
              <mc:Fallback>
                <p:oleObj name="Equation" r:id="rId3" imgW="1968480" imgH="711000" progId="Equation.DSMT4">
                  <p:embed/>
                  <p:pic>
                    <p:nvPicPr>
                      <p:cNvPr id="9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016375"/>
                        <a:ext cx="6996113" cy="252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43" y="365125"/>
            <a:ext cx="10903857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Amplificador Sumador Inversor</a:t>
            </a:r>
            <a:endParaRPr lang="es-ES_tradnl" altLang="es-CO" b="1" dirty="0"/>
          </a:p>
        </p:txBody>
      </p:sp>
      <p:grpSp>
        <p:nvGrpSpPr>
          <p:cNvPr id="142" name="Grupo 141"/>
          <p:cNvGrpSpPr/>
          <p:nvPr/>
        </p:nvGrpSpPr>
        <p:grpSpPr>
          <a:xfrm>
            <a:off x="449943" y="1743949"/>
            <a:ext cx="6360583" cy="4435829"/>
            <a:chOff x="5665500" y="2186952"/>
            <a:chExt cx="6360583" cy="4435829"/>
          </a:xfrm>
        </p:grpSpPr>
        <p:sp>
          <p:nvSpPr>
            <p:cNvPr id="143" name="Text Box 38"/>
            <p:cNvSpPr txBox="1">
              <a:spLocks noChangeArrowheads="1"/>
            </p:cNvSpPr>
            <p:nvPr/>
          </p:nvSpPr>
          <p:spPr bwMode="auto">
            <a:xfrm>
              <a:off x="9171974" y="2186952"/>
              <a:ext cx="673782" cy="4591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R2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144" name="Group 76"/>
            <p:cNvGrpSpPr>
              <a:grpSpLocks/>
            </p:cNvGrpSpPr>
            <p:nvPr/>
          </p:nvGrpSpPr>
          <p:grpSpPr bwMode="auto">
            <a:xfrm>
              <a:off x="9118634" y="3296470"/>
              <a:ext cx="993829" cy="1094670"/>
              <a:chOff x="3465" y="6045"/>
              <a:chExt cx="885" cy="900"/>
            </a:xfrm>
          </p:grpSpPr>
          <p:cxnSp>
            <p:nvCxnSpPr>
              <p:cNvPr id="210" name="AutoShape 77"/>
              <p:cNvCxnSpPr>
                <a:cxnSpLocks noChangeShapeType="1"/>
              </p:cNvCxnSpPr>
              <p:nvPr/>
            </p:nvCxnSpPr>
            <p:spPr bwMode="auto">
              <a:xfrm>
                <a:off x="3465" y="6045"/>
                <a:ext cx="0" cy="9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1" name="AutoShape 78"/>
              <p:cNvCxnSpPr>
                <a:cxnSpLocks noChangeShapeType="1"/>
              </p:cNvCxnSpPr>
              <p:nvPr/>
            </p:nvCxnSpPr>
            <p:spPr bwMode="auto">
              <a:xfrm flipH="1">
                <a:off x="3465" y="6465"/>
                <a:ext cx="885" cy="4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" name="AutoShape 79"/>
              <p:cNvCxnSpPr>
                <a:cxnSpLocks noChangeShapeType="1"/>
              </p:cNvCxnSpPr>
              <p:nvPr/>
            </p:nvCxnSpPr>
            <p:spPr bwMode="auto">
              <a:xfrm>
                <a:off x="3465" y="6045"/>
                <a:ext cx="885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45" name="AutoShape 80"/>
            <p:cNvCxnSpPr>
              <a:cxnSpLocks noChangeShapeType="1"/>
            </p:cNvCxnSpPr>
            <p:nvPr/>
          </p:nvCxnSpPr>
          <p:spPr bwMode="auto">
            <a:xfrm flipH="1">
              <a:off x="9171974" y="3554934"/>
              <a:ext cx="16844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6" name="Group 81"/>
            <p:cNvGrpSpPr>
              <a:grpSpLocks/>
            </p:cNvGrpSpPr>
            <p:nvPr/>
          </p:nvGrpSpPr>
          <p:grpSpPr bwMode="auto">
            <a:xfrm>
              <a:off x="9171974" y="4074902"/>
              <a:ext cx="168446" cy="148998"/>
              <a:chOff x="2359" y="7200"/>
              <a:chExt cx="151" cy="122"/>
            </a:xfrm>
          </p:grpSpPr>
          <p:cxnSp>
            <p:nvCxnSpPr>
              <p:cNvPr id="208" name="AutoShape 82"/>
              <p:cNvCxnSpPr>
                <a:cxnSpLocks noChangeShapeType="1"/>
              </p:cNvCxnSpPr>
              <p:nvPr/>
            </p:nvCxnSpPr>
            <p:spPr bwMode="auto">
              <a:xfrm>
                <a:off x="2430" y="7200"/>
                <a:ext cx="1" cy="1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9" name="AutoShape 83"/>
              <p:cNvCxnSpPr>
                <a:cxnSpLocks noChangeShapeType="1"/>
              </p:cNvCxnSpPr>
              <p:nvPr/>
            </p:nvCxnSpPr>
            <p:spPr bwMode="auto">
              <a:xfrm flipH="1">
                <a:off x="2359" y="7260"/>
                <a:ext cx="15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7" name="Group 84"/>
            <p:cNvGrpSpPr>
              <a:grpSpLocks/>
            </p:cNvGrpSpPr>
            <p:nvPr/>
          </p:nvGrpSpPr>
          <p:grpSpPr bwMode="auto">
            <a:xfrm>
              <a:off x="8547756" y="6513314"/>
              <a:ext cx="334085" cy="109467"/>
              <a:chOff x="3743" y="7322"/>
              <a:chExt cx="298" cy="89"/>
            </a:xfrm>
          </p:grpSpPr>
          <p:cxnSp>
            <p:nvCxnSpPr>
              <p:cNvPr id="205" name="AutoShape 85"/>
              <p:cNvCxnSpPr>
                <a:cxnSpLocks noChangeShapeType="1"/>
              </p:cNvCxnSpPr>
              <p:nvPr/>
            </p:nvCxnSpPr>
            <p:spPr bwMode="auto">
              <a:xfrm flipH="1">
                <a:off x="3743" y="7322"/>
                <a:ext cx="29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" name="AutoShape 86"/>
              <p:cNvCxnSpPr>
                <a:cxnSpLocks noChangeShapeType="1"/>
              </p:cNvCxnSpPr>
              <p:nvPr/>
            </p:nvCxnSpPr>
            <p:spPr bwMode="auto">
              <a:xfrm flipH="1">
                <a:off x="3808" y="7365"/>
                <a:ext cx="15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7" name="AutoShape 87"/>
              <p:cNvCxnSpPr>
                <a:cxnSpLocks noChangeShapeType="1"/>
              </p:cNvCxnSpPr>
              <p:nvPr/>
            </p:nvCxnSpPr>
            <p:spPr bwMode="auto">
              <a:xfrm flipH="1">
                <a:off x="3836" y="7411"/>
                <a:ext cx="9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8" name="Group 88"/>
            <p:cNvGrpSpPr>
              <a:grpSpLocks/>
            </p:cNvGrpSpPr>
            <p:nvPr/>
          </p:nvGrpSpPr>
          <p:grpSpPr bwMode="auto">
            <a:xfrm>
              <a:off x="8710362" y="5212751"/>
              <a:ext cx="965380" cy="875736"/>
              <a:chOff x="4452" y="11605"/>
              <a:chExt cx="859" cy="720"/>
            </a:xfrm>
          </p:grpSpPr>
          <p:sp>
            <p:nvSpPr>
              <p:cNvPr id="197" name="Text Box 89"/>
              <p:cNvSpPr txBox="1">
                <a:spLocks noChangeArrowheads="1"/>
              </p:cNvSpPr>
              <p:nvPr/>
            </p:nvSpPr>
            <p:spPr bwMode="auto">
              <a:xfrm>
                <a:off x="4710" y="11775"/>
                <a:ext cx="601" cy="37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R3</a:t>
                </a:r>
                <a:endParaRPr lang="es-CO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grpSp>
            <p:nvGrpSpPr>
              <p:cNvPr id="198" name="Group 90"/>
              <p:cNvGrpSpPr>
                <a:grpSpLocks/>
              </p:cNvGrpSpPr>
              <p:nvPr/>
            </p:nvGrpSpPr>
            <p:grpSpPr bwMode="auto">
              <a:xfrm rot="5400000">
                <a:off x="4190" y="11867"/>
                <a:ext cx="720" cy="195"/>
                <a:chOff x="4320" y="7395"/>
                <a:chExt cx="720" cy="195"/>
              </a:xfrm>
            </p:grpSpPr>
            <p:cxnSp>
              <p:nvCxnSpPr>
                <p:cNvPr id="199" name="AutoShape 91"/>
                <p:cNvCxnSpPr>
                  <a:cxnSpLocks noChangeShapeType="1"/>
                </p:cNvCxnSpPr>
                <p:nvPr/>
              </p:nvCxnSpPr>
              <p:spPr bwMode="auto">
                <a:xfrm flipH="1">
                  <a:off x="4320" y="7395"/>
                  <a:ext cx="135" cy="19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0" name="AutoShape 92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0" y="7395"/>
                  <a:ext cx="135" cy="19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1" name="AutoShape 93"/>
                <p:cNvCxnSpPr>
                  <a:cxnSpLocks noChangeShapeType="1"/>
                </p:cNvCxnSpPr>
                <p:nvPr/>
              </p:nvCxnSpPr>
              <p:spPr bwMode="auto">
                <a:xfrm flipH="1">
                  <a:off x="4800" y="7395"/>
                  <a:ext cx="135" cy="19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2" name="AutoShape 94"/>
                <p:cNvCxnSpPr>
                  <a:cxnSpLocks noChangeShapeType="1"/>
                </p:cNvCxnSpPr>
                <p:nvPr/>
              </p:nvCxnSpPr>
              <p:spPr bwMode="auto">
                <a:xfrm>
                  <a:off x="4455" y="7395"/>
                  <a:ext cx="105" cy="19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3" name="AutoShape 95"/>
                <p:cNvCxnSpPr>
                  <a:cxnSpLocks noChangeShapeType="1"/>
                </p:cNvCxnSpPr>
                <p:nvPr/>
              </p:nvCxnSpPr>
              <p:spPr bwMode="auto">
                <a:xfrm>
                  <a:off x="4695" y="7395"/>
                  <a:ext cx="105" cy="19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4" name="AutoShape 96"/>
                <p:cNvCxnSpPr>
                  <a:cxnSpLocks noChangeShapeType="1"/>
                </p:cNvCxnSpPr>
                <p:nvPr/>
              </p:nvCxnSpPr>
              <p:spPr bwMode="auto">
                <a:xfrm>
                  <a:off x="4935" y="7395"/>
                  <a:ext cx="105" cy="19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149" name="AutoShape 97"/>
            <p:cNvCxnSpPr>
              <a:cxnSpLocks noChangeShapeType="1"/>
            </p:cNvCxnSpPr>
            <p:nvPr/>
          </p:nvCxnSpPr>
          <p:spPr bwMode="auto">
            <a:xfrm rot="5400000">
              <a:off x="8348811" y="4470979"/>
              <a:ext cx="1112914" cy="384616"/>
            </a:xfrm>
            <a:prstGeom prst="bentConnector3">
              <a:avLst>
                <a:gd name="adj1" fmla="val 10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98"/>
            <p:cNvCxnSpPr>
              <a:cxnSpLocks noChangeShapeType="1"/>
            </p:cNvCxnSpPr>
            <p:nvPr/>
          </p:nvCxnSpPr>
          <p:spPr bwMode="auto">
            <a:xfrm flipV="1">
              <a:off x="8711556" y="6084301"/>
              <a:ext cx="0" cy="4226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Text Box 99"/>
            <p:cNvSpPr txBox="1">
              <a:spLocks noChangeArrowheads="1"/>
            </p:cNvSpPr>
            <p:nvPr/>
          </p:nvSpPr>
          <p:spPr bwMode="auto">
            <a:xfrm>
              <a:off x="5665500" y="2513030"/>
              <a:ext cx="673782" cy="4621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V1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52" name="AutoShape 100"/>
            <p:cNvCxnSpPr>
              <a:cxnSpLocks noChangeShapeType="1"/>
            </p:cNvCxnSpPr>
            <p:nvPr/>
          </p:nvCxnSpPr>
          <p:spPr bwMode="auto">
            <a:xfrm flipH="1">
              <a:off x="5974317" y="2989355"/>
              <a:ext cx="5671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" name="Text Box 101"/>
            <p:cNvSpPr txBox="1">
              <a:spLocks noChangeArrowheads="1"/>
            </p:cNvSpPr>
            <p:nvPr/>
          </p:nvSpPr>
          <p:spPr bwMode="auto">
            <a:xfrm>
              <a:off x="6631521" y="2950898"/>
              <a:ext cx="673782" cy="4621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R1</a:t>
              </a:r>
              <a:endParaRPr lang="es-CO" sz="2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154" name="Group 102"/>
            <p:cNvGrpSpPr>
              <a:grpSpLocks/>
            </p:cNvGrpSpPr>
            <p:nvPr/>
          </p:nvGrpSpPr>
          <p:grpSpPr bwMode="auto">
            <a:xfrm>
              <a:off x="6541417" y="2753115"/>
              <a:ext cx="808539" cy="237178"/>
              <a:chOff x="4425" y="7395"/>
              <a:chExt cx="720" cy="195"/>
            </a:xfrm>
          </p:grpSpPr>
          <p:cxnSp>
            <p:nvCxnSpPr>
              <p:cNvPr id="191" name="AutoShape 103"/>
              <p:cNvCxnSpPr>
                <a:cxnSpLocks noChangeShapeType="1"/>
              </p:cNvCxnSpPr>
              <p:nvPr/>
            </p:nvCxnSpPr>
            <p:spPr bwMode="auto">
              <a:xfrm flipH="1">
                <a:off x="442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2" name="AutoShape 104"/>
              <p:cNvCxnSpPr>
                <a:cxnSpLocks noChangeShapeType="1"/>
              </p:cNvCxnSpPr>
              <p:nvPr/>
            </p:nvCxnSpPr>
            <p:spPr bwMode="auto">
              <a:xfrm flipH="1">
                <a:off x="466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3" name="AutoShape 105"/>
              <p:cNvCxnSpPr>
                <a:cxnSpLocks noChangeShapeType="1"/>
              </p:cNvCxnSpPr>
              <p:nvPr/>
            </p:nvCxnSpPr>
            <p:spPr bwMode="auto">
              <a:xfrm flipH="1">
                <a:off x="490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" name="AutoShape 106"/>
              <p:cNvCxnSpPr>
                <a:cxnSpLocks noChangeShapeType="1"/>
              </p:cNvCxnSpPr>
              <p:nvPr/>
            </p:nvCxnSpPr>
            <p:spPr bwMode="auto">
              <a:xfrm>
                <a:off x="456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" name="AutoShape 107"/>
              <p:cNvCxnSpPr>
                <a:cxnSpLocks noChangeShapeType="1"/>
              </p:cNvCxnSpPr>
              <p:nvPr/>
            </p:nvCxnSpPr>
            <p:spPr bwMode="auto">
              <a:xfrm>
                <a:off x="480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6" name="AutoShape 108"/>
              <p:cNvCxnSpPr>
                <a:cxnSpLocks noChangeShapeType="1"/>
              </p:cNvCxnSpPr>
              <p:nvPr/>
            </p:nvCxnSpPr>
            <p:spPr bwMode="auto">
              <a:xfrm>
                <a:off x="504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5" name="Text Box 109"/>
            <p:cNvSpPr txBox="1">
              <a:spLocks noChangeArrowheads="1"/>
            </p:cNvSpPr>
            <p:nvPr/>
          </p:nvSpPr>
          <p:spPr bwMode="auto">
            <a:xfrm>
              <a:off x="5665500" y="3408978"/>
              <a:ext cx="673782" cy="459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V2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56" name="AutoShape 110"/>
            <p:cNvCxnSpPr>
              <a:cxnSpLocks noChangeShapeType="1"/>
            </p:cNvCxnSpPr>
            <p:nvPr/>
          </p:nvCxnSpPr>
          <p:spPr bwMode="auto">
            <a:xfrm flipH="1">
              <a:off x="5974317" y="3868131"/>
              <a:ext cx="567100" cy="30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7" name="Text Box 111"/>
            <p:cNvSpPr txBox="1">
              <a:spLocks noChangeArrowheads="1"/>
            </p:cNvSpPr>
            <p:nvPr/>
          </p:nvSpPr>
          <p:spPr bwMode="auto">
            <a:xfrm>
              <a:off x="6631521" y="3832716"/>
              <a:ext cx="673782" cy="4621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R1</a:t>
              </a:r>
              <a:endParaRPr lang="es-CO" sz="2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158" name="Group 112"/>
            <p:cNvGrpSpPr>
              <a:grpSpLocks/>
            </p:cNvGrpSpPr>
            <p:nvPr/>
          </p:nvGrpSpPr>
          <p:grpSpPr bwMode="auto">
            <a:xfrm>
              <a:off x="6541417" y="3636363"/>
              <a:ext cx="808539" cy="237178"/>
              <a:chOff x="4425" y="7395"/>
              <a:chExt cx="720" cy="195"/>
            </a:xfrm>
          </p:grpSpPr>
          <p:cxnSp>
            <p:nvCxnSpPr>
              <p:cNvPr id="185" name="AutoShape 113"/>
              <p:cNvCxnSpPr>
                <a:cxnSpLocks noChangeShapeType="1"/>
              </p:cNvCxnSpPr>
              <p:nvPr/>
            </p:nvCxnSpPr>
            <p:spPr bwMode="auto">
              <a:xfrm flipH="1">
                <a:off x="442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6" name="AutoShape 114"/>
              <p:cNvCxnSpPr>
                <a:cxnSpLocks noChangeShapeType="1"/>
              </p:cNvCxnSpPr>
              <p:nvPr/>
            </p:nvCxnSpPr>
            <p:spPr bwMode="auto">
              <a:xfrm flipH="1">
                <a:off x="466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7" name="AutoShape 115"/>
              <p:cNvCxnSpPr>
                <a:cxnSpLocks noChangeShapeType="1"/>
              </p:cNvCxnSpPr>
              <p:nvPr/>
            </p:nvCxnSpPr>
            <p:spPr bwMode="auto">
              <a:xfrm flipH="1">
                <a:off x="490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8" name="AutoShape 116"/>
              <p:cNvCxnSpPr>
                <a:cxnSpLocks noChangeShapeType="1"/>
              </p:cNvCxnSpPr>
              <p:nvPr/>
            </p:nvCxnSpPr>
            <p:spPr bwMode="auto">
              <a:xfrm>
                <a:off x="456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9" name="AutoShape 117"/>
              <p:cNvCxnSpPr>
                <a:cxnSpLocks noChangeShapeType="1"/>
              </p:cNvCxnSpPr>
              <p:nvPr/>
            </p:nvCxnSpPr>
            <p:spPr bwMode="auto">
              <a:xfrm>
                <a:off x="480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0" name="AutoShape 118"/>
              <p:cNvCxnSpPr>
                <a:cxnSpLocks noChangeShapeType="1"/>
              </p:cNvCxnSpPr>
              <p:nvPr/>
            </p:nvCxnSpPr>
            <p:spPr bwMode="auto">
              <a:xfrm>
                <a:off x="504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9" name="Text Box 119"/>
            <p:cNvSpPr txBox="1">
              <a:spLocks noChangeArrowheads="1"/>
            </p:cNvSpPr>
            <p:nvPr/>
          </p:nvSpPr>
          <p:spPr bwMode="auto">
            <a:xfrm>
              <a:off x="5665500" y="4524932"/>
              <a:ext cx="673782" cy="4621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Vn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60" name="AutoShape 120"/>
            <p:cNvCxnSpPr>
              <a:cxnSpLocks noChangeShapeType="1"/>
            </p:cNvCxnSpPr>
            <p:nvPr/>
          </p:nvCxnSpPr>
          <p:spPr bwMode="auto">
            <a:xfrm flipH="1">
              <a:off x="5974317" y="4999826"/>
              <a:ext cx="5671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" name="Text Box 121"/>
            <p:cNvSpPr txBox="1">
              <a:spLocks noChangeArrowheads="1"/>
            </p:cNvSpPr>
            <p:nvPr/>
          </p:nvSpPr>
          <p:spPr bwMode="auto">
            <a:xfrm>
              <a:off x="6631521" y="4948672"/>
              <a:ext cx="673782" cy="4621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R1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162" name="Group 122"/>
            <p:cNvGrpSpPr>
              <a:grpSpLocks/>
            </p:cNvGrpSpPr>
            <p:nvPr/>
          </p:nvGrpSpPr>
          <p:grpSpPr bwMode="auto">
            <a:xfrm>
              <a:off x="6541417" y="4762648"/>
              <a:ext cx="808539" cy="237178"/>
              <a:chOff x="4425" y="7395"/>
              <a:chExt cx="720" cy="195"/>
            </a:xfrm>
          </p:grpSpPr>
          <p:cxnSp>
            <p:nvCxnSpPr>
              <p:cNvPr id="179" name="AutoShape 123"/>
              <p:cNvCxnSpPr>
                <a:cxnSpLocks noChangeShapeType="1"/>
              </p:cNvCxnSpPr>
              <p:nvPr/>
            </p:nvCxnSpPr>
            <p:spPr bwMode="auto">
              <a:xfrm flipH="1">
                <a:off x="442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0" name="AutoShape 124"/>
              <p:cNvCxnSpPr>
                <a:cxnSpLocks noChangeShapeType="1"/>
              </p:cNvCxnSpPr>
              <p:nvPr/>
            </p:nvCxnSpPr>
            <p:spPr bwMode="auto">
              <a:xfrm flipH="1">
                <a:off x="466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" name="AutoShape 125"/>
              <p:cNvCxnSpPr>
                <a:cxnSpLocks noChangeShapeType="1"/>
              </p:cNvCxnSpPr>
              <p:nvPr/>
            </p:nvCxnSpPr>
            <p:spPr bwMode="auto">
              <a:xfrm flipH="1">
                <a:off x="490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2" name="AutoShape 126"/>
              <p:cNvCxnSpPr>
                <a:cxnSpLocks noChangeShapeType="1"/>
              </p:cNvCxnSpPr>
              <p:nvPr/>
            </p:nvCxnSpPr>
            <p:spPr bwMode="auto">
              <a:xfrm>
                <a:off x="456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3" name="AutoShape 127"/>
              <p:cNvCxnSpPr>
                <a:cxnSpLocks noChangeShapeType="1"/>
              </p:cNvCxnSpPr>
              <p:nvPr/>
            </p:nvCxnSpPr>
            <p:spPr bwMode="auto">
              <a:xfrm>
                <a:off x="480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" name="AutoShape 128"/>
              <p:cNvCxnSpPr>
                <a:cxnSpLocks noChangeShapeType="1"/>
              </p:cNvCxnSpPr>
              <p:nvPr/>
            </p:nvCxnSpPr>
            <p:spPr bwMode="auto">
              <a:xfrm>
                <a:off x="504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3" name="AutoShape 129"/>
            <p:cNvCxnSpPr>
              <a:cxnSpLocks noChangeShapeType="1"/>
            </p:cNvCxnSpPr>
            <p:nvPr/>
          </p:nvCxnSpPr>
          <p:spPr bwMode="auto">
            <a:xfrm flipH="1">
              <a:off x="7349955" y="5001119"/>
              <a:ext cx="9152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" name="AutoShape 130"/>
            <p:cNvCxnSpPr>
              <a:cxnSpLocks noChangeShapeType="1"/>
            </p:cNvCxnSpPr>
            <p:nvPr/>
          </p:nvCxnSpPr>
          <p:spPr bwMode="auto">
            <a:xfrm rot="10800000">
              <a:off x="7349955" y="2989355"/>
              <a:ext cx="1768678" cy="544293"/>
            </a:xfrm>
            <a:prstGeom prst="bentConnector3">
              <a:avLst>
                <a:gd name="adj1" fmla="val 4869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" name="AutoShape 131"/>
            <p:cNvCxnSpPr>
              <a:cxnSpLocks noChangeShapeType="1"/>
            </p:cNvCxnSpPr>
            <p:nvPr/>
          </p:nvCxnSpPr>
          <p:spPr bwMode="auto">
            <a:xfrm rot="10800000" flipV="1">
              <a:off x="7349955" y="3554934"/>
              <a:ext cx="915221" cy="313196"/>
            </a:xfrm>
            <a:prstGeom prst="bentConnector3">
              <a:avLst>
                <a:gd name="adj1" fmla="val 611"/>
              </a:avLst>
            </a:prstGeom>
            <a:noFill/>
            <a:ln w="9525">
              <a:solidFill>
                <a:srgbClr val="000000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AutoShape 132"/>
            <p:cNvCxnSpPr>
              <a:cxnSpLocks noChangeShapeType="1"/>
            </p:cNvCxnSpPr>
            <p:nvPr/>
          </p:nvCxnSpPr>
          <p:spPr bwMode="auto">
            <a:xfrm flipV="1">
              <a:off x="8265176" y="4768192"/>
              <a:ext cx="0" cy="2316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AutoShape 133"/>
            <p:cNvCxnSpPr>
              <a:cxnSpLocks noChangeShapeType="1"/>
            </p:cNvCxnSpPr>
            <p:nvPr/>
          </p:nvCxnSpPr>
          <p:spPr bwMode="auto">
            <a:xfrm flipV="1">
              <a:off x="8265176" y="3892457"/>
              <a:ext cx="0" cy="8149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" name="Text Box 134"/>
            <p:cNvSpPr txBox="1">
              <a:spLocks noChangeArrowheads="1"/>
            </p:cNvSpPr>
            <p:nvPr/>
          </p:nvSpPr>
          <p:spPr bwMode="auto">
            <a:xfrm>
              <a:off x="10540527" y="3297363"/>
              <a:ext cx="1485556" cy="459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Vsalida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69" name="AutoShape 135"/>
            <p:cNvCxnSpPr>
              <a:cxnSpLocks noChangeShapeType="1"/>
            </p:cNvCxnSpPr>
            <p:nvPr/>
          </p:nvCxnSpPr>
          <p:spPr bwMode="auto">
            <a:xfrm flipH="1">
              <a:off x="10109287" y="3806510"/>
              <a:ext cx="77765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0" name="Group 136"/>
            <p:cNvGrpSpPr>
              <a:grpSpLocks/>
            </p:cNvGrpSpPr>
            <p:nvPr/>
          </p:nvGrpSpPr>
          <p:grpSpPr bwMode="auto">
            <a:xfrm>
              <a:off x="9118634" y="2691504"/>
              <a:ext cx="808539" cy="237178"/>
              <a:chOff x="4425" y="7395"/>
              <a:chExt cx="720" cy="195"/>
            </a:xfrm>
          </p:grpSpPr>
          <p:cxnSp>
            <p:nvCxnSpPr>
              <p:cNvPr id="173" name="AutoShape 137"/>
              <p:cNvCxnSpPr>
                <a:cxnSpLocks noChangeShapeType="1"/>
              </p:cNvCxnSpPr>
              <p:nvPr/>
            </p:nvCxnSpPr>
            <p:spPr bwMode="auto">
              <a:xfrm flipH="1">
                <a:off x="442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" name="AutoShape 138"/>
              <p:cNvCxnSpPr>
                <a:cxnSpLocks noChangeShapeType="1"/>
              </p:cNvCxnSpPr>
              <p:nvPr/>
            </p:nvCxnSpPr>
            <p:spPr bwMode="auto">
              <a:xfrm flipH="1">
                <a:off x="466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5" name="AutoShape 139"/>
              <p:cNvCxnSpPr>
                <a:cxnSpLocks noChangeShapeType="1"/>
              </p:cNvCxnSpPr>
              <p:nvPr/>
            </p:nvCxnSpPr>
            <p:spPr bwMode="auto">
              <a:xfrm flipH="1">
                <a:off x="490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6" name="AutoShape 140"/>
              <p:cNvCxnSpPr>
                <a:cxnSpLocks noChangeShapeType="1"/>
              </p:cNvCxnSpPr>
              <p:nvPr/>
            </p:nvCxnSpPr>
            <p:spPr bwMode="auto">
              <a:xfrm>
                <a:off x="456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" name="AutoShape 141"/>
              <p:cNvCxnSpPr>
                <a:cxnSpLocks noChangeShapeType="1"/>
              </p:cNvCxnSpPr>
              <p:nvPr/>
            </p:nvCxnSpPr>
            <p:spPr bwMode="auto">
              <a:xfrm>
                <a:off x="480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8" name="AutoShape 142"/>
              <p:cNvCxnSpPr>
                <a:cxnSpLocks noChangeShapeType="1"/>
              </p:cNvCxnSpPr>
              <p:nvPr/>
            </p:nvCxnSpPr>
            <p:spPr bwMode="auto">
              <a:xfrm>
                <a:off x="504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1" name="AutoShape 143"/>
            <p:cNvCxnSpPr>
              <a:cxnSpLocks noChangeShapeType="1"/>
            </p:cNvCxnSpPr>
            <p:nvPr/>
          </p:nvCxnSpPr>
          <p:spPr bwMode="auto">
            <a:xfrm rot="5400000">
              <a:off x="8612541" y="3027439"/>
              <a:ext cx="605108" cy="404269"/>
            </a:xfrm>
            <a:prstGeom prst="bentConnector3">
              <a:avLst>
                <a:gd name="adj1" fmla="val 300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AutoShape 144"/>
            <p:cNvCxnSpPr>
              <a:cxnSpLocks noChangeShapeType="1"/>
            </p:cNvCxnSpPr>
            <p:nvPr/>
          </p:nvCxnSpPr>
          <p:spPr bwMode="auto">
            <a:xfrm rot="5400000" flipH="1">
              <a:off x="9759517" y="3096078"/>
              <a:ext cx="857491" cy="519373"/>
            </a:xfrm>
            <a:prstGeom prst="bentConnector3">
              <a:avLst>
                <a:gd name="adj1" fmla="val 100282"/>
              </a:avLst>
            </a:prstGeom>
            <a:noFill/>
            <a:ln w="9525">
              <a:solidFill>
                <a:srgbClr val="000000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671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85535"/>
              </p:ext>
            </p:extLst>
          </p:nvPr>
        </p:nvGraphicFramePr>
        <p:xfrm>
          <a:off x="6635297" y="4221163"/>
          <a:ext cx="4649788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83" name="Equation" r:id="rId3" imgW="1307880" imgH="393480" progId="Equation.DSMT4">
                  <p:embed/>
                </p:oleObj>
              </mc:Choice>
              <mc:Fallback>
                <p:oleObj name="Equation" r:id="rId3" imgW="1307880" imgH="393480" progId="Equation.DSMT4">
                  <p:embed/>
                  <p:pic>
                    <p:nvPicPr>
                      <p:cNvPr id="9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297" y="4221163"/>
                        <a:ext cx="4649788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43" y="365125"/>
            <a:ext cx="10903857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Amplificador Inversor Derivador</a:t>
            </a:r>
            <a:endParaRPr lang="es-ES_tradnl" altLang="es-CO" b="1" dirty="0"/>
          </a:p>
        </p:txBody>
      </p:sp>
      <p:grpSp>
        <p:nvGrpSpPr>
          <p:cNvPr id="75" name="Grupo 74"/>
          <p:cNvGrpSpPr/>
          <p:nvPr/>
        </p:nvGrpSpPr>
        <p:grpSpPr>
          <a:xfrm>
            <a:off x="507999" y="2041593"/>
            <a:ext cx="5756177" cy="2652401"/>
            <a:chOff x="3921584" y="5942866"/>
            <a:chExt cx="2994632" cy="1345347"/>
          </a:xfrm>
        </p:grpSpPr>
        <p:sp>
          <p:nvSpPr>
            <p:cNvPr id="76" name="Text Box 246"/>
            <p:cNvSpPr txBox="1">
              <a:spLocks noChangeArrowheads="1"/>
            </p:cNvSpPr>
            <p:nvPr/>
          </p:nvSpPr>
          <p:spPr bwMode="auto">
            <a:xfrm>
              <a:off x="5560971" y="5942866"/>
              <a:ext cx="382588" cy="2397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7" name="Text Box 278"/>
            <p:cNvSpPr txBox="1">
              <a:spLocks noChangeArrowheads="1"/>
            </p:cNvSpPr>
            <p:nvPr/>
          </p:nvSpPr>
          <p:spPr bwMode="auto">
            <a:xfrm>
              <a:off x="4625650" y="6264167"/>
              <a:ext cx="382587" cy="239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78" name="Group 279"/>
            <p:cNvGrpSpPr>
              <a:grpSpLocks/>
            </p:cNvGrpSpPr>
            <p:nvPr/>
          </p:nvGrpSpPr>
          <p:grpSpPr bwMode="auto">
            <a:xfrm>
              <a:off x="5503863" y="6477000"/>
              <a:ext cx="561975" cy="571500"/>
              <a:chOff x="3465" y="6045"/>
              <a:chExt cx="885" cy="900"/>
            </a:xfrm>
          </p:grpSpPr>
          <p:cxnSp>
            <p:nvCxnSpPr>
              <p:cNvPr id="106" name="AutoShape 280"/>
              <p:cNvCxnSpPr>
                <a:cxnSpLocks noChangeShapeType="1"/>
              </p:cNvCxnSpPr>
              <p:nvPr/>
            </p:nvCxnSpPr>
            <p:spPr bwMode="auto">
              <a:xfrm>
                <a:off x="3465" y="6045"/>
                <a:ext cx="0" cy="9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AutoShape 281"/>
              <p:cNvCxnSpPr>
                <a:cxnSpLocks noChangeShapeType="1"/>
              </p:cNvCxnSpPr>
              <p:nvPr/>
            </p:nvCxnSpPr>
            <p:spPr bwMode="auto">
              <a:xfrm flipH="1">
                <a:off x="3465" y="6465"/>
                <a:ext cx="885" cy="4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AutoShape 282"/>
              <p:cNvCxnSpPr>
                <a:cxnSpLocks noChangeShapeType="1"/>
              </p:cNvCxnSpPr>
              <p:nvPr/>
            </p:nvCxnSpPr>
            <p:spPr bwMode="auto">
              <a:xfrm>
                <a:off x="3465" y="6045"/>
                <a:ext cx="885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9" name="AutoShape 283"/>
            <p:cNvCxnSpPr>
              <a:cxnSpLocks noChangeShapeType="1"/>
            </p:cNvCxnSpPr>
            <p:nvPr/>
          </p:nvCxnSpPr>
          <p:spPr bwMode="auto">
            <a:xfrm flipH="1">
              <a:off x="5535613" y="6610350"/>
              <a:ext cx="9525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0" name="Group 284"/>
            <p:cNvGrpSpPr>
              <a:grpSpLocks/>
            </p:cNvGrpSpPr>
            <p:nvPr/>
          </p:nvGrpSpPr>
          <p:grpSpPr bwMode="auto">
            <a:xfrm>
              <a:off x="5535613" y="6861175"/>
              <a:ext cx="95250" cy="77788"/>
              <a:chOff x="2359" y="7200"/>
              <a:chExt cx="151" cy="122"/>
            </a:xfrm>
          </p:grpSpPr>
          <p:cxnSp>
            <p:nvCxnSpPr>
              <p:cNvPr id="104" name="AutoShape 285"/>
              <p:cNvCxnSpPr>
                <a:cxnSpLocks noChangeShapeType="1"/>
              </p:cNvCxnSpPr>
              <p:nvPr/>
            </p:nvCxnSpPr>
            <p:spPr bwMode="auto">
              <a:xfrm>
                <a:off x="2430" y="7200"/>
                <a:ext cx="1" cy="1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" name="AutoShape 286"/>
              <p:cNvCxnSpPr>
                <a:cxnSpLocks noChangeShapeType="1"/>
              </p:cNvCxnSpPr>
              <p:nvPr/>
            </p:nvCxnSpPr>
            <p:spPr bwMode="auto">
              <a:xfrm flipH="1">
                <a:off x="2359" y="7260"/>
                <a:ext cx="15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1" name="AutoShape 287"/>
            <p:cNvCxnSpPr>
              <a:cxnSpLocks noChangeShapeType="1"/>
            </p:cNvCxnSpPr>
            <p:nvPr/>
          </p:nvCxnSpPr>
          <p:spPr bwMode="auto">
            <a:xfrm rot="5400000">
              <a:off x="5218113" y="6956425"/>
              <a:ext cx="331787" cy="217488"/>
            </a:xfrm>
            <a:prstGeom prst="bentConnector3">
              <a:avLst>
                <a:gd name="adj1" fmla="val 19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288"/>
            <p:cNvCxnSpPr>
              <a:cxnSpLocks noChangeShapeType="1"/>
            </p:cNvCxnSpPr>
            <p:nvPr/>
          </p:nvCxnSpPr>
          <p:spPr bwMode="auto">
            <a:xfrm rot="10800000">
              <a:off x="4843463" y="6610350"/>
              <a:ext cx="6604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Text Box 289"/>
            <p:cNvSpPr txBox="1">
              <a:spLocks noChangeArrowheads="1"/>
            </p:cNvSpPr>
            <p:nvPr/>
          </p:nvSpPr>
          <p:spPr bwMode="auto">
            <a:xfrm>
              <a:off x="6316663" y="6487676"/>
              <a:ext cx="599553" cy="241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Vsalida</a:t>
              </a:r>
              <a:endParaRPr lang="es-CO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84" name="AutoShape 290"/>
            <p:cNvCxnSpPr>
              <a:cxnSpLocks noChangeShapeType="1"/>
            </p:cNvCxnSpPr>
            <p:nvPr/>
          </p:nvCxnSpPr>
          <p:spPr bwMode="auto">
            <a:xfrm flipH="1">
              <a:off x="6065838" y="6742113"/>
              <a:ext cx="4413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5" name="Group 291"/>
            <p:cNvGrpSpPr>
              <a:grpSpLocks/>
            </p:cNvGrpSpPr>
            <p:nvPr/>
          </p:nvGrpSpPr>
          <p:grpSpPr bwMode="auto">
            <a:xfrm>
              <a:off x="5505450" y="6170613"/>
              <a:ext cx="457200" cy="123825"/>
              <a:chOff x="4425" y="7395"/>
              <a:chExt cx="720" cy="195"/>
            </a:xfrm>
          </p:grpSpPr>
          <p:cxnSp>
            <p:nvCxnSpPr>
              <p:cNvPr id="98" name="AutoShape 292"/>
              <p:cNvCxnSpPr>
                <a:cxnSpLocks noChangeShapeType="1"/>
              </p:cNvCxnSpPr>
              <p:nvPr/>
            </p:nvCxnSpPr>
            <p:spPr bwMode="auto">
              <a:xfrm flipH="1">
                <a:off x="442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" name="AutoShape 293"/>
              <p:cNvCxnSpPr>
                <a:cxnSpLocks noChangeShapeType="1"/>
              </p:cNvCxnSpPr>
              <p:nvPr/>
            </p:nvCxnSpPr>
            <p:spPr bwMode="auto">
              <a:xfrm flipH="1">
                <a:off x="466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294"/>
              <p:cNvCxnSpPr>
                <a:cxnSpLocks noChangeShapeType="1"/>
              </p:cNvCxnSpPr>
              <p:nvPr/>
            </p:nvCxnSpPr>
            <p:spPr bwMode="auto">
              <a:xfrm flipH="1">
                <a:off x="490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AutoShape 295"/>
              <p:cNvCxnSpPr>
                <a:cxnSpLocks noChangeShapeType="1"/>
              </p:cNvCxnSpPr>
              <p:nvPr/>
            </p:nvCxnSpPr>
            <p:spPr bwMode="auto">
              <a:xfrm>
                <a:off x="456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" name="AutoShape 296"/>
              <p:cNvCxnSpPr>
                <a:cxnSpLocks noChangeShapeType="1"/>
              </p:cNvCxnSpPr>
              <p:nvPr/>
            </p:nvCxnSpPr>
            <p:spPr bwMode="auto">
              <a:xfrm>
                <a:off x="480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297"/>
              <p:cNvCxnSpPr>
                <a:cxnSpLocks noChangeShapeType="1"/>
              </p:cNvCxnSpPr>
              <p:nvPr/>
            </p:nvCxnSpPr>
            <p:spPr bwMode="auto">
              <a:xfrm>
                <a:off x="504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6" name="AutoShape 298"/>
            <p:cNvCxnSpPr>
              <a:cxnSpLocks noChangeShapeType="1"/>
            </p:cNvCxnSpPr>
            <p:nvPr/>
          </p:nvCxnSpPr>
          <p:spPr bwMode="auto">
            <a:xfrm rot="5400000">
              <a:off x="5230813" y="6337300"/>
              <a:ext cx="317500" cy="230188"/>
            </a:xfrm>
            <a:prstGeom prst="bentConnector3">
              <a:avLst>
                <a:gd name="adj1" fmla="val 300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299"/>
            <p:cNvCxnSpPr>
              <a:cxnSpLocks noChangeShapeType="1"/>
            </p:cNvCxnSpPr>
            <p:nvPr/>
          </p:nvCxnSpPr>
          <p:spPr bwMode="auto">
            <a:xfrm rot="5400000" flipH="1">
              <a:off x="5884863" y="6370638"/>
              <a:ext cx="449262" cy="293687"/>
            </a:xfrm>
            <a:prstGeom prst="bentConnector3">
              <a:avLst>
                <a:gd name="adj1" fmla="val 100282"/>
              </a:avLst>
            </a:prstGeom>
            <a:noFill/>
            <a:ln w="9525">
              <a:solidFill>
                <a:srgbClr val="000000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Text Box 300"/>
            <p:cNvSpPr txBox="1">
              <a:spLocks noChangeArrowheads="1"/>
            </p:cNvSpPr>
            <p:nvPr/>
          </p:nvSpPr>
          <p:spPr bwMode="auto">
            <a:xfrm>
              <a:off x="3921584" y="6355914"/>
              <a:ext cx="692149" cy="241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Ventrada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89" name="AutoShape 301"/>
            <p:cNvCxnSpPr>
              <a:cxnSpLocks noChangeShapeType="1"/>
            </p:cNvCxnSpPr>
            <p:nvPr/>
          </p:nvCxnSpPr>
          <p:spPr bwMode="auto">
            <a:xfrm flipH="1">
              <a:off x="4249738" y="6610350"/>
              <a:ext cx="5302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0" name="Group 302"/>
            <p:cNvGrpSpPr>
              <a:grpSpLocks/>
            </p:cNvGrpSpPr>
            <p:nvPr/>
          </p:nvGrpSpPr>
          <p:grpSpPr bwMode="auto">
            <a:xfrm>
              <a:off x="5184775" y="7232650"/>
              <a:ext cx="188913" cy="55563"/>
              <a:chOff x="3743" y="7322"/>
              <a:chExt cx="298" cy="89"/>
            </a:xfrm>
          </p:grpSpPr>
          <p:cxnSp>
            <p:nvCxnSpPr>
              <p:cNvPr id="95" name="AutoShape 303"/>
              <p:cNvCxnSpPr>
                <a:cxnSpLocks noChangeShapeType="1"/>
              </p:cNvCxnSpPr>
              <p:nvPr/>
            </p:nvCxnSpPr>
            <p:spPr bwMode="auto">
              <a:xfrm flipH="1">
                <a:off x="3743" y="7322"/>
                <a:ext cx="29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AutoShape 304"/>
              <p:cNvCxnSpPr>
                <a:cxnSpLocks noChangeShapeType="1"/>
              </p:cNvCxnSpPr>
              <p:nvPr/>
            </p:nvCxnSpPr>
            <p:spPr bwMode="auto">
              <a:xfrm flipH="1">
                <a:off x="3808" y="7365"/>
                <a:ext cx="15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" name="AutoShape 305"/>
              <p:cNvCxnSpPr>
                <a:cxnSpLocks noChangeShapeType="1"/>
              </p:cNvCxnSpPr>
              <p:nvPr/>
            </p:nvCxnSpPr>
            <p:spPr bwMode="auto">
              <a:xfrm flipH="1">
                <a:off x="3836" y="7411"/>
                <a:ext cx="9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3" name="AutoShape 306"/>
            <p:cNvCxnSpPr>
              <a:cxnSpLocks noChangeShapeType="1"/>
            </p:cNvCxnSpPr>
            <p:nvPr/>
          </p:nvCxnSpPr>
          <p:spPr bwMode="auto">
            <a:xfrm flipV="1">
              <a:off x="4843463" y="6502400"/>
              <a:ext cx="0" cy="1952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AutoShape 307"/>
            <p:cNvCxnSpPr>
              <a:cxnSpLocks noChangeShapeType="1"/>
            </p:cNvCxnSpPr>
            <p:nvPr/>
          </p:nvCxnSpPr>
          <p:spPr bwMode="auto">
            <a:xfrm flipV="1">
              <a:off x="4779963" y="6502400"/>
              <a:ext cx="0" cy="1952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45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97930"/>
              </p:ext>
            </p:extLst>
          </p:nvPr>
        </p:nvGraphicFramePr>
        <p:xfrm>
          <a:off x="6416675" y="4221163"/>
          <a:ext cx="5145088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06" name="Equation" r:id="rId3" imgW="1447560" imgH="393480" progId="Equation.DSMT4">
                  <p:embed/>
                </p:oleObj>
              </mc:Choice>
              <mc:Fallback>
                <p:oleObj name="Equation" r:id="rId3" imgW="1447560" imgH="393480" progId="Equation.DSMT4">
                  <p:embed/>
                  <p:pic>
                    <p:nvPicPr>
                      <p:cNvPr id="9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5" y="4221163"/>
                        <a:ext cx="5145088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43" y="365125"/>
            <a:ext cx="10903857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Amplificador Inversor Integrador</a:t>
            </a:r>
            <a:endParaRPr lang="es-ES_tradnl" altLang="es-CO" b="1" dirty="0"/>
          </a:p>
        </p:txBody>
      </p:sp>
      <p:grpSp>
        <p:nvGrpSpPr>
          <p:cNvPr id="78" name="Group 279"/>
          <p:cNvGrpSpPr>
            <a:grpSpLocks/>
          </p:cNvGrpSpPr>
          <p:nvPr/>
        </p:nvGrpSpPr>
        <p:grpSpPr bwMode="auto">
          <a:xfrm>
            <a:off x="3549400" y="3094658"/>
            <a:ext cx="1080209" cy="1126733"/>
            <a:chOff x="3465" y="6045"/>
            <a:chExt cx="885" cy="900"/>
          </a:xfrm>
        </p:grpSpPr>
        <p:cxnSp>
          <p:nvCxnSpPr>
            <p:cNvPr id="106" name="AutoShape 280"/>
            <p:cNvCxnSpPr>
              <a:cxnSpLocks noChangeShapeType="1"/>
            </p:cNvCxnSpPr>
            <p:nvPr/>
          </p:nvCxnSpPr>
          <p:spPr bwMode="auto">
            <a:xfrm>
              <a:off x="3465" y="6045"/>
              <a:ext cx="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281"/>
            <p:cNvCxnSpPr>
              <a:cxnSpLocks noChangeShapeType="1"/>
            </p:cNvCxnSpPr>
            <p:nvPr/>
          </p:nvCxnSpPr>
          <p:spPr bwMode="auto">
            <a:xfrm flipH="1">
              <a:off x="3465" y="6465"/>
              <a:ext cx="885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AutoShape 282"/>
            <p:cNvCxnSpPr>
              <a:cxnSpLocks noChangeShapeType="1"/>
            </p:cNvCxnSpPr>
            <p:nvPr/>
          </p:nvCxnSpPr>
          <p:spPr bwMode="auto">
            <a:xfrm>
              <a:off x="3465" y="6045"/>
              <a:ext cx="885" cy="4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9" name="AutoShape 283"/>
          <p:cNvCxnSpPr>
            <a:cxnSpLocks noChangeShapeType="1"/>
          </p:cNvCxnSpPr>
          <p:nvPr/>
        </p:nvCxnSpPr>
        <p:spPr bwMode="auto">
          <a:xfrm flipH="1">
            <a:off x="3610429" y="3357562"/>
            <a:ext cx="183086" cy="31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0" name="Group 284"/>
          <p:cNvGrpSpPr>
            <a:grpSpLocks/>
          </p:cNvGrpSpPr>
          <p:nvPr/>
        </p:nvGrpSpPr>
        <p:grpSpPr bwMode="auto">
          <a:xfrm>
            <a:off x="3610429" y="3852073"/>
            <a:ext cx="183086" cy="153362"/>
            <a:chOff x="2359" y="7200"/>
            <a:chExt cx="151" cy="122"/>
          </a:xfrm>
        </p:grpSpPr>
        <p:cxnSp>
          <p:nvCxnSpPr>
            <p:cNvPr id="104" name="AutoShape 285"/>
            <p:cNvCxnSpPr>
              <a:cxnSpLocks noChangeShapeType="1"/>
            </p:cNvCxnSpPr>
            <p:nvPr/>
          </p:nvCxnSpPr>
          <p:spPr bwMode="auto">
            <a:xfrm>
              <a:off x="2430" y="7200"/>
              <a:ext cx="1" cy="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286"/>
            <p:cNvCxnSpPr>
              <a:cxnSpLocks noChangeShapeType="1"/>
            </p:cNvCxnSpPr>
            <p:nvPr/>
          </p:nvCxnSpPr>
          <p:spPr bwMode="auto">
            <a:xfrm flipH="1">
              <a:off x="2359" y="7260"/>
              <a:ext cx="1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1" name="AutoShape 287"/>
          <p:cNvCxnSpPr>
            <a:cxnSpLocks noChangeShapeType="1"/>
          </p:cNvCxnSpPr>
          <p:nvPr/>
        </p:nvCxnSpPr>
        <p:spPr bwMode="auto">
          <a:xfrm rot="5400000">
            <a:off x="2991951" y="4045231"/>
            <a:ext cx="654130" cy="418048"/>
          </a:xfrm>
          <a:prstGeom prst="bentConnector3">
            <a:avLst>
              <a:gd name="adj1" fmla="val 19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288"/>
          <p:cNvCxnSpPr>
            <a:cxnSpLocks noChangeShapeType="1"/>
          </p:cNvCxnSpPr>
          <p:nvPr/>
        </p:nvCxnSpPr>
        <p:spPr bwMode="auto">
          <a:xfrm flipH="1">
            <a:off x="2783120" y="3357562"/>
            <a:ext cx="76628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 Box 289"/>
          <p:cNvSpPr txBox="1">
            <a:spLocks noChangeArrowheads="1"/>
          </p:cNvSpPr>
          <p:nvPr/>
        </p:nvSpPr>
        <p:spPr bwMode="auto">
          <a:xfrm>
            <a:off x="5111736" y="3115706"/>
            <a:ext cx="1152440" cy="47573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Vsalida</a:t>
            </a:r>
            <a:endParaRPr lang="es-CO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84" name="AutoShape 290"/>
          <p:cNvCxnSpPr>
            <a:cxnSpLocks noChangeShapeType="1"/>
          </p:cNvCxnSpPr>
          <p:nvPr/>
        </p:nvCxnSpPr>
        <p:spPr bwMode="auto">
          <a:xfrm flipH="1">
            <a:off x="4629609" y="3617338"/>
            <a:ext cx="84829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upo 2"/>
          <p:cNvGrpSpPr/>
          <p:nvPr/>
        </p:nvGrpSpPr>
        <p:grpSpPr>
          <a:xfrm>
            <a:off x="1904306" y="2667555"/>
            <a:ext cx="878814" cy="693138"/>
            <a:chOff x="1317667" y="3454587"/>
            <a:chExt cx="878814" cy="693138"/>
          </a:xfrm>
        </p:grpSpPr>
        <p:sp>
          <p:nvSpPr>
            <p:cNvPr id="76" name="Text Box 246"/>
            <p:cNvSpPr txBox="1">
              <a:spLocks noChangeArrowheads="1"/>
            </p:cNvSpPr>
            <p:nvPr/>
          </p:nvSpPr>
          <p:spPr bwMode="auto">
            <a:xfrm>
              <a:off x="1424387" y="3454587"/>
              <a:ext cx="735397" cy="4726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85" name="Group 291"/>
            <p:cNvGrpSpPr>
              <a:grpSpLocks/>
            </p:cNvGrpSpPr>
            <p:nvPr/>
          </p:nvGrpSpPr>
          <p:grpSpPr bwMode="auto">
            <a:xfrm>
              <a:off x="1317667" y="3903599"/>
              <a:ext cx="878814" cy="244126"/>
              <a:chOff x="4425" y="7395"/>
              <a:chExt cx="720" cy="195"/>
            </a:xfrm>
          </p:grpSpPr>
          <p:cxnSp>
            <p:nvCxnSpPr>
              <p:cNvPr id="98" name="AutoShape 292"/>
              <p:cNvCxnSpPr>
                <a:cxnSpLocks noChangeShapeType="1"/>
              </p:cNvCxnSpPr>
              <p:nvPr/>
            </p:nvCxnSpPr>
            <p:spPr bwMode="auto">
              <a:xfrm flipH="1">
                <a:off x="442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" name="AutoShape 293"/>
              <p:cNvCxnSpPr>
                <a:cxnSpLocks noChangeShapeType="1"/>
              </p:cNvCxnSpPr>
              <p:nvPr/>
            </p:nvCxnSpPr>
            <p:spPr bwMode="auto">
              <a:xfrm flipH="1">
                <a:off x="466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294"/>
              <p:cNvCxnSpPr>
                <a:cxnSpLocks noChangeShapeType="1"/>
              </p:cNvCxnSpPr>
              <p:nvPr/>
            </p:nvCxnSpPr>
            <p:spPr bwMode="auto">
              <a:xfrm flipH="1">
                <a:off x="4905" y="7395"/>
                <a:ext cx="13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AutoShape 295"/>
              <p:cNvCxnSpPr>
                <a:cxnSpLocks noChangeShapeType="1"/>
              </p:cNvCxnSpPr>
              <p:nvPr/>
            </p:nvCxnSpPr>
            <p:spPr bwMode="auto">
              <a:xfrm>
                <a:off x="456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" name="AutoShape 296"/>
              <p:cNvCxnSpPr>
                <a:cxnSpLocks noChangeShapeType="1"/>
              </p:cNvCxnSpPr>
              <p:nvPr/>
            </p:nvCxnSpPr>
            <p:spPr bwMode="auto">
              <a:xfrm>
                <a:off x="480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297"/>
              <p:cNvCxnSpPr>
                <a:cxnSpLocks noChangeShapeType="1"/>
              </p:cNvCxnSpPr>
              <p:nvPr/>
            </p:nvCxnSpPr>
            <p:spPr bwMode="auto">
              <a:xfrm>
                <a:off x="5040" y="7395"/>
                <a:ext cx="105" cy="1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86" name="AutoShape 298"/>
          <p:cNvCxnSpPr>
            <a:cxnSpLocks noChangeShapeType="1"/>
          </p:cNvCxnSpPr>
          <p:nvPr/>
        </p:nvCxnSpPr>
        <p:spPr bwMode="auto">
          <a:xfrm rot="10800000" flipV="1">
            <a:off x="3108468" y="2690911"/>
            <a:ext cx="879478" cy="668215"/>
          </a:xfrm>
          <a:prstGeom prst="bentConnector3">
            <a:avLst>
              <a:gd name="adj1" fmla="val 10009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299"/>
          <p:cNvCxnSpPr>
            <a:cxnSpLocks noChangeShapeType="1"/>
          </p:cNvCxnSpPr>
          <p:nvPr/>
        </p:nvCxnSpPr>
        <p:spPr bwMode="auto">
          <a:xfrm rot="10800000">
            <a:off x="4113110" y="2690912"/>
            <a:ext cx="1009673" cy="926427"/>
          </a:xfrm>
          <a:prstGeom prst="bentConnector3">
            <a:avLst>
              <a:gd name="adj1" fmla="val -942"/>
            </a:avLst>
          </a:prstGeom>
          <a:noFill/>
          <a:ln w="9525">
            <a:solidFill>
              <a:srgbClr val="000000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 Box 300"/>
          <p:cNvSpPr txBox="1">
            <a:spLocks noChangeArrowheads="1"/>
          </p:cNvSpPr>
          <p:nvPr/>
        </p:nvSpPr>
        <p:spPr bwMode="auto">
          <a:xfrm>
            <a:off x="507999" y="2855932"/>
            <a:ext cx="1330425" cy="47573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Ventrada</a:t>
            </a:r>
            <a:endParaRPr lang="es-CO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89" name="AutoShape 301"/>
          <p:cNvCxnSpPr>
            <a:cxnSpLocks noChangeShapeType="1"/>
          </p:cNvCxnSpPr>
          <p:nvPr/>
        </p:nvCxnSpPr>
        <p:spPr bwMode="auto">
          <a:xfrm flipH="1">
            <a:off x="1138765" y="3357562"/>
            <a:ext cx="76477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0" name="Group 302"/>
          <p:cNvGrpSpPr>
            <a:grpSpLocks/>
          </p:cNvGrpSpPr>
          <p:nvPr/>
        </p:nvGrpSpPr>
        <p:grpSpPr bwMode="auto">
          <a:xfrm>
            <a:off x="2936061" y="4584450"/>
            <a:ext cx="363122" cy="109544"/>
            <a:chOff x="3743" y="7322"/>
            <a:chExt cx="298" cy="89"/>
          </a:xfrm>
        </p:grpSpPr>
        <p:cxnSp>
          <p:nvCxnSpPr>
            <p:cNvPr id="95" name="AutoShape 303"/>
            <p:cNvCxnSpPr>
              <a:cxnSpLocks noChangeShapeType="1"/>
            </p:cNvCxnSpPr>
            <p:nvPr/>
          </p:nvCxnSpPr>
          <p:spPr bwMode="auto">
            <a:xfrm flipH="1">
              <a:off x="3743" y="7322"/>
              <a:ext cx="2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AutoShape 304"/>
            <p:cNvCxnSpPr>
              <a:cxnSpLocks noChangeShapeType="1"/>
            </p:cNvCxnSpPr>
            <p:nvPr/>
          </p:nvCxnSpPr>
          <p:spPr bwMode="auto">
            <a:xfrm flipH="1">
              <a:off x="3808" y="7365"/>
              <a:ext cx="1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AutoShape 305"/>
            <p:cNvCxnSpPr>
              <a:cxnSpLocks noChangeShapeType="1"/>
            </p:cNvCxnSpPr>
            <p:nvPr/>
          </p:nvCxnSpPr>
          <p:spPr bwMode="auto">
            <a:xfrm flipH="1">
              <a:off x="3836" y="7411"/>
              <a:ext cx="9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upo 1"/>
          <p:cNvGrpSpPr/>
          <p:nvPr/>
        </p:nvGrpSpPr>
        <p:grpSpPr>
          <a:xfrm>
            <a:off x="3691332" y="2058476"/>
            <a:ext cx="735395" cy="854653"/>
            <a:chOff x="1538503" y="3708807"/>
            <a:chExt cx="735395" cy="854653"/>
          </a:xfrm>
        </p:grpSpPr>
        <p:sp>
          <p:nvSpPr>
            <p:cNvPr id="77" name="Text Box 278"/>
            <p:cNvSpPr txBox="1">
              <a:spLocks noChangeArrowheads="1"/>
            </p:cNvSpPr>
            <p:nvPr/>
          </p:nvSpPr>
          <p:spPr bwMode="auto">
            <a:xfrm>
              <a:off x="1538503" y="3708807"/>
              <a:ext cx="735395" cy="4726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  <a:endParaRPr lang="es-CO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93" name="AutoShape 306"/>
            <p:cNvCxnSpPr>
              <a:cxnSpLocks noChangeShapeType="1"/>
            </p:cNvCxnSpPr>
            <p:nvPr/>
          </p:nvCxnSpPr>
          <p:spPr bwMode="auto">
            <a:xfrm flipV="1">
              <a:off x="1957176" y="4178492"/>
              <a:ext cx="0" cy="3849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AutoShape 307"/>
            <p:cNvCxnSpPr>
              <a:cxnSpLocks noChangeShapeType="1"/>
            </p:cNvCxnSpPr>
            <p:nvPr/>
          </p:nvCxnSpPr>
          <p:spPr bwMode="auto">
            <a:xfrm flipV="1">
              <a:off x="1835118" y="4178492"/>
              <a:ext cx="0" cy="3849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716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12017" y="741452"/>
            <a:ext cx="10767967" cy="3322548"/>
          </a:xfrm>
        </p:spPr>
        <p:txBody>
          <a:bodyPr/>
          <a:lstStyle/>
          <a:p>
            <a:r>
              <a:rPr lang="es-CO" b="1" u="sng" dirty="0" smtClean="0"/>
              <a:t>AMPLIFICADORES DE INSTRUMENTACIÓN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11951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41092" y="438933"/>
            <a:ext cx="10709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dirty="0" smtClean="0"/>
              <a:t>Un </a:t>
            </a:r>
            <a:r>
              <a:rPr lang="es-CO" sz="3600" dirty="0"/>
              <a:t>amplificador de instrumentación hace referencia a una topología con tres amplificadores </a:t>
            </a:r>
            <a:r>
              <a:rPr lang="es-CO" sz="3600" dirty="0" smtClean="0"/>
              <a:t>operacionales</a:t>
            </a:r>
          </a:p>
        </p:txBody>
      </p:sp>
      <p:pic>
        <p:nvPicPr>
          <p:cNvPr id="392194" name="Picture 2" descr="File:Opampinstrumenta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47173"/>
            <a:ext cx="762000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2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3290"/>
          <a:stretch/>
        </p:blipFill>
        <p:spPr>
          <a:xfrm>
            <a:off x="159660" y="674414"/>
            <a:ext cx="7253996" cy="387343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213600" y="674414"/>
            <a:ext cx="45429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rgbClr val="FF0000"/>
                </a:solidFill>
              </a:rPr>
              <a:t>Rx</a:t>
            </a:r>
            <a:r>
              <a:rPr lang="es-CO" sz="3200" b="1" dirty="0" smtClean="0">
                <a:solidFill>
                  <a:srgbClr val="FF0000"/>
                </a:solidFill>
              </a:rPr>
              <a:t>: Transductor </a:t>
            </a:r>
            <a:r>
              <a:rPr lang="es-CO" sz="3200" b="1" dirty="0">
                <a:solidFill>
                  <a:srgbClr val="FF0000"/>
                </a:solidFill>
              </a:rPr>
              <a:t>resistivos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Potenciómetro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Galga </a:t>
            </a:r>
            <a:r>
              <a:rPr lang="es-CO" sz="3200" dirty="0" err="1"/>
              <a:t>extensiométrica</a:t>
            </a:r>
            <a:r>
              <a:rPr lang="es-CO" sz="3200" dirty="0"/>
              <a:t> Termistor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err="1"/>
              <a:t>RTD</a:t>
            </a:r>
            <a:endParaRPr lang="es-CO" sz="3200" dirty="0"/>
          </a:p>
        </p:txBody>
      </p:sp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47735"/>
              </p:ext>
            </p:extLst>
          </p:nvPr>
        </p:nvGraphicFramePr>
        <p:xfrm>
          <a:off x="3376689" y="4916548"/>
          <a:ext cx="5682222" cy="185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7" name="Equation" r:id="rId4" imgW="1320480" imgH="431640" progId="Equation.DSMT4">
                  <p:embed/>
                </p:oleObj>
              </mc:Choice>
              <mc:Fallback>
                <p:oleObj name="Equation" r:id="rId4" imgW="1320480" imgH="43164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89" y="4916548"/>
                        <a:ext cx="5682222" cy="1859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3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4" name="Picture 2" descr="File:Opampinstrumentati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5463"/>
            <a:ext cx="762000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146941"/>
              </p:ext>
            </p:extLst>
          </p:nvPr>
        </p:nvGraphicFramePr>
        <p:xfrm>
          <a:off x="3454400" y="5229225"/>
          <a:ext cx="52832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7" name="Equation" r:id="rId4" imgW="1485720" imgH="431640" progId="Equation.DSMT4">
                  <p:embed/>
                </p:oleObj>
              </mc:Choice>
              <mc:Fallback>
                <p:oleObj name="Equation" r:id="rId4" imgW="1485720" imgH="431640" progId="Equation.DSMT4">
                  <p:embed/>
                  <p:pic>
                    <p:nvPicPr>
                      <p:cNvPr id="9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5229225"/>
                        <a:ext cx="528320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5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4" name="Picture 2" descr="File:Opampinstrumentati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5463"/>
            <a:ext cx="762000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52201"/>
              </p:ext>
            </p:extLst>
          </p:nvPr>
        </p:nvGraphicFramePr>
        <p:xfrm>
          <a:off x="2935288" y="5140325"/>
          <a:ext cx="6321425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1" name="Equation" r:id="rId4" imgW="1777680" imgH="482400" progId="Equation.DSMT4">
                  <p:embed/>
                </p:oleObj>
              </mc:Choice>
              <mc:Fallback>
                <p:oleObj name="Equation" r:id="rId4" imgW="1777680" imgH="48240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140325"/>
                        <a:ext cx="6321425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7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12017" y="741452"/>
            <a:ext cx="10767967" cy="3322548"/>
          </a:xfrm>
        </p:spPr>
        <p:txBody>
          <a:bodyPr/>
          <a:lstStyle/>
          <a:p>
            <a:r>
              <a:rPr lang="es-CO" b="1" u="sng" dirty="0" smtClean="0"/>
              <a:t>CONTROLADOR LÓGICO PROGRAMABLES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37450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218" name="Picture 2" descr="http://www.cooperativacalf.com.ar/wp-content/uploads/2015/07/PLC_Ethernet-Fat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58" y="272142"/>
            <a:ext cx="4762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220" name="Picture 4" descr="http://www.jomar.es/images/servicios/pl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8" y="3107871"/>
            <a:ext cx="5249440" cy="34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222" name="Picture 6" descr="http://www.t-uk.co.uk/products/v570-IP66-fu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60" y="101600"/>
            <a:ext cx="4982022" cy="396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224" name="Picture 8" descr="http://www.masiste.com/intranet/software/imagenes/articulos/512_____12_____PLC_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380" y="4068536"/>
            <a:ext cx="3633516" cy="281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://www.siemens.com/press/pool/de/pressebilder/2011/industry_automation/300dpi/IIA2011113102-01_300d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80" y="0"/>
            <a:ext cx="94984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6" name="Picture 2" descr="http://w3.siemens.com/topics/mea/en/tia-portal/controller-sw-tia-portal/simatic-step7-safety-advanced-v11/PublishingImages/tia-portal_safety_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268" name="Picture 4" descr="http://www.automation.com/images/article/siemens/TIA_Portal_Pag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800474"/>
            <a:ext cx="542925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270" name="Picture 6" descr="https://programacionsiemens.com/wp-content/uploads/2013/04/TIAPFuncione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250" y="200137"/>
            <a:ext cx="3494179" cy="34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35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90" name="Picture 2" descr="http://www.polymedia.ch/files/RP/FE/376/images/AR6924-FE-schneider-electric-controle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055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292" name="Picture 4" descr="http://img.directindustry.com/images_di/photo-g/11643-48673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59" y="1872343"/>
            <a:ext cx="6353341" cy="49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://www.999automation.com/blog/wp-content/uploads/2013/12/HMI-range-20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20"/>
            <a:ext cx="12192000" cy="676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338" name="Picture 2" descr="http://www.encosyst.com/uploads/images/images/SCADA%20POWER%20PL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04812"/>
            <a:ext cx="11265854" cy="59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86" name="Picture 2" descr="http://www.promotic.eu/cz/firm/reference/detail/detail/ingea/kninicky/ob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0"/>
            <a:ext cx="8955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1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747707"/>
              </p:ext>
            </p:extLst>
          </p:nvPr>
        </p:nvGraphicFramePr>
        <p:xfrm>
          <a:off x="7376108" y="3791984"/>
          <a:ext cx="4627297" cy="151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49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108" y="3791984"/>
                        <a:ext cx="4627297" cy="1513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" name="Imagen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5" y="2299485"/>
            <a:ext cx="6874098" cy="3291628"/>
          </a:xfrm>
          <a:prstGeom prst="rect">
            <a:avLst/>
          </a:prstGeom>
        </p:spPr>
      </p:pic>
      <p:sp>
        <p:nvSpPr>
          <p:cNvPr id="59" name="Título 5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 smtClean="0"/>
              <a:t>Potenciómetro</a:t>
            </a:r>
            <a:endParaRPr lang="es-CO" sz="5400" b="1" dirty="0"/>
          </a:p>
        </p:txBody>
      </p:sp>
      <p:graphicFrame>
        <p:nvGraphicFramePr>
          <p:cNvPr id="6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426588"/>
              </p:ext>
            </p:extLst>
          </p:nvPr>
        </p:nvGraphicFramePr>
        <p:xfrm>
          <a:off x="7914931" y="2488173"/>
          <a:ext cx="35496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50" name="Equation" r:id="rId6" imgW="825480" imgH="228600" progId="Equation.DSMT4">
                  <p:embed/>
                </p:oleObj>
              </mc:Choice>
              <mc:Fallback>
                <p:oleObj name="Equation" r:id="rId6" imgW="825480" imgH="22860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4931" y="2488173"/>
                        <a:ext cx="35496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7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410" name="Picture 2" descr="http://www.trsi.com.ar/img/sco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5" y="0"/>
            <a:ext cx="10811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6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919876"/>
              </p:ext>
            </p:extLst>
          </p:nvPr>
        </p:nvGraphicFramePr>
        <p:xfrm>
          <a:off x="3025775" y="5248275"/>
          <a:ext cx="61404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5" name="Equation" r:id="rId3" imgW="1752480" imgH="431640" progId="Equation.DSMT4">
                  <p:embed/>
                </p:oleObj>
              </mc:Choice>
              <mc:Fallback>
                <p:oleObj name="Equation" r:id="rId3" imgW="1752480" imgH="43164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5248275"/>
                        <a:ext cx="614045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" name="Imagen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51" y="1501200"/>
            <a:ext cx="6874098" cy="3291628"/>
          </a:xfrm>
          <a:prstGeom prst="rect">
            <a:avLst/>
          </a:prstGeom>
        </p:spPr>
      </p:pic>
      <p:sp>
        <p:nvSpPr>
          <p:cNvPr id="59" name="Título 5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 smtClean="0"/>
              <a:t>Potenciómetro</a:t>
            </a:r>
            <a:endParaRPr lang="es-CO" sz="5400" b="1" dirty="0"/>
          </a:p>
        </p:txBody>
      </p:sp>
    </p:spTree>
    <p:extLst>
      <p:ext uri="{BB962C8B-B14F-4D97-AF65-F5344CB8AC3E}">
        <p14:creationId xmlns:p14="http://schemas.microsoft.com/office/powerpoint/2010/main" val="3511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616832"/>
              </p:ext>
            </p:extLst>
          </p:nvPr>
        </p:nvGraphicFramePr>
        <p:xfrm>
          <a:off x="1913731" y="5181600"/>
          <a:ext cx="8364538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27" name="Equation" r:id="rId3" imgW="2387520" imgH="469800" progId="Equation.DSMT4">
                  <p:embed/>
                </p:oleObj>
              </mc:Choice>
              <mc:Fallback>
                <p:oleObj name="Equation" r:id="rId3" imgW="2387520" imgH="46980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731" y="5181600"/>
                        <a:ext cx="8364538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" name="Imagen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51" y="1501200"/>
            <a:ext cx="6874098" cy="3291628"/>
          </a:xfrm>
          <a:prstGeom prst="rect">
            <a:avLst/>
          </a:prstGeom>
        </p:spPr>
      </p:pic>
      <p:sp>
        <p:nvSpPr>
          <p:cNvPr id="59" name="Título 5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 smtClean="0"/>
              <a:t>Potenciómetro</a:t>
            </a:r>
            <a:endParaRPr lang="es-CO" sz="5400" b="1" dirty="0"/>
          </a:p>
        </p:txBody>
      </p:sp>
    </p:spTree>
    <p:extLst>
      <p:ext uri="{BB962C8B-B14F-4D97-AF65-F5344CB8AC3E}">
        <p14:creationId xmlns:p14="http://schemas.microsoft.com/office/powerpoint/2010/main" val="31208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ítulo 5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r>
              <a:rPr lang="es-CO" sz="5400" b="1" u="sng" dirty="0" smtClean="0">
                <a:solidFill>
                  <a:srgbClr val="FF0000"/>
                </a:solidFill>
              </a:rPr>
              <a:t>Ejemplo</a:t>
            </a:r>
            <a:endParaRPr lang="es-CO" sz="5400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58"/>
              <p:cNvSpPr txBox="1">
                <a:spLocks/>
              </p:cNvSpPr>
              <p:nvPr/>
            </p:nvSpPr>
            <p:spPr>
              <a:xfrm>
                <a:off x="838200" y="1451426"/>
                <a:ext cx="10515600" cy="9701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dirty="0"/>
                  <a:t>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CO" dirty="0"/>
                  <a:t> si se requiere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 −100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𝑚𝑉</m:t>
                            </m:r>
                          </m:num>
                          <m:den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den>
                        </m:f>
                      </m:e>
                    </m:d>
                  </m:oMath>
                </a14:m>
                <a:r>
                  <a:rPr lang="es-CO" dirty="0"/>
                  <a:t>. Graficar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𝑠𝑎𝑙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</a:t>
                </a:r>
                <a:r>
                  <a:rPr lang="es-CO" sz="5400" b="1" u="sng" dirty="0" smtClean="0">
                    <a:solidFill>
                      <a:srgbClr val="FF0000"/>
                    </a:solidFill>
                  </a:rPr>
                  <a:t> </a:t>
                </a:r>
                <a:endParaRPr lang="es-CO" sz="5400" b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ítul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1426"/>
                <a:ext cx="10515600" cy="970189"/>
              </a:xfrm>
              <a:prstGeom prst="rect">
                <a:avLst/>
              </a:prstGeom>
              <a:blipFill>
                <a:blip r:embed="rId2"/>
                <a:stretch>
                  <a:fillRect l="-1623" t="-188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004" y="2295379"/>
            <a:ext cx="5442326" cy="45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5406</TotalTime>
  <Words>186</Words>
  <Application>Microsoft Office PowerPoint</Application>
  <PresentationFormat>Panorámica</PresentationFormat>
  <Paragraphs>84</Paragraphs>
  <Slides>60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60</vt:i4>
      </vt:variant>
    </vt:vector>
  </HeadingPairs>
  <TitlesOfParts>
    <vt:vector size="69" baseType="lpstr">
      <vt:lpstr>SimSun</vt:lpstr>
      <vt:lpstr>Arial</vt:lpstr>
      <vt:lpstr>Calibri</vt:lpstr>
      <vt:lpstr>Calibri Light</vt:lpstr>
      <vt:lpstr>Cambria Math</vt:lpstr>
      <vt:lpstr>Times New Roman</vt:lpstr>
      <vt:lpstr>Tema de Office</vt:lpstr>
      <vt:lpstr>Equation</vt:lpstr>
      <vt:lpstr>MathType 6.0 Equation</vt:lpstr>
      <vt:lpstr>Presentación de PowerPoint</vt:lpstr>
      <vt:lpstr>Presentación de PowerPoint</vt:lpstr>
      <vt:lpstr>Acondicionamiento</vt:lpstr>
      <vt:lpstr>DIVISOR RESISTIVO</vt:lpstr>
      <vt:lpstr>Presentación de PowerPoint</vt:lpstr>
      <vt:lpstr>Potenciómetro</vt:lpstr>
      <vt:lpstr>Potenciómetro</vt:lpstr>
      <vt:lpstr>Potenciómetro</vt:lpstr>
      <vt:lpstr>Ejemplo</vt:lpstr>
      <vt:lpstr>PUENTE DE WHEATSTONE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</vt:lpstr>
      <vt:lpstr>DIVISOR CAPACITIVO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</vt:lpstr>
      <vt:lpstr>PUENTE DE IMPEDANCIAS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AMPLIFICADORES OPERACIONALES</vt:lpstr>
      <vt:lpstr>Amplificador Inversor</vt:lpstr>
      <vt:lpstr>Amplificador no Inversor</vt:lpstr>
      <vt:lpstr>Amplificador Sumador Inversor</vt:lpstr>
      <vt:lpstr>Amplificador Inversor Derivador</vt:lpstr>
      <vt:lpstr>Amplificador Inversor Integrador</vt:lpstr>
      <vt:lpstr>AMPLIFICADORES DE INSTRUMENTACIÓN</vt:lpstr>
      <vt:lpstr>Presentación de PowerPoint</vt:lpstr>
      <vt:lpstr>Presentación de PowerPoint</vt:lpstr>
      <vt:lpstr>Presentación de PowerPoint</vt:lpstr>
      <vt:lpstr>CONTROLADOR LÓGICO PROGRAMABLES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447</cp:revision>
  <dcterms:created xsi:type="dcterms:W3CDTF">2016-02-07T17:05:38Z</dcterms:created>
  <dcterms:modified xsi:type="dcterms:W3CDTF">2016-08-08T17:16:31Z</dcterms:modified>
</cp:coreProperties>
</file>