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56" r:id="rId2"/>
    <p:sldId id="322" r:id="rId3"/>
    <p:sldId id="341" r:id="rId4"/>
    <p:sldId id="360" r:id="rId5"/>
    <p:sldId id="374" r:id="rId6"/>
    <p:sldId id="376" r:id="rId7"/>
    <p:sldId id="361" r:id="rId8"/>
    <p:sldId id="325" r:id="rId9"/>
    <p:sldId id="375" r:id="rId10"/>
    <p:sldId id="397" r:id="rId11"/>
    <p:sldId id="359" r:id="rId12"/>
    <p:sldId id="326" r:id="rId13"/>
    <p:sldId id="381" r:id="rId14"/>
    <p:sldId id="363" r:id="rId15"/>
    <p:sldId id="398" r:id="rId16"/>
    <p:sldId id="377" r:id="rId17"/>
    <p:sldId id="378" r:id="rId18"/>
    <p:sldId id="331" r:id="rId19"/>
    <p:sldId id="379" r:id="rId20"/>
    <p:sldId id="334" r:id="rId21"/>
    <p:sldId id="380" r:id="rId22"/>
    <p:sldId id="336" r:id="rId23"/>
    <p:sldId id="382" r:id="rId24"/>
    <p:sldId id="385" r:id="rId25"/>
    <p:sldId id="458" r:id="rId26"/>
    <p:sldId id="386" r:id="rId27"/>
    <p:sldId id="387" r:id="rId28"/>
    <p:sldId id="388" r:id="rId29"/>
    <p:sldId id="389" r:id="rId30"/>
    <p:sldId id="358" r:id="rId31"/>
    <p:sldId id="342" r:id="rId32"/>
    <p:sldId id="347" r:id="rId33"/>
    <p:sldId id="390" r:id="rId34"/>
    <p:sldId id="391" r:id="rId35"/>
    <p:sldId id="392" r:id="rId36"/>
    <p:sldId id="393" r:id="rId37"/>
    <p:sldId id="394" r:id="rId38"/>
    <p:sldId id="395" r:id="rId39"/>
    <p:sldId id="396" r:id="rId40"/>
    <p:sldId id="348" r:id="rId41"/>
    <p:sldId id="399" r:id="rId42"/>
    <p:sldId id="401" r:id="rId43"/>
    <p:sldId id="402" r:id="rId44"/>
    <p:sldId id="370" r:id="rId45"/>
    <p:sldId id="403" r:id="rId46"/>
    <p:sldId id="371" r:id="rId47"/>
    <p:sldId id="407" r:id="rId48"/>
    <p:sldId id="408" r:id="rId49"/>
    <p:sldId id="410" r:id="rId50"/>
    <p:sldId id="409" r:id="rId51"/>
    <p:sldId id="411" r:id="rId52"/>
    <p:sldId id="412" r:id="rId53"/>
    <p:sldId id="414" r:id="rId54"/>
    <p:sldId id="415" r:id="rId55"/>
    <p:sldId id="416" r:id="rId56"/>
    <p:sldId id="417" r:id="rId57"/>
    <p:sldId id="418" r:id="rId58"/>
    <p:sldId id="419" r:id="rId59"/>
    <p:sldId id="420" r:id="rId60"/>
    <p:sldId id="421" r:id="rId61"/>
    <p:sldId id="422" r:id="rId62"/>
    <p:sldId id="423" r:id="rId63"/>
    <p:sldId id="424" r:id="rId64"/>
    <p:sldId id="426" r:id="rId65"/>
    <p:sldId id="425" r:id="rId66"/>
    <p:sldId id="404" r:id="rId67"/>
    <p:sldId id="427" r:id="rId68"/>
    <p:sldId id="428" r:id="rId69"/>
    <p:sldId id="429" r:id="rId70"/>
    <p:sldId id="459" r:id="rId71"/>
    <p:sldId id="430" r:id="rId72"/>
    <p:sldId id="413" r:id="rId73"/>
    <p:sldId id="431" r:id="rId74"/>
    <p:sldId id="432" r:id="rId75"/>
    <p:sldId id="433" r:id="rId76"/>
    <p:sldId id="434" r:id="rId77"/>
    <p:sldId id="435" r:id="rId78"/>
    <p:sldId id="436" r:id="rId79"/>
    <p:sldId id="437" r:id="rId80"/>
    <p:sldId id="438" r:id="rId81"/>
    <p:sldId id="439" r:id="rId82"/>
    <p:sldId id="440" r:id="rId83"/>
    <p:sldId id="441" r:id="rId84"/>
    <p:sldId id="442" r:id="rId85"/>
    <p:sldId id="443" r:id="rId86"/>
    <p:sldId id="444" r:id="rId87"/>
    <p:sldId id="445" r:id="rId88"/>
    <p:sldId id="448" r:id="rId89"/>
    <p:sldId id="446" r:id="rId90"/>
    <p:sldId id="449" r:id="rId91"/>
    <p:sldId id="450" r:id="rId92"/>
    <p:sldId id="451" r:id="rId93"/>
    <p:sldId id="452" r:id="rId94"/>
    <p:sldId id="453" r:id="rId95"/>
    <p:sldId id="454" r:id="rId96"/>
    <p:sldId id="455" r:id="rId97"/>
    <p:sldId id="456" r:id="rId98"/>
    <p:sldId id="457" r:id="rId9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8.wmf"/><Relationship Id="rId1" Type="http://schemas.openxmlformats.org/officeDocument/2006/relationships/image" Target="../media/image49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51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52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6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6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6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52.wmf"/><Relationship Id="rId4" Type="http://schemas.openxmlformats.org/officeDocument/2006/relationships/image" Target="../media/image86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1EAF-618D-43D5-8E92-FBE2226EDDDB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BB60E-2B03-477D-BC94-1BA70BB9BD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5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434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2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840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59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11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77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1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478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0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61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29ED-11C0-40EF-A42C-37B9D499D34F}" type="datetimeFigureOut">
              <a:rPr lang="es-CO" smtClean="0"/>
              <a:t>25/04/2016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801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6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35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9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1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45.emf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8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8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9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9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1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2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52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1.emf"/><Relationship Id="rId4" Type="http://schemas.openxmlformats.org/officeDocument/2006/relationships/image" Target="../media/image52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52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52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55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6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6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9.bin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56.wmf"/><Relationship Id="rId9" Type="http://schemas.openxmlformats.org/officeDocument/2006/relationships/image" Target="../media/image59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60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61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6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63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64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6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17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66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6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9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2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5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1.w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52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6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88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86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2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88.wmf"/><Relationship Id="rId4" Type="http://schemas.openxmlformats.org/officeDocument/2006/relationships/oleObject" Target="../embeddings/oleObject93.bin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69514" y="889461"/>
            <a:ext cx="664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TERMISTOR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44500" y="1254591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 smtClean="0"/>
              <a:t>Construcción</a:t>
            </a:r>
            <a:endParaRPr lang="es-CO" sz="4800" b="1" i="1" dirty="0"/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125639"/>
              </p:ext>
            </p:extLst>
          </p:nvPr>
        </p:nvGraphicFramePr>
        <p:xfrm>
          <a:off x="0" y="2356837"/>
          <a:ext cx="12192000" cy="4433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0" name="Visio" r:id="rId3" imgW="3836579" imgH="1191158" progId="Visio.Drawing.11">
                  <p:embed/>
                </p:oleObj>
              </mc:Choice>
              <mc:Fallback>
                <p:oleObj name="Visio" r:id="rId3" imgW="3836579" imgH="1191158" progId="Visio.Drawing.11">
                  <p:embed/>
                  <p:pic>
                    <p:nvPicPr>
                      <p:cNvPr id="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56837"/>
                        <a:ext cx="12192000" cy="44334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0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2478997"/>
            <a:ext cx="10515600" cy="1004433"/>
          </a:xfrm>
        </p:spPr>
        <p:txBody>
          <a:bodyPr/>
          <a:lstStyle/>
          <a:p>
            <a:r>
              <a:rPr lang="es-CO" b="1" u="sng" dirty="0" smtClean="0"/>
              <a:t>Modelo matemático TERMISTOR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5515429" y="3817257"/>
            <a:ext cx="5832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Función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Modelo lineal</a:t>
            </a:r>
            <a:endParaRPr lang="es-CO" sz="3600" dirty="0"/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Coeficiente de temperatura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82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TERMISTOR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682170" y="1781131"/>
            <a:ext cx="10900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La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variación de su resistencia es función de la temperatura</a:t>
            </a:r>
            <a:endParaRPr lang="es-CO" sz="3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886033"/>
              </p:ext>
            </p:extLst>
          </p:nvPr>
        </p:nvGraphicFramePr>
        <p:xfrm>
          <a:off x="2127250" y="2754313"/>
          <a:ext cx="801211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8" name="Equation" r:id="rId3" imgW="1739880" imgH="228600" progId="Equation.DSMT4">
                  <p:embed/>
                </p:oleObj>
              </mc:Choice>
              <mc:Fallback>
                <p:oleObj name="Equation" r:id="rId3" imgW="173988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2754313"/>
                        <a:ext cx="8012113" cy="1082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50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TERMISTOR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682170" y="1781131"/>
            <a:ext cx="109002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La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</a:rPr>
              <a:t>variación de su resistencia es función de la temperatura</a:t>
            </a:r>
            <a:endParaRPr lang="es-CO" sz="3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886033"/>
              </p:ext>
            </p:extLst>
          </p:nvPr>
        </p:nvGraphicFramePr>
        <p:xfrm>
          <a:off x="2127250" y="2754313"/>
          <a:ext cx="801211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8" name="Equation" r:id="rId3" imgW="1739880" imgH="228600" progId="Equation.DSMT4">
                  <p:embed/>
                </p:oleObj>
              </mc:Choice>
              <mc:Fallback>
                <p:oleObj name="Equation" r:id="rId3" imgW="1739880" imgH="22860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2754313"/>
                        <a:ext cx="8012113" cy="1082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169129"/>
              </p:ext>
            </p:extLst>
          </p:nvPr>
        </p:nvGraphicFramePr>
        <p:xfrm>
          <a:off x="1549400" y="4392613"/>
          <a:ext cx="9240838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9" name="Equation" r:id="rId5" imgW="2006280" imgH="406080" progId="Equation.DSMT4">
                  <p:embed/>
                </p:oleObj>
              </mc:Choice>
              <mc:Fallback>
                <p:oleObj name="Equation" r:id="rId5" imgW="2006280" imgH="40608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4392613"/>
                        <a:ext cx="9240838" cy="1924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2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TERMISTOR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95301" y="2731862"/>
            <a:ext cx="49910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positivo: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A mayor temperatura mayor resistencia (Conduce menos)</a:t>
            </a:r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s-CO" sz="3200" b="1" i="1" dirty="0"/>
          </a:p>
        </p:txBody>
      </p:sp>
      <p:graphicFrame>
        <p:nvGraphicFramePr>
          <p:cNvPr id="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693112"/>
              </p:ext>
            </p:extLst>
          </p:nvPr>
        </p:nvGraphicFramePr>
        <p:xfrm>
          <a:off x="5995519" y="1407617"/>
          <a:ext cx="6196482" cy="5450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2" name="Visio" r:id="rId3" imgW="1936577" imgH="1813194" progId="Visio.Drawing.6">
                  <p:embed/>
                </p:oleObj>
              </mc:Choice>
              <mc:Fallback>
                <p:oleObj name="Visio" r:id="rId3" imgW="1936577" imgH="1813194" progId="Visio.Drawing.6">
                  <p:embed/>
                  <p:pic>
                    <p:nvPicPr>
                      <p:cNvPr id="20995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519" y="1407617"/>
                        <a:ext cx="6196482" cy="5450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8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TERMISTOR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682170" y="1569812"/>
            <a:ext cx="109002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negativo: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A mayor temperatura menor resistencia (Conduce mas)</a:t>
            </a:r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s-CO" sz="3200" b="1" i="1" dirty="0"/>
          </a:p>
        </p:txBody>
      </p:sp>
    </p:spTree>
    <p:extLst>
      <p:ext uri="{BB962C8B-B14F-4D97-AF65-F5344CB8AC3E}">
        <p14:creationId xmlns:p14="http://schemas.microsoft.com/office/powerpoint/2010/main" val="36743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TERMISTOR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18" y="2881528"/>
            <a:ext cx="8744827" cy="387318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9071" y="2905125"/>
            <a:ext cx="1613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/>
              <a:t>Resistencia [</a:t>
            </a:r>
            <a:r>
              <a:rPr lang="el-GR" sz="2400" b="1" dirty="0" smtClean="0"/>
              <a:t>Ω</a:t>
            </a:r>
            <a:r>
              <a:rPr lang="es-CO" sz="2400" b="1" dirty="0" smtClean="0"/>
              <a:t>]</a:t>
            </a:r>
            <a:endParaRPr lang="es-CO" sz="24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10287609" y="6004393"/>
            <a:ext cx="1924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/>
              <a:t>Temperatura </a:t>
            </a:r>
            <a:r>
              <a:rPr lang="es-CO" sz="2400" b="1" dirty="0" smtClean="0">
                <a:solidFill>
                  <a:srgbClr val="FF0000"/>
                </a:solidFill>
              </a:rPr>
              <a:t>[K]</a:t>
            </a:r>
            <a:endParaRPr lang="es-CO" sz="2400" b="1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82170" y="1569812"/>
            <a:ext cx="109002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negativo: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A mayor temperatura menor resistencia (Conduce mas)</a:t>
            </a:r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s-CO" sz="3200" b="1" i="1" dirty="0"/>
          </a:p>
        </p:txBody>
      </p:sp>
    </p:spTree>
    <p:extLst>
      <p:ext uri="{BB962C8B-B14F-4D97-AF65-F5344CB8AC3E}">
        <p14:creationId xmlns:p14="http://schemas.microsoft.com/office/powerpoint/2010/main" val="23681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TERMISTOR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22690"/>
              </p:ext>
            </p:extLst>
          </p:nvPr>
        </p:nvGraphicFramePr>
        <p:xfrm>
          <a:off x="2633352" y="1122606"/>
          <a:ext cx="6997865" cy="573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0" name="Visio" r:id="rId3" imgW="2044842" imgH="1678838" progId="Visio.Drawing.6">
                  <p:embed/>
                </p:oleObj>
              </mc:Choice>
              <mc:Fallback>
                <p:oleObj name="Visio" r:id="rId3" imgW="2044842" imgH="1678838" progId="Visio.Drawing.6">
                  <p:embed/>
                  <p:pic>
                    <p:nvPicPr>
                      <p:cNvPr id="19970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352" y="1122606"/>
                        <a:ext cx="6997865" cy="5735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61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TERMISTOR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652" t="3290" r="2275" b="4827"/>
          <a:stretch/>
        </p:blipFill>
        <p:spPr>
          <a:xfrm>
            <a:off x="400050" y="1205798"/>
            <a:ext cx="9527458" cy="565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TERMISTOR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2652" t="3290" r="2275" b="4827"/>
          <a:stretch/>
        </p:blipFill>
        <p:spPr>
          <a:xfrm>
            <a:off x="400050" y="1205798"/>
            <a:ext cx="9527458" cy="5652202"/>
          </a:xfrm>
          <a:prstGeom prst="rect">
            <a:avLst/>
          </a:prstGeom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991106"/>
              </p:ext>
            </p:extLst>
          </p:nvPr>
        </p:nvGraphicFramePr>
        <p:xfrm>
          <a:off x="5495925" y="2553947"/>
          <a:ext cx="6048375" cy="194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0" name="Equation" r:id="rId4" imgW="1257120" imgH="393480" progId="Equation.DSMT4">
                  <p:embed/>
                </p:oleObj>
              </mc:Choice>
              <mc:Fallback>
                <p:oleObj name="Equation" r:id="rId4" imgW="1257120" imgH="39348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2553947"/>
                        <a:ext cx="6048375" cy="19476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>
          <a:xfrm>
            <a:off x="5495925" y="1907616"/>
            <a:ext cx="4223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Modelo Matemático</a:t>
            </a:r>
            <a:endParaRPr lang="es-CO" sz="3600" b="1" i="1" dirty="0"/>
          </a:p>
        </p:txBody>
      </p:sp>
    </p:spTree>
    <p:extLst>
      <p:ext uri="{BB962C8B-B14F-4D97-AF65-F5344CB8AC3E}">
        <p14:creationId xmlns:p14="http://schemas.microsoft.com/office/powerpoint/2010/main" val="14567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69514" y="889461"/>
            <a:ext cx="664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269514" y="2324244"/>
            <a:ext cx="6640174" cy="1986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rgbClr val="FF0000"/>
                </a:solidFill>
              </a:rPr>
              <a:t>TRANSDUCTOR RESISTIVO</a:t>
            </a:r>
          </a:p>
          <a:p>
            <a:pPr algn="ctr"/>
            <a:r>
              <a:rPr lang="es-CO" b="1" dirty="0" smtClean="0">
                <a:solidFill>
                  <a:srgbClr val="FF0000"/>
                </a:solidFill>
              </a:rPr>
              <a:t>TERMISTOR</a:t>
            </a:r>
          </a:p>
        </p:txBody>
      </p:sp>
      <p:pic>
        <p:nvPicPr>
          <p:cNvPr id="73730" name="Picture 2" descr="http://www.coastalwiki.org/w/images/e/ee/Thermis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588" y="4105888"/>
            <a:ext cx="24860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TERMISTOR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419496"/>
              </p:ext>
            </p:extLst>
          </p:nvPr>
        </p:nvGraphicFramePr>
        <p:xfrm>
          <a:off x="3641725" y="1493838"/>
          <a:ext cx="4979988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6" name="Equation" r:id="rId3" imgW="1257120" imgH="393480" progId="Equation.DSMT4">
                  <p:embed/>
                </p:oleObj>
              </mc:Choice>
              <mc:Fallback>
                <p:oleObj name="Equation" r:id="rId3" imgW="1257120" imgH="393480" progId="Equation.DSMT4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1493838"/>
                        <a:ext cx="4979988" cy="1604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1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TERMISTOR</a:t>
            </a:r>
            <a:endParaRPr lang="es-CO" b="1" dirty="0"/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52487"/>
              </p:ext>
            </p:extLst>
          </p:nvPr>
        </p:nvGraphicFramePr>
        <p:xfrm>
          <a:off x="3641725" y="1493838"/>
          <a:ext cx="4979988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5" name="Equation" r:id="rId3" imgW="1257120" imgH="393480" progId="Equation.DSMT4">
                  <p:embed/>
                </p:oleObj>
              </mc:Choice>
              <mc:Fallback>
                <p:oleObj name="Equation" r:id="rId3" imgW="1257120" imgH="393480" progId="Equation.DSMT4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1493838"/>
                        <a:ext cx="4979988" cy="1604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/>
          <p:cNvSpPr/>
          <p:nvPr/>
        </p:nvSpPr>
        <p:spPr>
          <a:xfrm>
            <a:off x="1277257" y="3376219"/>
            <a:ext cx="10145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R</a:t>
            </a:r>
            <a:r>
              <a:rPr lang="es-CO" sz="20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Resistencia del termistor a la temperatura T </a:t>
            </a:r>
            <a:r>
              <a:rPr lang="es-CO" sz="32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(kelvin) 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[K]</a:t>
            </a:r>
            <a:endParaRPr lang="es-CO" sz="3200" b="1" i="1" dirty="0"/>
          </a:p>
        </p:txBody>
      </p:sp>
      <p:sp>
        <p:nvSpPr>
          <p:cNvPr id="7" name="Rectángulo 6"/>
          <p:cNvSpPr/>
          <p:nvPr/>
        </p:nvSpPr>
        <p:spPr>
          <a:xfrm>
            <a:off x="1277257" y="5728685"/>
            <a:ext cx="6495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l-GR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β</a:t>
            </a:r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[K]</a:t>
            </a:r>
            <a:endParaRPr lang="es-CO" sz="3200" b="1" i="1" dirty="0"/>
          </a:p>
        </p:txBody>
      </p:sp>
      <p:sp>
        <p:nvSpPr>
          <p:cNvPr id="9" name="Rectángulo 8"/>
          <p:cNvSpPr/>
          <p:nvPr/>
        </p:nvSpPr>
        <p:spPr>
          <a:xfrm>
            <a:off x="1277257" y="3930440"/>
            <a:ext cx="6495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Temperatura en el punto T [K]</a:t>
            </a:r>
            <a:endParaRPr lang="es-CO" sz="3200" b="1" i="1" dirty="0"/>
          </a:p>
        </p:txBody>
      </p:sp>
      <p:sp>
        <p:nvSpPr>
          <p:cNvPr id="10" name="Rectángulo 9"/>
          <p:cNvSpPr/>
          <p:nvPr/>
        </p:nvSpPr>
        <p:spPr>
          <a:xfrm>
            <a:off x="1277257" y="4524741"/>
            <a:ext cx="10145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To: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Temperatura de referencia [K]</a:t>
            </a:r>
            <a:endParaRPr lang="es-CO" sz="3200" b="1" i="1" dirty="0"/>
          </a:p>
        </p:txBody>
      </p:sp>
      <p:sp>
        <p:nvSpPr>
          <p:cNvPr id="11" name="Rectángulo 10"/>
          <p:cNvSpPr/>
          <p:nvPr/>
        </p:nvSpPr>
        <p:spPr>
          <a:xfrm>
            <a:off x="1277257" y="5124818"/>
            <a:ext cx="10145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Ro: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Resistencia a la temperatura de referencia  [Ω]</a:t>
            </a:r>
            <a:endParaRPr lang="es-CO" sz="3200" b="1" i="1" dirty="0"/>
          </a:p>
        </p:txBody>
      </p:sp>
    </p:spTree>
    <p:extLst>
      <p:ext uri="{BB962C8B-B14F-4D97-AF65-F5344CB8AC3E}">
        <p14:creationId xmlns:p14="http://schemas.microsoft.com/office/powerpoint/2010/main" val="26902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TERMISTOR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682171" y="1500672"/>
            <a:ext cx="10900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β</a:t>
            </a:r>
            <a:r>
              <a:rPr lang="es-CO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 [K]</a:t>
            </a:r>
            <a:endParaRPr lang="es-CO" sz="3600" b="1" i="1" dirty="0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189960"/>
              </p:ext>
            </p:extLst>
          </p:nvPr>
        </p:nvGraphicFramePr>
        <p:xfrm>
          <a:off x="4119826" y="2379036"/>
          <a:ext cx="3755571" cy="75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8" name="Equation" r:id="rId3" imgW="1041120" imgH="203040" progId="Equation.DSMT4">
                  <p:embed/>
                </p:oleObj>
              </mc:Choice>
              <mc:Fallback>
                <p:oleObj name="Equation" r:id="rId3" imgW="1041120" imgH="20304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826" y="2379036"/>
                        <a:ext cx="3755571" cy="753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12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>
                <a:solidFill>
                  <a:srgbClr val="FF0000"/>
                </a:solidFill>
              </a:rPr>
              <a:t>Ejercicio</a:t>
            </a:r>
            <a:endParaRPr lang="es-CO" u="sng" dirty="0">
              <a:solidFill>
                <a:srgbClr val="FF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87613" y="1825852"/>
            <a:ext cx="10666186" cy="1326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Calcular el coeficiente de temperatura (</a:t>
            </a:r>
            <a:r>
              <a:rPr lang="el-GR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para un termistor </a:t>
            </a:r>
            <a:endParaRPr lang="es-CO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898143"/>
              </p:ext>
            </p:extLst>
          </p:nvPr>
        </p:nvGraphicFramePr>
        <p:xfrm>
          <a:off x="3678609" y="3695502"/>
          <a:ext cx="4684194" cy="1543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8613">
                  <a:extLst>
                    <a:ext uri="{9D8B030D-6E8A-4147-A177-3AD203B41FA5}">
                      <a16:colId xmlns:a16="http://schemas.microsoft.com/office/drawing/2014/main" val="1571345421"/>
                    </a:ext>
                  </a:extLst>
                </a:gridCol>
                <a:gridCol w="2305581">
                  <a:extLst>
                    <a:ext uri="{9D8B030D-6E8A-4147-A177-3AD203B41FA5}">
                      <a16:colId xmlns:a16="http://schemas.microsoft.com/office/drawing/2014/main" val="1117314404"/>
                    </a:ext>
                  </a:extLst>
                </a:gridCol>
              </a:tblGrid>
              <a:tr h="762198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Ro=50 [</a:t>
                      </a:r>
                      <a:r>
                        <a:rPr lang="el-GR" sz="3600" dirty="0" smtClean="0"/>
                        <a:t>Ω</a:t>
                      </a:r>
                      <a:r>
                        <a:rPr lang="es-CO" sz="3600" dirty="0" smtClean="0"/>
                        <a:t>]</a:t>
                      </a:r>
                      <a:endParaRPr lang="es-CO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To=20[°C]</a:t>
                      </a:r>
                      <a:endParaRPr lang="es-CO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35709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3600" dirty="0" smtClean="0"/>
                        <a:t>RT=100 [</a:t>
                      </a:r>
                      <a:r>
                        <a:rPr lang="el-GR" sz="3600" dirty="0" smtClean="0"/>
                        <a:t>Ω</a:t>
                      </a:r>
                      <a:r>
                        <a:rPr lang="es-CO" sz="3600" dirty="0" smtClean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T=100 [°C]</a:t>
                      </a:r>
                      <a:endParaRPr lang="es-CO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723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3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TERMISTOR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682171" y="1500672"/>
            <a:ext cx="10900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β</a:t>
            </a:r>
            <a:r>
              <a:rPr lang="es-CO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 [K]</a:t>
            </a:r>
            <a:endParaRPr lang="es-CO" sz="3600" b="1" i="1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189066"/>
              </p:ext>
            </p:extLst>
          </p:nvPr>
        </p:nvGraphicFramePr>
        <p:xfrm>
          <a:off x="3641725" y="3055938"/>
          <a:ext cx="4979988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8" name="Equation" r:id="rId3" imgW="1257120" imgH="393480" progId="Equation.DSMT4">
                  <p:embed/>
                </p:oleObj>
              </mc:Choice>
              <mc:Fallback>
                <p:oleObj name="Equation" r:id="rId3" imgW="1257120" imgH="39348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3055938"/>
                        <a:ext cx="4979988" cy="1604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16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TERMISTOR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682171" y="1500672"/>
            <a:ext cx="10900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β</a:t>
            </a:r>
            <a:r>
              <a:rPr lang="es-CO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 [K]</a:t>
            </a:r>
            <a:endParaRPr lang="es-CO" sz="3600" b="1" i="1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119838"/>
              </p:ext>
            </p:extLst>
          </p:nvPr>
        </p:nvGraphicFramePr>
        <p:xfrm>
          <a:off x="3641725" y="3055938"/>
          <a:ext cx="4979988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0" name="Equation" r:id="rId3" imgW="1257120" imgH="393480" progId="Equation.DSMT4">
                  <p:embed/>
                </p:oleObj>
              </mc:Choice>
              <mc:Fallback>
                <p:oleObj name="Equation" r:id="rId3" imgW="1257120" imgH="39348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3055938"/>
                        <a:ext cx="4979988" cy="1604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508076"/>
              </p:ext>
            </p:extLst>
          </p:nvPr>
        </p:nvGraphicFramePr>
        <p:xfrm>
          <a:off x="4933722" y="5100284"/>
          <a:ext cx="2221819" cy="939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1" name="Equation" r:id="rId5" imgW="495000" imgH="203040" progId="Equation.DSMT4">
                  <p:embed/>
                </p:oleObj>
              </mc:Choice>
              <mc:Fallback>
                <p:oleObj name="Equation" r:id="rId5" imgW="495000" imgH="20304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722" y="5100284"/>
                        <a:ext cx="2221819" cy="9391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TERMISTOR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682171" y="1500672"/>
            <a:ext cx="10900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β</a:t>
            </a:r>
            <a:r>
              <a:rPr lang="es-CO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 [K]</a:t>
            </a:r>
            <a:endParaRPr lang="es-CO" sz="3600" b="1" i="1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960940"/>
              </p:ext>
            </p:extLst>
          </p:nvPr>
        </p:nvGraphicFramePr>
        <p:xfrm>
          <a:off x="3867150" y="2824163"/>
          <a:ext cx="452755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2" name="Equation" r:id="rId3" imgW="1143000" imgH="507960" progId="Equation.DSMT4">
                  <p:embed/>
                </p:oleObj>
              </mc:Choice>
              <mc:Fallback>
                <p:oleObj name="Equation" r:id="rId3" imgW="1143000" imgH="50796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2824163"/>
                        <a:ext cx="4527550" cy="207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59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TERMISTOR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682171" y="1500672"/>
            <a:ext cx="10900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β</a:t>
            </a:r>
            <a:r>
              <a:rPr lang="es-CO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 [K]</a:t>
            </a:r>
            <a:endParaRPr lang="es-CO" sz="3600" b="1" i="1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306950"/>
              </p:ext>
            </p:extLst>
          </p:nvPr>
        </p:nvGraphicFramePr>
        <p:xfrm>
          <a:off x="2509838" y="2670175"/>
          <a:ext cx="7243762" cy="237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6" name="Equation" r:id="rId3" imgW="1828800" imgH="583920" progId="Equation.DSMT4">
                  <p:embed/>
                </p:oleObj>
              </mc:Choice>
              <mc:Fallback>
                <p:oleObj name="Equation" r:id="rId3" imgW="1828800" imgH="58392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2670175"/>
                        <a:ext cx="7243762" cy="2379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7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TERMISTOR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682171" y="1500672"/>
            <a:ext cx="10900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β</a:t>
            </a:r>
            <a:r>
              <a:rPr lang="es-CO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 [K]</a:t>
            </a:r>
            <a:endParaRPr lang="es-CO" sz="3600" b="1" i="1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264538"/>
              </p:ext>
            </p:extLst>
          </p:nvPr>
        </p:nvGraphicFramePr>
        <p:xfrm>
          <a:off x="2811463" y="2876550"/>
          <a:ext cx="6640512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0" name="Equation" r:id="rId3" imgW="1676160" imgH="482400" progId="Equation.DSMT4">
                  <p:embed/>
                </p:oleObj>
              </mc:Choice>
              <mc:Fallback>
                <p:oleObj name="Equation" r:id="rId3" imgW="1676160" imgH="48240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2876550"/>
                        <a:ext cx="6640512" cy="1966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95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TERMISTOR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682171" y="1500672"/>
            <a:ext cx="10900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β</a:t>
            </a:r>
            <a:r>
              <a:rPr lang="es-CO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 [K]</a:t>
            </a:r>
            <a:endParaRPr lang="es-CO" sz="3600" b="1" i="1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72557"/>
              </p:ext>
            </p:extLst>
          </p:nvPr>
        </p:nvGraphicFramePr>
        <p:xfrm>
          <a:off x="3965575" y="2536825"/>
          <a:ext cx="4327525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4" name="Equation" r:id="rId3" imgW="1091880" imgH="939600" progId="Equation.DSMT4">
                  <p:embed/>
                </p:oleObj>
              </mc:Choice>
              <mc:Fallback>
                <p:oleObj name="Equation" r:id="rId3" imgW="1091880" imgH="93960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2536825"/>
                        <a:ext cx="4327525" cy="3829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63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2478997"/>
            <a:ext cx="10515600" cy="1004433"/>
          </a:xfrm>
        </p:spPr>
        <p:txBody>
          <a:bodyPr/>
          <a:lstStyle/>
          <a:p>
            <a:r>
              <a:rPr lang="es-CO" b="1" u="sng" dirty="0" smtClean="0"/>
              <a:t>Características de un TERMISTOR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6209393" y="3817257"/>
            <a:ext cx="5138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Descripción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/>
              <a:t>Símbolo electrito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Aspecto físico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Construcción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91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2478997"/>
            <a:ext cx="10515600" cy="1004433"/>
          </a:xfrm>
        </p:spPr>
        <p:txBody>
          <a:bodyPr/>
          <a:lstStyle/>
          <a:p>
            <a:r>
              <a:rPr lang="es-CO" b="1" u="sng" dirty="0" smtClean="0"/>
              <a:t>Parámetros de un TERMISTOR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6209393" y="3760107"/>
            <a:ext cx="51380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Resistencia Nominal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Rango de temperatura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Tiempo de respuesta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Sensibilidad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Constante de disipación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82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1018267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1. Resistencia Nominal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82170" y="4586513"/>
            <a:ext cx="10900229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/>
              <a:t>3. Tiempo de respuesta</a:t>
            </a:r>
            <a:endParaRPr lang="es-CO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682170" y="2469695"/>
            <a:ext cx="10900229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/>
              <a:t>2. Rango de temperatura</a:t>
            </a:r>
            <a:endParaRPr lang="es-CO" b="1" dirty="0"/>
          </a:p>
        </p:txBody>
      </p:sp>
      <p:pic>
        <p:nvPicPr>
          <p:cNvPr id="10" name="Imagen 9"/>
          <p:cNvPicPr/>
          <p:nvPr/>
        </p:nvPicPr>
        <p:blipFill rotWithShape="1">
          <a:blip r:embed="rId2" cstate="print"/>
          <a:srcRect l="2041" t="9129" r="11468" b="2836"/>
          <a:stretch/>
        </p:blipFill>
        <p:spPr bwMode="auto">
          <a:xfrm>
            <a:off x="6480627" y="4024009"/>
            <a:ext cx="5246916" cy="264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lamada de flecha a la izquierda 3"/>
          <p:cNvSpPr/>
          <p:nvPr/>
        </p:nvSpPr>
        <p:spPr>
          <a:xfrm>
            <a:off x="7474856" y="1018267"/>
            <a:ext cx="3512457" cy="2332451"/>
          </a:xfrm>
          <a:prstGeom prst="leftArrowCallou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smtClean="0">
                <a:solidFill>
                  <a:schemeClr val="tx1"/>
                </a:solidFill>
              </a:rPr>
              <a:t>Parámetros del fabricantes</a:t>
            </a:r>
            <a:endParaRPr lang="es-CO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4. Sensibilidad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580570" y="1700438"/>
            <a:ext cx="10754180" cy="1179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Capacidad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del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TERMISTOR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generar variaciones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resistencia ante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variaciones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temperatura</a:t>
            </a:r>
            <a:endParaRPr lang="es-CO" sz="3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4. Sensibilidad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077907"/>
              </p:ext>
            </p:extLst>
          </p:nvPr>
        </p:nvGraphicFramePr>
        <p:xfrm>
          <a:off x="2655888" y="3513138"/>
          <a:ext cx="6954837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6" name="Equation" r:id="rId3" imgW="1625400" imgH="431640" progId="Equation.DSMT4">
                  <p:embed/>
                </p:oleObj>
              </mc:Choice>
              <mc:Fallback>
                <p:oleObj name="Equation" r:id="rId3" imgW="1625400" imgH="43164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3513138"/>
                        <a:ext cx="6954837" cy="1827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/>
          <p:cNvSpPr/>
          <p:nvPr/>
        </p:nvSpPr>
        <p:spPr>
          <a:xfrm>
            <a:off x="580570" y="1700438"/>
            <a:ext cx="10754180" cy="1179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Capacidad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del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TERMISTOR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generar variaciones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resistencia ante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variaciones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temperatura</a:t>
            </a:r>
            <a:endParaRPr lang="es-CO" sz="3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4. Sensibilidad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237060"/>
              </p:ext>
            </p:extLst>
          </p:nvPr>
        </p:nvGraphicFramePr>
        <p:xfrm>
          <a:off x="1676400" y="3190875"/>
          <a:ext cx="8912225" cy="247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9" name="Equation" r:id="rId3" imgW="2082600" imgH="583920" progId="Equation.DSMT4">
                  <p:embed/>
                </p:oleObj>
              </mc:Choice>
              <mc:Fallback>
                <p:oleObj name="Equation" r:id="rId3" imgW="2082600" imgH="58392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90875"/>
                        <a:ext cx="8912225" cy="2471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/>
          <p:cNvSpPr/>
          <p:nvPr/>
        </p:nvSpPr>
        <p:spPr>
          <a:xfrm>
            <a:off x="580570" y="1700438"/>
            <a:ext cx="10754180" cy="1179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Capacidad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del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TERMISTOR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generar variaciones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resistencia ante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variaciones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temperatura</a:t>
            </a:r>
            <a:endParaRPr lang="es-CO" sz="3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4. Sensibilidad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77131"/>
              </p:ext>
            </p:extLst>
          </p:nvPr>
        </p:nvGraphicFramePr>
        <p:xfrm>
          <a:off x="1025525" y="3302000"/>
          <a:ext cx="10215563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3" name="Equation" r:id="rId3" imgW="2387520" imgH="495000" progId="Equation.DSMT4">
                  <p:embed/>
                </p:oleObj>
              </mc:Choice>
              <mc:Fallback>
                <p:oleObj name="Equation" r:id="rId3" imgW="2387520" imgH="4950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3302000"/>
                        <a:ext cx="10215563" cy="209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ángulo 10"/>
          <p:cNvSpPr/>
          <p:nvPr/>
        </p:nvSpPr>
        <p:spPr>
          <a:xfrm>
            <a:off x="580570" y="1700438"/>
            <a:ext cx="10754180" cy="1179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Capacidad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del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TERMISTOR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generar variaciones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resistencia ante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variaciones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temperatura</a:t>
            </a:r>
            <a:endParaRPr lang="es-CO" sz="3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8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4. Sensibilidad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304134"/>
              </p:ext>
            </p:extLst>
          </p:nvPr>
        </p:nvGraphicFramePr>
        <p:xfrm>
          <a:off x="1025525" y="3276600"/>
          <a:ext cx="10215563" cy="279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7" name="Equation" r:id="rId3" imgW="2387520" imgH="660240" progId="Equation.DSMT4">
                  <p:embed/>
                </p:oleObj>
              </mc:Choice>
              <mc:Fallback>
                <p:oleObj name="Equation" r:id="rId3" imgW="2387520" imgH="66024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3276600"/>
                        <a:ext cx="10215563" cy="2795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>
          <a:xfrm>
            <a:off x="580570" y="1700438"/>
            <a:ext cx="10754180" cy="1179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Capacidad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del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TERMISTOR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generar variaciones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resistencia ante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variaciones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temperatura</a:t>
            </a:r>
            <a:endParaRPr lang="es-CO" sz="3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4. Sensibilidad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05274"/>
              </p:ext>
            </p:extLst>
          </p:nvPr>
        </p:nvGraphicFramePr>
        <p:xfrm>
          <a:off x="2220913" y="3435350"/>
          <a:ext cx="7824787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1" name="Equation" r:id="rId3" imgW="1828800" imgH="431640" progId="Equation.DSMT4">
                  <p:embed/>
                </p:oleObj>
              </mc:Choice>
              <mc:Fallback>
                <p:oleObj name="Equation" r:id="rId3" imgW="1828800" imgH="43164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3435350"/>
                        <a:ext cx="7824787" cy="1827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/>
          <p:cNvSpPr/>
          <p:nvPr/>
        </p:nvSpPr>
        <p:spPr>
          <a:xfrm>
            <a:off x="580570" y="1700438"/>
            <a:ext cx="10754180" cy="1179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Capacidad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del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TERMISTOR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generar variaciones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resistencia ante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variaciones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temperatura</a:t>
            </a:r>
            <a:endParaRPr lang="es-CO" sz="3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4. Sensibilidad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652580"/>
              </p:ext>
            </p:extLst>
          </p:nvPr>
        </p:nvGraphicFramePr>
        <p:xfrm>
          <a:off x="2220913" y="3435350"/>
          <a:ext cx="7824787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9" name="Equation" r:id="rId3" imgW="1828800" imgH="431640" progId="Equation.DSMT4">
                  <p:embed/>
                </p:oleObj>
              </mc:Choice>
              <mc:Fallback>
                <p:oleObj name="Equation" r:id="rId3" imgW="1828800" imgH="43164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3435350"/>
                        <a:ext cx="7824787" cy="1827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/>
          <p:cNvSpPr/>
          <p:nvPr/>
        </p:nvSpPr>
        <p:spPr>
          <a:xfrm>
            <a:off x="580570" y="5723601"/>
            <a:ext cx="10754180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r">
              <a:lnSpc>
                <a:spcPct val="115000"/>
              </a:lnSpc>
              <a:spcAft>
                <a:spcPts val="1000"/>
              </a:spcAft>
            </a:pPr>
            <a:r>
              <a:rPr lang="es-CO" sz="3200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 es una constantes, es una función exponencial</a:t>
            </a:r>
            <a:endParaRPr lang="es-CO" sz="3200" b="1" i="1" u="sng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80570" y="1700438"/>
            <a:ext cx="10754180" cy="1179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Capacidad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del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TERMISTOR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generar variaciones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resistencia ante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variaciones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temperatura</a:t>
            </a:r>
            <a:endParaRPr lang="es-CO" sz="32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4. Sensibilidad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1" name="Imagen 10" descr="E:\Ricchi\Academia\Universidad Distrital\INSTRUMENTACIÓN\Gráficas 2014\Gráficas jpg\Gráf 215a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2"/>
          <a:stretch/>
        </p:blipFill>
        <p:spPr bwMode="auto">
          <a:xfrm>
            <a:off x="1333499" y="1494594"/>
            <a:ext cx="9008633" cy="52872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130357"/>
              </p:ext>
            </p:extLst>
          </p:nvPr>
        </p:nvGraphicFramePr>
        <p:xfrm>
          <a:off x="4209960" y="4057650"/>
          <a:ext cx="7667625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8" name="Equation" r:id="rId4" imgW="1828800" imgH="431640" progId="Equation.DSMT4">
                  <p:embed/>
                </p:oleObj>
              </mc:Choice>
              <mc:Fallback>
                <p:oleObj name="Equation" r:id="rId4" imgW="1828800" imgH="43164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9960" y="4057650"/>
                        <a:ext cx="7667625" cy="1790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90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7" t="17769" r="86295" b="43641"/>
          <a:stretch/>
        </p:blipFill>
        <p:spPr bwMode="auto">
          <a:xfrm>
            <a:off x="6772517" y="2084640"/>
            <a:ext cx="3169768" cy="342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262743" y="2084640"/>
            <a:ext cx="492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 smtClean="0"/>
              <a:t>Símbolo eléctrico</a:t>
            </a:r>
            <a:endParaRPr lang="es-CO" sz="4800" b="1" i="1" dirty="0"/>
          </a:p>
        </p:txBody>
      </p:sp>
      <p:sp>
        <p:nvSpPr>
          <p:cNvPr id="7" name="Rectángulo 6"/>
          <p:cNvSpPr/>
          <p:nvPr/>
        </p:nvSpPr>
        <p:spPr>
          <a:xfrm>
            <a:off x="7947025" y="3152775"/>
            <a:ext cx="26987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7877976" y="2747362"/>
            <a:ext cx="346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CO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778750" y="4997450"/>
            <a:ext cx="438150" cy="425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7870825" y="4639662"/>
            <a:ext cx="346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CO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5. Constante de disipación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580570" y="1700438"/>
            <a:ext cx="11001830" cy="118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apacidad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disipación de calor con respecto a la potencia eléctrica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 ambiente concreto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5. Constante de disipación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7" name="Imagen 6"/>
          <p:cNvPicPr/>
          <p:nvPr/>
        </p:nvPicPr>
        <p:blipFill rotWithShape="1">
          <a:blip r:embed="rId3" cstate="print"/>
          <a:srcRect t="1504" r="5360" b="8955"/>
          <a:stretch/>
        </p:blipFill>
        <p:spPr bwMode="auto">
          <a:xfrm>
            <a:off x="672648" y="3069730"/>
            <a:ext cx="6836311" cy="319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27677"/>
              </p:ext>
            </p:extLst>
          </p:nvPr>
        </p:nvGraphicFramePr>
        <p:xfrm>
          <a:off x="181148" y="4325257"/>
          <a:ext cx="769822" cy="759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2" name="Equation" r:id="rId4" imgW="203040" imgH="203040" progId="Equation.DSMT4">
                  <p:embed/>
                </p:oleObj>
              </mc:Choice>
              <mc:Fallback>
                <p:oleObj name="Equation" r:id="rId4" imgW="203040" imgH="203040" progId="Equation.DSMT4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48" y="4325257"/>
                        <a:ext cx="769822" cy="759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ángulo 12"/>
          <p:cNvSpPr/>
          <p:nvPr/>
        </p:nvSpPr>
        <p:spPr>
          <a:xfrm>
            <a:off x="580570" y="1700438"/>
            <a:ext cx="11001830" cy="118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apacidad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disipación de calor con respecto a la potencia eléctrica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 ambiente concreto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6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5. Constante de disipación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7" name="Imagen 6"/>
          <p:cNvPicPr/>
          <p:nvPr/>
        </p:nvPicPr>
        <p:blipFill rotWithShape="1">
          <a:blip r:embed="rId3" cstate="print"/>
          <a:srcRect t="1504" r="5360" b="8955"/>
          <a:stretch/>
        </p:blipFill>
        <p:spPr bwMode="auto">
          <a:xfrm>
            <a:off x="672648" y="3069730"/>
            <a:ext cx="6836311" cy="319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34941"/>
              </p:ext>
            </p:extLst>
          </p:nvPr>
        </p:nvGraphicFramePr>
        <p:xfrm>
          <a:off x="7953828" y="3053686"/>
          <a:ext cx="3472092" cy="1521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3" name="Equation" r:id="rId4" imgW="1002960" imgH="444240" progId="Equation.DSMT4">
                  <p:embed/>
                </p:oleObj>
              </mc:Choice>
              <mc:Fallback>
                <p:oleObj name="Equation" r:id="rId4" imgW="1002960" imgH="44424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828" y="3053686"/>
                        <a:ext cx="3472092" cy="15210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27677"/>
              </p:ext>
            </p:extLst>
          </p:nvPr>
        </p:nvGraphicFramePr>
        <p:xfrm>
          <a:off x="181148" y="4325257"/>
          <a:ext cx="769822" cy="759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4" name="Equation" r:id="rId6" imgW="203040" imgH="203040" progId="Equation.DSMT4">
                  <p:embed/>
                </p:oleObj>
              </mc:Choice>
              <mc:Fallback>
                <p:oleObj name="Equation" r:id="rId6" imgW="203040" imgH="203040" progId="Equation.DSMT4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48" y="4325257"/>
                        <a:ext cx="769822" cy="759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ángulo 13"/>
          <p:cNvSpPr/>
          <p:nvPr/>
        </p:nvSpPr>
        <p:spPr>
          <a:xfrm>
            <a:off x="580570" y="1700438"/>
            <a:ext cx="11001830" cy="118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apacidad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disipación de calor con respecto a la potencia eléctrica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 ambiente concreto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3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5. Constante de disipación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7" name="Imagen 6"/>
          <p:cNvPicPr/>
          <p:nvPr/>
        </p:nvPicPr>
        <p:blipFill rotWithShape="1">
          <a:blip r:embed="rId3" cstate="print"/>
          <a:srcRect t="1504" r="5360" b="8955"/>
          <a:stretch/>
        </p:blipFill>
        <p:spPr bwMode="auto">
          <a:xfrm>
            <a:off x="672648" y="3069730"/>
            <a:ext cx="6836311" cy="319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683067"/>
              </p:ext>
            </p:extLst>
          </p:nvPr>
        </p:nvGraphicFramePr>
        <p:xfrm>
          <a:off x="7448550" y="3054350"/>
          <a:ext cx="4481513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2" name="Equation" r:id="rId4" imgW="1295280" imgH="444240" progId="Equation.DSMT4">
                  <p:embed/>
                </p:oleObj>
              </mc:Choice>
              <mc:Fallback>
                <p:oleObj name="Equation" r:id="rId4" imgW="1295280" imgH="44424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550" y="3054350"/>
                        <a:ext cx="4481513" cy="1520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662532"/>
              </p:ext>
            </p:extLst>
          </p:nvPr>
        </p:nvGraphicFramePr>
        <p:xfrm>
          <a:off x="8295141" y="4888382"/>
          <a:ext cx="2789466" cy="144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3" name="Equation" r:id="rId6" imgW="799920" imgH="419040" progId="Equation.DSMT4">
                  <p:embed/>
                </p:oleObj>
              </mc:Choice>
              <mc:Fallback>
                <p:oleObj name="Equation" r:id="rId6" imgW="799920" imgH="419040" progId="Equation.DSMT4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5141" y="4888382"/>
                        <a:ext cx="2789466" cy="1444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27677"/>
              </p:ext>
            </p:extLst>
          </p:nvPr>
        </p:nvGraphicFramePr>
        <p:xfrm>
          <a:off x="181148" y="4325257"/>
          <a:ext cx="769822" cy="759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4" name="Equation" r:id="rId8" imgW="203040" imgH="203040" progId="Equation.DSMT4">
                  <p:embed/>
                </p:oleObj>
              </mc:Choice>
              <mc:Fallback>
                <p:oleObj name="Equation" r:id="rId8" imgW="203040" imgH="203040" progId="Equation.DSMT4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48" y="4325257"/>
                        <a:ext cx="769822" cy="759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ángulo 11"/>
          <p:cNvSpPr/>
          <p:nvPr/>
        </p:nvSpPr>
        <p:spPr>
          <a:xfrm>
            <a:off x="580570" y="1700438"/>
            <a:ext cx="11001830" cy="118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apacidad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disipación de calor con respecto a la potencia eléctrica </a:t>
            </a:r>
            <a:r>
              <a:rPr 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 </a:t>
            </a:r>
            <a:r>
              <a:rPr 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 ambiente concreto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2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171" y="365125"/>
            <a:ext cx="10900229" cy="970189"/>
          </a:xfrm>
        </p:spPr>
        <p:txBody>
          <a:bodyPr>
            <a:normAutofit/>
          </a:bodyPr>
          <a:lstStyle/>
          <a:p>
            <a:r>
              <a:rPr lang="es-CO" b="1" dirty="0" smtClean="0"/>
              <a:t>5. Constante de disipación (Característica V-I)</a:t>
            </a:r>
            <a:endParaRPr lang="es-CO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3828" y="2104571"/>
            <a:ext cx="371565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9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001594"/>
              </p:ext>
            </p:extLst>
          </p:nvPr>
        </p:nvGraphicFramePr>
        <p:xfrm>
          <a:off x="1076891" y="1314125"/>
          <a:ext cx="10110787" cy="554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4" name="Visio" r:id="rId3" imgW="4084320" imgH="2266737" progId="Visio.Drawing.11">
                  <p:embed/>
                </p:oleObj>
              </mc:Choice>
              <mc:Fallback>
                <p:oleObj name="Visio" r:id="rId3" imgW="4084320" imgH="2266737" progId="Visio.Drawing.11">
                  <p:embed/>
                  <p:pic>
                    <p:nvPicPr>
                      <p:cNvPr id="205893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891" y="1314125"/>
                        <a:ext cx="10110787" cy="5543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00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2478997"/>
            <a:ext cx="10515600" cy="1004433"/>
          </a:xfrm>
        </p:spPr>
        <p:txBody>
          <a:bodyPr/>
          <a:lstStyle/>
          <a:p>
            <a:r>
              <a:rPr lang="es-CO" b="1" u="sng" dirty="0" smtClean="0"/>
              <a:t>Linealización de una Termistor</a:t>
            </a:r>
            <a:endParaRPr lang="es-CO" b="1" u="sng" dirty="0"/>
          </a:p>
        </p:txBody>
      </p:sp>
    </p:spTree>
    <p:extLst>
      <p:ext uri="{BB962C8B-B14F-4D97-AF65-F5344CB8AC3E}">
        <p14:creationId xmlns:p14="http://schemas.microsoft.com/office/powerpoint/2010/main" val="20944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80570" y="2698139"/>
            <a:ext cx="10773230" cy="220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0" algn="just" fontAlgn="base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s-CO" alt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 algunos casos para la utilización del termistor se hace necesario </a:t>
            </a:r>
            <a:r>
              <a:rPr lang="es-CO" altLang="es-CO" sz="2800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linealizar</a:t>
            </a:r>
            <a:r>
              <a:rPr lang="es-CO" alt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el </a:t>
            </a:r>
            <a:r>
              <a:rPr lang="es-CO" alt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transductor. </a:t>
            </a:r>
            <a:r>
              <a:rPr lang="es-CO" alt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Existen diferentes técnicas.</a:t>
            </a:r>
          </a:p>
          <a:p>
            <a:pPr marL="228600" marR="0" lvl="0" indent="0" algn="just" fontAlgn="base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s-CO" alt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 técnica </a:t>
            </a:r>
            <a:r>
              <a:rPr lang="es-CO" alt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más </a:t>
            </a:r>
            <a:r>
              <a:rPr lang="es-CO" alt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simples, requiere </a:t>
            </a:r>
            <a:r>
              <a:rPr lang="es-CO" alt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únicamente del uso de una resistencia </a:t>
            </a:r>
            <a:r>
              <a:rPr lang="es-CO" altLang="es-CO" sz="2800" b="1" u="sng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Rp</a:t>
            </a:r>
            <a:r>
              <a:rPr lang="es-CO" altLang="es-CO" sz="2800" b="1" u="sn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en </a:t>
            </a:r>
            <a:r>
              <a:rPr lang="es-CO" altLang="es-CO" sz="2800" b="1" u="sng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paralelo</a:t>
            </a:r>
            <a:r>
              <a:rPr lang="es-CO" alt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s-CO" altLang="es-CO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Linealización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5066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Linealización (</a:t>
            </a:r>
            <a:r>
              <a:rPr lang="es-CO" b="1" i="1" dirty="0" smtClean="0">
                <a:solidFill>
                  <a:srgbClr val="FF0000"/>
                </a:solidFill>
              </a:rPr>
              <a:t>Técnica: Resistencia </a:t>
            </a:r>
            <a:r>
              <a:rPr lang="es-CO" b="1" i="1" dirty="0" err="1" smtClean="0">
                <a:solidFill>
                  <a:srgbClr val="FF0000"/>
                </a:solidFill>
              </a:rPr>
              <a:t>Rp</a:t>
            </a:r>
            <a:r>
              <a:rPr lang="es-CO" b="1" i="1" dirty="0" smtClean="0">
                <a:solidFill>
                  <a:srgbClr val="FF0000"/>
                </a:solidFill>
              </a:rPr>
              <a:t> Paralelo</a:t>
            </a:r>
            <a:r>
              <a:rPr lang="es-CO" b="1" dirty="0" smtClean="0"/>
              <a:t>)</a:t>
            </a:r>
            <a:endParaRPr lang="es-CO" b="1" u="sng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62" y="1888536"/>
            <a:ext cx="7240950" cy="446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Linealización (</a:t>
            </a:r>
            <a:r>
              <a:rPr lang="es-CO" b="1" i="1" dirty="0" smtClean="0">
                <a:solidFill>
                  <a:srgbClr val="FF0000"/>
                </a:solidFill>
              </a:rPr>
              <a:t>Técnica: Resistencia </a:t>
            </a:r>
            <a:r>
              <a:rPr lang="es-CO" b="1" i="1" dirty="0" err="1" smtClean="0">
                <a:solidFill>
                  <a:srgbClr val="FF0000"/>
                </a:solidFill>
              </a:rPr>
              <a:t>Rp</a:t>
            </a:r>
            <a:r>
              <a:rPr lang="es-CO" b="1" i="1" dirty="0" smtClean="0">
                <a:solidFill>
                  <a:srgbClr val="FF0000"/>
                </a:solidFill>
              </a:rPr>
              <a:t> Paralelo</a:t>
            </a:r>
            <a:r>
              <a:rPr lang="es-CO" b="1" dirty="0" smtClean="0"/>
              <a:t>)</a:t>
            </a:r>
            <a:endParaRPr lang="es-CO" b="1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62" y="1690688"/>
            <a:ext cx="7240950" cy="494113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595056" y="2298700"/>
            <a:ext cx="4089400" cy="2260600"/>
          </a:xfrm>
          <a:prstGeom prst="rect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s-CO" altLang="es-CO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Rp</a:t>
            </a:r>
            <a:r>
              <a:rPr lang="es-CO" altLang="es-CO" sz="28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debe estar a una temperatura diferente a la del proceso, generalmente a temperatura </a:t>
            </a:r>
            <a:r>
              <a:rPr lang="es-CO" altLang="es-CO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ambiente</a:t>
            </a:r>
            <a:endParaRPr lang="es-CO" altLang="es-CO" sz="2800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6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Linealización (</a:t>
            </a:r>
            <a:r>
              <a:rPr lang="es-CO" b="1" i="1" dirty="0" smtClean="0">
                <a:solidFill>
                  <a:srgbClr val="FF0000"/>
                </a:solidFill>
              </a:rPr>
              <a:t>Técnica: Resistencia </a:t>
            </a:r>
            <a:r>
              <a:rPr lang="es-CO" b="1" i="1" dirty="0" err="1" smtClean="0">
                <a:solidFill>
                  <a:srgbClr val="FF0000"/>
                </a:solidFill>
              </a:rPr>
              <a:t>Rp</a:t>
            </a:r>
            <a:r>
              <a:rPr lang="es-CO" b="1" i="1" dirty="0" smtClean="0">
                <a:solidFill>
                  <a:srgbClr val="FF0000"/>
                </a:solidFill>
              </a:rPr>
              <a:t> Paralelo</a:t>
            </a:r>
            <a:r>
              <a:rPr lang="es-CO" b="1" dirty="0" smtClean="0"/>
              <a:t>)</a:t>
            </a:r>
            <a:endParaRPr lang="es-CO" b="1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12" y="2258219"/>
            <a:ext cx="5056472" cy="345047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875" y="1690688"/>
            <a:ext cx="4712925" cy="46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262743" y="2084640"/>
            <a:ext cx="492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 smtClean="0"/>
              <a:t>Símbolo eléctrico</a:t>
            </a:r>
            <a:endParaRPr lang="es-CO" sz="4800" b="1" i="1" dirty="0"/>
          </a:p>
        </p:txBody>
      </p:sp>
      <p:sp>
        <p:nvSpPr>
          <p:cNvPr id="7" name="Rectángulo 6"/>
          <p:cNvSpPr/>
          <p:nvPr/>
        </p:nvSpPr>
        <p:spPr>
          <a:xfrm>
            <a:off x="7947025" y="3152775"/>
            <a:ext cx="26987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7778750" y="4997450"/>
            <a:ext cx="438150" cy="425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7870825" y="4639662"/>
            <a:ext cx="346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CO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4754" name="Picture 2" descr="http://www.learningaboutelectronics.com/images/Thermistor-symb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625" y="1711396"/>
            <a:ext cx="1982011" cy="193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6" name="Picture 4" descr="http://www.areatecnologia.com/electronica/imagenes/simbolo-potenciometr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r="4055"/>
          <a:stretch/>
        </p:blipFill>
        <p:spPr bwMode="auto">
          <a:xfrm>
            <a:off x="5459653" y="3854132"/>
            <a:ext cx="5795494" cy="157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6460433" y="5422900"/>
            <a:ext cx="379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/>
              <a:t>PTC (+T) / NTC (-T)</a:t>
            </a:r>
            <a:endParaRPr lang="es-CO" sz="3600" b="1" dirty="0"/>
          </a:p>
        </p:txBody>
      </p:sp>
    </p:spTree>
    <p:extLst>
      <p:ext uri="{BB962C8B-B14F-4D97-AF65-F5344CB8AC3E}">
        <p14:creationId xmlns:p14="http://schemas.microsoft.com/office/powerpoint/2010/main" val="32153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80570" y="1513578"/>
            <a:ext cx="107732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1. Seleccionar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 rango del termistor que se desea </a:t>
            </a:r>
            <a:r>
              <a:rPr lang="es-CO" sz="2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linealizar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s-CO" sz="28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 </a:t>
            </a:r>
            <a:r>
              <a:rPr lang="es-CO" sz="28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linealización</a:t>
            </a:r>
            <a:r>
              <a:rPr lang="es-CO" sz="28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obtenida será válida únicamente en el rango </a:t>
            </a:r>
            <a:r>
              <a:rPr lang="es-CO" sz="2800" i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seleccionado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Algoritmo de Linealización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551" y="2594665"/>
            <a:ext cx="583941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8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80570" y="1526856"/>
            <a:ext cx="107732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Dividir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 rango seleccionado en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tres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partes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iguales.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 nombran los tres puntos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temperatura obtenidos como: T1, T2 y T3 respectivamente </a:t>
            </a:r>
            <a:r>
              <a:rPr lang="es-CO" alt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Algoritmo de Linealización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22" y="2594665"/>
            <a:ext cx="5813563" cy="44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Algoritmo de Linealización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0570" y="1513575"/>
            <a:ext cx="107732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Plantear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 ecuación asumiendo la condición de linealidad de </a:t>
            </a:r>
            <a:r>
              <a:rPr lang="es-CO" sz="2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Req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en cada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punto.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b="4504"/>
          <a:stretch/>
        </p:blipFill>
        <p:spPr>
          <a:xfrm>
            <a:off x="2659098" y="2594665"/>
            <a:ext cx="6513141" cy="4218259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967185" y="5631180"/>
            <a:ext cx="67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RT*</a:t>
            </a:r>
            <a:endParaRPr lang="es-CO" sz="2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963625" y="4846320"/>
            <a:ext cx="67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RT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33410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Algoritmo de Linealización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0570" y="1513575"/>
            <a:ext cx="107732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Plantear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 ecuación asumiendo la condición de linealidad de </a:t>
            </a:r>
            <a:r>
              <a:rPr lang="es-CO" sz="2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Req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en cada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punto.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b="4504"/>
          <a:stretch/>
        </p:blipFill>
        <p:spPr>
          <a:xfrm>
            <a:off x="572719" y="2594665"/>
            <a:ext cx="6513141" cy="4218259"/>
          </a:xfrm>
          <a:prstGeom prst="rect">
            <a:avLst/>
          </a:prstGeom>
        </p:spPr>
      </p:pic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908887"/>
              </p:ext>
            </p:extLst>
          </p:nvPr>
        </p:nvGraphicFramePr>
        <p:xfrm>
          <a:off x="7413625" y="3221638"/>
          <a:ext cx="394017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3" name="Equation" r:id="rId4" imgW="1130040" imgH="228600" progId="Equation.DSMT4">
                  <p:embed/>
                </p:oleObj>
              </mc:Choice>
              <mc:Fallback>
                <p:oleObj name="Equation" r:id="rId4" imgW="1130040" imgH="22860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25" y="3221638"/>
                        <a:ext cx="3940175" cy="788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852635" y="5640705"/>
            <a:ext cx="67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RT*</a:t>
            </a:r>
            <a:endParaRPr lang="es-CO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631905" y="4798695"/>
            <a:ext cx="67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RT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4455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Algoritmo de Linealización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0570" y="1513575"/>
            <a:ext cx="107732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Plantear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 ecuación asumiendo la condición de linealidad de </a:t>
            </a:r>
            <a:r>
              <a:rPr lang="es-CO" sz="2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Req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en cada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punto.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b="4504"/>
          <a:stretch/>
        </p:blipFill>
        <p:spPr>
          <a:xfrm>
            <a:off x="572719" y="2594665"/>
            <a:ext cx="6513141" cy="4218259"/>
          </a:xfrm>
          <a:prstGeom prst="rect">
            <a:avLst/>
          </a:prstGeom>
        </p:spPr>
      </p:pic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908887"/>
              </p:ext>
            </p:extLst>
          </p:nvPr>
        </p:nvGraphicFramePr>
        <p:xfrm>
          <a:off x="7413625" y="3221638"/>
          <a:ext cx="394017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0" name="Equation" r:id="rId4" imgW="1130040" imgH="228600" progId="Equation.DSMT4">
                  <p:embed/>
                </p:oleObj>
              </mc:Choice>
              <mc:Fallback>
                <p:oleObj name="Equation" r:id="rId4" imgW="1130040" imgH="22860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25" y="3221638"/>
                        <a:ext cx="3940175" cy="788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656736"/>
              </p:ext>
            </p:extLst>
          </p:nvPr>
        </p:nvGraphicFramePr>
        <p:xfrm>
          <a:off x="7391400" y="4146550"/>
          <a:ext cx="39846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1" name="Equation" r:id="rId6" imgW="1143000" imgH="228600" progId="Equation.DSMT4">
                  <p:embed/>
                </p:oleObj>
              </mc:Choice>
              <mc:Fallback>
                <p:oleObj name="Equation" r:id="rId6" imgW="1143000" imgH="22860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146550"/>
                        <a:ext cx="3984625" cy="788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3852635" y="5640705"/>
            <a:ext cx="67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RT*</a:t>
            </a:r>
            <a:endParaRPr lang="es-CO" sz="2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631905" y="4798695"/>
            <a:ext cx="67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RT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2543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Algoritmo de Linealización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0570" y="1513575"/>
            <a:ext cx="107732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Plantear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 ecuación asumiendo la condición de linealidad de </a:t>
            </a:r>
            <a:r>
              <a:rPr lang="es-CO" sz="2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Req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en cada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punto.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b="4504"/>
          <a:stretch/>
        </p:blipFill>
        <p:spPr>
          <a:xfrm>
            <a:off x="572719" y="2594665"/>
            <a:ext cx="6513141" cy="4218259"/>
          </a:xfrm>
          <a:prstGeom prst="rect">
            <a:avLst/>
          </a:prstGeom>
        </p:spPr>
      </p:pic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908887"/>
              </p:ext>
            </p:extLst>
          </p:nvPr>
        </p:nvGraphicFramePr>
        <p:xfrm>
          <a:off x="7413625" y="3221638"/>
          <a:ext cx="394017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7" name="Equation" r:id="rId4" imgW="1130040" imgH="228600" progId="Equation.DSMT4">
                  <p:embed/>
                </p:oleObj>
              </mc:Choice>
              <mc:Fallback>
                <p:oleObj name="Equation" r:id="rId4" imgW="1130040" imgH="22860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25" y="3221638"/>
                        <a:ext cx="3940175" cy="788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656736"/>
              </p:ext>
            </p:extLst>
          </p:nvPr>
        </p:nvGraphicFramePr>
        <p:xfrm>
          <a:off x="7391400" y="4146550"/>
          <a:ext cx="39846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8" name="Equation" r:id="rId6" imgW="1143000" imgH="228600" progId="Equation.DSMT4">
                  <p:embed/>
                </p:oleObj>
              </mc:Choice>
              <mc:Fallback>
                <p:oleObj name="Equation" r:id="rId6" imgW="1143000" imgH="2286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146550"/>
                        <a:ext cx="3984625" cy="788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201131"/>
              </p:ext>
            </p:extLst>
          </p:nvPr>
        </p:nvGraphicFramePr>
        <p:xfrm>
          <a:off x="8696325" y="5181600"/>
          <a:ext cx="14176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9" name="Equation" r:id="rId8" imgW="406080" imgH="164880" progId="Equation.DSMT4">
                  <p:embed/>
                </p:oleObj>
              </mc:Choice>
              <mc:Fallback>
                <p:oleObj name="Equation" r:id="rId8" imgW="406080" imgH="16488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6325" y="5181600"/>
                        <a:ext cx="1417638" cy="56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3852635" y="5640705"/>
            <a:ext cx="67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RT*</a:t>
            </a:r>
            <a:endParaRPr lang="es-CO" sz="2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631905" y="4798695"/>
            <a:ext cx="67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RT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4351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Algoritmo de Linealización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0570" y="1513575"/>
            <a:ext cx="107732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Plantear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 ecuación asumiendo la condición de linealidad de </a:t>
            </a:r>
            <a:r>
              <a:rPr lang="es-CO" sz="2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Req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en cada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punto.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771798"/>
              </p:ext>
            </p:extLst>
          </p:nvPr>
        </p:nvGraphicFramePr>
        <p:xfrm>
          <a:off x="5420518" y="2560497"/>
          <a:ext cx="14176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5" name="Equation" r:id="rId3" imgW="406080" imgH="164880" progId="Equation.DSMT4">
                  <p:embed/>
                </p:oleObj>
              </mc:Choice>
              <mc:Fallback>
                <p:oleObj name="Equation" r:id="rId3" imgW="406080" imgH="16488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518" y="2560497"/>
                        <a:ext cx="1417638" cy="56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01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Algoritmo de Linealización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0570" y="1513575"/>
            <a:ext cx="107732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Plantear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 ecuación asumiendo la condición de linealidad de </a:t>
            </a:r>
            <a:r>
              <a:rPr lang="es-CO" sz="2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Req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en cada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punto.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613798"/>
              </p:ext>
            </p:extLst>
          </p:nvPr>
        </p:nvGraphicFramePr>
        <p:xfrm>
          <a:off x="2853530" y="3366780"/>
          <a:ext cx="65516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2" name="Equation" r:id="rId3" imgW="1879560" imgH="228600" progId="Equation.DSMT4">
                  <p:embed/>
                </p:oleObj>
              </mc:Choice>
              <mc:Fallback>
                <p:oleObj name="Equation" r:id="rId3" imgW="1879560" imgH="22860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3530" y="3366780"/>
                        <a:ext cx="6551613" cy="788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771798"/>
              </p:ext>
            </p:extLst>
          </p:nvPr>
        </p:nvGraphicFramePr>
        <p:xfrm>
          <a:off x="5420518" y="2560497"/>
          <a:ext cx="14176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3" name="Equation" r:id="rId5" imgW="406080" imgH="164880" progId="Equation.DSMT4">
                  <p:embed/>
                </p:oleObj>
              </mc:Choice>
              <mc:Fallback>
                <p:oleObj name="Equation" r:id="rId5" imgW="406080" imgH="16488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518" y="2560497"/>
                        <a:ext cx="1417638" cy="56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37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Algoritmo de Linealización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0570" y="1513575"/>
            <a:ext cx="107732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Plantear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 ecuación asumiendo la condición de linealidad de </a:t>
            </a:r>
            <a:r>
              <a:rPr lang="es-CO" sz="2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Req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en cada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punto.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613798"/>
              </p:ext>
            </p:extLst>
          </p:nvPr>
        </p:nvGraphicFramePr>
        <p:xfrm>
          <a:off x="2853530" y="3366780"/>
          <a:ext cx="65516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9" name="Equation" r:id="rId3" imgW="1879560" imgH="228600" progId="Equation.DSMT4">
                  <p:embed/>
                </p:oleObj>
              </mc:Choice>
              <mc:Fallback>
                <p:oleObj name="Equation" r:id="rId3" imgW="1879560" imgH="22860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3530" y="3366780"/>
                        <a:ext cx="6551613" cy="788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771798"/>
              </p:ext>
            </p:extLst>
          </p:nvPr>
        </p:nvGraphicFramePr>
        <p:xfrm>
          <a:off x="5420518" y="2560497"/>
          <a:ext cx="14176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0" name="Equation" r:id="rId5" imgW="406080" imgH="164880" progId="Equation.DSMT4">
                  <p:embed/>
                </p:oleObj>
              </mc:Choice>
              <mc:Fallback>
                <p:oleObj name="Equation" r:id="rId5" imgW="406080" imgH="16488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518" y="2560497"/>
                        <a:ext cx="1417638" cy="56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957838"/>
              </p:ext>
            </p:extLst>
          </p:nvPr>
        </p:nvGraphicFramePr>
        <p:xfrm>
          <a:off x="3960813" y="4262438"/>
          <a:ext cx="4337050" cy="245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1" name="Equation" r:id="rId7" imgW="1244520" imgH="711000" progId="Equation.DSMT4">
                  <p:embed/>
                </p:oleObj>
              </mc:Choice>
              <mc:Fallback>
                <p:oleObj name="Equation" r:id="rId7" imgW="1244520" imgH="71100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4262438"/>
                        <a:ext cx="4337050" cy="2455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2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Algoritmo de Linealización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0570" y="1513575"/>
            <a:ext cx="107732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Plantear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 ecuación asumiendo la condición de linealidad de </a:t>
            </a:r>
            <a:r>
              <a:rPr lang="es-CO" sz="2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Req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en cada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punto.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771798"/>
              </p:ext>
            </p:extLst>
          </p:nvPr>
        </p:nvGraphicFramePr>
        <p:xfrm>
          <a:off x="5420518" y="2560497"/>
          <a:ext cx="14176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8" name="Equation" r:id="rId3" imgW="406080" imgH="164880" progId="Equation.DSMT4">
                  <p:embed/>
                </p:oleObj>
              </mc:Choice>
              <mc:Fallback>
                <p:oleObj name="Equation" r:id="rId3" imgW="406080" imgH="16488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518" y="2560497"/>
                        <a:ext cx="1417638" cy="56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592356"/>
              </p:ext>
            </p:extLst>
          </p:nvPr>
        </p:nvGraphicFramePr>
        <p:xfrm>
          <a:off x="2853530" y="3802204"/>
          <a:ext cx="65516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9" name="Equation" r:id="rId5" imgW="1879560" imgH="228600" progId="Equation.DSMT4">
                  <p:embed/>
                </p:oleObj>
              </mc:Choice>
              <mc:Fallback>
                <p:oleObj name="Equation" r:id="rId5" imgW="1879560" imgH="22860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3530" y="3802204"/>
                        <a:ext cx="6551613" cy="788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6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262743" y="2084640"/>
            <a:ext cx="492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 smtClean="0"/>
              <a:t>Símbolo eléctrico</a:t>
            </a:r>
            <a:endParaRPr lang="es-CO" sz="4800" b="1" i="1" dirty="0"/>
          </a:p>
        </p:txBody>
      </p:sp>
      <p:sp>
        <p:nvSpPr>
          <p:cNvPr id="7" name="Rectángulo 6"/>
          <p:cNvSpPr/>
          <p:nvPr/>
        </p:nvSpPr>
        <p:spPr>
          <a:xfrm>
            <a:off x="7947025" y="3152775"/>
            <a:ext cx="26987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7778750" y="4997450"/>
            <a:ext cx="438150" cy="425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4754" name="Picture 2" descr="http://www.learningaboutelectronics.com/images/Thermistor-symb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625" y="1711396"/>
            <a:ext cx="1982011" cy="193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841828" y="3779014"/>
            <a:ext cx="103341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600" b="1" dirty="0" smtClean="0"/>
              <a:t>PTC (+T): </a:t>
            </a:r>
            <a:r>
              <a:rPr lang="es-CO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positivo: </a:t>
            </a:r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A mayor temperatura mayor resistencia (Conduce menos)</a:t>
            </a:r>
            <a:r>
              <a:rPr lang="es-CO" sz="3600" b="1" i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s-CO" sz="3600" b="1" i="1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s-CO" sz="3600" b="1" i="1" dirty="0"/>
          </a:p>
          <a:p>
            <a:pPr algn="just"/>
            <a:r>
              <a:rPr lang="es-CO" sz="3600" b="1" dirty="0" smtClean="0"/>
              <a:t>NTC (-T): </a:t>
            </a:r>
            <a:r>
              <a:rPr lang="es-CO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Coeficiente de temperatura </a:t>
            </a:r>
            <a:r>
              <a:rPr lang="es-CO" sz="36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negativo: </a:t>
            </a:r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A mayor temperatura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menor </a:t>
            </a:r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resistencia (Conduce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mas)</a:t>
            </a:r>
            <a:r>
              <a:rPr lang="es-CO" sz="3600" b="1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s-CO" sz="3600" b="1" dirty="0"/>
          </a:p>
        </p:txBody>
      </p:sp>
    </p:spTree>
    <p:extLst>
      <p:ext uri="{BB962C8B-B14F-4D97-AF65-F5344CB8AC3E}">
        <p14:creationId xmlns:p14="http://schemas.microsoft.com/office/powerpoint/2010/main" val="226282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Algoritmo de Linealización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0570" y="1513575"/>
            <a:ext cx="107732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Plantear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 ecuación asumiendo la condición de linealidad de </a:t>
            </a:r>
            <a:r>
              <a:rPr lang="es-CO" sz="2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Req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en cada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punto.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910016"/>
              </p:ext>
            </p:extLst>
          </p:nvPr>
        </p:nvGraphicFramePr>
        <p:xfrm>
          <a:off x="1368425" y="3495220"/>
          <a:ext cx="9518650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2" name="Equation" r:id="rId3" imgW="2730240" imgH="431640" progId="Equation.DSMT4">
                  <p:embed/>
                </p:oleObj>
              </mc:Choice>
              <mc:Fallback>
                <p:oleObj name="Equation" r:id="rId3" imgW="2730240" imgH="43164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495220"/>
                        <a:ext cx="9518650" cy="1490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771798"/>
              </p:ext>
            </p:extLst>
          </p:nvPr>
        </p:nvGraphicFramePr>
        <p:xfrm>
          <a:off x="5420518" y="2560497"/>
          <a:ext cx="14176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3" name="Equation" r:id="rId5" imgW="406080" imgH="164880" progId="Equation.DSMT4">
                  <p:embed/>
                </p:oleObj>
              </mc:Choice>
              <mc:Fallback>
                <p:oleObj name="Equation" r:id="rId5" imgW="406080" imgH="16488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518" y="2560497"/>
                        <a:ext cx="1417638" cy="56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491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Algoritmo de Linealización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0570" y="1513575"/>
            <a:ext cx="107732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 Plantear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 ecuación asumiendo la condición de linealidad de </a:t>
            </a:r>
            <a:r>
              <a:rPr lang="es-CO" sz="2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Req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en cada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punto.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876929"/>
              </p:ext>
            </p:extLst>
          </p:nvPr>
        </p:nvGraphicFramePr>
        <p:xfrm>
          <a:off x="2497138" y="3495220"/>
          <a:ext cx="7259637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0" name="Equation" r:id="rId3" imgW="2082600" imgH="431640" progId="Equation.DSMT4">
                  <p:embed/>
                </p:oleObj>
              </mc:Choice>
              <mc:Fallback>
                <p:oleObj name="Equation" r:id="rId3" imgW="2082600" imgH="43164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3495220"/>
                        <a:ext cx="7259637" cy="1490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771798"/>
              </p:ext>
            </p:extLst>
          </p:nvPr>
        </p:nvGraphicFramePr>
        <p:xfrm>
          <a:off x="5420518" y="2560497"/>
          <a:ext cx="14176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1" name="Equation" r:id="rId5" imgW="406080" imgH="164880" progId="Equation.DSMT4">
                  <p:embed/>
                </p:oleObj>
              </mc:Choice>
              <mc:Fallback>
                <p:oleObj name="Equation" r:id="rId5" imgW="406080" imgH="16488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518" y="2560497"/>
                        <a:ext cx="1417638" cy="56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94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Algoritmo de Linealización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07979"/>
              </p:ext>
            </p:extLst>
          </p:nvPr>
        </p:nvGraphicFramePr>
        <p:xfrm>
          <a:off x="2497138" y="1651909"/>
          <a:ext cx="7259637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4" name="Equation" r:id="rId3" imgW="2082600" imgH="431640" progId="Equation.DSMT4">
                  <p:embed/>
                </p:oleObj>
              </mc:Choice>
              <mc:Fallback>
                <p:oleObj name="Equation" r:id="rId3" imgW="2082600" imgH="43164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1651909"/>
                        <a:ext cx="7259637" cy="1490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41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Algoritmo de Linealización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07979"/>
              </p:ext>
            </p:extLst>
          </p:nvPr>
        </p:nvGraphicFramePr>
        <p:xfrm>
          <a:off x="2497138" y="1651909"/>
          <a:ext cx="7259637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8" name="Equation" r:id="rId3" imgW="2082600" imgH="431640" progId="Equation.DSMT4">
                  <p:embed/>
                </p:oleObj>
              </mc:Choice>
              <mc:Fallback>
                <p:oleObj name="Equation" r:id="rId3" imgW="2082600" imgH="43164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1651909"/>
                        <a:ext cx="7259637" cy="1490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9863"/>
            <a:ext cx="3198594" cy="218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Algoritmo de Linealización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07979"/>
              </p:ext>
            </p:extLst>
          </p:nvPr>
        </p:nvGraphicFramePr>
        <p:xfrm>
          <a:off x="2497138" y="1651909"/>
          <a:ext cx="7259637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2" name="Equation" r:id="rId3" imgW="2082600" imgH="431640" progId="Equation.DSMT4">
                  <p:embed/>
                </p:oleObj>
              </mc:Choice>
              <mc:Fallback>
                <p:oleObj name="Equation" r:id="rId3" imgW="2082600" imgH="43164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1651909"/>
                        <a:ext cx="7259637" cy="1490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9863"/>
            <a:ext cx="3198594" cy="218268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3469" y="3477630"/>
            <a:ext cx="2981274" cy="29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Algoritmo de Linealización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07979"/>
              </p:ext>
            </p:extLst>
          </p:nvPr>
        </p:nvGraphicFramePr>
        <p:xfrm>
          <a:off x="2497138" y="1651909"/>
          <a:ext cx="7259637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4" name="Equation" r:id="rId3" imgW="2082600" imgH="431640" progId="Equation.DSMT4">
                  <p:embed/>
                </p:oleObj>
              </mc:Choice>
              <mc:Fallback>
                <p:oleObj name="Equation" r:id="rId3" imgW="2082600" imgH="43164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1651909"/>
                        <a:ext cx="7259637" cy="1490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9863"/>
            <a:ext cx="3198594" cy="218268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3469" y="3477630"/>
            <a:ext cx="2981274" cy="2927148"/>
          </a:xfrm>
          <a:prstGeom prst="rect">
            <a:avLst/>
          </a:prstGeom>
        </p:spPr>
      </p:pic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429447"/>
              </p:ext>
            </p:extLst>
          </p:nvPr>
        </p:nvGraphicFramePr>
        <p:xfrm>
          <a:off x="8259763" y="4260850"/>
          <a:ext cx="336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5" name="Equation" r:id="rId7" imgW="965160" imgH="393480" progId="Equation.DSMT4">
                  <p:embed/>
                </p:oleObj>
              </mc:Choice>
              <mc:Fallback>
                <p:oleObj name="Equation" r:id="rId7" imgW="965160" imgH="393480" progId="Equation.DSMT4">
                  <p:embed/>
                  <p:pic>
                    <p:nvPicPr>
                      <p:cNvPr id="13" name="Objeto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9763" y="4260850"/>
                        <a:ext cx="3365500" cy="1358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732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Algoritmo de Linealización</a:t>
            </a:r>
            <a:endParaRPr lang="es-CO" b="1" dirty="0"/>
          </a:p>
        </p:txBody>
      </p:sp>
      <p:pic>
        <p:nvPicPr>
          <p:cNvPr id="5" name="Imagen 4" descr="E:\Ricchi\Academia\Universidad Distrital\INSTRUMENTACIÓN\Gráficas 2014\Gráficas jpg\Gráf 21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43" y="1674249"/>
            <a:ext cx="8666513" cy="5183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8775" y="447674"/>
            <a:ext cx="10515600" cy="1325563"/>
          </a:xfrm>
        </p:spPr>
        <p:txBody>
          <a:bodyPr/>
          <a:lstStyle/>
          <a:p>
            <a:r>
              <a:rPr lang="es-CO" b="1" u="sng" dirty="0" smtClean="0"/>
              <a:t>Nueva Función</a:t>
            </a:r>
            <a:endParaRPr lang="es-CO" b="1" u="sng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285507"/>
              </p:ext>
            </p:extLst>
          </p:nvPr>
        </p:nvGraphicFramePr>
        <p:xfrm>
          <a:off x="5753100" y="512763"/>
          <a:ext cx="336391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7" name="Equation" r:id="rId3" imgW="965160" imgH="393480" progId="Equation.DSMT4">
                  <p:embed/>
                </p:oleObj>
              </mc:Choice>
              <mc:Fallback>
                <p:oleObj name="Equation" r:id="rId3" imgW="965160" imgH="393480" progId="Equation.DSMT4">
                  <p:embed/>
                  <p:pic>
                    <p:nvPicPr>
                      <p:cNvPr id="13" name="Objeto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512763"/>
                        <a:ext cx="3363913" cy="1358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2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8775" y="447674"/>
            <a:ext cx="10515600" cy="1325563"/>
          </a:xfrm>
        </p:spPr>
        <p:txBody>
          <a:bodyPr/>
          <a:lstStyle/>
          <a:p>
            <a:r>
              <a:rPr lang="es-CO" b="1" u="sng" dirty="0" smtClean="0"/>
              <a:t>Nueva Función</a:t>
            </a:r>
            <a:endParaRPr lang="es-CO" b="1" u="sng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017313"/>
              </p:ext>
            </p:extLst>
          </p:nvPr>
        </p:nvGraphicFramePr>
        <p:xfrm>
          <a:off x="5753100" y="512763"/>
          <a:ext cx="336391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6" name="Equation" r:id="rId3" imgW="965160" imgH="393480" progId="Equation.DSMT4">
                  <p:embed/>
                </p:oleObj>
              </mc:Choice>
              <mc:Fallback>
                <p:oleObj name="Equation" r:id="rId3" imgW="965160" imgH="39348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512763"/>
                        <a:ext cx="3363913" cy="1358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708775" y="2171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/>
              <a:t>Sensibilidad</a:t>
            </a:r>
            <a:endParaRPr lang="es-CO" b="1" u="sng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011886"/>
              </p:ext>
            </p:extLst>
          </p:nvPr>
        </p:nvGraphicFramePr>
        <p:xfrm>
          <a:off x="4711700" y="2259371"/>
          <a:ext cx="5445125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7" name="Equation" r:id="rId5" imgW="1562040" imgH="431640" progId="Equation.DSMT4">
                  <p:embed/>
                </p:oleObj>
              </mc:Choice>
              <mc:Fallback>
                <p:oleObj name="Equation" r:id="rId5" imgW="1562040" imgH="43164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2259371"/>
                        <a:ext cx="5445125" cy="1490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5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8775" y="447674"/>
            <a:ext cx="10515600" cy="1325563"/>
          </a:xfrm>
        </p:spPr>
        <p:txBody>
          <a:bodyPr/>
          <a:lstStyle/>
          <a:p>
            <a:r>
              <a:rPr lang="es-CO" b="1" u="sng" dirty="0" smtClean="0"/>
              <a:t>Nueva Función</a:t>
            </a:r>
            <a:endParaRPr lang="es-CO" b="1" u="sng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017313"/>
              </p:ext>
            </p:extLst>
          </p:nvPr>
        </p:nvGraphicFramePr>
        <p:xfrm>
          <a:off x="5753100" y="512763"/>
          <a:ext cx="336391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2" name="Equation" r:id="rId3" imgW="965160" imgH="393480" progId="Equation.DSMT4">
                  <p:embed/>
                </p:oleObj>
              </mc:Choice>
              <mc:Fallback>
                <p:oleObj name="Equation" r:id="rId3" imgW="965160" imgH="39348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512763"/>
                        <a:ext cx="3363913" cy="1358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708775" y="2171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/>
              <a:t>Sensibilidad</a:t>
            </a:r>
            <a:endParaRPr lang="es-CO" b="1" u="sng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823733"/>
              </p:ext>
            </p:extLst>
          </p:nvPr>
        </p:nvGraphicFramePr>
        <p:xfrm>
          <a:off x="3371850" y="1962150"/>
          <a:ext cx="882015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3" name="Equation" r:id="rId5" imgW="3136680" imgH="622080" progId="Equation.DSMT4">
                  <p:embed/>
                </p:oleObj>
              </mc:Choice>
              <mc:Fallback>
                <p:oleObj name="Equation" r:id="rId5" imgW="3136680" imgH="62208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1962150"/>
                        <a:ext cx="8820150" cy="1754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86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TERMISTOR</a:t>
            </a:r>
            <a:endParaRPr lang="es-CO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49831" y="20846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 smtClean="0"/>
              <a:t>Aspecto Físico</a:t>
            </a:r>
            <a:endParaRPr lang="es-CO" sz="4800" b="1" i="1" dirty="0"/>
          </a:p>
        </p:txBody>
      </p:sp>
      <p:pic>
        <p:nvPicPr>
          <p:cNvPr id="75778" name="Picture 2" descr="http://www.uchidg.com/photo/pl2245278-punta_de_prueba_del_termistor_del_fabricante_de_caf_sensor_de_temperatura_de_ntc_una772f377f110s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277" y="2084640"/>
            <a:ext cx="6770723" cy="477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08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8775" y="447674"/>
            <a:ext cx="10515600" cy="1325563"/>
          </a:xfrm>
        </p:spPr>
        <p:txBody>
          <a:bodyPr/>
          <a:lstStyle/>
          <a:p>
            <a:r>
              <a:rPr lang="es-CO" b="1" u="sng" dirty="0" smtClean="0"/>
              <a:t>Nueva Función</a:t>
            </a:r>
            <a:endParaRPr lang="es-CO" b="1" u="sng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017313"/>
              </p:ext>
            </p:extLst>
          </p:nvPr>
        </p:nvGraphicFramePr>
        <p:xfrm>
          <a:off x="5753100" y="512763"/>
          <a:ext cx="336391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4" name="Equation" r:id="rId3" imgW="965160" imgH="393480" progId="Equation.DSMT4">
                  <p:embed/>
                </p:oleObj>
              </mc:Choice>
              <mc:Fallback>
                <p:oleObj name="Equation" r:id="rId3" imgW="965160" imgH="39348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512763"/>
                        <a:ext cx="3363913" cy="1358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708775" y="2171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/>
              <a:t>Sensibilidad</a:t>
            </a:r>
            <a:endParaRPr lang="es-CO" b="1" u="sng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586694"/>
              </p:ext>
            </p:extLst>
          </p:nvPr>
        </p:nvGraphicFramePr>
        <p:xfrm>
          <a:off x="5764213" y="2212975"/>
          <a:ext cx="4035425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5" name="Equation" r:id="rId5" imgW="1434960" imgH="444240" progId="Equation.DSMT4">
                  <p:embed/>
                </p:oleObj>
              </mc:Choice>
              <mc:Fallback>
                <p:oleObj name="Equation" r:id="rId5" imgW="1434960" imgH="44424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2212975"/>
                        <a:ext cx="4035425" cy="1252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4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8775" y="447674"/>
            <a:ext cx="10515600" cy="1325563"/>
          </a:xfrm>
        </p:spPr>
        <p:txBody>
          <a:bodyPr/>
          <a:lstStyle/>
          <a:p>
            <a:r>
              <a:rPr lang="es-CO" b="1" u="sng" dirty="0" smtClean="0"/>
              <a:t>Nueva Función</a:t>
            </a:r>
            <a:endParaRPr lang="es-CO" b="1" u="sng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017313"/>
              </p:ext>
            </p:extLst>
          </p:nvPr>
        </p:nvGraphicFramePr>
        <p:xfrm>
          <a:off x="5753100" y="512763"/>
          <a:ext cx="336391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4" name="Equation" r:id="rId3" imgW="965160" imgH="393480" progId="Equation.DSMT4">
                  <p:embed/>
                </p:oleObj>
              </mc:Choice>
              <mc:Fallback>
                <p:oleObj name="Equation" r:id="rId3" imgW="965160" imgH="39348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512763"/>
                        <a:ext cx="3363913" cy="1358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708775" y="2171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u="sng" dirty="0" smtClean="0"/>
              <a:t>Sensibilidad</a:t>
            </a:r>
            <a:endParaRPr lang="es-CO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708775" y="4234765"/>
                <a:ext cx="10515600" cy="2355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s-CO" sz="28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Expresión </a:t>
                </a:r>
                <a:r>
                  <a:rPr lang="es-CO" sz="2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 la sensibilidad </a:t>
                </a:r>
                <a:r>
                  <a:rPr lang="es-CO" sz="28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 RT* </a:t>
                </a:r>
                <a:r>
                  <a:rPr lang="es-CO" sz="2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donde el término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2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s-CO" sz="2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𝑑𝑅</m:t>
                        </m:r>
                        <m:r>
                          <a:rPr lang="es-CO" sz="2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s-CO" sz="2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s-CO" sz="2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s-CO" sz="2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𝑑</m:t>
                        </m:r>
                        <m:d>
                          <m:dPr>
                            <m:ctrlPr>
                              <a:rPr lang="es-CO" sz="2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s-CO" sz="2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es-CO" sz="2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es la sensibilidad del termistor, </a:t>
                </a:r>
                <a:r>
                  <a:rPr lang="es-CO" sz="2800" dirty="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RT* </a:t>
                </a:r>
                <a:r>
                  <a:rPr lang="es-CO" sz="2800" b="1" u="sng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sigue sin ser lineal</a:t>
                </a:r>
                <a:r>
                  <a:rPr lang="es-CO" sz="2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pero su variación con respecto a la temperatura es menor que antes. Como resultado se tiene que </a:t>
                </a:r>
                <a:r>
                  <a:rPr lang="es-CO" sz="2800" b="1" u="sng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se ha perdido sensibilidad acosta de la linealidad ganada</a:t>
                </a:r>
                <a:r>
                  <a:rPr lang="es-CO" sz="2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75" y="4234765"/>
                <a:ext cx="10515600" cy="2355388"/>
              </a:xfrm>
              <a:prstGeom prst="rect">
                <a:avLst/>
              </a:prstGeom>
              <a:blipFill>
                <a:blip r:embed="rId7"/>
                <a:stretch>
                  <a:fillRect l="-1159" r="-1217" b="-49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620674"/>
              </p:ext>
            </p:extLst>
          </p:nvPr>
        </p:nvGraphicFramePr>
        <p:xfrm>
          <a:off x="5764213" y="2212975"/>
          <a:ext cx="4035425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5" name="Equation" r:id="rId8" imgW="1434960" imgH="444240" progId="Equation.DSMT4">
                  <p:embed/>
                </p:oleObj>
              </mc:Choice>
              <mc:Fallback>
                <p:oleObj name="Equation" r:id="rId8" imgW="1434960" imgH="44424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2212975"/>
                        <a:ext cx="4035425" cy="1252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87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80570" y="1650124"/>
            <a:ext cx="1077323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Seleccionar 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 rango del termistor que se desea </a:t>
            </a:r>
            <a:r>
              <a:rPr lang="es-CO" sz="2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linealizar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s-CO" sz="28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 </a:t>
            </a:r>
            <a:r>
              <a:rPr lang="es-CO" sz="2800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linealización</a:t>
            </a:r>
            <a:r>
              <a:rPr lang="es-CO" sz="28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obtenida será válida únicamente en el rango </a:t>
            </a:r>
            <a:r>
              <a:rPr lang="es-CO" sz="2800" i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seleccionado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Dividir el rango seleccionado en dos partes iguales ubicando su punto medio. Se nombran los tres puntos equidistantes de temperatura obtenidos como: T1, T2 y T3 respectivamente </a:t>
            </a:r>
            <a:r>
              <a:rPr lang="es-CO" alt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Plantear la ecuación asumiendo la condición de linealidad de </a:t>
            </a:r>
            <a:r>
              <a:rPr lang="es-CO" sz="28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Req</a:t>
            </a: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en cada punto, teniendo en cuenta la equidistancia de los puntos </a:t>
            </a:r>
            <a:r>
              <a:rPr lang="es-CO" sz="28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seleccionados. 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s-CO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Medir la resistencia del termistor en T1, T2, y T3 remplazar valores y despejar RP</a:t>
            </a:r>
            <a:endParaRPr lang="es-CO" altLang="es-CO" sz="28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Algoritmo de </a:t>
            </a:r>
            <a:r>
              <a:rPr lang="es-CO" b="1" dirty="0" err="1" smtClean="0"/>
              <a:t>Linealización</a:t>
            </a:r>
            <a:r>
              <a:rPr lang="es-CO" b="1" dirty="0" smtClean="0"/>
              <a:t> (Resumen)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0856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613" y="176439"/>
            <a:ext cx="10666186" cy="1325563"/>
          </a:xfrm>
        </p:spPr>
        <p:txBody>
          <a:bodyPr/>
          <a:lstStyle/>
          <a:p>
            <a:r>
              <a:rPr lang="es-CO" u="sng" dirty="0" smtClean="0">
                <a:solidFill>
                  <a:srgbClr val="FF0000"/>
                </a:solidFill>
              </a:rPr>
              <a:t>Ejemplo</a:t>
            </a:r>
            <a:endParaRPr lang="es-CO" u="sng" dirty="0">
              <a:solidFill>
                <a:srgbClr val="FF00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75814" y="1323547"/>
            <a:ext cx="11519437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s-CO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tiene un termistor </a:t>
            </a: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s-CO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rango de temperatura </a:t>
            </a: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entre -10°C </a:t>
            </a:r>
            <a:r>
              <a:rPr lang="es-CO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30°C</a:t>
            </a:r>
            <a:r>
              <a:rPr lang="es-CO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requiere </a:t>
            </a:r>
            <a:r>
              <a:rPr lang="es-CO" sz="3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linealizar</a:t>
            </a: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el rango </a:t>
            </a:r>
            <a:r>
              <a:rPr lang="es-CO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temperatura, </a:t>
            </a:r>
            <a:r>
              <a:rPr lang="es-CO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 tanto se </a:t>
            </a:r>
            <a:r>
              <a:rPr lang="es-CO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conecta una resistencia auxiliar </a:t>
            </a:r>
            <a:r>
              <a:rPr lang="es-CO" sz="3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es-CO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paralelo. Calcular </a:t>
            </a:r>
            <a:r>
              <a:rPr lang="es-CO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valor de esta resistencia para que el valor de la </a:t>
            </a:r>
            <a:r>
              <a:rPr lang="es-CO" sz="3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resistencia.</a:t>
            </a:r>
            <a:endParaRPr lang="es-CO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65785"/>
              </p:ext>
            </p:extLst>
          </p:nvPr>
        </p:nvGraphicFramePr>
        <p:xfrm>
          <a:off x="3678609" y="4819835"/>
          <a:ext cx="4913848" cy="1421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1720">
                  <a:extLst>
                    <a:ext uri="{9D8B030D-6E8A-4147-A177-3AD203B41FA5}">
                      <a16:colId xmlns:a16="http://schemas.microsoft.com/office/drawing/2014/main" val="1571345421"/>
                    </a:ext>
                  </a:extLst>
                </a:gridCol>
                <a:gridCol w="2332128">
                  <a:extLst>
                    <a:ext uri="{9D8B030D-6E8A-4147-A177-3AD203B41FA5}">
                      <a16:colId xmlns:a16="http://schemas.microsoft.com/office/drawing/2014/main" val="1117314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Ro=500 [k</a:t>
                      </a:r>
                      <a:r>
                        <a:rPr lang="el-GR" sz="3600" dirty="0" smtClean="0"/>
                        <a:t>Ω</a:t>
                      </a:r>
                      <a:r>
                        <a:rPr lang="es-CO" sz="3600" dirty="0" smtClean="0"/>
                        <a:t>]</a:t>
                      </a:r>
                      <a:endParaRPr lang="es-CO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To=20[°C]</a:t>
                      </a:r>
                      <a:endParaRPr lang="es-CO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357095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3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β=2000 [K]</a:t>
                      </a:r>
                      <a:endParaRPr lang="es-CO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723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6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1. Conversión a valores absolutos</a:t>
            </a:r>
            <a:endParaRPr lang="es-CO" b="1" u="sng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36129"/>
              </p:ext>
            </p:extLst>
          </p:nvPr>
        </p:nvGraphicFramePr>
        <p:xfrm>
          <a:off x="838200" y="2901171"/>
          <a:ext cx="10257663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3663">
                  <a:extLst>
                    <a:ext uri="{9D8B030D-6E8A-4147-A177-3AD203B41FA5}">
                      <a16:colId xmlns:a16="http://schemas.microsoft.com/office/drawing/2014/main" val="36996289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900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Rango de trabajo</a:t>
                      </a:r>
                      <a:r>
                        <a:rPr lang="es-CO" sz="3600" baseline="0" dirty="0" smtClean="0"/>
                        <a:t> (</a:t>
                      </a:r>
                      <a:r>
                        <a:rPr lang="es-CO" sz="3600" baseline="0" dirty="0" err="1" smtClean="0"/>
                        <a:t>Linealización</a:t>
                      </a:r>
                      <a:r>
                        <a:rPr lang="es-CO" sz="3600" baseline="0" dirty="0" smtClean="0"/>
                        <a:t>)</a:t>
                      </a:r>
                      <a:endParaRPr lang="es-CO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-10°</a:t>
                      </a:r>
                      <a:r>
                        <a:rPr lang="es-CO" sz="3600" baseline="0" dirty="0" smtClean="0"/>
                        <a:t> y 30°</a:t>
                      </a:r>
                      <a:endParaRPr lang="es-CO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6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Temperatura inicial</a:t>
                      </a:r>
                      <a:endParaRPr lang="es-CO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20°C</a:t>
                      </a:r>
                      <a:endParaRPr lang="es-CO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508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1. Conversión a valores absolutos</a:t>
            </a:r>
            <a:endParaRPr lang="es-CO" b="1" u="sng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09166"/>
              </p:ext>
            </p:extLst>
          </p:nvPr>
        </p:nvGraphicFramePr>
        <p:xfrm>
          <a:off x="838200" y="2901170"/>
          <a:ext cx="10410371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3663">
                  <a:extLst>
                    <a:ext uri="{9D8B030D-6E8A-4147-A177-3AD203B41FA5}">
                      <a16:colId xmlns:a16="http://schemas.microsoft.com/office/drawing/2014/main" val="3699628959"/>
                    </a:ext>
                  </a:extLst>
                </a:gridCol>
                <a:gridCol w="4216708">
                  <a:extLst>
                    <a:ext uri="{9D8B030D-6E8A-4147-A177-3AD203B41FA5}">
                      <a16:colId xmlns:a16="http://schemas.microsoft.com/office/drawing/2014/main" val="149006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Rango de trabajo</a:t>
                      </a:r>
                      <a:r>
                        <a:rPr lang="es-CO" sz="3600" baseline="0" dirty="0" smtClean="0"/>
                        <a:t> (</a:t>
                      </a:r>
                      <a:r>
                        <a:rPr lang="es-CO" sz="3600" baseline="0" dirty="0" err="1" smtClean="0"/>
                        <a:t>Linealización</a:t>
                      </a:r>
                      <a:r>
                        <a:rPr lang="es-CO" sz="3600" baseline="0" dirty="0" smtClean="0"/>
                        <a:t>)</a:t>
                      </a:r>
                      <a:endParaRPr lang="es-CO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263.15[K] </a:t>
                      </a:r>
                      <a:r>
                        <a:rPr lang="es-CO" sz="3600" baseline="0" dirty="0" smtClean="0"/>
                        <a:t>y 303.15[K]</a:t>
                      </a:r>
                      <a:endParaRPr lang="es-CO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6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Temperatura inicial</a:t>
                      </a:r>
                      <a:endParaRPr lang="es-CO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293.15[K]</a:t>
                      </a:r>
                      <a:endParaRPr lang="es-CO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508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9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2. Rango de </a:t>
            </a:r>
            <a:r>
              <a:rPr lang="es-CO" b="1" u="sng" dirty="0" err="1" smtClean="0"/>
              <a:t>linealización</a:t>
            </a:r>
            <a:endParaRPr lang="es-CO" b="1" u="sng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70792"/>
              </p:ext>
            </p:extLst>
          </p:nvPr>
        </p:nvGraphicFramePr>
        <p:xfrm>
          <a:off x="2032000" y="2518006"/>
          <a:ext cx="8127999" cy="1280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25609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987030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8351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T1 [K]</a:t>
                      </a:r>
                      <a:endParaRPr lang="es-CO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rgbClr val="FF0000"/>
                          </a:solidFill>
                        </a:rPr>
                        <a:t>T2 [K]</a:t>
                      </a:r>
                      <a:endParaRPr lang="es-CO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T3 [K]</a:t>
                      </a:r>
                      <a:endParaRPr lang="es-CO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75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263.15</a:t>
                      </a:r>
                      <a:endParaRPr lang="es-CO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rgbClr val="FF0000"/>
                          </a:solidFill>
                        </a:rPr>
                        <a:t>¿?</a:t>
                      </a:r>
                      <a:endParaRPr lang="es-CO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baseline="0" dirty="0" smtClean="0"/>
                        <a:t>298.15</a:t>
                      </a:r>
                      <a:endParaRPr lang="es-CO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5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2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2. Rango de </a:t>
            </a:r>
            <a:r>
              <a:rPr lang="es-CO" b="1" u="sng" dirty="0" err="1" smtClean="0"/>
              <a:t>linealización</a:t>
            </a:r>
            <a:endParaRPr lang="es-CO" b="1" u="sng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70792"/>
              </p:ext>
            </p:extLst>
          </p:nvPr>
        </p:nvGraphicFramePr>
        <p:xfrm>
          <a:off x="2032000" y="2518006"/>
          <a:ext cx="8127999" cy="1280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25609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987030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8351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T1 [K]</a:t>
                      </a:r>
                      <a:endParaRPr lang="es-CO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rgbClr val="FF0000"/>
                          </a:solidFill>
                        </a:rPr>
                        <a:t>T2 [K]</a:t>
                      </a:r>
                      <a:endParaRPr lang="es-CO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T3 [K]</a:t>
                      </a:r>
                      <a:endParaRPr lang="es-CO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75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263.15</a:t>
                      </a:r>
                      <a:endParaRPr lang="es-CO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rgbClr val="FF0000"/>
                          </a:solidFill>
                        </a:rPr>
                        <a:t>¿?</a:t>
                      </a:r>
                      <a:endParaRPr lang="es-CO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baseline="0" dirty="0" smtClean="0"/>
                        <a:t>298.15</a:t>
                      </a:r>
                      <a:endParaRPr lang="es-CO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53710"/>
                  </a:ext>
                </a:extLst>
              </a:tr>
            </a:tbl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185987"/>
              </p:ext>
            </p:extLst>
          </p:nvPr>
        </p:nvGraphicFramePr>
        <p:xfrm>
          <a:off x="3703864" y="4558624"/>
          <a:ext cx="4809017" cy="81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8" name="Equation" r:id="rId3" imgW="1041120" imgH="177480" progId="Equation.DSMT4">
                  <p:embed/>
                </p:oleObj>
              </mc:Choice>
              <mc:Fallback>
                <p:oleObj name="Equation" r:id="rId3" imgW="1041120" imgH="17748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864" y="4558624"/>
                        <a:ext cx="4809017" cy="8116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34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2. Rango de </a:t>
            </a:r>
            <a:r>
              <a:rPr lang="es-CO" b="1" u="sng" dirty="0" err="1" smtClean="0"/>
              <a:t>linealización</a:t>
            </a:r>
            <a:endParaRPr lang="es-CO" b="1" u="sng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70792"/>
              </p:ext>
            </p:extLst>
          </p:nvPr>
        </p:nvGraphicFramePr>
        <p:xfrm>
          <a:off x="2032000" y="2518006"/>
          <a:ext cx="8127999" cy="1280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25609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987030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8351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T1 [K]</a:t>
                      </a:r>
                      <a:endParaRPr lang="es-CO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rgbClr val="FF0000"/>
                          </a:solidFill>
                        </a:rPr>
                        <a:t>T2 [K]</a:t>
                      </a:r>
                      <a:endParaRPr lang="es-CO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T3 [K]</a:t>
                      </a:r>
                      <a:endParaRPr lang="es-CO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75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263.15</a:t>
                      </a:r>
                      <a:endParaRPr lang="es-CO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rgbClr val="FF0000"/>
                          </a:solidFill>
                        </a:rPr>
                        <a:t>¿?</a:t>
                      </a:r>
                      <a:endParaRPr lang="es-CO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baseline="0" dirty="0" smtClean="0"/>
                        <a:t>298.15</a:t>
                      </a:r>
                      <a:endParaRPr lang="es-CO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53710"/>
                  </a:ext>
                </a:extLst>
              </a:tr>
            </a:tbl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839670"/>
              </p:ext>
            </p:extLst>
          </p:nvPr>
        </p:nvGraphicFramePr>
        <p:xfrm>
          <a:off x="3498850" y="4559300"/>
          <a:ext cx="52197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2" name="Equation" r:id="rId3" imgW="1130040" imgH="177480" progId="Equation.DSMT4">
                  <p:embed/>
                </p:oleObj>
              </mc:Choice>
              <mc:Fallback>
                <p:oleObj name="Equation" r:id="rId3" imgW="1130040" imgH="17748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4559300"/>
                        <a:ext cx="5219700" cy="811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30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2. Rango de </a:t>
            </a:r>
            <a:r>
              <a:rPr lang="es-CO" b="1" u="sng" dirty="0" err="1" smtClean="0"/>
              <a:t>linealización</a:t>
            </a:r>
            <a:endParaRPr lang="es-CO" b="1" u="sng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70792"/>
              </p:ext>
            </p:extLst>
          </p:nvPr>
        </p:nvGraphicFramePr>
        <p:xfrm>
          <a:off x="2032000" y="2518006"/>
          <a:ext cx="8127999" cy="1280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25609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987030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8351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T1 [K]</a:t>
                      </a:r>
                      <a:endParaRPr lang="es-CO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rgbClr val="FF0000"/>
                          </a:solidFill>
                        </a:rPr>
                        <a:t>T2 [K]</a:t>
                      </a:r>
                      <a:endParaRPr lang="es-CO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T3 [K]</a:t>
                      </a:r>
                      <a:endParaRPr lang="es-CO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75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263.15</a:t>
                      </a:r>
                      <a:endParaRPr lang="es-CO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rgbClr val="FF0000"/>
                          </a:solidFill>
                        </a:rPr>
                        <a:t>¿?</a:t>
                      </a:r>
                      <a:endParaRPr lang="es-CO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baseline="0" dirty="0" smtClean="0"/>
                        <a:t>298.15</a:t>
                      </a:r>
                      <a:endParaRPr lang="es-CO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53710"/>
                  </a:ext>
                </a:extLst>
              </a:tr>
            </a:tbl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210422"/>
              </p:ext>
            </p:extLst>
          </p:nvPr>
        </p:nvGraphicFramePr>
        <p:xfrm>
          <a:off x="3879850" y="4559300"/>
          <a:ext cx="44577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6" name="Equation" r:id="rId3" imgW="965160" imgH="177480" progId="Equation.DSMT4">
                  <p:embed/>
                </p:oleObj>
              </mc:Choice>
              <mc:Fallback>
                <p:oleObj name="Equation" r:id="rId3" imgW="965160" imgH="17748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4559300"/>
                        <a:ext cx="4457700" cy="811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72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TERMISTOR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349831" y="20846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 smtClean="0"/>
              <a:t>Aspecto Físico</a:t>
            </a:r>
            <a:endParaRPr lang="es-CO" sz="4800" b="1" i="1" dirty="0"/>
          </a:p>
        </p:txBody>
      </p:sp>
      <p:pic>
        <p:nvPicPr>
          <p:cNvPr id="76806" name="Picture 6" descr="http://www.spsemoh.cz/vyuka/zel/obrazky/termisto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20" y="2719391"/>
            <a:ext cx="6981368" cy="413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7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2. Rango de </a:t>
            </a:r>
            <a:r>
              <a:rPr lang="es-CO" b="1" u="sng" dirty="0" err="1" smtClean="0"/>
              <a:t>linealización</a:t>
            </a:r>
            <a:endParaRPr lang="es-CO" b="1" u="sng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70792"/>
              </p:ext>
            </p:extLst>
          </p:nvPr>
        </p:nvGraphicFramePr>
        <p:xfrm>
          <a:off x="2032000" y="2518006"/>
          <a:ext cx="8127999" cy="1280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25609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987030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8351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T1 [K]</a:t>
                      </a:r>
                      <a:endParaRPr lang="es-CO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rgbClr val="FF0000"/>
                          </a:solidFill>
                        </a:rPr>
                        <a:t>T2 [K]</a:t>
                      </a:r>
                      <a:endParaRPr lang="es-CO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T3 [K]</a:t>
                      </a:r>
                      <a:endParaRPr lang="es-CO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75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263.15</a:t>
                      </a:r>
                      <a:endParaRPr lang="es-CO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rgbClr val="FF0000"/>
                          </a:solidFill>
                        </a:rPr>
                        <a:t>¿?</a:t>
                      </a:r>
                      <a:endParaRPr lang="es-CO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baseline="0" dirty="0" smtClean="0"/>
                        <a:t>298.15</a:t>
                      </a:r>
                      <a:endParaRPr lang="es-CO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53710"/>
                  </a:ext>
                </a:extLst>
              </a:tr>
            </a:tbl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941476"/>
              </p:ext>
            </p:extLst>
          </p:nvPr>
        </p:nvGraphicFramePr>
        <p:xfrm>
          <a:off x="4171950" y="4401002"/>
          <a:ext cx="3871913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0" name="Equation" r:id="rId3" imgW="838080" imgH="393480" progId="Equation.DSMT4">
                  <p:embed/>
                </p:oleObj>
              </mc:Choice>
              <mc:Fallback>
                <p:oleObj name="Equation" r:id="rId3" imgW="838080" imgH="39348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4401002"/>
                        <a:ext cx="3871913" cy="1797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6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2. Rango de </a:t>
            </a:r>
            <a:r>
              <a:rPr lang="es-CO" b="1" u="sng" dirty="0" err="1" smtClean="0"/>
              <a:t>linealización</a:t>
            </a:r>
            <a:endParaRPr lang="es-CO" b="1" u="sng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70792"/>
              </p:ext>
            </p:extLst>
          </p:nvPr>
        </p:nvGraphicFramePr>
        <p:xfrm>
          <a:off x="2032000" y="2518006"/>
          <a:ext cx="8127999" cy="1280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25609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987030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8351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T1 [K]</a:t>
                      </a:r>
                      <a:endParaRPr lang="es-CO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rgbClr val="FF0000"/>
                          </a:solidFill>
                        </a:rPr>
                        <a:t>T2 [K]</a:t>
                      </a:r>
                      <a:endParaRPr lang="es-CO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T3 [K]</a:t>
                      </a:r>
                      <a:endParaRPr lang="es-CO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75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/>
                        <a:t>263.15</a:t>
                      </a:r>
                      <a:endParaRPr lang="es-CO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dirty="0" smtClean="0">
                          <a:solidFill>
                            <a:srgbClr val="FF0000"/>
                          </a:solidFill>
                        </a:rPr>
                        <a:t>¿?</a:t>
                      </a:r>
                      <a:endParaRPr lang="es-CO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3600" baseline="0" dirty="0" smtClean="0"/>
                        <a:t>298.15</a:t>
                      </a:r>
                      <a:endParaRPr lang="es-CO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553710"/>
                  </a:ext>
                </a:extLst>
              </a:tr>
            </a:tbl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91568"/>
              </p:ext>
            </p:extLst>
          </p:nvPr>
        </p:nvGraphicFramePr>
        <p:xfrm>
          <a:off x="2968625" y="4400550"/>
          <a:ext cx="6276975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4" name="Equation" r:id="rId3" imgW="1358640" imgH="393480" progId="Equation.DSMT4">
                  <p:embed/>
                </p:oleObj>
              </mc:Choice>
              <mc:Fallback>
                <p:oleObj name="Equation" r:id="rId3" imgW="1358640" imgH="39348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4400550"/>
                        <a:ext cx="6276975" cy="1797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71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2. Rango de </a:t>
            </a:r>
            <a:r>
              <a:rPr lang="es-CO" b="1" u="sng" dirty="0" err="1" smtClean="0"/>
              <a:t>linealización</a:t>
            </a:r>
            <a:endParaRPr lang="es-CO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934807"/>
                  </p:ext>
                </p:extLst>
              </p:nvPr>
            </p:nvGraphicFramePr>
            <p:xfrm>
              <a:off x="2032000" y="2518006"/>
              <a:ext cx="8127999" cy="12801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2256092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19870300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88351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3600" dirty="0" smtClean="0"/>
                            <a:t>T1 [K]</a:t>
                          </a:r>
                          <a:endParaRPr lang="es-CO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3600" dirty="0" smtClean="0">
                              <a:solidFill>
                                <a:srgbClr val="FF0000"/>
                              </a:solidFill>
                            </a:rPr>
                            <a:t>T2 [K]</a:t>
                          </a:r>
                          <a:endParaRPr lang="es-CO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3600" dirty="0" smtClean="0"/>
                            <a:t>T3 [K]</a:t>
                          </a:r>
                          <a:endParaRPr lang="es-CO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9758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3600" dirty="0" smtClean="0"/>
                            <a:t>263.15</a:t>
                          </a:r>
                          <a:endParaRPr lang="es-CO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360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283.15</m:t>
                                </m:r>
                              </m:oMath>
                            </m:oMathPara>
                          </a14:m>
                          <a:endParaRPr lang="es-CO" sz="36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3600" baseline="0" dirty="0" smtClean="0"/>
                            <a:t>298.15</a:t>
                          </a:r>
                          <a:endParaRPr lang="es-CO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8553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934807"/>
                  </p:ext>
                </p:extLst>
              </p:nvPr>
            </p:nvGraphicFramePr>
            <p:xfrm>
              <a:off x="2032000" y="2518006"/>
              <a:ext cx="8127999" cy="12801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2256092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19870300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8835174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3600" dirty="0" smtClean="0"/>
                            <a:t>T1 [K]</a:t>
                          </a:r>
                          <a:endParaRPr lang="es-CO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3600" dirty="0" smtClean="0">
                              <a:solidFill>
                                <a:srgbClr val="FF0000"/>
                              </a:solidFill>
                            </a:rPr>
                            <a:t>T2 [K]</a:t>
                          </a:r>
                          <a:endParaRPr lang="es-CO" sz="3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3600" dirty="0" smtClean="0"/>
                            <a:t>T3 [K]</a:t>
                          </a:r>
                          <a:endParaRPr lang="es-CO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97587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3600" dirty="0" smtClean="0"/>
                            <a:t>263.15</a:t>
                          </a:r>
                          <a:endParaRPr lang="es-CO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3"/>
                          <a:stretch>
                            <a:fillRect l="-100225" t="-115238" r="-100450" b="-3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3600" baseline="0" dirty="0" smtClean="0"/>
                            <a:t>298.15</a:t>
                          </a:r>
                          <a:endParaRPr lang="es-CO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855371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490089"/>
              </p:ext>
            </p:extLst>
          </p:nvPr>
        </p:nvGraphicFramePr>
        <p:xfrm>
          <a:off x="4287838" y="4892675"/>
          <a:ext cx="36369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7" name="Equation" r:id="rId4" imgW="787320" imgH="177480" progId="Equation.DSMT4">
                  <p:embed/>
                </p:oleObj>
              </mc:Choice>
              <mc:Fallback>
                <p:oleObj name="Equation" r:id="rId4" imgW="787320" imgH="17748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838" y="4892675"/>
                        <a:ext cx="3636962" cy="811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0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3. Resistencia del termistor para T1, T2, T3</a:t>
            </a:r>
            <a:endParaRPr lang="es-CO" b="1" u="sng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728477"/>
              </p:ext>
            </p:extLst>
          </p:nvPr>
        </p:nvGraphicFramePr>
        <p:xfrm>
          <a:off x="3090908" y="2460852"/>
          <a:ext cx="6010184" cy="1936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9" name="Equation" r:id="rId3" imgW="1257120" imgH="393480" progId="Equation.DSMT4">
                  <p:embed/>
                </p:oleObj>
              </mc:Choice>
              <mc:Fallback>
                <p:oleObj name="Equation" r:id="rId3" imgW="1257120" imgH="39348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908" y="2460852"/>
                        <a:ext cx="6010184" cy="1936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9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3. Resistencia del termistor para T1, T2, T3</a:t>
            </a:r>
            <a:endParaRPr lang="es-CO" b="1" u="sng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625614"/>
              </p:ext>
            </p:extLst>
          </p:nvPr>
        </p:nvGraphicFramePr>
        <p:xfrm>
          <a:off x="3030538" y="2430463"/>
          <a:ext cx="6132512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3" name="Equation" r:id="rId3" imgW="1282680" imgH="406080" progId="Equation.DSMT4">
                  <p:embed/>
                </p:oleObj>
              </mc:Choice>
              <mc:Fallback>
                <p:oleObj name="Equation" r:id="rId3" imgW="1282680" imgH="40608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2430463"/>
                        <a:ext cx="6132512" cy="1998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3. Resistencia del termistor para T1, T2, T3</a:t>
            </a:r>
            <a:endParaRPr lang="es-CO" b="1" u="sng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201826"/>
              </p:ext>
            </p:extLst>
          </p:nvPr>
        </p:nvGraphicFramePr>
        <p:xfrm>
          <a:off x="3261971" y="1516520"/>
          <a:ext cx="4691856" cy="1529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1" name="Equation" r:id="rId3" imgW="1282680" imgH="406080" progId="Equation.DSMT4">
                  <p:embed/>
                </p:oleObj>
              </mc:Choice>
              <mc:Fallback>
                <p:oleObj name="Equation" r:id="rId3" imgW="1282680" imgH="40608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971" y="1516520"/>
                        <a:ext cx="4691856" cy="15291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44978"/>
              </p:ext>
            </p:extLst>
          </p:nvPr>
        </p:nvGraphicFramePr>
        <p:xfrm>
          <a:off x="3216275" y="3192463"/>
          <a:ext cx="4783138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2" name="Equation" r:id="rId5" imgW="1307880" imgH="406080" progId="Equation.DSMT4">
                  <p:embed/>
                </p:oleObj>
              </mc:Choice>
              <mc:Fallback>
                <p:oleObj name="Equation" r:id="rId5" imgW="1307880" imgH="40608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192463"/>
                        <a:ext cx="4783138" cy="153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95046"/>
              </p:ext>
            </p:extLst>
          </p:nvPr>
        </p:nvGraphicFramePr>
        <p:xfrm>
          <a:off x="3238500" y="4868863"/>
          <a:ext cx="4738688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3" name="Equation" r:id="rId7" imgW="1295280" imgH="406080" progId="Equation.DSMT4">
                  <p:embed/>
                </p:oleObj>
              </mc:Choice>
              <mc:Fallback>
                <p:oleObj name="Equation" r:id="rId7" imgW="1295280" imgH="40608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868863"/>
                        <a:ext cx="4738688" cy="153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2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3. Resistencia del termistor para T1, T2, T3</a:t>
            </a:r>
            <a:endParaRPr lang="es-CO" b="1" u="sng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535139"/>
              </p:ext>
            </p:extLst>
          </p:nvPr>
        </p:nvGraphicFramePr>
        <p:xfrm>
          <a:off x="3261971" y="1516520"/>
          <a:ext cx="4691856" cy="1529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25" name="Equation" r:id="rId3" imgW="1282680" imgH="406080" progId="Equation.DSMT4">
                  <p:embed/>
                </p:oleObj>
              </mc:Choice>
              <mc:Fallback>
                <p:oleObj name="Equation" r:id="rId3" imgW="1282680" imgH="40608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971" y="1516520"/>
                        <a:ext cx="4691856" cy="15291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234134"/>
              </p:ext>
            </p:extLst>
          </p:nvPr>
        </p:nvGraphicFramePr>
        <p:xfrm>
          <a:off x="3216275" y="3192463"/>
          <a:ext cx="4783138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26" name="Equation" r:id="rId5" imgW="1307880" imgH="406080" progId="Equation.DSMT4">
                  <p:embed/>
                </p:oleObj>
              </mc:Choice>
              <mc:Fallback>
                <p:oleObj name="Equation" r:id="rId5" imgW="1307880" imgH="40608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192463"/>
                        <a:ext cx="4783138" cy="153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580635"/>
              </p:ext>
            </p:extLst>
          </p:nvPr>
        </p:nvGraphicFramePr>
        <p:xfrm>
          <a:off x="3238500" y="4868863"/>
          <a:ext cx="4738688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27" name="Equation" r:id="rId7" imgW="1295280" imgH="406080" progId="Equation.DSMT4">
                  <p:embed/>
                </p:oleObj>
              </mc:Choice>
              <mc:Fallback>
                <p:oleObj name="Equation" r:id="rId7" imgW="1295280" imgH="40608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868863"/>
                        <a:ext cx="4738688" cy="153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748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3. Resistencia del termistor para T1, T2, T3</a:t>
            </a:r>
            <a:endParaRPr lang="es-CO" b="1" u="sng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346404"/>
              </p:ext>
            </p:extLst>
          </p:nvPr>
        </p:nvGraphicFramePr>
        <p:xfrm>
          <a:off x="2311400" y="1516063"/>
          <a:ext cx="659447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9" name="Equation" r:id="rId3" imgW="1803240" imgH="406080" progId="Equation.DSMT4">
                  <p:embed/>
                </p:oleObj>
              </mc:Choice>
              <mc:Fallback>
                <p:oleObj name="Equation" r:id="rId3" imgW="1803240" imgH="40608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1516063"/>
                        <a:ext cx="6594475" cy="153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441622"/>
              </p:ext>
            </p:extLst>
          </p:nvPr>
        </p:nvGraphicFramePr>
        <p:xfrm>
          <a:off x="2265363" y="3192463"/>
          <a:ext cx="6688137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50" name="Equation" r:id="rId5" imgW="1828800" imgH="406080" progId="Equation.DSMT4">
                  <p:embed/>
                </p:oleObj>
              </mc:Choice>
              <mc:Fallback>
                <p:oleObj name="Equation" r:id="rId5" imgW="1828800" imgH="40608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3192463"/>
                        <a:ext cx="6688137" cy="153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550229"/>
              </p:ext>
            </p:extLst>
          </p:nvPr>
        </p:nvGraphicFramePr>
        <p:xfrm>
          <a:off x="2263775" y="4868863"/>
          <a:ext cx="6691313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51" name="Equation" r:id="rId7" imgW="1828800" imgH="406080" progId="Equation.DSMT4">
                  <p:embed/>
                </p:oleObj>
              </mc:Choice>
              <mc:Fallback>
                <p:oleObj name="Equation" r:id="rId7" imgW="1828800" imgH="40608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4868863"/>
                        <a:ext cx="6691313" cy="153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6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3. Resistencia del termistor para T1, T2, T3</a:t>
            </a:r>
            <a:endParaRPr lang="es-CO" b="1" u="sng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636394"/>
              </p:ext>
            </p:extLst>
          </p:nvPr>
        </p:nvGraphicFramePr>
        <p:xfrm>
          <a:off x="2311400" y="1516063"/>
          <a:ext cx="659447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3" name="Equation" r:id="rId3" imgW="1803240" imgH="406080" progId="Equation.DSMT4">
                  <p:embed/>
                </p:oleObj>
              </mc:Choice>
              <mc:Fallback>
                <p:oleObj name="Equation" r:id="rId3" imgW="1803240" imgH="40608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1516063"/>
                        <a:ext cx="6594475" cy="153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365507"/>
              </p:ext>
            </p:extLst>
          </p:nvPr>
        </p:nvGraphicFramePr>
        <p:xfrm>
          <a:off x="2265363" y="3192463"/>
          <a:ext cx="6688137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4" name="Equation" r:id="rId5" imgW="1828800" imgH="406080" progId="Equation.DSMT4">
                  <p:embed/>
                </p:oleObj>
              </mc:Choice>
              <mc:Fallback>
                <p:oleObj name="Equation" r:id="rId5" imgW="1828800" imgH="40608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3192463"/>
                        <a:ext cx="6688137" cy="153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190856"/>
              </p:ext>
            </p:extLst>
          </p:nvPr>
        </p:nvGraphicFramePr>
        <p:xfrm>
          <a:off x="2263775" y="4868863"/>
          <a:ext cx="6691313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5" name="Equation" r:id="rId7" imgW="1828800" imgH="406080" progId="Equation.DSMT4">
                  <p:embed/>
                </p:oleObj>
              </mc:Choice>
              <mc:Fallback>
                <p:oleObj name="Equation" r:id="rId7" imgW="1828800" imgH="40608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4868863"/>
                        <a:ext cx="6691313" cy="153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10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3. Resistencia del termistor para T1, T2, T3</a:t>
            </a:r>
            <a:endParaRPr lang="es-CO" b="1" u="sng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277068"/>
              </p:ext>
            </p:extLst>
          </p:nvPr>
        </p:nvGraphicFramePr>
        <p:xfrm>
          <a:off x="1987550" y="1563688"/>
          <a:ext cx="724535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7" name="Equation" r:id="rId3" imgW="1981080" imgH="380880" progId="Equation.DSMT4">
                  <p:embed/>
                </p:oleObj>
              </mc:Choice>
              <mc:Fallback>
                <p:oleObj name="Equation" r:id="rId3" imgW="1981080" imgH="38088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563688"/>
                        <a:ext cx="7245350" cy="1435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421543"/>
              </p:ext>
            </p:extLst>
          </p:nvPr>
        </p:nvGraphicFramePr>
        <p:xfrm>
          <a:off x="1963738" y="3240088"/>
          <a:ext cx="7291387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8" name="Equation" r:id="rId5" imgW="1993680" imgH="380880" progId="Equation.DSMT4">
                  <p:embed/>
                </p:oleObj>
              </mc:Choice>
              <mc:Fallback>
                <p:oleObj name="Equation" r:id="rId5" imgW="1993680" imgH="38088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240088"/>
                        <a:ext cx="7291387" cy="1435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034143"/>
              </p:ext>
            </p:extLst>
          </p:nvPr>
        </p:nvGraphicFramePr>
        <p:xfrm>
          <a:off x="1985963" y="4916488"/>
          <a:ext cx="7248525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9" name="Equation" r:id="rId7" imgW="1981080" imgH="380880" progId="Equation.DSMT4">
                  <p:embed/>
                </p:oleObj>
              </mc:Choice>
              <mc:Fallback>
                <p:oleObj name="Equation" r:id="rId7" imgW="1981080" imgH="38088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4916488"/>
                        <a:ext cx="7248525" cy="1435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3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TERMISTOR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349831" y="20846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 smtClean="0"/>
              <a:t>Aspecto Físico</a:t>
            </a:r>
            <a:endParaRPr lang="es-CO" sz="4800" b="1" i="1" dirty="0"/>
          </a:p>
        </p:txBody>
      </p:sp>
      <p:pic>
        <p:nvPicPr>
          <p:cNvPr id="77826" name="Picture 2" descr="http://www.galeon.com/termometria/forma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371" y="1531456"/>
            <a:ext cx="5515429" cy="532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3. Resistencia del termistor para T1, T2, T3</a:t>
            </a:r>
            <a:endParaRPr lang="es-CO" b="1" u="sng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554059"/>
              </p:ext>
            </p:extLst>
          </p:nvPr>
        </p:nvGraphicFramePr>
        <p:xfrm>
          <a:off x="3611563" y="1827213"/>
          <a:ext cx="38084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1" name="Equation" r:id="rId3" imgW="1041120" imgH="241200" progId="Equation.DSMT4">
                  <p:embed/>
                </p:oleObj>
              </mc:Choice>
              <mc:Fallback>
                <p:oleObj name="Equation" r:id="rId3" imgW="1041120" imgH="24120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1827213"/>
                        <a:ext cx="3808413" cy="908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328373"/>
              </p:ext>
            </p:extLst>
          </p:nvPr>
        </p:nvGraphicFramePr>
        <p:xfrm>
          <a:off x="3611563" y="3474585"/>
          <a:ext cx="39941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2" name="Equation" r:id="rId5" imgW="1091880" imgH="241200" progId="Equation.DSMT4">
                  <p:embed/>
                </p:oleObj>
              </mc:Choice>
              <mc:Fallback>
                <p:oleObj name="Equation" r:id="rId5" imgW="1091880" imgH="24120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3474585"/>
                        <a:ext cx="3994150" cy="908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20391"/>
              </p:ext>
            </p:extLst>
          </p:nvPr>
        </p:nvGraphicFramePr>
        <p:xfrm>
          <a:off x="3611563" y="5150985"/>
          <a:ext cx="33464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3" name="Equation" r:id="rId7" imgW="914400" imgH="241200" progId="Equation.DSMT4">
                  <p:embed/>
                </p:oleObj>
              </mc:Choice>
              <mc:Fallback>
                <p:oleObj name="Equation" r:id="rId7" imgW="914400" imgH="2412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5150985"/>
                        <a:ext cx="3346450" cy="909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71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4. Calcular </a:t>
            </a:r>
            <a:r>
              <a:rPr lang="es-CO" b="1" u="sng" dirty="0" err="1" smtClean="0"/>
              <a:t>Rp</a:t>
            </a:r>
            <a:endParaRPr lang="es-CO" b="1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341" y="2178373"/>
            <a:ext cx="5176234" cy="35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4. Calcular </a:t>
            </a:r>
            <a:r>
              <a:rPr lang="es-CO" b="1" u="sng" dirty="0" err="1" smtClean="0"/>
              <a:t>Rp</a:t>
            </a:r>
            <a:endParaRPr lang="es-CO" b="1" u="sng" dirty="0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912087"/>
              </p:ext>
            </p:extLst>
          </p:nvPr>
        </p:nvGraphicFramePr>
        <p:xfrm>
          <a:off x="2535390" y="2035553"/>
          <a:ext cx="7259637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9" name="Equation" r:id="rId3" imgW="2082600" imgH="431640" progId="Equation.DSMT4">
                  <p:embed/>
                </p:oleObj>
              </mc:Choice>
              <mc:Fallback>
                <p:oleObj name="Equation" r:id="rId3" imgW="2082600" imgH="43164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390" y="2035553"/>
                        <a:ext cx="7259637" cy="1490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42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4. Calcular </a:t>
            </a:r>
            <a:r>
              <a:rPr lang="es-CO" b="1" u="sng" dirty="0" err="1" smtClean="0"/>
              <a:t>Rp</a:t>
            </a:r>
            <a:endParaRPr lang="es-CO" b="1" u="sng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047777"/>
              </p:ext>
            </p:extLst>
          </p:nvPr>
        </p:nvGraphicFramePr>
        <p:xfrm>
          <a:off x="2535390" y="2035553"/>
          <a:ext cx="7259637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8" name="Equation" r:id="rId3" imgW="2082600" imgH="431640" progId="Equation.DSMT4">
                  <p:embed/>
                </p:oleObj>
              </mc:Choice>
              <mc:Fallback>
                <p:oleObj name="Equation" r:id="rId3" imgW="2082600" imgH="43164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390" y="2035553"/>
                        <a:ext cx="7259637" cy="1490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043581"/>
              </p:ext>
            </p:extLst>
          </p:nvPr>
        </p:nvGraphicFramePr>
        <p:xfrm>
          <a:off x="2535390" y="3769483"/>
          <a:ext cx="38084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9" name="Equation" r:id="rId5" imgW="1041120" imgH="241200" progId="Equation.DSMT4">
                  <p:embed/>
                </p:oleObj>
              </mc:Choice>
              <mc:Fallback>
                <p:oleObj name="Equation" r:id="rId5" imgW="1041120" imgH="24120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390" y="3769483"/>
                        <a:ext cx="3808413" cy="908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003120"/>
              </p:ext>
            </p:extLst>
          </p:nvPr>
        </p:nvGraphicFramePr>
        <p:xfrm>
          <a:off x="2535390" y="4679121"/>
          <a:ext cx="39941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80" name="Equation" r:id="rId7" imgW="1091880" imgH="241200" progId="Equation.DSMT4">
                  <p:embed/>
                </p:oleObj>
              </mc:Choice>
              <mc:Fallback>
                <p:oleObj name="Equation" r:id="rId7" imgW="1091880" imgH="24120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390" y="4679121"/>
                        <a:ext cx="3994150" cy="908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017402"/>
              </p:ext>
            </p:extLst>
          </p:nvPr>
        </p:nvGraphicFramePr>
        <p:xfrm>
          <a:off x="2535390" y="5587171"/>
          <a:ext cx="33464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81" name="Equation" r:id="rId9" imgW="914400" imgH="241200" progId="Equation.DSMT4">
                  <p:embed/>
                </p:oleObj>
              </mc:Choice>
              <mc:Fallback>
                <p:oleObj name="Equation" r:id="rId9" imgW="914400" imgH="2412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390" y="5587171"/>
                        <a:ext cx="3346450" cy="909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83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4. Calcular </a:t>
            </a:r>
            <a:r>
              <a:rPr lang="es-CO" b="1" u="sng" dirty="0" err="1" smtClean="0"/>
              <a:t>Rp</a:t>
            </a:r>
            <a:endParaRPr lang="es-CO" b="1" u="sng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600034"/>
              </p:ext>
            </p:extLst>
          </p:nvPr>
        </p:nvGraphicFramePr>
        <p:xfrm>
          <a:off x="3816514" y="2144030"/>
          <a:ext cx="5054577" cy="1112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2" name="Equation" r:id="rId3" imgW="914400" imgH="203040" progId="Equation.DSMT4">
                  <p:embed/>
                </p:oleObj>
              </mc:Choice>
              <mc:Fallback>
                <p:oleObj name="Equation" r:id="rId3" imgW="914400" imgH="20304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514" y="2144030"/>
                        <a:ext cx="5054577" cy="11126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043581"/>
              </p:ext>
            </p:extLst>
          </p:nvPr>
        </p:nvGraphicFramePr>
        <p:xfrm>
          <a:off x="2535390" y="3769483"/>
          <a:ext cx="38084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3" name="Equation" r:id="rId5" imgW="1041120" imgH="241200" progId="Equation.DSMT4">
                  <p:embed/>
                </p:oleObj>
              </mc:Choice>
              <mc:Fallback>
                <p:oleObj name="Equation" r:id="rId5" imgW="1041120" imgH="24120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390" y="3769483"/>
                        <a:ext cx="3808413" cy="908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003120"/>
              </p:ext>
            </p:extLst>
          </p:nvPr>
        </p:nvGraphicFramePr>
        <p:xfrm>
          <a:off x="2535390" y="4679121"/>
          <a:ext cx="39941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4" name="Equation" r:id="rId7" imgW="1091880" imgH="241200" progId="Equation.DSMT4">
                  <p:embed/>
                </p:oleObj>
              </mc:Choice>
              <mc:Fallback>
                <p:oleObj name="Equation" r:id="rId7" imgW="1091880" imgH="24120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390" y="4679121"/>
                        <a:ext cx="3994150" cy="908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017402"/>
              </p:ext>
            </p:extLst>
          </p:nvPr>
        </p:nvGraphicFramePr>
        <p:xfrm>
          <a:off x="2535390" y="5587171"/>
          <a:ext cx="33464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5" name="Equation" r:id="rId9" imgW="914400" imgH="241200" progId="Equation.DSMT4">
                  <p:embed/>
                </p:oleObj>
              </mc:Choice>
              <mc:Fallback>
                <p:oleObj name="Equation" r:id="rId9" imgW="914400" imgH="2412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390" y="5587171"/>
                        <a:ext cx="3346450" cy="909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65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4. Calcular </a:t>
            </a:r>
            <a:r>
              <a:rPr lang="es-CO" b="1" u="sng" dirty="0" err="1" smtClean="0"/>
              <a:t>Rp</a:t>
            </a:r>
            <a:endParaRPr lang="es-CO" b="1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082" y="1903640"/>
            <a:ext cx="5952231" cy="4061731"/>
          </a:xfrm>
          <a:prstGeom prst="rect">
            <a:avLst/>
          </a:prstGeom>
        </p:spPr>
      </p:pic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018581"/>
              </p:ext>
            </p:extLst>
          </p:nvPr>
        </p:nvGraphicFramePr>
        <p:xfrm>
          <a:off x="7598231" y="3686226"/>
          <a:ext cx="2990686" cy="658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1" name="Equation" r:id="rId4" imgW="914400" imgH="203040" progId="Equation.DSMT4">
                  <p:embed/>
                </p:oleObj>
              </mc:Choice>
              <mc:Fallback>
                <p:oleObj name="Equation" r:id="rId4" imgW="914400" imgH="20304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8231" y="3686226"/>
                        <a:ext cx="2990686" cy="6583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/>
          <p:cNvSpPr/>
          <p:nvPr/>
        </p:nvSpPr>
        <p:spPr>
          <a:xfrm>
            <a:off x="7213603" y="4557486"/>
            <a:ext cx="769257" cy="69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984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87" y="638628"/>
            <a:ext cx="10887297" cy="58347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7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9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Laboratorio 2</a:t>
            </a:r>
            <a:endParaRPr lang="es-CO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979714" y="2307768"/>
            <a:ext cx="102325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s-CO" sz="3600" dirty="0"/>
              <a:t>Diseñar y construir un RTD</a:t>
            </a:r>
          </a:p>
          <a:p>
            <a:pPr marL="742950" indent="-742950">
              <a:buAutoNum type="arabicPeriod"/>
            </a:pPr>
            <a:r>
              <a:rPr lang="es-ES" sz="3600" dirty="0"/>
              <a:t>Obtener la curva de resistencia vs. Temperatura</a:t>
            </a:r>
          </a:p>
          <a:p>
            <a:pPr marL="742950" indent="-742950">
              <a:buAutoNum type="arabicPeriod"/>
            </a:pPr>
            <a:r>
              <a:rPr lang="es-ES" sz="3600" dirty="0"/>
              <a:t>Determinar </a:t>
            </a:r>
            <a:r>
              <a:rPr lang="es-ES" sz="3600" dirty="0" smtClean="0"/>
              <a:t>el modelo matemático </a:t>
            </a:r>
          </a:p>
          <a:p>
            <a:pPr marL="742950" indent="-742950">
              <a:buAutoNum type="arabicPeriod"/>
            </a:pPr>
            <a:r>
              <a:rPr lang="es-ES" sz="3600" dirty="0" smtClean="0"/>
              <a:t>Determinar los parámetros del RTD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48513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1408</Words>
  <Application>Microsoft Office PowerPoint</Application>
  <PresentationFormat>Panorámica</PresentationFormat>
  <Paragraphs>251</Paragraphs>
  <Slides>98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98</vt:i4>
      </vt:variant>
    </vt:vector>
  </HeadingPairs>
  <TitlesOfParts>
    <vt:vector size="107" baseType="lpstr">
      <vt:lpstr>SimSun</vt:lpstr>
      <vt:lpstr>Arial</vt:lpstr>
      <vt:lpstr>Calibri</vt:lpstr>
      <vt:lpstr>Calibri Light</vt:lpstr>
      <vt:lpstr>Cambria Math</vt:lpstr>
      <vt:lpstr>Times New Roman</vt:lpstr>
      <vt:lpstr>Tema de Office</vt:lpstr>
      <vt:lpstr>Equation</vt:lpstr>
      <vt:lpstr>Visio</vt:lpstr>
      <vt:lpstr>Presentación de PowerPoint</vt:lpstr>
      <vt:lpstr>Presentación de PowerPoint</vt:lpstr>
      <vt:lpstr>Características de un TERMISTOR</vt:lpstr>
      <vt:lpstr>Presentación de PowerPoint</vt:lpstr>
      <vt:lpstr>Presentación de PowerPoint</vt:lpstr>
      <vt:lpstr>Presentación de PowerPoint</vt:lpstr>
      <vt:lpstr>TERMISTOR</vt:lpstr>
      <vt:lpstr>TERMISTOR</vt:lpstr>
      <vt:lpstr>TERMISTOR</vt:lpstr>
      <vt:lpstr>TERMISTOR</vt:lpstr>
      <vt:lpstr>Modelo matemático TERMISTOR</vt:lpstr>
      <vt:lpstr>TERMISTOR</vt:lpstr>
      <vt:lpstr>TERMISTOR</vt:lpstr>
      <vt:lpstr>TERMISTOR</vt:lpstr>
      <vt:lpstr>TERMISTOR</vt:lpstr>
      <vt:lpstr>TERMISTOR</vt:lpstr>
      <vt:lpstr>TERMISTOR</vt:lpstr>
      <vt:lpstr>TERMISTOR</vt:lpstr>
      <vt:lpstr>TERMISTOR</vt:lpstr>
      <vt:lpstr>TERMISTOR</vt:lpstr>
      <vt:lpstr>TERMISTOR</vt:lpstr>
      <vt:lpstr>TERMISTOR</vt:lpstr>
      <vt:lpstr>Ejercicio</vt:lpstr>
      <vt:lpstr>TERMISTOR</vt:lpstr>
      <vt:lpstr>TERMISTOR</vt:lpstr>
      <vt:lpstr>TERMISTOR</vt:lpstr>
      <vt:lpstr>TERMISTOR</vt:lpstr>
      <vt:lpstr>TERMISTOR</vt:lpstr>
      <vt:lpstr>TERMISTOR</vt:lpstr>
      <vt:lpstr>Parámetros de un TERMISTOR</vt:lpstr>
      <vt:lpstr>1. Resistencia Nominal</vt:lpstr>
      <vt:lpstr>4. Sensibilidad</vt:lpstr>
      <vt:lpstr>4. Sensibilidad</vt:lpstr>
      <vt:lpstr>4. Sensibilidad</vt:lpstr>
      <vt:lpstr>4. Sensibilidad</vt:lpstr>
      <vt:lpstr>4. Sensibilidad</vt:lpstr>
      <vt:lpstr>4. Sensibilidad</vt:lpstr>
      <vt:lpstr>4. Sensibilidad</vt:lpstr>
      <vt:lpstr>4. Sensibilidad</vt:lpstr>
      <vt:lpstr>5. Constante de disipación</vt:lpstr>
      <vt:lpstr>5. Constante de disipación</vt:lpstr>
      <vt:lpstr>5. Constante de disipación</vt:lpstr>
      <vt:lpstr>5. Constante de disipación</vt:lpstr>
      <vt:lpstr>5. Constante de disipación (Característica V-I)</vt:lpstr>
      <vt:lpstr>Linealización de una Termistor</vt:lpstr>
      <vt:lpstr>Linealización</vt:lpstr>
      <vt:lpstr>Linealización (Técnica: Resistencia Rp Paralelo)</vt:lpstr>
      <vt:lpstr>Linealización (Técnica: Resistencia Rp Paralelo)</vt:lpstr>
      <vt:lpstr>Linealización (Técnica: Resistencia Rp Paralelo)</vt:lpstr>
      <vt:lpstr>Algoritmo de Linealización</vt:lpstr>
      <vt:lpstr>Algoritmo de Linealización</vt:lpstr>
      <vt:lpstr>Algoritmo de Linealización</vt:lpstr>
      <vt:lpstr>Algoritmo de Linealización</vt:lpstr>
      <vt:lpstr>Algoritmo de Linealización</vt:lpstr>
      <vt:lpstr>Algoritmo de Linealización</vt:lpstr>
      <vt:lpstr>Algoritmo de Linealización</vt:lpstr>
      <vt:lpstr>Algoritmo de Linealización</vt:lpstr>
      <vt:lpstr>Algoritmo de Linealización</vt:lpstr>
      <vt:lpstr>Algoritmo de Linealización</vt:lpstr>
      <vt:lpstr>Algoritmo de Linealización</vt:lpstr>
      <vt:lpstr>Algoritmo de Linealización</vt:lpstr>
      <vt:lpstr>Algoritmo de Linealización</vt:lpstr>
      <vt:lpstr>Algoritmo de Linealización</vt:lpstr>
      <vt:lpstr>Algoritmo de Linealización</vt:lpstr>
      <vt:lpstr>Algoritmo de Linealización</vt:lpstr>
      <vt:lpstr>Algoritmo de Linealización</vt:lpstr>
      <vt:lpstr>Nueva Función</vt:lpstr>
      <vt:lpstr>Nueva Función</vt:lpstr>
      <vt:lpstr>Nueva Función</vt:lpstr>
      <vt:lpstr>Nueva Función</vt:lpstr>
      <vt:lpstr>Nueva Función</vt:lpstr>
      <vt:lpstr>Algoritmo de Linealización (Resumen)</vt:lpstr>
      <vt:lpstr>Ejemplo</vt:lpstr>
      <vt:lpstr>1. Conversión a valores absolutos</vt:lpstr>
      <vt:lpstr>1. Conversión a valores absolutos</vt:lpstr>
      <vt:lpstr>2. Rango de linealización</vt:lpstr>
      <vt:lpstr>2. Rango de linealización</vt:lpstr>
      <vt:lpstr>2. Rango de linealización</vt:lpstr>
      <vt:lpstr>2. Rango de linealización</vt:lpstr>
      <vt:lpstr>2. Rango de linealización</vt:lpstr>
      <vt:lpstr>2. Rango de linealización</vt:lpstr>
      <vt:lpstr>2. Rango de linealización</vt:lpstr>
      <vt:lpstr>3. Resistencia del termistor para T1, T2, T3</vt:lpstr>
      <vt:lpstr>3. Resistencia del termistor para T1, T2, T3</vt:lpstr>
      <vt:lpstr>3. Resistencia del termistor para T1, T2, T3</vt:lpstr>
      <vt:lpstr>3. Resistencia del termistor para T1, T2, T3</vt:lpstr>
      <vt:lpstr>3. Resistencia del termistor para T1, T2, T3</vt:lpstr>
      <vt:lpstr>3. Resistencia del termistor para T1, T2, T3</vt:lpstr>
      <vt:lpstr>3. Resistencia del termistor para T1, T2, T3</vt:lpstr>
      <vt:lpstr>3. Resistencia del termistor para T1, T2, T3</vt:lpstr>
      <vt:lpstr>4. Calcular Rp</vt:lpstr>
      <vt:lpstr>4. Calcular Rp</vt:lpstr>
      <vt:lpstr>4. Calcular Rp</vt:lpstr>
      <vt:lpstr>4. Calcular Rp</vt:lpstr>
      <vt:lpstr>4. Calcular Rp</vt:lpstr>
      <vt:lpstr>Presentación de PowerPoint</vt:lpstr>
      <vt:lpstr>Presentación de PowerPoint</vt:lpstr>
      <vt:lpstr>Laboratorio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145</cp:revision>
  <dcterms:created xsi:type="dcterms:W3CDTF">2016-02-07T17:05:38Z</dcterms:created>
  <dcterms:modified xsi:type="dcterms:W3CDTF">2016-04-25T20:41:31Z</dcterms:modified>
</cp:coreProperties>
</file>