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22" r:id="rId3"/>
    <p:sldId id="341" r:id="rId4"/>
    <p:sldId id="460" r:id="rId5"/>
    <p:sldId id="470" r:id="rId6"/>
    <p:sldId id="535" r:id="rId7"/>
    <p:sldId id="536" r:id="rId8"/>
    <p:sldId id="537" r:id="rId9"/>
    <p:sldId id="360" r:id="rId10"/>
    <p:sldId id="361" r:id="rId11"/>
    <p:sldId id="461" r:id="rId12"/>
    <p:sldId id="463" r:id="rId13"/>
    <p:sldId id="462" r:id="rId14"/>
    <p:sldId id="464" r:id="rId15"/>
    <p:sldId id="465" r:id="rId16"/>
    <p:sldId id="539" r:id="rId17"/>
    <p:sldId id="469" r:id="rId18"/>
    <p:sldId id="473" r:id="rId19"/>
    <p:sldId id="466" r:id="rId20"/>
    <p:sldId id="533" r:id="rId21"/>
    <p:sldId id="538" r:id="rId22"/>
    <p:sldId id="474" r:id="rId23"/>
    <p:sldId id="467" r:id="rId24"/>
    <p:sldId id="468" r:id="rId25"/>
    <p:sldId id="540" r:id="rId26"/>
    <p:sldId id="475" r:id="rId27"/>
    <p:sldId id="541" r:id="rId28"/>
    <p:sldId id="476" r:id="rId29"/>
    <p:sldId id="477" r:id="rId30"/>
    <p:sldId id="479" r:id="rId31"/>
    <p:sldId id="534" r:id="rId32"/>
    <p:sldId id="542" r:id="rId33"/>
    <p:sldId id="573" r:id="rId34"/>
    <p:sldId id="544" r:id="rId35"/>
    <p:sldId id="570" r:id="rId36"/>
    <p:sldId id="574" r:id="rId37"/>
    <p:sldId id="575" r:id="rId38"/>
    <p:sldId id="576" r:id="rId39"/>
    <p:sldId id="577" r:id="rId40"/>
    <p:sldId id="578" r:id="rId41"/>
    <p:sldId id="359" r:id="rId42"/>
    <p:sldId id="381" r:id="rId43"/>
    <p:sldId id="472" r:id="rId44"/>
    <p:sldId id="480" r:id="rId45"/>
    <p:sldId id="481" r:id="rId46"/>
    <p:sldId id="482" r:id="rId47"/>
    <p:sldId id="483" r:id="rId48"/>
    <p:sldId id="484" r:id="rId49"/>
    <p:sldId id="545" r:id="rId50"/>
    <p:sldId id="563" r:id="rId51"/>
    <p:sldId id="486" r:id="rId52"/>
    <p:sldId id="488" r:id="rId53"/>
    <p:sldId id="494" r:id="rId54"/>
    <p:sldId id="506" r:id="rId55"/>
    <p:sldId id="511" r:id="rId56"/>
    <p:sldId id="513" r:id="rId57"/>
    <p:sldId id="546" r:id="rId58"/>
    <p:sldId id="547" r:id="rId59"/>
    <p:sldId id="548" r:id="rId60"/>
    <p:sldId id="549" r:id="rId61"/>
    <p:sldId id="550" r:id="rId62"/>
    <p:sldId id="551" r:id="rId63"/>
    <p:sldId id="552" r:id="rId64"/>
    <p:sldId id="553" r:id="rId65"/>
    <p:sldId id="554" r:id="rId66"/>
    <p:sldId id="555" r:id="rId67"/>
    <p:sldId id="556" r:id="rId68"/>
    <p:sldId id="557" r:id="rId69"/>
    <p:sldId id="558" r:id="rId70"/>
    <p:sldId id="560" r:id="rId71"/>
    <p:sldId id="512" r:id="rId72"/>
    <p:sldId id="561" r:id="rId73"/>
    <p:sldId id="562" r:id="rId74"/>
    <p:sldId id="564" r:id="rId75"/>
    <p:sldId id="565" r:id="rId76"/>
    <p:sldId id="566" r:id="rId77"/>
    <p:sldId id="567" r:id="rId78"/>
    <p:sldId id="568" r:id="rId79"/>
    <p:sldId id="569" r:id="rId80"/>
    <p:sldId id="514" r:id="rId81"/>
    <p:sldId id="515" r:id="rId82"/>
    <p:sldId id="516" r:id="rId83"/>
    <p:sldId id="517" r:id="rId84"/>
    <p:sldId id="518" r:id="rId85"/>
    <p:sldId id="519" r:id="rId86"/>
    <p:sldId id="525" r:id="rId87"/>
    <p:sldId id="526" r:id="rId88"/>
    <p:sldId id="522" r:id="rId89"/>
    <p:sldId id="524" r:id="rId90"/>
    <p:sldId id="523" r:id="rId91"/>
    <p:sldId id="520" r:id="rId92"/>
    <p:sldId id="527" r:id="rId93"/>
    <p:sldId id="529" r:id="rId94"/>
    <p:sldId id="530" r:id="rId95"/>
    <p:sldId id="531" r:id="rId96"/>
    <p:sldId id="532" r:id="rId97"/>
    <p:sldId id="579" r:id="rId9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04/03/2016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jpe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e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e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e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2.emf"/><Relationship Id="rId4" Type="http://schemas.openxmlformats.org/officeDocument/2006/relationships/image" Target="../media/image6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3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5.emf"/><Relationship Id="rId4" Type="http://schemas.openxmlformats.org/officeDocument/2006/relationships/image" Target="../media/image6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6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66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5.emf"/><Relationship Id="rId4" Type="http://schemas.openxmlformats.org/officeDocument/2006/relationships/image" Target="../media/image7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65.emf"/><Relationship Id="rId4" Type="http://schemas.openxmlformats.org/officeDocument/2006/relationships/image" Target="../media/image7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5.emf"/><Relationship Id="rId4" Type="http://schemas.openxmlformats.org/officeDocument/2006/relationships/image" Target="../media/image72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1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7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77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43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83.emf"/><Relationship Id="rId4" Type="http://schemas.openxmlformats.org/officeDocument/2006/relationships/image" Target="../media/image8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83.emf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86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4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49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97.png"/><Relationship Id="rId4" Type="http://schemas.openxmlformats.org/officeDocument/2006/relationships/image" Target="../media/image96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52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01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4.png"/><Relationship Id="rId4" Type="http://schemas.openxmlformats.org/officeDocument/2006/relationships/image" Target="../media/image101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smtClean="0"/>
              <a:t>POTENCIOMETRO</a:t>
            </a:r>
            <a:endParaRPr lang="es-CO" b="1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144386" name="Picture 2" descr="http://cdn.clickplus.pt/product_images/PCONTELEC_Potenciometro-de-precisao-CONTELEC-10K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3" y="4010934"/>
            <a:ext cx="2847066" cy="28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88" name="Picture 4" descr="http://i420.photobucket.com/albums/pp286/sowatts/3590S-2-503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3" y="1614487"/>
            <a:ext cx="3188663" cy="2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90" name="Picture 6" descr="http://g02.a.alicdn.com/kf/HTB1Oql5JXXXXXcCapXXq6xXFXXXm/FS-Hot-WXD3-13-2W-100-ohm-Multi-font-b-Turn-b-font-Wirewound-font-b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"/>
          <a:stretch/>
        </p:blipFill>
        <p:spPr bwMode="auto">
          <a:xfrm>
            <a:off x="4422775" y="2866883"/>
            <a:ext cx="41080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92" name="Picture 8" descr="http://www.cetronic.es/sqlcommerce/ficheros/dk_93/productos/458251001-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8865" r="15454"/>
          <a:stretch/>
        </p:blipFill>
        <p:spPr bwMode="auto">
          <a:xfrm>
            <a:off x="1349831" y="3664963"/>
            <a:ext cx="2510972" cy="29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smtClean="0"/>
              <a:t>POTENCIOMETRO</a:t>
            </a:r>
            <a:endParaRPr lang="es-CO" b="1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145410" name="Picture 2" descr="http://www.reflexiona.biz/shop/571-1875-thickbox/-perilla-para-potenciometro-deslizante-line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18794" r="6468" b="21270"/>
          <a:stretch/>
        </p:blipFill>
        <p:spPr bwMode="auto">
          <a:xfrm>
            <a:off x="6197600" y="2708047"/>
            <a:ext cx="4760685" cy="342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2" name="Picture 4" descr="http://www.cetronic.es/sqlcommerce/ficheros/dk_93/productos/45104700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61" y="3145104"/>
            <a:ext cx="3618139" cy="298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smtClean="0"/>
              <a:t>POTENCIOMETRO</a:t>
            </a:r>
            <a:endParaRPr lang="es-CO" b="1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147458" name="Picture 2" descr="http://tdrobotica.co/607-thickbox_default/potenciometro-de-membrana-softpot-50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t="20305" r="8267" b="28496"/>
          <a:stretch/>
        </p:blipFill>
        <p:spPr bwMode="auto">
          <a:xfrm>
            <a:off x="5393612" y="2563611"/>
            <a:ext cx="6120257" cy="38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smtClean="0"/>
              <a:t>POTENCIOMETRO</a:t>
            </a:r>
            <a:endParaRPr lang="es-CO" b="1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146434" name="Picture 2" descr="http://www.sensores-de-medida.es/uploads/img/potenciometros_lineal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86" y="2700629"/>
            <a:ext cx="6981368" cy="41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smtClean="0"/>
              <a:t>POTENCIOMETRO</a:t>
            </a:r>
            <a:endParaRPr lang="es-CO" b="1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148482" name="Picture 2" descr="http://distrimportvenezuela.com/wp-content/uploads/2014/12/A6081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21742"/>
          <a:stretch/>
        </p:blipFill>
        <p:spPr bwMode="auto">
          <a:xfrm>
            <a:off x="5210632" y="2500138"/>
            <a:ext cx="6667500" cy="38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smtClean="0"/>
              <a:t>POTENCIOMETRO</a:t>
            </a:r>
            <a:endParaRPr lang="es-CO" b="1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149506" name="Picture 2" descr="http://www.lettera43.it/wp-content/uploads/2014/06/touch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46" y="1768577"/>
            <a:ext cx="6560457" cy="50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smtClean="0"/>
              <a:t>POTENCIOMETRO</a:t>
            </a:r>
            <a:endParaRPr lang="es-CO" b="1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188418" name="Picture 2" descr="http://img.directindustry.es/images_di/photo-g/33647-40578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0969"/>
            <a:ext cx="5290457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582989" y="6047040"/>
            <a:ext cx="386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i="1" dirty="0" smtClean="0"/>
              <a:t>Potenciómetros Digitales</a:t>
            </a:r>
            <a:endParaRPr lang="es-CO" sz="2800" i="1" dirty="0"/>
          </a:p>
        </p:txBody>
      </p:sp>
      <p:pic>
        <p:nvPicPr>
          <p:cNvPr id="188420" name="Picture 4" descr="http://www.electronicasi.com/wp-content/uploads/2013/03/multiplex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42" y="3037286"/>
            <a:ext cx="2934094" cy="285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49" y="1159099"/>
            <a:ext cx="11184139" cy="2324331"/>
          </a:xfrm>
        </p:spPr>
        <p:txBody>
          <a:bodyPr/>
          <a:lstStyle/>
          <a:p>
            <a:r>
              <a:rPr lang="es-CO" b="1" u="sng" dirty="0" smtClean="0"/>
              <a:t>Tipos de Potenciómetros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715659"/>
            <a:ext cx="5547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/>
              <a:t>Según su </a:t>
            </a:r>
            <a:r>
              <a:rPr lang="es-CO" sz="3600" dirty="0" smtClean="0"/>
              <a:t>recorrido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Según su construcción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Según su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Según su </a:t>
            </a:r>
            <a:r>
              <a:rPr lang="es-CO" sz="3600" dirty="0" smtClean="0"/>
              <a:t>variación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Según su potencia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325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1. Según </a:t>
            </a:r>
            <a:r>
              <a:rPr lang="es-CO" b="1" dirty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su </a:t>
            </a:r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recorrido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2442934"/>
            <a:ext cx="10267950" cy="123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altLang="es-CO" sz="3600" b="1" dirty="0" smtClean="0">
                <a:cs typeface="Times New Roman" panose="02020603050405020304" pitchFamily="18" charset="0"/>
              </a:rPr>
              <a:t>Potenciómetros Deslizante: </a:t>
            </a:r>
            <a:r>
              <a:rPr lang="es-CO" sz="3600" dirty="0"/>
              <a:t>La pista de desplazamiento es recta, por lo tanto el recorrido también lo </a:t>
            </a:r>
            <a:r>
              <a:rPr lang="es-CO" sz="3600" dirty="0" smtClean="0"/>
              <a:t>es.</a:t>
            </a:r>
            <a:endParaRPr lang="es-CO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8200" y="4219346"/>
            <a:ext cx="10267950" cy="828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CO" sz="3600" b="1" dirty="0" smtClean="0">
                <a:cs typeface="Times New Roman" panose="02020603050405020304" pitchFamily="18" charset="0"/>
              </a:rPr>
              <a:t>Potenciómetros Angular: </a:t>
            </a:r>
            <a:r>
              <a:rPr lang="es-CO" sz="3600" dirty="0"/>
              <a:t>Se controlan girando su </a:t>
            </a:r>
            <a:r>
              <a:rPr lang="es-CO" sz="3600" dirty="0" smtClean="0"/>
              <a:t>eje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57942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78521"/>
            <a:ext cx="7198406" cy="647700"/>
          </a:xfrm>
        </p:spPr>
        <p:txBody>
          <a:bodyPr>
            <a:noAutofit/>
          </a:bodyPr>
          <a:lstStyle/>
          <a:p>
            <a:pPr algn="ctr"/>
            <a:r>
              <a:rPr lang="es-ES" altLang="es-CO" sz="3600" b="1" dirty="0">
                <a:cs typeface="Times New Roman" panose="02020603050405020304" pitchFamily="18" charset="0"/>
              </a:rPr>
              <a:t>Potenciómetros </a:t>
            </a:r>
            <a:r>
              <a:rPr lang="es-ES" altLang="es-CO" sz="3600" b="1" dirty="0" smtClean="0">
                <a:cs typeface="Times New Roman" panose="02020603050405020304" pitchFamily="18" charset="0"/>
              </a:rPr>
              <a:t>Deslizante</a:t>
            </a:r>
            <a:endParaRPr lang="es-ES_tradnl" altLang="es-CO" sz="3600" b="1" dirty="0">
              <a:cs typeface="Times New Roman" panose="02020603050405020304" pitchFamily="18" charset="0"/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altLang="es-CO"/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1524001" y="2090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1986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00108"/>
              </p:ext>
            </p:extLst>
          </p:nvPr>
        </p:nvGraphicFramePr>
        <p:xfrm>
          <a:off x="1911933" y="124482"/>
          <a:ext cx="8407725" cy="5738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5" name="Visio" r:id="rId3" imgW="3312079" imgH="2306483" progId="Visio.Drawing.6">
                  <p:embed/>
                </p:oleObj>
              </mc:Choice>
              <mc:Fallback>
                <p:oleObj name="Visio" r:id="rId3" imgW="3312079" imgH="2306483" progId="Visio.Drawing.6">
                  <p:embed/>
                  <p:pic>
                    <p:nvPicPr>
                      <p:cNvPr id="1986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33" y="124482"/>
                        <a:ext cx="8407725" cy="5738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638654" y="5971946"/>
            <a:ext cx="6553346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altLang="es-CO" sz="3600" b="1" dirty="0" smtClean="0">
                <a:cs typeface="Times New Roman" panose="02020603050405020304" pitchFamily="18" charset="0"/>
              </a:rPr>
              <a:t>Potenciómetros Angular</a:t>
            </a:r>
            <a:endParaRPr lang="es-ES_tradnl" altLang="es-CO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2324244"/>
            <a:ext cx="6640174" cy="1986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smtClean="0">
                <a:solidFill>
                  <a:srgbClr val="FF0000"/>
                </a:solidFill>
              </a:rPr>
              <a:t>TRANSDUCTOR RESISTIVO</a:t>
            </a:r>
          </a:p>
          <a:p>
            <a:pPr algn="ctr"/>
            <a:r>
              <a:rPr lang="es-CO" b="1" smtClean="0">
                <a:solidFill>
                  <a:srgbClr val="FF0000"/>
                </a:solidFill>
              </a:rPr>
              <a:t>POTENCIOMETRO</a:t>
            </a:r>
          </a:p>
        </p:txBody>
      </p:sp>
      <p:pic>
        <p:nvPicPr>
          <p:cNvPr id="142338" name="Picture 2" descr="http://www.instruequipos.co/control_electrico/potenciometro_linea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01" y="3919335"/>
            <a:ext cx="5715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38200"/>
            <a:ext cx="10744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6" y="0"/>
            <a:ext cx="1061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2. Según </a:t>
            </a:r>
            <a:r>
              <a:rPr lang="es-CO" b="1" dirty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su </a:t>
            </a:r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construcción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10228" y="1690688"/>
            <a:ext cx="8897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4000" b="1" dirty="0" smtClean="0"/>
              <a:t> De pista resistiva continua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De carbón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De película metálica</a:t>
            </a:r>
          </a:p>
          <a:p>
            <a:endParaRPr lang="es-CO" sz="4000" dirty="0"/>
          </a:p>
          <a:p>
            <a:pPr marL="742950" indent="-742950">
              <a:buFont typeface="+mj-lt"/>
              <a:buAutoNum type="arabicPeriod" startAt="2"/>
            </a:pPr>
            <a:r>
              <a:rPr lang="es-CO" sz="4000" b="1" dirty="0" smtClean="0"/>
              <a:t> Bobinado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Multivueltas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Lineales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555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5091113" y="2609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/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1524001" y="24870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2007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607124"/>
              </p:ext>
            </p:extLst>
          </p:nvPr>
        </p:nvGraphicFramePr>
        <p:xfrm>
          <a:off x="505134" y="0"/>
          <a:ext cx="5136091" cy="378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28" name="Visio" r:id="rId3" imgW="2495459" imgH="1860499" progId="Visio.Drawing.6">
                  <p:embed/>
                </p:oleObj>
              </mc:Choice>
              <mc:Fallback>
                <p:oleObj name="Visio" r:id="rId3" imgW="2495459" imgH="1860499" progId="Visio.Drawing.6">
                  <p:embed/>
                  <p:pic>
                    <p:nvPicPr>
                      <p:cNvPr id="2007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34" y="0"/>
                        <a:ext cx="5136091" cy="3783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2007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57204"/>
              </p:ext>
            </p:extLst>
          </p:nvPr>
        </p:nvGraphicFramePr>
        <p:xfrm>
          <a:off x="6044182" y="370797"/>
          <a:ext cx="3883594" cy="310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29" name="Visio" r:id="rId5" imgW="1747601" imgH="1391107" progId="Visio.Drawing.6">
                  <p:embed/>
                </p:oleObj>
              </mc:Choice>
              <mc:Fallback>
                <p:oleObj name="Visio" r:id="rId5" imgW="1747601" imgH="1391107" progId="Visio.Drawing.6">
                  <p:embed/>
                  <p:pic>
                    <p:nvPicPr>
                      <p:cNvPr id="2007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182" y="370797"/>
                        <a:ext cx="3883594" cy="3107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6" name="Text Box 22"/>
          <p:cNvSpPr txBox="1">
            <a:spLocks noChangeArrowheads="1"/>
          </p:cNvSpPr>
          <p:nvPr/>
        </p:nvSpPr>
        <p:spPr bwMode="auto">
          <a:xfrm>
            <a:off x="83344" y="6318077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CO"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ITES-Paraninfo</a:t>
            </a:r>
            <a:endParaRPr lang="en-US" altLang="es-CO" sz="1600" b="1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7" descr="http://www.retrogames.cl/imagenes/clases/pot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61" y="3714217"/>
            <a:ext cx="4501059" cy="30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63" name="Picture 11" descr="http://www.iseincstore.com/productimages/variac/5021_Variac-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" y="3669165"/>
            <a:ext cx="3784772" cy="29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69" name="Picture 17" descr="http://www.infotronic-pe.com/loja/images/potenciometro%2016mm%20l20%20duplo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r="13024"/>
          <a:stretch/>
        </p:blipFill>
        <p:spPr bwMode="auto">
          <a:xfrm>
            <a:off x="9831730" y="370797"/>
            <a:ext cx="224971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5091113" y="2609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altLang="es-CO"/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4972050" y="3214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5510213" y="3214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5805488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4776788" y="29146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/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5014913" y="25669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/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5124450" y="2667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CO"/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1524001" y="24870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1524001" y="2558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pic>
        <p:nvPicPr>
          <p:cNvPr id="211985" name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2840" y="550839"/>
            <a:ext cx="4695428" cy="29903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88" name="Rectangle 20"/>
          <p:cNvSpPr>
            <a:spLocks noChangeArrowheads="1"/>
          </p:cNvSpPr>
          <p:nvPr/>
        </p:nvSpPr>
        <p:spPr bwMode="auto">
          <a:xfrm>
            <a:off x="1524001" y="2364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2119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94394"/>
              </p:ext>
            </p:extLst>
          </p:nvPr>
        </p:nvGraphicFramePr>
        <p:xfrm>
          <a:off x="845812" y="145795"/>
          <a:ext cx="5018598" cy="395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6" name="Visio" r:id="rId4" imgW="2747345" imgH="2007535" progId="Visio.Drawing.6">
                  <p:embed/>
                </p:oleObj>
              </mc:Choice>
              <mc:Fallback>
                <p:oleObj name="Visio" r:id="rId4" imgW="2747345" imgH="2007535" progId="Visio.Drawing.6">
                  <p:embed/>
                  <p:pic>
                    <p:nvPicPr>
                      <p:cNvPr id="2119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12" y="145795"/>
                        <a:ext cx="5018598" cy="3957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2582" name="Picture 6" descr="http://uk.rs-online.com/largeimages/R0162237-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04" y="3779826"/>
            <a:ext cx="42291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29" name="Picture 53" descr="http://www.mocho.pt/local/local/fisica/8ano/electricidade/images/2_2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99" y="4428875"/>
            <a:ext cx="4353945" cy="23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3. Según </a:t>
            </a:r>
            <a:r>
              <a:rPr lang="es-CO" b="1" dirty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su </a:t>
            </a:r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aplicación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2252434"/>
            <a:ext cx="10267950" cy="123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altLang="es-CO" sz="3600" b="1" dirty="0" smtClean="0">
                <a:cs typeface="Times New Roman" panose="02020603050405020304" pitchFamily="18" charset="0"/>
              </a:rPr>
              <a:t>Potenciómetros de Mando o  Control: </a:t>
            </a:r>
            <a:r>
              <a:rPr lang="es-CO" sz="3600" dirty="0" smtClean="0"/>
              <a:t>Utilizados como técnica de control</a:t>
            </a:r>
            <a:endParaRPr lang="es-CO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8200" y="4000500"/>
            <a:ext cx="1026795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altLang="es-CO" sz="3600" b="1" dirty="0" smtClean="0">
                <a:cs typeface="Times New Roman" panose="02020603050405020304" pitchFamily="18" charset="0"/>
              </a:rPr>
              <a:t>Potenciómetros de Ajuste: </a:t>
            </a:r>
            <a:r>
              <a:rPr lang="es-CO" sz="3600" dirty="0" smtClean="0"/>
              <a:t>Utilizados </a:t>
            </a:r>
            <a:r>
              <a:rPr lang="es-CO" sz="3600" dirty="0"/>
              <a:t>para llevar un </a:t>
            </a:r>
            <a:r>
              <a:rPr lang="es-CO" sz="3600" dirty="0" smtClean="0"/>
              <a:t>equipos a </a:t>
            </a:r>
            <a:r>
              <a:rPr lang="es-CO" sz="3600" dirty="0"/>
              <a:t>un funcionamiento </a:t>
            </a:r>
            <a:r>
              <a:rPr lang="es-CO" sz="3600" dirty="0" smtClean="0"/>
              <a:t>conveniente.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6117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http://www.avacab-online.com/WebRoot/StoreES/Shops/63690703/5133/3490/565A/E6BF/08CC/C0A8/28BE/CE9B/hi_fcs9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522" y="543397"/>
            <a:ext cx="8302625" cy="230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7975" y="1287584"/>
            <a:ext cx="3257550" cy="123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altLang="es-CO" sz="3600" b="1" dirty="0" smtClean="0">
                <a:cs typeface="Times New Roman" panose="02020603050405020304" pitchFamily="18" charset="0"/>
              </a:rPr>
              <a:t>Potenciómetros de Mando</a:t>
            </a:r>
            <a:endParaRPr lang="es-CO" sz="3600" dirty="0"/>
          </a:p>
        </p:txBody>
      </p:sp>
      <p:pic>
        <p:nvPicPr>
          <p:cNvPr id="154628" name="Picture 4" descr="http://ww4.nhbeco.com/modulos/productos_productos/img/re7tl11bu-jpeg-201312241037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4" y="3182141"/>
            <a:ext cx="4365210" cy="33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30" name="Picture 6" descr="http://masvoltaje.com/1592-thickbox/minutero-electronico-modular-16a-legrand-0037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34" y="3073399"/>
            <a:ext cx="357505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7975" y="3992684"/>
            <a:ext cx="3257550" cy="123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altLang="es-CO" sz="3600" b="1" dirty="0" smtClean="0">
                <a:cs typeface="Times New Roman" panose="02020603050405020304" pitchFamily="18" charset="0"/>
              </a:rPr>
              <a:t>Potenciómetros de ajuste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6563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84" y="1455584"/>
            <a:ext cx="7480660" cy="5075845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Características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364640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4. Según su variación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1621632"/>
            <a:ext cx="10267950" cy="1466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altLang="es-CO" sz="3600" b="1" dirty="0" smtClean="0">
                <a:cs typeface="Times New Roman" panose="02020603050405020304" pitchFamily="18" charset="0"/>
              </a:rPr>
              <a:t>Variación Lineal: </a:t>
            </a:r>
            <a:r>
              <a:rPr lang="es-CO" sz="3600" dirty="0" smtClean="0"/>
              <a:t>La </a:t>
            </a:r>
            <a:r>
              <a:rPr lang="es-CO" sz="3600" dirty="0"/>
              <a:t>resistencia es directamente proporcional al ángulo de </a:t>
            </a:r>
            <a:r>
              <a:rPr lang="es-CO" sz="3600" dirty="0" smtClean="0"/>
              <a:t>giro o al desplazamiento lineal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99" y="3088849"/>
            <a:ext cx="8509951" cy="37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4</a:t>
            </a:r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. Según su variación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57" y="3242277"/>
            <a:ext cx="8163543" cy="3615723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200" y="1619250"/>
            <a:ext cx="10267950" cy="1962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altLang="es-CO" sz="3600" b="1" dirty="0" smtClean="0">
                <a:cs typeface="Times New Roman" panose="02020603050405020304" pitchFamily="18" charset="0"/>
              </a:rPr>
              <a:t>Variación Logarítmica: </a:t>
            </a:r>
            <a:r>
              <a:rPr lang="es-ES" altLang="es-CO" sz="3600" dirty="0" smtClean="0">
                <a:cs typeface="Times New Roman" panose="02020603050405020304" pitchFamily="18" charset="0"/>
              </a:rPr>
              <a:t>L</a:t>
            </a:r>
            <a:r>
              <a:rPr lang="es-CO" sz="3600" dirty="0" smtClean="0"/>
              <a:t>a </a:t>
            </a:r>
            <a:r>
              <a:rPr lang="es-CO" sz="3600" dirty="0"/>
              <a:t>resistencia depende logarítmicamente del ángulo de giro o </a:t>
            </a:r>
            <a:r>
              <a:rPr lang="es-CO" sz="3600" dirty="0" smtClean="0"/>
              <a:t>del </a:t>
            </a:r>
            <a:r>
              <a:rPr lang="es-CO" sz="3600" dirty="0"/>
              <a:t>desplazamiento lineal</a:t>
            </a:r>
          </a:p>
          <a:p>
            <a:pPr algn="just"/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0513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27049" y="1159099"/>
            <a:ext cx="11184139" cy="2324331"/>
          </a:xfrm>
        </p:spPr>
        <p:txBody>
          <a:bodyPr/>
          <a:lstStyle/>
          <a:p>
            <a:r>
              <a:rPr lang="es-CO" b="1" u="sng" dirty="0" smtClean="0"/>
              <a:t>Características de un Potenciómetro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817257"/>
            <a:ext cx="5547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Definición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Símbolo </a:t>
            </a:r>
            <a:r>
              <a:rPr lang="es-CO" sz="3600" dirty="0" smtClean="0"/>
              <a:t>eléctrico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Aspecto físico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Tipos de potenciómetros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91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4. Según su variación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38200" y="1562100"/>
            <a:ext cx="1026795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altLang="es-CO" sz="3600" b="1" dirty="0" smtClean="0">
                <a:cs typeface="Times New Roman" panose="02020603050405020304" pitchFamily="18" charset="0"/>
              </a:rPr>
              <a:t>Variación Antilogaritmo: </a:t>
            </a:r>
            <a:r>
              <a:rPr lang="es-CO" sz="3600" dirty="0" smtClean="0"/>
              <a:t>La resistencia depende anti- logarítmicamente del ángulo de </a:t>
            </a:r>
            <a:r>
              <a:rPr lang="es-CO" sz="3600" dirty="0"/>
              <a:t>giro o </a:t>
            </a:r>
            <a:r>
              <a:rPr lang="es-CO" sz="3600" dirty="0" smtClean="0"/>
              <a:t>del </a:t>
            </a:r>
            <a:r>
              <a:rPr lang="es-CO" sz="3600" dirty="0"/>
              <a:t>desplazamiento </a:t>
            </a:r>
            <a:r>
              <a:rPr lang="es-CO" sz="3600" dirty="0" smtClean="0"/>
              <a:t>lineal</a:t>
            </a:r>
            <a:endParaRPr lang="es-CO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99" y="3257598"/>
            <a:ext cx="8128951" cy="36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79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8" y="391885"/>
            <a:ext cx="11544494" cy="62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5. Según su potencia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7486" y="1560062"/>
            <a:ext cx="8897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4000" b="1" dirty="0" smtClean="0"/>
              <a:t>   De precisión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   Potencia menor a </a:t>
            </a:r>
            <a:r>
              <a:rPr lang="es-CO" sz="4000" dirty="0" err="1" smtClean="0"/>
              <a:t>0.5W</a:t>
            </a:r>
            <a:endParaRPr lang="es-CO" sz="4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O" sz="4000" dirty="0"/>
          </a:p>
          <a:p>
            <a:pPr marL="742950" indent="-742950">
              <a:buFont typeface="+mj-lt"/>
              <a:buAutoNum type="arabicPeriod" startAt="2"/>
            </a:pPr>
            <a:r>
              <a:rPr lang="es-CO" sz="4000" b="1" dirty="0" smtClean="0"/>
              <a:t>De uso general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   Hasta </a:t>
            </a:r>
            <a:r>
              <a:rPr lang="es-CO" sz="4000" dirty="0" err="1" smtClean="0"/>
              <a:t>2W</a:t>
            </a:r>
            <a:endParaRPr lang="es-CO" sz="4000" dirty="0" smtClean="0"/>
          </a:p>
          <a:p>
            <a:pPr lvl="2"/>
            <a:endParaRPr lang="es-CO" sz="4000" dirty="0" smtClean="0"/>
          </a:p>
          <a:p>
            <a:pPr marL="742950" indent="-742950">
              <a:buFont typeface="+mj-lt"/>
              <a:buAutoNum type="arabicPeriod" startAt="2"/>
            </a:pPr>
            <a:r>
              <a:rPr lang="es-CO" sz="4000" dirty="0" smtClean="0"/>
              <a:t>De Potencia</a:t>
            </a:r>
          </a:p>
          <a:p>
            <a:pPr marL="1485900" lvl="4" indent="-571500">
              <a:buFont typeface="Arial" panose="020B0604020202020204" pitchFamily="34" charset="0"/>
              <a:buChar char="•"/>
            </a:pPr>
            <a:r>
              <a:rPr lang="es-CO" sz="4000" dirty="0"/>
              <a:t>Hasta </a:t>
            </a:r>
            <a:r>
              <a:rPr lang="es-CO" sz="4000" dirty="0" err="1"/>
              <a:t>2W</a:t>
            </a:r>
            <a:endParaRPr lang="es-CO" sz="4000" dirty="0"/>
          </a:p>
          <a:p>
            <a:pPr marL="742950" indent="-742950">
              <a:buFont typeface="+mj-lt"/>
              <a:buAutoNum type="arabicPeriod" startAt="2"/>
            </a:pPr>
            <a:endParaRPr lang="es-CO" sz="4000" dirty="0" smtClean="0"/>
          </a:p>
        </p:txBody>
      </p:sp>
      <p:pic>
        <p:nvPicPr>
          <p:cNvPr id="7" name="Picture 4" descr="http://i420.photobucket.com/albums/pp286/sowatts/3590S-2-503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43" y="1503683"/>
            <a:ext cx="2395901" cy="159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cetronic.es/sqlcommerce/ficheros/dk_93/productos/458251001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8865" r="15454"/>
          <a:stretch/>
        </p:blipFill>
        <p:spPr bwMode="auto">
          <a:xfrm>
            <a:off x="7906265" y="1375264"/>
            <a:ext cx="1740083" cy="20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http://www.infotronic-pe.com/loja/images/potenciometro%2016mm%20l20%20dupl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r="13024"/>
          <a:stretch/>
        </p:blipFill>
        <p:spPr bwMode="auto">
          <a:xfrm>
            <a:off x="5511969" y="2885625"/>
            <a:ext cx="1660249" cy="21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http://www.iseincstore.com/productimages/variac/5021_Variac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23" y="5050788"/>
            <a:ext cx="2181958" cy="17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90286" y="3167132"/>
            <a:ext cx="11063514" cy="3662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7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5. Según su potencia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7486" y="1560062"/>
            <a:ext cx="8897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4000" b="1" dirty="0" smtClean="0"/>
              <a:t>   De precisión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   Potencia menor a </a:t>
            </a:r>
            <a:r>
              <a:rPr lang="es-CO" sz="4000" dirty="0" err="1" smtClean="0"/>
              <a:t>0.5W</a:t>
            </a:r>
            <a:endParaRPr lang="es-CO" sz="4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O" sz="4000" dirty="0"/>
          </a:p>
          <a:p>
            <a:pPr marL="742950" indent="-742950">
              <a:buFont typeface="+mj-lt"/>
              <a:buAutoNum type="arabicPeriod" startAt="2"/>
            </a:pPr>
            <a:r>
              <a:rPr lang="es-CO" sz="4000" b="1" dirty="0" smtClean="0"/>
              <a:t>De uso general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   Hasta </a:t>
            </a:r>
            <a:r>
              <a:rPr lang="es-CO" sz="4000" dirty="0" err="1" smtClean="0"/>
              <a:t>2W</a:t>
            </a:r>
            <a:endParaRPr lang="es-CO" sz="4000" dirty="0" smtClean="0"/>
          </a:p>
          <a:p>
            <a:pPr lvl="2"/>
            <a:endParaRPr lang="es-CO" sz="4000" dirty="0" smtClean="0"/>
          </a:p>
          <a:p>
            <a:pPr marL="742950" indent="-742950">
              <a:buFont typeface="+mj-lt"/>
              <a:buAutoNum type="arabicPeriod" startAt="2"/>
            </a:pPr>
            <a:r>
              <a:rPr lang="es-CO" sz="4000" dirty="0" smtClean="0"/>
              <a:t>De Potencia</a:t>
            </a:r>
          </a:p>
          <a:p>
            <a:pPr marL="1485900" lvl="4" indent="-571500">
              <a:buFont typeface="Arial" panose="020B0604020202020204" pitchFamily="34" charset="0"/>
              <a:buChar char="•"/>
            </a:pPr>
            <a:r>
              <a:rPr lang="es-CO" sz="4000" dirty="0"/>
              <a:t>Hasta </a:t>
            </a:r>
            <a:r>
              <a:rPr lang="es-CO" sz="4000" dirty="0" err="1"/>
              <a:t>2W</a:t>
            </a:r>
            <a:endParaRPr lang="es-CO" sz="4000" dirty="0"/>
          </a:p>
          <a:p>
            <a:pPr marL="742950" indent="-742950">
              <a:buFont typeface="+mj-lt"/>
              <a:buAutoNum type="arabicPeriod" startAt="2"/>
            </a:pPr>
            <a:endParaRPr lang="es-CO" sz="4000" dirty="0" smtClean="0"/>
          </a:p>
        </p:txBody>
      </p:sp>
      <p:pic>
        <p:nvPicPr>
          <p:cNvPr id="7" name="Picture 4" descr="http://i420.photobucket.com/albums/pp286/sowatts/3590S-2-503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43" y="1503683"/>
            <a:ext cx="2395901" cy="159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cetronic.es/sqlcommerce/ficheros/dk_93/productos/458251001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8865" r="15454"/>
          <a:stretch/>
        </p:blipFill>
        <p:spPr bwMode="auto">
          <a:xfrm>
            <a:off x="7906265" y="1375264"/>
            <a:ext cx="1740083" cy="20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http://www.infotronic-pe.com/loja/images/potenciometro%2016mm%20l20%20dupl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r="13024"/>
          <a:stretch/>
        </p:blipFill>
        <p:spPr bwMode="auto">
          <a:xfrm>
            <a:off x="5511969" y="2885625"/>
            <a:ext cx="1660249" cy="21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http://www.iseincstore.com/productimages/variac/5021_Variac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23" y="5050788"/>
            <a:ext cx="2181958" cy="17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290286" y="4994408"/>
            <a:ext cx="11063514" cy="1834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1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5. Según su potencia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7486" y="1560062"/>
            <a:ext cx="8897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4000" b="1" dirty="0" smtClean="0"/>
              <a:t>   De precisión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   Potencia menor a </a:t>
            </a:r>
            <a:r>
              <a:rPr lang="es-CO" sz="4000" dirty="0" err="1" smtClean="0"/>
              <a:t>0.5W</a:t>
            </a:r>
            <a:endParaRPr lang="es-CO" sz="4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O" sz="4000" dirty="0"/>
          </a:p>
          <a:p>
            <a:pPr marL="742950" indent="-742950">
              <a:buFont typeface="+mj-lt"/>
              <a:buAutoNum type="arabicPeriod" startAt="2"/>
            </a:pPr>
            <a:r>
              <a:rPr lang="es-CO" sz="4000" b="1" dirty="0" smtClean="0"/>
              <a:t>De uso general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sz="4000" dirty="0" smtClean="0"/>
              <a:t>   Hasta </a:t>
            </a:r>
            <a:r>
              <a:rPr lang="es-CO" sz="4000" dirty="0" err="1" smtClean="0"/>
              <a:t>2W</a:t>
            </a:r>
            <a:endParaRPr lang="es-CO" sz="4000" dirty="0" smtClean="0"/>
          </a:p>
          <a:p>
            <a:pPr lvl="2"/>
            <a:endParaRPr lang="es-CO" sz="4000" dirty="0" smtClean="0"/>
          </a:p>
          <a:p>
            <a:pPr marL="742950" indent="-742950">
              <a:buFont typeface="+mj-lt"/>
              <a:buAutoNum type="arabicPeriod" startAt="2"/>
            </a:pPr>
            <a:r>
              <a:rPr lang="es-CO" sz="4000" b="1" dirty="0" smtClean="0"/>
              <a:t>De Potencia</a:t>
            </a:r>
          </a:p>
          <a:p>
            <a:pPr marL="1485900" lvl="4" indent="-571500">
              <a:buFont typeface="Arial" panose="020B0604020202020204" pitchFamily="34" charset="0"/>
              <a:buChar char="•"/>
            </a:pPr>
            <a:r>
              <a:rPr lang="es-CO" sz="4000" dirty="0"/>
              <a:t>Hasta </a:t>
            </a:r>
            <a:r>
              <a:rPr lang="es-CO" sz="4000" dirty="0" err="1"/>
              <a:t>2W</a:t>
            </a:r>
            <a:endParaRPr lang="es-CO" sz="4000" dirty="0"/>
          </a:p>
          <a:p>
            <a:pPr marL="742950" indent="-742950">
              <a:buFont typeface="+mj-lt"/>
              <a:buAutoNum type="arabicPeriod" startAt="2"/>
            </a:pPr>
            <a:endParaRPr lang="es-CO" sz="4000" dirty="0" smtClean="0"/>
          </a:p>
        </p:txBody>
      </p:sp>
      <p:pic>
        <p:nvPicPr>
          <p:cNvPr id="7" name="Picture 4" descr="http://i420.photobucket.com/albums/pp286/sowatts/3590S-2-503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43" y="1503683"/>
            <a:ext cx="2395901" cy="159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cetronic.es/sqlcommerce/ficheros/dk_93/productos/458251001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8865" r="15454"/>
          <a:stretch/>
        </p:blipFill>
        <p:spPr bwMode="auto">
          <a:xfrm>
            <a:off x="7906265" y="1375264"/>
            <a:ext cx="1740083" cy="20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http://www.infotronic-pe.com/loja/images/potenciometro%2016mm%20l20%20dupl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r="13024"/>
          <a:stretch/>
        </p:blipFill>
        <p:spPr bwMode="auto">
          <a:xfrm>
            <a:off x="5511969" y="2885625"/>
            <a:ext cx="1660249" cy="21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http://www.iseincstore.com/productimages/variac/5021_Variac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218" y="5050788"/>
            <a:ext cx="2291063" cy="180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1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306529" y="3612622"/>
            <a:ext cx="70409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Factor de disipación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Resistencia de cursor máxima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Resistencia terminal máxima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Resistencia de aislamiento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Tomas Intermedias</a:t>
            </a:r>
          </a:p>
          <a:p>
            <a:endParaRPr lang="es-CO" dirty="0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527049" y="1159099"/>
            <a:ext cx="11184139" cy="2026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/>
              <a:t>Parámetros Potenciómetro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30914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1. Factor de disipación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73" y="1690688"/>
            <a:ext cx="2162175" cy="44386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650672" y="2230206"/>
            <a:ext cx="77031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>
                <a:latin typeface="Calibri (Cuerpo)"/>
              </a:rPr>
              <a:t>Potencia máxima por unidad de longitud eléctrica. 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561705"/>
              </p:ext>
            </p:extLst>
          </p:nvPr>
        </p:nvGraphicFramePr>
        <p:xfrm>
          <a:off x="6184800" y="3910013"/>
          <a:ext cx="2634872" cy="20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7" name="Equation" r:id="rId4" imgW="545760" imgH="419040" progId="Equation.DSMT4">
                  <p:embed/>
                </p:oleObj>
              </mc:Choice>
              <mc:Fallback>
                <p:oleObj name="Equation" r:id="rId4" imgW="545760" imgH="419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800" y="3910013"/>
                        <a:ext cx="2634872" cy="200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5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2. Resistencia </a:t>
            </a:r>
            <a:r>
              <a:rPr lang="es-CO" b="1" dirty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de cursor máxima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6152"/>
            <a:ext cx="3857625" cy="450532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062557" y="2663810"/>
            <a:ext cx="64644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>
                <a:latin typeface="Calibri (Cuerpo)"/>
              </a:rPr>
              <a:t>Máximo </a:t>
            </a:r>
            <a:r>
              <a:rPr lang="es-CO" sz="4000" dirty="0">
                <a:latin typeface="Calibri (Cuerpo)"/>
              </a:rPr>
              <a:t>valor de la </a:t>
            </a:r>
            <a:r>
              <a:rPr lang="es-CO" sz="4000" dirty="0" smtClean="0">
                <a:latin typeface="Calibri (Cuerpo)"/>
              </a:rPr>
              <a:t>resistencia que </a:t>
            </a:r>
            <a:r>
              <a:rPr lang="es-CO" sz="4000" dirty="0">
                <a:latin typeface="Calibri (Cuerpo)"/>
              </a:rPr>
              <a:t>presenta el cursor i</a:t>
            </a:r>
            <a:r>
              <a:rPr lang="es-CO" sz="4000" dirty="0" smtClean="0">
                <a:latin typeface="Calibri (Cuerpo)"/>
              </a:rPr>
              <a:t>ndependientemente </a:t>
            </a:r>
            <a:r>
              <a:rPr lang="es-CO" sz="4000" dirty="0">
                <a:latin typeface="Calibri (Cuerpo)"/>
              </a:rPr>
              <a:t>de donde esté situado</a:t>
            </a:r>
          </a:p>
        </p:txBody>
      </p:sp>
    </p:spTree>
    <p:extLst>
      <p:ext uri="{BB962C8B-B14F-4D97-AF65-F5344CB8AC3E}">
        <p14:creationId xmlns:p14="http://schemas.microsoft.com/office/powerpoint/2010/main" val="28702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3. Resistencia </a:t>
            </a:r>
            <a:r>
              <a:rPr lang="es-CO" b="1" dirty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de </a:t>
            </a:r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terminal máxima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17" y="1714162"/>
            <a:ext cx="4524375" cy="50577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225143" y="1714162"/>
            <a:ext cx="792200" cy="3510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817256" y="1712233"/>
            <a:ext cx="7536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>
                <a:latin typeface="Calibri (Cuerpo)"/>
              </a:rPr>
              <a:t>Máximo </a:t>
            </a:r>
            <a:r>
              <a:rPr lang="es-CO" sz="4000" dirty="0">
                <a:latin typeface="Calibri (Cuerpo)"/>
              </a:rPr>
              <a:t>valor de la </a:t>
            </a:r>
            <a:r>
              <a:rPr lang="es-CO" sz="4000" dirty="0" smtClean="0">
                <a:latin typeface="Calibri (Cuerpo)"/>
              </a:rPr>
              <a:t>resistencia que presenta </a:t>
            </a:r>
            <a:r>
              <a:rPr lang="es-CO" sz="4000" dirty="0">
                <a:latin typeface="Calibri (Cuerpo)"/>
              </a:rPr>
              <a:t>el </a:t>
            </a:r>
            <a:r>
              <a:rPr lang="es-CO" sz="4000" dirty="0" smtClean="0">
                <a:latin typeface="Calibri (Cuerpo)"/>
              </a:rPr>
              <a:t>dispositivo </a:t>
            </a:r>
            <a:r>
              <a:rPr lang="es-CO" sz="4000" dirty="0">
                <a:latin typeface="Calibri (Cuerpo)"/>
              </a:rPr>
              <a:t>entre el cursor y uno de </a:t>
            </a:r>
            <a:r>
              <a:rPr lang="es-CO" sz="4000" dirty="0" smtClean="0">
                <a:latin typeface="Calibri (Cuerpo)"/>
              </a:rPr>
              <a:t>los extremos, </a:t>
            </a:r>
            <a:r>
              <a:rPr lang="es-CO" sz="4000" dirty="0">
                <a:latin typeface="Calibri (Cuerpo)"/>
              </a:rPr>
              <a:t>cuando dicho cursor está en dicho </a:t>
            </a:r>
            <a:r>
              <a:rPr lang="es-CO" sz="4000" dirty="0" smtClean="0">
                <a:latin typeface="Calibri (Cuerpo)"/>
              </a:rPr>
              <a:t>extremo.</a:t>
            </a:r>
            <a:endParaRPr lang="es-CO" sz="4000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69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4. Resistencia </a:t>
            </a:r>
            <a:r>
              <a:rPr lang="es-CO" b="1" dirty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de </a:t>
            </a:r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aislamiento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9088"/>
            <a:ext cx="2771775" cy="48863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933371" y="3018519"/>
            <a:ext cx="74204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>
                <a:latin typeface="Calibri (Cuerpo)"/>
              </a:rPr>
              <a:t>Valor </a:t>
            </a:r>
            <a:r>
              <a:rPr lang="es-CO" sz="4000" dirty="0">
                <a:latin typeface="Calibri (Cuerpo)"/>
              </a:rPr>
              <a:t>de la </a:t>
            </a:r>
            <a:r>
              <a:rPr lang="es-CO" sz="4000" dirty="0" smtClean="0">
                <a:latin typeface="Calibri (Cuerpo)"/>
              </a:rPr>
              <a:t>resistencia entre </a:t>
            </a:r>
            <a:r>
              <a:rPr lang="es-CO" sz="4000" dirty="0">
                <a:latin typeface="Calibri (Cuerpo)"/>
              </a:rPr>
              <a:t>cualquiera de los terminales </a:t>
            </a:r>
            <a:r>
              <a:rPr lang="es-CO" sz="4000" dirty="0" smtClean="0">
                <a:latin typeface="Calibri (Cuerpo)"/>
              </a:rPr>
              <a:t>y las </a:t>
            </a:r>
            <a:r>
              <a:rPr lang="es-CO" sz="4000" dirty="0">
                <a:latin typeface="Calibri (Cuerpo)"/>
              </a:rPr>
              <a:t>partes mecánicas </a:t>
            </a:r>
            <a:r>
              <a:rPr lang="es-CO" sz="4000" dirty="0" smtClean="0">
                <a:latin typeface="Calibri (Cuerpo)"/>
              </a:rPr>
              <a:t>que constituyen </a:t>
            </a:r>
            <a:r>
              <a:rPr lang="es-CO" sz="4000" dirty="0">
                <a:latin typeface="Calibri (Cuerpo)"/>
              </a:rPr>
              <a:t>el </a:t>
            </a:r>
            <a:r>
              <a:rPr lang="es-CO" sz="4000" dirty="0" smtClean="0">
                <a:latin typeface="Calibri (Cuerpo)"/>
              </a:rPr>
              <a:t>encapsulado</a:t>
            </a:r>
            <a:r>
              <a:rPr lang="es-CO" sz="4000" dirty="0">
                <a:latin typeface="Calibri (Cuerpo)"/>
              </a:rPr>
              <a:t>.</a:t>
            </a:r>
          </a:p>
          <a:p>
            <a:endParaRPr lang="es-CO" sz="4000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3859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38200" y="2828836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>
                <a:latin typeface="Times New Roman" panose="02020603050405020304" pitchFamily="18" charset="0"/>
                <a:ea typeface="SimSun" panose="02010600030101010101" pitchFamily="2" charset="-122"/>
              </a:rPr>
              <a:t>Un potenciómetro es un </a:t>
            </a:r>
            <a:r>
              <a:rPr lang="es-CO" sz="3600" i="1" u="sng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resistor con un contacto móvil deslizante o giratorio</a:t>
            </a:r>
            <a:r>
              <a:rPr lang="es-CO" sz="3600">
                <a:latin typeface="Times New Roman" panose="02020603050405020304" pitchFamily="18" charset="0"/>
                <a:ea typeface="SimSun" panose="02010600030101010101" pitchFamily="2" charset="-122"/>
              </a:rPr>
              <a:t>. Posee una resistencia nominal </a:t>
            </a:r>
            <a:r>
              <a:rPr lang="es-CO" sz="3600" i="1" u="sng">
                <a:latin typeface="Times New Roman" panose="02020603050405020304" pitchFamily="18" charset="0"/>
                <a:ea typeface="SimSun" panose="02010600030101010101" pitchFamily="2" charset="-122"/>
              </a:rPr>
              <a:t>fija entre sus extremos</a:t>
            </a:r>
            <a:r>
              <a:rPr lang="es-CO" sz="3600">
                <a:latin typeface="Times New Roman" panose="02020603050405020304" pitchFamily="18" charset="0"/>
                <a:ea typeface="SimSun" panose="02010600030101010101" pitchFamily="2" charset="-122"/>
              </a:rPr>
              <a:t>, y una </a:t>
            </a:r>
            <a:r>
              <a:rPr lang="es-CO" sz="3600" i="1" u="sng">
                <a:latin typeface="Times New Roman" panose="02020603050405020304" pitchFamily="18" charset="0"/>
                <a:ea typeface="SimSun" panose="02010600030101010101" pitchFamily="2" charset="-122"/>
              </a:rPr>
              <a:t>resistencia variable</a:t>
            </a:r>
            <a:r>
              <a:rPr lang="es-CO" sz="3600">
                <a:latin typeface="Times New Roman" panose="02020603050405020304" pitchFamily="18" charset="0"/>
                <a:ea typeface="SimSun" panose="02010600030101010101" pitchFamily="2" charset="-122"/>
              </a:rPr>
              <a:t> entre dicho móvil y uno de los terminales fijos</a:t>
            </a:r>
            <a:endParaRPr lang="es-CO" sz="360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1702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Definición</a:t>
            </a:r>
            <a:endParaRPr lang="es-CO" sz="4800" b="1" i="1"/>
          </a:p>
        </p:txBody>
      </p:sp>
    </p:spTree>
    <p:extLst>
      <p:ext uri="{BB962C8B-B14F-4D97-AF65-F5344CB8AC3E}">
        <p14:creationId xmlns:p14="http://schemas.microsoft.com/office/powerpoint/2010/main" val="4097165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latin typeface="Calibri Light (Títulos)"/>
                <a:cs typeface="Times New Roman" panose="02020603050405020304" pitchFamily="18" charset="0"/>
              </a:rPr>
              <a:t>5. Tomas Intermedias</a:t>
            </a:r>
            <a:endParaRPr lang="es-CO" b="1" dirty="0">
              <a:solidFill>
                <a:srgbClr val="FF0000"/>
              </a:solidFill>
              <a:latin typeface="Calibri Light (Títulos)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119"/>
            <a:ext cx="2886075" cy="45815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933371" y="1942425"/>
            <a:ext cx="74204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>
                <a:latin typeface="Calibri (Cuerpo)"/>
              </a:rPr>
              <a:t>Contactos </a:t>
            </a:r>
            <a:r>
              <a:rPr lang="es-CO" sz="4000" dirty="0">
                <a:latin typeface="Calibri (Cuerpo)"/>
              </a:rPr>
              <a:t>fijos realizados en puntos particulares del potenciómetro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15908"/>
          <a:stretch/>
        </p:blipFill>
        <p:spPr>
          <a:xfrm>
            <a:off x="5546196" y="4245532"/>
            <a:ext cx="4194778" cy="21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1219201"/>
            <a:ext cx="10515600" cy="2264230"/>
          </a:xfrm>
        </p:spPr>
        <p:txBody>
          <a:bodyPr/>
          <a:lstStyle/>
          <a:p>
            <a:r>
              <a:rPr lang="es-CO" b="1" u="sng" dirty="0" smtClean="0"/>
              <a:t>Modelo matemático Potenciómetro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4419600" y="4255407"/>
            <a:ext cx="729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Función según su comportamiento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Sensibilidad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POTENCIÓMETRO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682170" y="1781131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La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variación de su resistencia es función de la </a:t>
            </a:r>
            <a:r>
              <a:rPr lang="es-CO" sz="36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posición</a:t>
            </a:r>
            <a:endParaRPr lang="es-CO" sz="3600" i="1" u="sng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540857"/>
              </p:ext>
            </p:extLst>
          </p:nvPr>
        </p:nvGraphicFramePr>
        <p:xfrm>
          <a:off x="780821" y="3267564"/>
          <a:ext cx="10702925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3" name="Equation" r:id="rId3" imgW="2323800" imgH="457200" progId="Equation.DSMT4">
                  <p:embed/>
                </p:oleObj>
              </mc:Choice>
              <mc:Fallback>
                <p:oleObj name="Equation" r:id="rId3" imgW="2323800" imgH="457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821" y="3267564"/>
                        <a:ext cx="10702925" cy="2165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2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COMPORTAMIENTO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" y="1395639"/>
            <a:ext cx="6036152" cy="267347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76" y="4170888"/>
            <a:ext cx="6001394" cy="265808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550" y="1395639"/>
            <a:ext cx="6036150" cy="26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86541"/>
              </p:ext>
            </p:extLst>
          </p:nvPr>
        </p:nvGraphicFramePr>
        <p:xfrm>
          <a:off x="433388" y="546100"/>
          <a:ext cx="10914062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8" name="Equation" r:id="rId3" imgW="2552400" imgH="457200" progId="Equation.DSMT4">
                  <p:embed/>
                </p:oleObj>
              </mc:Choice>
              <mc:Fallback>
                <p:oleObj name="Equation" r:id="rId3" imgW="2552400" imgH="457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46100"/>
                        <a:ext cx="10914062" cy="200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99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04191"/>
              </p:ext>
            </p:extLst>
          </p:nvPr>
        </p:nvGraphicFramePr>
        <p:xfrm>
          <a:off x="90487" y="3001267"/>
          <a:ext cx="11987213" cy="322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6" name="Equation" r:id="rId3" imgW="3695400" imgH="965160" progId="Equation.DSMT4">
                  <p:embed/>
                </p:oleObj>
              </mc:Choice>
              <mc:Fallback>
                <p:oleObj name="Equation" r:id="rId3" imgW="3695400" imgH="965160" progId="Equation.DSMT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" y="3001267"/>
                        <a:ext cx="11987213" cy="3220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32794"/>
              </p:ext>
            </p:extLst>
          </p:nvPr>
        </p:nvGraphicFramePr>
        <p:xfrm>
          <a:off x="433388" y="546100"/>
          <a:ext cx="10914062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7" name="Equation" r:id="rId5" imgW="2552400" imgH="457200" progId="Equation.DSMT4">
                  <p:embed/>
                </p:oleObj>
              </mc:Choice>
              <mc:Fallback>
                <p:oleObj name="Equation" r:id="rId5" imgW="2552400" imgH="4572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46100"/>
                        <a:ext cx="10914062" cy="200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90487" y="3943350"/>
            <a:ext cx="11987213" cy="227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034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04191"/>
              </p:ext>
            </p:extLst>
          </p:nvPr>
        </p:nvGraphicFramePr>
        <p:xfrm>
          <a:off x="90487" y="3001267"/>
          <a:ext cx="11987213" cy="322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0" name="Equation" r:id="rId3" imgW="3695400" imgH="965160" progId="Equation.DSMT4">
                  <p:embed/>
                </p:oleObj>
              </mc:Choice>
              <mc:Fallback>
                <p:oleObj name="Equation" r:id="rId3" imgW="3695400" imgH="965160" progId="Equation.DSMT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" y="3001267"/>
                        <a:ext cx="11987213" cy="3220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32794"/>
              </p:ext>
            </p:extLst>
          </p:nvPr>
        </p:nvGraphicFramePr>
        <p:xfrm>
          <a:off x="433388" y="546100"/>
          <a:ext cx="10914062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1" name="Equation" r:id="rId5" imgW="2552400" imgH="457200" progId="Equation.DSMT4">
                  <p:embed/>
                </p:oleObj>
              </mc:Choice>
              <mc:Fallback>
                <p:oleObj name="Equation" r:id="rId5" imgW="2552400" imgH="4572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46100"/>
                        <a:ext cx="10914062" cy="200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90487" y="4667250"/>
            <a:ext cx="11987213" cy="1554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62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04191"/>
              </p:ext>
            </p:extLst>
          </p:nvPr>
        </p:nvGraphicFramePr>
        <p:xfrm>
          <a:off x="90487" y="3001267"/>
          <a:ext cx="11987213" cy="322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4" name="Equation" r:id="rId3" imgW="3695400" imgH="965160" progId="Equation.DSMT4">
                  <p:embed/>
                </p:oleObj>
              </mc:Choice>
              <mc:Fallback>
                <p:oleObj name="Equation" r:id="rId3" imgW="3695400" imgH="965160" progId="Equation.DSMT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" y="3001267"/>
                        <a:ext cx="11987213" cy="3220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32794"/>
              </p:ext>
            </p:extLst>
          </p:nvPr>
        </p:nvGraphicFramePr>
        <p:xfrm>
          <a:off x="433388" y="546100"/>
          <a:ext cx="10914062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5" name="Equation" r:id="rId5" imgW="2552400" imgH="457200" progId="Equation.DSMT4">
                  <p:embed/>
                </p:oleObj>
              </mc:Choice>
              <mc:Fallback>
                <p:oleObj name="Equation" r:id="rId5" imgW="2552400" imgH="4572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46100"/>
                        <a:ext cx="10914062" cy="200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90487" y="5524500"/>
            <a:ext cx="11987213" cy="696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747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04191"/>
              </p:ext>
            </p:extLst>
          </p:nvPr>
        </p:nvGraphicFramePr>
        <p:xfrm>
          <a:off x="90487" y="3001267"/>
          <a:ext cx="11987213" cy="322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48" name="Equation" r:id="rId3" imgW="3695400" imgH="965160" progId="Equation.DSMT4">
                  <p:embed/>
                </p:oleObj>
              </mc:Choice>
              <mc:Fallback>
                <p:oleObj name="Equation" r:id="rId3" imgW="3695400" imgH="965160" progId="Equation.DSMT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" y="3001267"/>
                        <a:ext cx="11987213" cy="3220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32794"/>
              </p:ext>
            </p:extLst>
          </p:nvPr>
        </p:nvGraphicFramePr>
        <p:xfrm>
          <a:off x="433388" y="546100"/>
          <a:ext cx="10914062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49" name="Equation" r:id="rId5" imgW="2552400" imgH="457200" progId="Equation.DSMT4">
                  <p:embed/>
                </p:oleObj>
              </mc:Choice>
              <mc:Fallback>
                <p:oleObj name="Equation" r:id="rId5" imgW="2552400" imgH="4572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46100"/>
                        <a:ext cx="10914062" cy="200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527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171001"/>
              </p:ext>
            </p:extLst>
          </p:nvPr>
        </p:nvGraphicFramePr>
        <p:xfrm>
          <a:off x="69850" y="3001963"/>
          <a:ext cx="12028488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6" name="Equation" r:id="rId3" imgW="3708360" imgH="965160" progId="Equation.DSMT4">
                  <p:embed/>
                </p:oleObj>
              </mc:Choice>
              <mc:Fallback>
                <p:oleObj name="Equation" r:id="rId3" imgW="3708360" imgH="965160" progId="Equation.DSMT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3001963"/>
                        <a:ext cx="12028488" cy="321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13517"/>
              </p:ext>
            </p:extLst>
          </p:nvPr>
        </p:nvGraphicFramePr>
        <p:xfrm>
          <a:off x="406400" y="546100"/>
          <a:ext cx="109696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7" name="Equation" r:id="rId5" imgW="2565360" imgH="457200" progId="Equation.DSMT4">
                  <p:embed/>
                </p:oleObj>
              </mc:Choice>
              <mc:Fallback>
                <p:oleObj name="Equation" r:id="rId5" imgW="2565360" imgH="4572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46100"/>
                        <a:ext cx="10969625" cy="200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85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3855" y="188686"/>
            <a:ext cx="7527538" cy="634274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91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2.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630592"/>
              </p:ext>
            </p:extLst>
          </p:nvPr>
        </p:nvGraphicFramePr>
        <p:xfrm>
          <a:off x="1814513" y="3460750"/>
          <a:ext cx="863917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4" name="Equation" r:id="rId3" imgW="2019240" imgH="419040" progId="Equation.DSMT4">
                  <p:embed/>
                </p:oleObj>
              </mc:Choice>
              <mc:Fallback>
                <p:oleObj name="Equation" r:id="rId3" imgW="2019240" imgH="4190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460750"/>
                        <a:ext cx="8639175" cy="177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580570" y="1700438"/>
            <a:ext cx="1075418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POTENCIÓMETRO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32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X, </a:t>
            </a:r>
            <a:r>
              <a:rPr lang="es-CO" sz="32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s-CO" sz="3200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Linealización de un Potenciómetro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15672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Linealización (</a:t>
            </a:r>
            <a:r>
              <a:rPr lang="es-CO" b="1" i="1" dirty="0" smtClean="0">
                <a:solidFill>
                  <a:srgbClr val="FF0000"/>
                </a:solidFill>
              </a:rPr>
              <a:t>Técnica: Resistencia </a:t>
            </a:r>
            <a:r>
              <a:rPr lang="es-CO" b="1" i="1" dirty="0" err="1" smtClean="0">
                <a:solidFill>
                  <a:srgbClr val="FF0000"/>
                </a:solidFill>
              </a:rPr>
              <a:t>Rp</a:t>
            </a:r>
            <a:r>
              <a:rPr lang="es-CO" b="1" i="1" dirty="0" smtClean="0">
                <a:solidFill>
                  <a:srgbClr val="FF0000"/>
                </a:solidFill>
              </a:rPr>
              <a:t> Paralelo</a:t>
            </a:r>
            <a:r>
              <a:rPr lang="es-CO" b="1" dirty="0" smtClean="0"/>
              <a:t>)</a:t>
            </a:r>
            <a:endParaRPr lang="es-CO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93" y="1690688"/>
            <a:ext cx="6395457" cy="47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26" y="1238250"/>
            <a:ext cx="905237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41658"/>
              </p:ext>
            </p:extLst>
          </p:nvPr>
        </p:nvGraphicFramePr>
        <p:xfrm>
          <a:off x="2320925" y="1652588"/>
          <a:ext cx="761365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2" name="Equation" r:id="rId3" imgW="2184120" imgH="431640" progId="Equation.DSMT4">
                  <p:embed/>
                </p:oleObj>
              </mc:Choice>
              <mc:Fallback>
                <p:oleObj name="Equation" r:id="rId3" imgW="2184120" imgH="4316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1652588"/>
                        <a:ext cx="7613650" cy="1490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392" y="3457676"/>
            <a:ext cx="2981274" cy="2927148"/>
          </a:xfrm>
          <a:prstGeom prst="rect">
            <a:avLst/>
          </a:prstGeom>
        </p:spPr>
      </p:pic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50734"/>
              </p:ext>
            </p:extLst>
          </p:nvPr>
        </p:nvGraphicFramePr>
        <p:xfrm>
          <a:off x="8589963" y="4260850"/>
          <a:ext cx="27019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3" name="Equation" r:id="rId6" imgW="774360" imgH="393480" progId="Equation.DSMT4">
                  <p:embed/>
                </p:oleObj>
              </mc:Choice>
              <mc:Fallback>
                <p:oleObj name="Equation" r:id="rId6" imgW="774360" imgH="393480" progId="Equation.DSMT4">
                  <p:embed/>
                  <p:pic>
                    <p:nvPicPr>
                      <p:cNvPr id="13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963" y="4260850"/>
                        <a:ext cx="2701925" cy="135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043" y="3242110"/>
            <a:ext cx="4439387" cy="32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075" y="1400174"/>
            <a:ext cx="10515600" cy="1325563"/>
          </a:xfrm>
        </p:spPr>
        <p:txBody>
          <a:bodyPr/>
          <a:lstStyle/>
          <a:p>
            <a:r>
              <a:rPr lang="es-CO" b="1" u="sng" dirty="0" smtClean="0"/>
              <a:t>Nueva Función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06412"/>
              </p:ext>
            </p:extLst>
          </p:nvPr>
        </p:nvGraphicFramePr>
        <p:xfrm>
          <a:off x="6197600" y="1465263"/>
          <a:ext cx="270033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4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1465263"/>
                        <a:ext cx="2700338" cy="135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823075" y="37623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/>
              <a:t>Sensibilidad</a:t>
            </a:r>
            <a:endParaRPr lang="es-CO" b="1" u="sng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40067"/>
              </p:ext>
            </p:extLst>
          </p:nvPr>
        </p:nvGraphicFramePr>
        <p:xfrm>
          <a:off x="6226175" y="3584575"/>
          <a:ext cx="46990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5" name="Equation" r:id="rId5" imgW="1244520" imgH="444240" progId="Equation.DSMT4">
                  <p:embed/>
                </p:oleObj>
              </mc:Choice>
              <mc:Fallback>
                <p:oleObj name="Equation" r:id="rId5" imgW="1244520" imgH="4442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3584575"/>
                        <a:ext cx="4699000" cy="168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9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Ejemplo</a:t>
            </a:r>
            <a:endParaRPr lang="es-CO" u="sng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5814" y="1323547"/>
            <a:ext cx="5741957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tiene un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potenciómetro con un comportamiento con respecto a </a:t>
            </a:r>
            <a:r>
              <a:rPr lang="es-CO" sz="3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se observa en la figura, encontrar el valor de </a:t>
            </a:r>
            <a:r>
              <a:rPr lang="es-CO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s-CO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linealizar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el tramo de 5 a </a:t>
            </a:r>
            <a:r>
              <a:rPr lang="es-CO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7cm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determinar la sensibilidad del nuevo sistema.</a:t>
            </a:r>
            <a:endParaRPr lang="es-C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98" y="857250"/>
            <a:ext cx="624755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1. Modelo matemático del potenciómetro</a:t>
            </a:r>
            <a:endParaRPr lang="es-CO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63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1. Modelo matemático del potenciómetro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603645"/>
              </p:ext>
            </p:extLst>
          </p:nvPr>
        </p:nvGraphicFramePr>
        <p:xfrm>
          <a:off x="7588477" y="2107520"/>
          <a:ext cx="2532247" cy="9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6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13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477" y="2107520"/>
                        <a:ext cx="2532247" cy="954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1. Modelo matemático del potenciómetro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235421"/>
              </p:ext>
            </p:extLst>
          </p:nvPr>
        </p:nvGraphicFramePr>
        <p:xfrm>
          <a:off x="7588477" y="2107520"/>
          <a:ext cx="2532247" cy="9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0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477" y="2107520"/>
                        <a:ext cx="2532247" cy="954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75076"/>
              </p:ext>
            </p:extLst>
          </p:nvPr>
        </p:nvGraphicFramePr>
        <p:xfrm>
          <a:off x="7829868" y="3479346"/>
          <a:ext cx="20494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1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868" y="3479346"/>
                        <a:ext cx="2049463" cy="954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0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51" y="0"/>
            <a:ext cx="10184720" cy="31169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51" y="3247921"/>
            <a:ext cx="10499612" cy="36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9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1. Modelo matemático del potenciómetro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235421"/>
              </p:ext>
            </p:extLst>
          </p:nvPr>
        </p:nvGraphicFramePr>
        <p:xfrm>
          <a:off x="7588477" y="2107520"/>
          <a:ext cx="2532247" cy="9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4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477" y="2107520"/>
                        <a:ext cx="2532247" cy="954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50191"/>
              </p:ext>
            </p:extLst>
          </p:nvPr>
        </p:nvGraphicFramePr>
        <p:xfrm>
          <a:off x="5668487" y="3479346"/>
          <a:ext cx="6372225" cy="94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5" name="Equation" r:id="rId5" imgW="1688760" imgH="253800" progId="Equation.DSMT4">
                  <p:embed/>
                </p:oleObj>
              </mc:Choice>
              <mc:Fallback>
                <p:oleObj name="Equation" r:id="rId5" imgW="1688760" imgH="2538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487" y="3479346"/>
                        <a:ext cx="6372225" cy="949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7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1. Modelo matemático del potenciómetro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235421"/>
              </p:ext>
            </p:extLst>
          </p:nvPr>
        </p:nvGraphicFramePr>
        <p:xfrm>
          <a:off x="7588477" y="2107520"/>
          <a:ext cx="2532247" cy="9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2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477" y="2107520"/>
                        <a:ext cx="2532247" cy="954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99125"/>
              </p:ext>
            </p:extLst>
          </p:nvPr>
        </p:nvGraphicFramePr>
        <p:xfrm>
          <a:off x="6578918" y="3331368"/>
          <a:ext cx="4551363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3" name="Equation" r:id="rId5" imgW="1206360" imgH="469800" progId="Equation.DSMT4">
                  <p:embed/>
                </p:oleObj>
              </mc:Choice>
              <mc:Fallback>
                <p:oleObj name="Equation" r:id="rId5" imgW="1206360" imgH="4698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918" y="3331368"/>
                        <a:ext cx="4551363" cy="175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2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1. Modelo matemático del potenciómetro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235421"/>
              </p:ext>
            </p:extLst>
          </p:nvPr>
        </p:nvGraphicFramePr>
        <p:xfrm>
          <a:off x="7588477" y="2107520"/>
          <a:ext cx="2532247" cy="95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2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477" y="2107520"/>
                        <a:ext cx="2532247" cy="954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212184"/>
              </p:ext>
            </p:extLst>
          </p:nvPr>
        </p:nvGraphicFramePr>
        <p:xfrm>
          <a:off x="6673850" y="3282950"/>
          <a:ext cx="4679950" cy="198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3" name="Equation" r:id="rId5" imgW="1155600" imgH="495000" progId="Equation.DSMT4">
                  <p:embed/>
                </p:oleObj>
              </mc:Choice>
              <mc:Fallback>
                <p:oleObj name="Equation" r:id="rId5" imgW="1155600" imgH="4950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3282950"/>
                        <a:ext cx="4679950" cy="1988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996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1. Modelo matemático del potenciómetro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091301"/>
              </p:ext>
            </p:extLst>
          </p:nvPr>
        </p:nvGraphicFramePr>
        <p:xfrm>
          <a:off x="6591300" y="3396456"/>
          <a:ext cx="47625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6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3396456"/>
                        <a:ext cx="4762500" cy="954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81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2. Sensibilidad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69430"/>
              </p:ext>
            </p:extLst>
          </p:nvPr>
        </p:nvGraphicFramePr>
        <p:xfrm>
          <a:off x="6591300" y="2067719"/>
          <a:ext cx="47625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8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067719"/>
                        <a:ext cx="4762500" cy="954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43320"/>
              </p:ext>
            </p:extLst>
          </p:nvPr>
        </p:nvGraphicFramePr>
        <p:xfrm>
          <a:off x="7736681" y="3424238"/>
          <a:ext cx="24717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9" name="Equation" r:id="rId6" imgW="520560" imgH="393480" progId="Equation.DSMT4">
                  <p:embed/>
                </p:oleObj>
              </mc:Choice>
              <mc:Fallback>
                <p:oleObj name="Equation" r:id="rId6" imgW="520560" imgH="3934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6681" y="3424238"/>
                        <a:ext cx="2471737" cy="1852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9987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2. Sensibilidad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69430"/>
              </p:ext>
            </p:extLst>
          </p:nvPr>
        </p:nvGraphicFramePr>
        <p:xfrm>
          <a:off x="6591300" y="2067719"/>
          <a:ext cx="47625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2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067719"/>
                        <a:ext cx="4762500" cy="954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085847"/>
              </p:ext>
            </p:extLst>
          </p:nvPr>
        </p:nvGraphicFramePr>
        <p:xfrm>
          <a:off x="7085756" y="3424238"/>
          <a:ext cx="3736975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3" name="Equation" r:id="rId6" imgW="787320" imgH="393480" progId="Equation.DSMT4">
                  <p:embed/>
                </p:oleObj>
              </mc:Choice>
              <mc:Fallback>
                <p:oleObj name="Equation" r:id="rId6" imgW="787320" imgH="3934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756" y="3424238"/>
                        <a:ext cx="3736975" cy="1852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455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</a:t>
            </a:r>
            <a:r>
              <a:rPr lang="es-CO" b="1" u="sng" dirty="0" err="1" smtClean="0"/>
              <a:t>Linealizar</a:t>
            </a:r>
            <a:endParaRPr lang="es-CO" b="1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6247556" cy="5791200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27053"/>
              </p:ext>
            </p:extLst>
          </p:nvPr>
        </p:nvGraphicFramePr>
        <p:xfrm>
          <a:off x="6147435" y="2834640"/>
          <a:ext cx="5206365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X1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rgbClr val="FF0000"/>
                          </a:solidFill>
                        </a:rPr>
                        <a:t>X2</a:t>
                      </a:r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X3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0482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</a:t>
            </a:r>
            <a:r>
              <a:rPr lang="es-CO" b="1" u="sng" dirty="0" err="1" smtClean="0"/>
              <a:t>Linealizar</a:t>
            </a:r>
            <a:endParaRPr lang="es-CO" b="1" u="sng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43664"/>
              </p:ext>
            </p:extLst>
          </p:nvPr>
        </p:nvGraphicFramePr>
        <p:xfrm>
          <a:off x="527685" y="2339340"/>
          <a:ext cx="5206365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X1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rgbClr val="FF0000"/>
                          </a:solidFill>
                        </a:rPr>
                        <a:t>X2</a:t>
                      </a:r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X3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86767"/>
              </p:ext>
            </p:extLst>
          </p:nvPr>
        </p:nvGraphicFramePr>
        <p:xfrm>
          <a:off x="749617" y="4291806"/>
          <a:ext cx="47625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4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" y="4291806"/>
                        <a:ext cx="4762500" cy="954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866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</a:t>
            </a:r>
            <a:r>
              <a:rPr lang="es-CO" b="1" u="sng" dirty="0" err="1" smtClean="0"/>
              <a:t>Linealizar</a:t>
            </a:r>
            <a:endParaRPr lang="es-CO" b="1" u="sng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43664"/>
              </p:ext>
            </p:extLst>
          </p:nvPr>
        </p:nvGraphicFramePr>
        <p:xfrm>
          <a:off x="527685" y="2339340"/>
          <a:ext cx="5206365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X1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rgbClr val="FF0000"/>
                          </a:solidFill>
                        </a:rPr>
                        <a:t>X2</a:t>
                      </a:r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X3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86767"/>
              </p:ext>
            </p:extLst>
          </p:nvPr>
        </p:nvGraphicFramePr>
        <p:xfrm>
          <a:off x="749617" y="4291806"/>
          <a:ext cx="47625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4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" y="4291806"/>
                        <a:ext cx="4762500" cy="954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267122"/>
              </p:ext>
            </p:extLst>
          </p:nvPr>
        </p:nvGraphicFramePr>
        <p:xfrm>
          <a:off x="6088063" y="2511028"/>
          <a:ext cx="5970587" cy="257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5" name="Equation" r:id="rId5" imgW="1688760" imgH="736560" progId="Equation.DSMT4">
                  <p:embed/>
                </p:oleObj>
              </mc:Choice>
              <mc:Fallback>
                <p:oleObj name="Equation" r:id="rId5" imgW="1688760" imgH="73656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2511028"/>
                        <a:ext cx="5970587" cy="2574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282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</a:t>
            </a:r>
            <a:r>
              <a:rPr lang="es-CO" b="1" u="sng" dirty="0" err="1" smtClean="0"/>
              <a:t>Linealizar</a:t>
            </a:r>
            <a:endParaRPr lang="es-CO" b="1" u="sng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43664"/>
              </p:ext>
            </p:extLst>
          </p:nvPr>
        </p:nvGraphicFramePr>
        <p:xfrm>
          <a:off x="527685" y="2339340"/>
          <a:ext cx="5206365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X1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rgbClr val="FF0000"/>
                          </a:solidFill>
                        </a:rPr>
                        <a:t>X2</a:t>
                      </a:r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X3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86767"/>
              </p:ext>
            </p:extLst>
          </p:nvPr>
        </p:nvGraphicFramePr>
        <p:xfrm>
          <a:off x="749617" y="4291806"/>
          <a:ext cx="47625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8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" y="4291806"/>
                        <a:ext cx="4762500" cy="954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789835"/>
              </p:ext>
            </p:extLst>
          </p:nvPr>
        </p:nvGraphicFramePr>
        <p:xfrm>
          <a:off x="6991350" y="2068513"/>
          <a:ext cx="4225925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9" name="Equation" r:id="rId5" imgW="977760" imgH="685800" progId="Equation.DSMT4">
                  <p:embed/>
                </p:oleObj>
              </mc:Choice>
              <mc:Fallback>
                <p:oleObj name="Equation" r:id="rId5" imgW="977760" imgH="68580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2068513"/>
                        <a:ext cx="4225925" cy="292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4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Aplicaciones Generales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15" y="1690688"/>
            <a:ext cx="4515077" cy="32902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7" y="4980969"/>
            <a:ext cx="3564164" cy="17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43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</a:t>
            </a:r>
            <a:r>
              <a:rPr lang="es-CO" b="1" u="sng" dirty="0" err="1" smtClean="0"/>
              <a:t>Linealizar</a:t>
            </a:r>
            <a:endParaRPr lang="es-CO" b="1" u="sng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59187"/>
              </p:ext>
            </p:extLst>
          </p:nvPr>
        </p:nvGraphicFramePr>
        <p:xfrm>
          <a:off x="527684" y="2068286"/>
          <a:ext cx="5206365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X1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rgbClr val="FF0000"/>
                          </a:solidFill>
                        </a:rPr>
                        <a:t>X2</a:t>
                      </a:r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err="1" smtClean="0">
                          <a:solidFill>
                            <a:schemeClr val="tx1"/>
                          </a:solidFill>
                        </a:rPr>
                        <a:t>X3</a:t>
                      </a:r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 [cm]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868491"/>
              </p:ext>
            </p:extLst>
          </p:nvPr>
        </p:nvGraphicFramePr>
        <p:xfrm>
          <a:off x="978951" y="3725863"/>
          <a:ext cx="4224337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0" name="Equation" r:id="rId3" imgW="977760" imgH="685800" progId="Equation.DSMT4">
                  <p:embed/>
                </p:oleObj>
              </mc:Choice>
              <mc:Fallback>
                <p:oleObj name="Equation" r:id="rId3" imgW="977760" imgH="68580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951" y="3725863"/>
                        <a:ext cx="4224337" cy="292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69731"/>
              </p:ext>
            </p:extLst>
          </p:nvPr>
        </p:nvGraphicFramePr>
        <p:xfrm>
          <a:off x="6008916" y="3573647"/>
          <a:ext cx="5890962" cy="115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1" name="Equation" r:id="rId5" imgW="2184120" imgH="431640" progId="Equation.DSMT4">
                  <p:embed/>
                </p:oleObj>
              </mc:Choice>
              <mc:Fallback>
                <p:oleObj name="Equation" r:id="rId5" imgW="2184120" imgH="4316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916" y="3573647"/>
                        <a:ext cx="5890962" cy="1153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2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>
            <a:normAutofit fontScale="90000"/>
          </a:bodyPr>
          <a:lstStyle/>
          <a:p>
            <a:r>
              <a:rPr lang="es-CO" b="1" u="sng" dirty="0" smtClean="0"/>
              <a:t>Acondicionamiento de un Potenciómetro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21158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52950"/>
            <a:ext cx="4746641" cy="3841772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Acondicionamiento de tensión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17084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52950"/>
            <a:ext cx="4746641" cy="38417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875" y="1952950"/>
            <a:ext cx="6349125" cy="3841772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4760686" y="2394857"/>
            <a:ext cx="847607" cy="117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Acondicionamiento de tensión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18405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8" y="0"/>
            <a:ext cx="10253942" cy="6858000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08351"/>
              </p:ext>
            </p:extLst>
          </p:nvPr>
        </p:nvGraphicFramePr>
        <p:xfrm>
          <a:off x="5925343" y="266700"/>
          <a:ext cx="5766596" cy="1779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5" name="Equation" r:id="rId4" imgW="1346040" imgH="419040" progId="Equation.DSMT4">
                  <p:embed/>
                </p:oleObj>
              </mc:Choice>
              <mc:Fallback>
                <p:oleObj name="Equation" r:id="rId4" imgW="1346040" imgH="4190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5343" y="266700"/>
                        <a:ext cx="5766596" cy="1779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3539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520858"/>
              </p:ext>
            </p:extLst>
          </p:nvPr>
        </p:nvGraphicFramePr>
        <p:xfrm>
          <a:off x="3368675" y="4773613"/>
          <a:ext cx="5657850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6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4773613"/>
                        <a:ext cx="5657850" cy="183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074" y="342446"/>
            <a:ext cx="9032042" cy="40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14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74" y="342446"/>
            <a:ext cx="9032042" cy="4002733"/>
          </a:xfrm>
          <a:prstGeom prst="rect">
            <a:avLst/>
          </a:prstGeo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298076"/>
              </p:ext>
            </p:extLst>
          </p:nvPr>
        </p:nvGraphicFramePr>
        <p:xfrm>
          <a:off x="5822272" y="4409435"/>
          <a:ext cx="5735637" cy="238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9" name="Equation" r:id="rId4" imgW="2120760" imgH="888840" progId="Equation.DSMT4">
                  <p:embed/>
                </p:oleObj>
              </mc:Choice>
              <mc:Fallback>
                <p:oleObj name="Equation" r:id="rId4" imgW="2120760" imgH="8888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272" y="4409435"/>
                        <a:ext cx="5735637" cy="2383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277612"/>
              </p:ext>
            </p:extLst>
          </p:nvPr>
        </p:nvGraphicFramePr>
        <p:xfrm>
          <a:off x="290058" y="4889861"/>
          <a:ext cx="52181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0" name="Equation" r:id="rId6" imgW="1523880" imgH="419040" progId="Equation.DSMT4">
                  <p:embed/>
                </p:oleObj>
              </mc:Choice>
              <mc:Fallback>
                <p:oleObj name="Equation" r:id="rId6" imgW="1523880" imgH="4190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58" y="4889861"/>
                        <a:ext cx="5218113" cy="1422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641558"/>
              </p:ext>
            </p:extLst>
          </p:nvPr>
        </p:nvGraphicFramePr>
        <p:xfrm>
          <a:off x="8226484" y="342446"/>
          <a:ext cx="3331425" cy="675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1" name="Equation" r:id="rId8" imgW="1117440" imgH="228600" progId="Equation.DSMT4">
                  <p:embed/>
                </p:oleObj>
              </mc:Choice>
              <mc:Fallback>
                <p:oleObj name="Equation" r:id="rId8" imgW="111744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6484" y="342446"/>
                        <a:ext cx="3331425" cy="675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3725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74" y="342446"/>
            <a:ext cx="9032042" cy="4002733"/>
          </a:xfrm>
          <a:prstGeom prst="rect">
            <a:avLst/>
          </a:prstGeo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86957"/>
              </p:ext>
            </p:extLst>
          </p:nvPr>
        </p:nvGraphicFramePr>
        <p:xfrm>
          <a:off x="2926249" y="4701949"/>
          <a:ext cx="6521692" cy="185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3" name="Equation" r:id="rId4" imgW="2171520" imgH="622080" progId="Equation.DSMT4">
                  <p:embed/>
                </p:oleObj>
              </mc:Choice>
              <mc:Fallback>
                <p:oleObj name="Equation" r:id="rId4" imgW="2171520" imgH="6220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249" y="4701949"/>
                        <a:ext cx="6521692" cy="185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111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74" y="342446"/>
            <a:ext cx="9032042" cy="4002733"/>
          </a:xfrm>
          <a:prstGeom prst="rect">
            <a:avLst/>
          </a:prstGeo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29989"/>
              </p:ext>
            </p:extLst>
          </p:nvPr>
        </p:nvGraphicFramePr>
        <p:xfrm>
          <a:off x="4761249" y="5003800"/>
          <a:ext cx="556736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6" name="Equation" r:id="rId4" imgW="1854000" imgH="419040" progId="Equation.DSMT4">
                  <p:embed/>
                </p:oleObj>
              </mc:Choice>
              <mc:Fallback>
                <p:oleObj name="Equation" r:id="rId4" imgW="1854000" imgH="4190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249" y="5003800"/>
                        <a:ext cx="5567362" cy="1246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82199"/>
              </p:ext>
            </p:extLst>
          </p:nvPr>
        </p:nvGraphicFramePr>
        <p:xfrm>
          <a:off x="2030413" y="5022850"/>
          <a:ext cx="2439987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7" name="Equation" r:id="rId6" imgW="812520" imgH="431640" progId="Equation.DSMT4">
                  <p:embed/>
                </p:oleObj>
              </mc:Choice>
              <mc:Fallback>
                <p:oleObj name="Equation" r:id="rId6" imgW="812520" imgH="4316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022850"/>
                        <a:ext cx="2439987" cy="1284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8716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:\Ricchi\Academia\Universidad Distrital\INSTRUMENTACIÓN\Gráficas 2014\Gráficas jpg\Gráf 233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38" y="261258"/>
            <a:ext cx="10276871" cy="6422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93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Aplicaciones Generales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15" y="1690688"/>
            <a:ext cx="4515077" cy="32902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40" y="1944914"/>
            <a:ext cx="4356779" cy="30360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37" y="4980969"/>
            <a:ext cx="3564164" cy="17151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661" y="5168233"/>
            <a:ext cx="5534139" cy="13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100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2324244"/>
            <a:ext cx="6640174" cy="1986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TRANSDUCTOR RESISTIVO</a:t>
            </a:r>
          </a:p>
          <a:p>
            <a:pPr algn="ctr"/>
            <a:r>
              <a:rPr lang="es-CO" b="1" dirty="0" err="1" smtClean="0">
                <a:solidFill>
                  <a:srgbClr val="FF0000"/>
                </a:solidFill>
              </a:rPr>
              <a:t>LDR</a:t>
            </a:r>
            <a:r>
              <a:rPr lang="es-CO" b="1" dirty="0" smtClean="0">
                <a:solidFill>
                  <a:srgbClr val="FF0000"/>
                </a:solidFill>
              </a:rPr>
              <a:t> </a:t>
            </a:r>
            <a:r>
              <a:rPr lang="es-CO" b="1" dirty="0">
                <a:solidFill>
                  <a:srgbClr val="FF0000"/>
                </a:solidFill>
              </a:rPr>
              <a:t>– </a:t>
            </a:r>
            <a:r>
              <a:rPr lang="es-CO" b="1" dirty="0" smtClean="0">
                <a:solidFill>
                  <a:srgbClr val="FF0000"/>
                </a:solidFill>
              </a:rPr>
              <a:t>Light </a:t>
            </a:r>
            <a:r>
              <a:rPr lang="es-CO" b="1" dirty="0" err="1">
                <a:solidFill>
                  <a:srgbClr val="FF0000"/>
                </a:solidFill>
              </a:rPr>
              <a:t>Dependent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 smtClean="0">
                <a:solidFill>
                  <a:srgbClr val="FF0000"/>
                </a:solidFill>
              </a:rPr>
              <a:t>Resistors</a:t>
            </a:r>
            <a:endParaRPr lang="es-CO" b="1" dirty="0" smtClean="0">
              <a:solidFill>
                <a:srgbClr val="FF0000"/>
              </a:solidFill>
            </a:endParaRPr>
          </a:p>
        </p:txBody>
      </p:sp>
      <p:pic>
        <p:nvPicPr>
          <p:cNvPr id="200706" name="Picture 2" descr="http://www.trastejant.es/tutoriales/electronica/img/ldr/LD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9722"/>
          <a:stretch/>
        </p:blipFill>
        <p:spPr bwMode="auto">
          <a:xfrm>
            <a:off x="6670313" y="4310739"/>
            <a:ext cx="3838575" cy="2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27049" y="1159099"/>
            <a:ext cx="11184139" cy="2324331"/>
          </a:xfrm>
        </p:spPr>
        <p:txBody>
          <a:bodyPr>
            <a:normAutofit fontScale="90000"/>
          </a:bodyPr>
          <a:lstStyle/>
          <a:p>
            <a:r>
              <a:rPr lang="es-CO" b="1" u="sng" dirty="0" smtClean="0"/>
              <a:t/>
            </a:r>
            <a:br>
              <a:rPr lang="es-CO" b="1" u="sng" dirty="0" smtClean="0"/>
            </a:br>
            <a:r>
              <a:rPr lang="es-CO" b="1" u="sng" dirty="0" smtClean="0"/>
              <a:t>Características </a:t>
            </a:r>
            <a:br>
              <a:rPr lang="es-CO" b="1" u="sng" dirty="0" smtClean="0"/>
            </a:br>
            <a:r>
              <a:rPr lang="es-CO" b="1" u="sng" dirty="0" err="1" smtClean="0"/>
              <a:t>LDR</a:t>
            </a:r>
            <a:r>
              <a:rPr lang="es-CO" b="1" u="sng" dirty="0" smtClean="0"/>
              <a:t> </a:t>
            </a:r>
            <a:r>
              <a:rPr lang="es-CO" b="1" u="sng" dirty="0"/>
              <a:t>– Light </a:t>
            </a:r>
            <a:r>
              <a:rPr lang="es-CO" b="1" u="sng" dirty="0" err="1"/>
              <a:t>Dependent</a:t>
            </a:r>
            <a:r>
              <a:rPr lang="es-CO" b="1" u="sng" dirty="0"/>
              <a:t> </a:t>
            </a:r>
            <a:r>
              <a:rPr lang="es-CO" b="1" u="sng" dirty="0" err="1" smtClean="0"/>
              <a:t>Resistors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860799"/>
            <a:ext cx="5547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Definición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Símbolo </a:t>
            </a:r>
            <a:r>
              <a:rPr lang="es-CO" sz="3600" dirty="0" smtClean="0"/>
              <a:t>eléctrico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Aspecto físico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07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38200" y="2275044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Se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basan en la variación de la resistencia eléctrica de un semiconductor al incidir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sobre el radiación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electromagnética con longitud de onda entre 1 mm y 10 </a:t>
            </a:r>
            <a:r>
              <a:rPr lang="es-CO" sz="36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nm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(Luz).</a:t>
            </a:r>
            <a:endParaRPr lang="es-CO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1702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Definición</a:t>
            </a:r>
            <a:endParaRPr lang="es-CO" sz="4800" b="1" i="1"/>
          </a:p>
        </p:txBody>
      </p:sp>
    </p:spTree>
    <p:extLst>
      <p:ext uri="{BB962C8B-B14F-4D97-AF65-F5344CB8AC3E}">
        <p14:creationId xmlns:p14="http://schemas.microsoft.com/office/powerpoint/2010/main" val="1960629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38200" y="2275044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Se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basan en la variación de la resistencia eléctrica de un semiconductor al incidir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sobre el radiación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electromagnética con longitud de onda entre 1 mm y 10 </a:t>
            </a:r>
            <a:r>
              <a:rPr lang="es-CO" sz="36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nm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(Luz).</a:t>
            </a:r>
            <a:endParaRPr lang="es-CO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1702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Definición</a:t>
            </a:r>
            <a:endParaRPr lang="es-CO" sz="4800" b="1" i="1"/>
          </a:p>
        </p:txBody>
      </p:sp>
      <p:sp>
        <p:nvSpPr>
          <p:cNvPr id="5" name="Rectángulo 4"/>
          <p:cNvSpPr/>
          <p:nvPr/>
        </p:nvSpPr>
        <p:spPr>
          <a:xfrm>
            <a:off x="5048007" y="4376856"/>
            <a:ext cx="6305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Fotoresistencia</a:t>
            </a:r>
            <a:endParaRPr lang="es-CO" sz="3600" dirty="0" smtClean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Fotoconductor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Célula fotoeléctrica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</a:t>
            </a:r>
            <a:r>
              <a:rPr lang="es-CO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dependiente de la luz</a:t>
            </a:r>
          </a:p>
        </p:txBody>
      </p:sp>
    </p:spTree>
    <p:extLst>
      <p:ext uri="{BB962C8B-B14F-4D97-AF65-F5344CB8AC3E}">
        <p14:creationId xmlns:p14="http://schemas.microsoft.com/office/powerpoint/2010/main" val="31430992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62743" y="20846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Símbolo eléctrico</a:t>
            </a:r>
            <a:endParaRPr lang="es-CO" sz="4800" b="1" i="1"/>
          </a:p>
        </p:txBody>
      </p:sp>
      <p:sp>
        <p:nvSpPr>
          <p:cNvPr id="7" name="Rectángulo 6"/>
          <p:cNvSpPr/>
          <p:nvPr/>
        </p:nvSpPr>
        <p:spPr>
          <a:xfrm>
            <a:off x="7947025" y="3152775"/>
            <a:ext cx="2698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1250" name="Picture 2" descr="Light-dependent resistor schematic symbo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86" y="4521049"/>
            <a:ext cx="5040539" cy="168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7577"/>
            <a:ext cx="1816498" cy="33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 smtClean="0"/>
              <a:t>LDR</a:t>
            </a:r>
            <a:r>
              <a:rPr lang="es-CO" b="1" dirty="0" smtClean="0"/>
              <a:t> </a:t>
            </a:r>
            <a:r>
              <a:rPr lang="es-CO" b="1" dirty="0"/>
              <a:t>– Light </a:t>
            </a:r>
            <a:r>
              <a:rPr lang="es-CO" b="1" dirty="0" err="1"/>
              <a:t>Dependent</a:t>
            </a:r>
            <a:r>
              <a:rPr lang="es-CO" b="1" dirty="0"/>
              <a:t> </a:t>
            </a:r>
            <a:r>
              <a:rPr lang="es-CO" b="1" dirty="0" err="1"/>
              <a:t>Resistors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Aspecto Físico</a:t>
            </a:r>
            <a:endParaRPr lang="es-CO" sz="4800" b="1" i="1"/>
          </a:p>
        </p:txBody>
      </p:sp>
      <p:pic>
        <p:nvPicPr>
          <p:cNvPr id="182276" name="Picture 4" descr="http://www.kosmodrom.com.ua/pic/BPW21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715" y="2915637"/>
            <a:ext cx="3203457" cy="320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78" name="Picture 6" descr="http://i214.photobucket.com/albums/cc213/OptimusTronic/Diagramas/LDR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31" y="3184625"/>
            <a:ext cx="4897834" cy="36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15429" y="3817257"/>
            <a:ext cx="5832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Función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Modelo lineal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Coeficiente de temperatura</a:t>
            </a:r>
          </a:p>
          <a:p>
            <a:endParaRPr lang="es-CO" dirty="0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527049" y="1159099"/>
            <a:ext cx="11184139" cy="232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/>
              <a:t/>
            </a:r>
            <a:br>
              <a:rPr lang="es-CO" b="1" u="sng" dirty="0" smtClean="0"/>
            </a:br>
            <a:r>
              <a:rPr lang="es-CO" b="1" u="sng" dirty="0" smtClean="0"/>
              <a:t>Modelo Matemático</a:t>
            </a:r>
            <a:br>
              <a:rPr lang="es-CO" b="1" u="sng" dirty="0" smtClean="0"/>
            </a:br>
            <a:r>
              <a:rPr lang="es-CO" b="1" u="sng" dirty="0" err="1" smtClean="0"/>
              <a:t>LDR</a:t>
            </a:r>
            <a:r>
              <a:rPr lang="es-CO" b="1" u="sng" dirty="0" smtClean="0"/>
              <a:t> – Light </a:t>
            </a:r>
            <a:r>
              <a:rPr lang="es-CO" b="1" u="sng" dirty="0" err="1" smtClean="0"/>
              <a:t>Dependent</a:t>
            </a:r>
            <a:r>
              <a:rPr lang="es-CO" b="1" u="sng" dirty="0" smtClean="0"/>
              <a:t> </a:t>
            </a:r>
            <a:r>
              <a:rPr lang="es-CO" b="1" u="sng" dirty="0" err="1" smtClean="0"/>
              <a:t>Resistors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2909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/>
              <a:t>LDR</a:t>
            </a:r>
            <a:r>
              <a:rPr lang="es-CO" b="1" dirty="0"/>
              <a:t> – Light </a:t>
            </a:r>
            <a:r>
              <a:rPr lang="es-CO" b="1" dirty="0" err="1"/>
              <a:t>Dependent</a:t>
            </a:r>
            <a:r>
              <a:rPr lang="es-CO" b="1" dirty="0"/>
              <a:t> </a:t>
            </a:r>
            <a:r>
              <a:rPr lang="es-CO" b="1" dirty="0" err="1"/>
              <a:t>Resistors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682170" y="1781131"/>
            <a:ext cx="10900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La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variación de su resistencia es función de la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Iluminación</a:t>
            </a:r>
            <a:endParaRPr lang="es-CO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308350"/>
              </p:ext>
            </p:extLst>
          </p:nvPr>
        </p:nvGraphicFramePr>
        <p:xfrm>
          <a:off x="2827338" y="2754313"/>
          <a:ext cx="66087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2" name="Equation" r:id="rId3" imgW="1434960" imgH="228600" progId="Equation.DSMT4">
                  <p:embed/>
                </p:oleObj>
              </mc:Choice>
              <mc:Fallback>
                <p:oleObj name="Equation" r:id="rId3" imgW="1434960" imgH="2286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754313"/>
                        <a:ext cx="6608762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22" name="Picture 2" descr="http://i1044.photobucket.com/albums/b449/pelu015/tdlcpreg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27" y="4147036"/>
            <a:ext cx="6719973" cy="265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 smtClean="0"/>
              <a:t>LDR</a:t>
            </a:r>
            <a:r>
              <a:rPr lang="es-CO" b="1" dirty="0" smtClean="0"/>
              <a:t> </a:t>
            </a:r>
            <a:r>
              <a:rPr lang="es-CO" b="1" dirty="0"/>
              <a:t>– Light </a:t>
            </a:r>
            <a:r>
              <a:rPr lang="es-CO" b="1" dirty="0" err="1"/>
              <a:t>Dependent</a:t>
            </a:r>
            <a:r>
              <a:rPr lang="es-CO" b="1" dirty="0"/>
              <a:t> </a:t>
            </a:r>
            <a:r>
              <a:rPr lang="es-CO" b="1" dirty="0" err="1"/>
              <a:t>Resistors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18" y="2881528"/>
            <a:ext cx="8744827" cy="387318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9071" y="2905125"/>
            <a:ext cx="161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Resistencia [</a:t>
            </a:r>
            <a:r>
              <a:rPr lang="el-GR" sz="2400" b="1" dirty="0" smtClean="0"/>
              <a:t>Ω</a:t>
            </a:r>
            <a:r>
              <a:rPr lang="es-CO" sz="2400" b="1" dirty="0" smtClean="0"/>
              <a:t>]</a:t>
            </a:r>
            <a:endParaRPr lang="es-CO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0287609" y="6004393"/>
            <a:ext cx="192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Iluminación </a:t>
            </a:r>
            <a:r>
              <a:rPr lang="es-CO" sz="2400" b="1" dirty="0" smtClean="0">
                <a:solidFill>
                  <a:srgbClr val="FF0000"/>
                </a:solidFill>
              </a:rPr>
              <a:t>[Lux]</a:t>
            </a:r>
            <a:endParaRPr lang="es-C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 smtClean="0"/>
              <a:t>LDR</a:t>
            </a:r>
            <a:r>
              <a:rPr lang="es-CO" b="1" dirty="0" smtClean="0"/>
              <a:t> </a:t>
            </a:r>
            <a:r>
              <a:rPr lang="es-CO" b="1" dirty="0"/>
              <a:t>– Light </a:t>
            </a:r>
            <a:r>
              <a:rPr lang="es-CO" b="1" dirty="0" err="1"/>
              <a:t>Dependent</a:t>
            </a:r>
            <a:r>
              <a:rPr lang="es-CO" b="1" dirty="0"/>
              <a:t> </a:t>
            </a:r>
            <a:r>
              <a:rPr lang="es-CO" b="1" dirty="0" err="1"/>
              <a:t>Resistors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18" y="2881528"/>
            <a:ext cx="8744827" cy="387318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9071" y="2905125"/>
            <a:ext cx="161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Resistencia [</a:t>
            </a:r>
            <a:r>
              <a:rPr lang="el-GR" sz="2400" b="1" dirty="0" smtClean="0"/>
              <a:t>Ω</a:t>
            </a:r>
            <a:r>
              <a:rPr lang="es-CO" sz="2400" b="1" dirty="0" smtClean="0"/>
              <a:t>]</a:t>
            </a:r>
            <a:endParaRPr lang="es-CO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0287609" y="6004393"/>
            <a:ext cx="192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Iluminación </a:t>
            </a:r>
            <a:r>
              <a:rPr lang="es-CO" sz="2400" b="1" dirty="0" smtClean="0">
                <a:solidFill>
                  <a:srgbClr val="FF0000"/>
                </a:solidFill>
              </a:rPr>
              <a:t>[Lux]</a:t>
            </a:r>
            <a:endParaRPr lang="es-CO" sz="2400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2170" y="1569812"/>
            <a:ext cx="10900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8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¿</a:t>
            </a:r>
            <a:r>
              <a:rPr lang="es-CO" sz="4800" b="1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PTC</a:t>
            </a:r>
            <a:r>
              <a:rPr lang="es-CO" sz="48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s-CO" sz="4800" b="1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NTC</a:t>
            </a:r>
            <a:r>
              <a:rPr lang="es-CO" sz="48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  <a:endParaRPr lang="es-CO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29401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62743" y="20846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smtClean="0"/>
              <a:t>Símbolo eléctrico</a:t>
            </a:r>
            <a:endParaRPr lang="es-CO" sz="4800" b="1" i="1"/>
          </a:p>
        </p:txBody>
      </p:sp>
      <p:sp>
        <p:nvSpPr>
          <p:cNvPr id="7" name="Rectángulo 6"/>
          <p:cNvSpPr/>
          <p:nvPr/>
        </p:nvSpPr>
        <p:spPr>
          <a:xfrm>
            <a:off x="7947025" y="3152775"/>
            <a:ext cx="2698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0" y="1059541"/>
            <a:ext cx="2019130" cy="2636157"/>
          </a:xfrm>
          <a:prstGeom prst="rect">
            <a:avLst/>
          </a:prstGeom>
        </p:spPr>
      </p:pic>
      <p:pic>
        <p:nvPicPr>
          <p:cNvPr id="143362" name="Picture 2" descr="http://1.bp.blogspot.com/-ZLFYxFswJVo/UXNK-C3ShgI/AAAAAAAAAaI/gab1eYVWynQ/s1600/272FKx5PH6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27" y="4047444"/>
            <a:ext cx="30765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 smtClean="0"/>
              <a:t>LDR</a:t>
            </a:r>
            <a:r>
              <a:rPr lang="es-CO" b="1" dirty="0" smtClean="0"/>
              <a:t> </a:t>
            </a:r>
            <a:r>
              <a:rPr lang="es-CO" b="1" dirty="0"/>
              <a:t>– Light </a:t>
            </a:r>
            <a:r>
              <a:rPr lang="es-CO" b="1" dirty="0" err="1"/>
              <a:t>Dependent</a:t>
            </a:r>
            <a:r>
              <a:rPr lang="es-CO" b="1" dirty="0"/>
              <a:t> </a:t>
            </a:r>
            <a:r>
              <a:rPr lang="es-CO" b="1" dirty="0" err="1"/>
              <a:t>Resistors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18" y="2881528"/>
            <a:ext cx="8744827" cy="387318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9071" y="2905125"/>
            <a:ext cx="161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Resistencia [</a:t>
            </a:r>
            <a:r>
              <a:rPr lang="el-GR" sz="2400" b="1" dirty="0" smtClean="0"/>
              <a:t>Ω</a:t>
            </a:r>
            <a:r>
              <a:rPr lang="es-CO" sz="2400" b="1" dirty="0" smtClean="0"/>
              <a:t>]</a:t>
            </a:r>
            <a:endParaRPr lang="es-CO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0287609" y="6004393"/>
            <a:ext cx="192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Iluminación </a:t>
            </a:r>
            <a:r>
              <a:rPr lang="es-CO" sz="2400" b="1" dirty="0" smtClean="0">
                <a:solidFill>
                  <a:srgbClr val="FF0000"/>
                </a:solidFill>
              </a:rPr>
              <a:t>[Lux]</a:t>
            </a:r>
            <a:endParaRPr lang="es-CO" sz="2400" b="1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82170" y="1569812"/>
            <a:ext cx="10900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negativo: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 mayor temperatura menor resistencia (Conduce mas)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O" sz="3200" b="1" i="1" dirty="0"/>
          </a:p>
        </p:txBody>
      </p:sp>
    </p:spTree>
    <p:extLst>
      <p:ext uri="{BB962C8B-B14F-4D97-AF65-F5344CB8AC3E}">
        <p14:creationId xmlns:p14="http://schemas.microsoft.com/office/powerpoint/2010/main" val="41012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1" y="0"/>
            <a:ext cx="11477457" cy="6858000"/>
          </a:xfrm>
          <a:prstGeom prst="rect">
            <a:avLst/>
          </a:prstGeo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81430"/>
              </p:ext>
            </p:extLst>
          </p:nvPr>
        </p:nvGraphicFramePr>
        <p:xfrm>
          <a:off x="5738813" y="2930525"/>
          <a:ext cx="55610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5" name="Equation" r:id="rId4" imgW="1155600" imgH="241200" progId="Equation.DSMT4">
                  <p:embed/>
                </p:oleObj>
              </mc:Choice>
              <mc:Fallback>
                <p:oleObj name="Equation" r:id="rId4" imgW="1155600" imgH="2412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2930525"/>
                        <a:ext cx="5561012" cy="119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5495925" y="1907616"/>
            <a:ext cx="4223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Modelo Matemático</a:t>
            </a:r>
            <a:endParaRPr lang="es-CO" sz="3600" b="1" i="1" dirty="0"/>
          </a:p>
        </p:txBody>
      </p:sp>
    </p:spTree>
    <p:extLst>
      <p:ext uri="{BB962C8B-B14F-4D97-AF65-F5344CB8AC3E}">
        <p14:creationId xmlns:p14="http://schemas.microsoft.com/office/powerpoint/2010/main" val="12033561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/>
              <a:t>LDR</a:t>
            </a:r>
            <a:r>
              <a:rPr lang="es-CO" b="1" dirty="0"/>
              <a:t> – Light </a:t>
            </a:r>
            <a:r>
              <a:rPr lang="es-CO" b="1" dirty="0" err="1"/>
              <a:t>Dependent</a:t>
            </a:r>
            <a:r>
              <a:rPr lang="es-CO" b="1" dirty="0"/>
              <a:t> </a:t>
            </a:r>
            <a:r>
              <a:rPr lang="es-CO" b="1" dirty="0" err="1"/>
              <a:t>Resistors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9970"/>
              </p:ext>
            </p:extLst>
          </p:nvPr>
        </p:nvGraphicFramePr>
        <p:xfrm>
          <a:off x="3843338" y="1804988"/>
          <a:ext cx="45767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9" name="Equation" r:id="rId3" imgW="1155600" imgH="241200" progId="Equation.DSMT4">
                  <p:embed/>
                </p:oleObj>
              </mc:Choice>
              <mc:Fallback>
                <p:oleObj name="Equation" r:id="rId3" imgW="1155600" imgH="241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804988"/>
                        <a:ext cx="4576762" cy="982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6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/>
              <a:t>LDR</a:t>
            </a:r>
            <a:r>
              <a:rPr lang="es-CO" b="1" dirty="0"/>
              <a:t> – Light </a:t>
            </a:r>
            <a:r>
              <a:rPr lang="es-CO" b="1" dirty="0" err="1"/>
              <a:t>Dependent</a:t>
            </a:r>
            <a:r>
              <a:rPr lang="es-CO" b="1" dirty="0"/>
              <a:t> </a:t>
            </a:r>
            <a:r>
              <a:rPr lang="es-CO" b="1" dirty="0" err="1"/>
              <a:t>Resistors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9970"/>
              </p:ext>
            </p:extLst>
          </p:nvPr>
        </p:nvGraphicFramePr>
        <p:xfrm>
          <a:off x="3843338" y="1804988"/>
          <a:ext cx="45767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3" name="Equation" r:id="rId3" imgW="1155600" imgH="241200" progId="Equation.DSMT4">
                  <p:embed/>
                </p:oleObj>
              </mc:Choice>
              <mc:Fallback>
                <p:oleObj name="Equation" r:id="rId3" imgW="1155600" imgH="241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804988"/>
                        <a:ext cx="4576762" cy="982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1277257" y="3376219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r>
              <a:rPr lang="es-CO" sz="2000" b="1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LDR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Resistencia del 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LDR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a iluminación E[</a:t>
            </a:r>
            <a:r>
              <a:rPr lang="el-GR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Ω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s-CO" sz="3200" b="1" i="1" dirty="0"/>
          </a:p>
        </p:txBody>
      </p:sp>
      <p:sp>
        <p:nvSpPr>
          <p:cNvPr id="10" name="Rectángulo 9"/>
          <p:cNvSpPr/>
          <p:nvPr/>
        </p:nvSpPr>
        <p:spPr>
          <a:xfrm>
            <a:off x="1277257" y="3930440"/>
            <a:ext cx="6495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Iluminación [Lux]</a:t>
            </a:r>
            <a:endParaRPr lang="es-CO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1277257" y="4524741"/>
                <a:ext cx="1014548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l-GR" sz="3200" b="1" i="1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α</a:t>
                </a:r>
                <a:r>
                  <a:rPr lang="es-CO" sz="3200" b="1" i="1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:r>
                  <a:rPr lang="es-CO" sz="32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Constante que depende del material, se </a:t>
                </a:r>
                <a:r>
                  <a:rPr lang="es-CO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encuentran en un rango de </a:t>
                </a:r>
                <a14:m>
                  <m:oMath xmlns:m="http://schemas.openxmlformats.org/officeDocument/2006/math">
                    <m:r>
                      <a:rPr lang="es-CO" sz="3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0,7&lt;</m:t>
                    </m:r>
                    <m:r>
                      <a:rPr lang="es-CO" sz="3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r>
                      <a:rPr lang="es-CO" sz="3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&lt;0,9</m:t>
                    </m:r>
                  </m:oMath>
                </a14:m>
                <a:endParaRPr lang="es-CO" sz="3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257" y="4524741"/>
                <a:ext cx="10145486" cy="1077218"/>
              </a:xfrm>
              <a:prstGeom prst="rect">
                <a:avLst/>
              </a:prstGeom>
              <a:blipFill>
                <a:blip r:embed="rId5"/>
                <a:stretch>
                  <a:fillRect l="-1563" t="-7910" r="-1502" b="-169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/>
          <p:cNvSpPr/>
          <p:nvPr/>
        </p:nvSpPr>
        <p:spPr>
          <a:xfrm>
            <a:off x="1277257" y="5575577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A: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Constante que depende del material</a:t>
            </a:r>
            <a:endParaRPr lang="es-CO" sz="3200" b="1" i="1" dirty="0"/>
          </a:p>
        </p:txBody>
      </p:sp>
    </p:spTree>
    <p:extLst>
      <p:ext uri="{BB962C8B-B14F-4D97-AF65-F5344CB8AC3E}">
        <p14:creationId xmlns:p14="http://schemas.microsoft.com/office/powerpoint/2010/main" val="1947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209393" y="3760107"/>
            <a:ext cx="5138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Resistencia Nominal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Longitud de onda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Sensibilidad</a:t>
            </a:r>
          </a:p>
          <a:p>
            <a:endParaRPr lang="es-CO" dirty="0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527049" y="1159099"/>
            <a:ext cx="11184139" cy="232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/>
              <a:t/>
            </a:r>
            <a:br>
              <a:rPr lang="es-CO" b="1" u="sng" dirty="0" smtClean="0"/>
            </a:br>
            <a:r>
              <a:rPr lang="es-CO" b="1" u="sng" dirty="0" smtClean="0"/>
              <a:t>Parámetros</a:t>
            </a:r>
            <a:br>
              <a:rPr lang="es-CO" b="1" u="sng" dirty="0" smtClean="0"/>
            </a:br>
            <a:r>
              <a:rPr lang="es-CO" b="1" u="sng" dirty="0" err="1" smtClean="0"/>
              <a:t>LDR</a:t>
            </a:r>
            <a:r>
              <a:rPr lang="es-CO" b="1" u="sng" dirty="0" smtClean="0"/>
              <a:t> – Light </a:t>
            </a:r>
            <a:r>
              <a:rPr lang="es-CO" b="1" u="sng" dirty="0" err="1" smtClean="0"/>
              <a:t>Dependent</a:t>
            </a:r>
            <a:r>
              <a:rPr lang="es-CO" b="1" u="sng" dirty="0" smtClean="0"/>
              <a:t> </a:t>
            </a:r>
            <a:r>
              <a:rPr lang="es-CO" b="1" u="sng" dirty="0" err="1" smtClean="0"/>
              <a:t>Resistors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19076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685" y="2353579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1. Resistencia Nominal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96684" y="3805007"/>
            <a:ext cx="10900229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2. Longitud de onda</a:t>
            </a:r>
            <a:endParaRPr lang="es-CO" b="1" dirty="0"/>
          </a:p>
        </p:txBody>
      </p:sp>
      <p:sp>
        <p:nvSpPr>
          <p:cNvPr id="4" name="Llamada de flecha a la izquierda 3"/>
          <p:cNvSpPr/>
          <p:nvPr/>
        </p:nvSpPr>
        <p:spPr>
          <a:xfrm>
            <a:off x="7474856" y="2353579"/>
            <a:ext cx="3512457" cy="2332451"/>
          </a:xfrm>
          <a:prstGeom prst="leftArrow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Parámetros del fabricantes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3.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16"/>
          <a:stretch/>
        </p:blipFill>
        <p:spPr>
          <a:xfrm>
            <a:off x="1465180" y="2647030"/>
            <a:ext cx="9450321" cy="4087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682170" y="1569812"/>
                <a:ext cx="1090022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O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La sensibilidad  </a:t>
                </a:r>
                <a:r>
                  <a:rPr lang="es-CO" sz="32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es </a:t>
                </a:r>
                <a:r>
                  <a:rPr lang="es-CO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función de la longitud de onda </a:t>
                </a:r>
                <a14:m>
                  <m:oMath xmlns:m="http://schemas.openxmlformats.org/officeDocument/2006/math">
                    <m:r>
                      <a:rPr lang="es-CO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𝜆</m:t>
                    </m:r>
                  </m:oMath>
                </a14:m>
                <a:r>
                  <a:rPr lang="es-CO" sz="32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s-CO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 la radiación </a:t>
                </a:r>
                <a:r>
                  <a:rPr lang="es-CO" sz="32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electromagnética</a:t>
                </a:r>
                <a:endParaRPr lang="es-CO" sz="3200" b="1" i="1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" y="1569812"/>
                <a:ext cx="10900229" cy="1077218"/>
              </a:xfrm>
              <a:prstGeom prst="rect">
                <a:avLst/>
              </a:prstGeom>
              <a:blipFill>
                <a:blip r:embed="rId4"/>
                <a:stretch>
                  <a:fillRect l="-1454" t="-7955" r="-1398" b="-170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6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606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953</Words>
  <Application>Microsoft Office PowerPoint</Application>
  <PresentationFormat>Panorámica</PresentationFormat>
  <Paragraphs>218</Paragraphs>
  <Slides>97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97</vt:i4>
      </vt:variant>
    </vt:vector>
  </HeadingPairs>
  <TitlesOfParts>
    <vt:vector size="110" baseType="lpstr">
      <vt:lpstr>SimSun</vt:lpstr>
      <vt:lpstr>Arial</vt:lpstr>
      <vt:lpstr>Calibri</vt:lpstr>
      <vt:lpstr>Calibri (Cuerpo)</vt:lpstr>
      <vt:lpstr>Calibri Light</vt:lpstr>
      <vt:lpstr>Calibri Light (Títulos)</vt:lpstr>
      <vt:lpstr>Cambria Math</vt:lpstr>
      <vt:lpstr>Monotype Sorts</vt:lpstr>
      <vt:lpstr>Symbol</vt:lpstr>
      <vt:lpstr>Times New Roman</vt:lpstr>
      <vt:lpstr>Tema de Office</vt:lpstr>
      <vt:lpstr>Visio</vt:lpstr>
      <vt:lpstr>Equation</vt:lpstr>
      <vt:lpstr>Presentación de PowerPoint</vt:lpstr>
      <vt:lpstr>Presentación de PowerPoint</vt:lpstr>
      <vt:lpstr>Características de un Potenciómetro</vt:lpstr>
      <vt:lpstr>Presentación de PowerPoint</vt:lpstr>
      <vt:lpstr>Presentación de PowerPoint</vt:lpstr>
      <vt:lpstr>Presentación de PowerPoint</vt:lpstr>
      <vt:lpstr>Aplicaciones Generales</vt:lpstr>
      <vt:lpstr>Aplicaciones Generales</vt:lpstr>
      <vt:lpstr>Presentación de PowerPoint</vt:lpstr>
      <vt:lpstr>POTENCIOMETRO</vt:lpstr>
      <vt:lpstr>POTENCIOMETRO</vt:lpstr>
      <vt:lpstr>POTENCIOMETRO</vt:lpstr>
      <vt:lpstr>POTENCIOMETRO</vt:lpstr>
      <vt:lpstr>POTENCIOMETRO</vt:lpstr>
      <vt:lpstr>POTENCIOMETRO</vt:lpstr>
      <vt:lpstr>POTENCIOMETRO</vt:lpstr>
      <vt:lpstr>Tipos de Potenciómetros</vt:lpstr>
      <vt:lpstr>1. Según su recorrido</vt:lpstr>
      <vt:lpstr>Potenciómetros Deslizante</vt:lpstr>
      <vt:lpstr>Presentación de PowerPoint</vt:lpstr>
      <vt:lpstr>Presentación de PowerPoint</vt:lpstr>
      <vt:lpstr>2. Según su construcción</vt:lpstr>
      <vt:lpstr>Presentación de PowerPoint</vt:lpstr>
      <vt:lpstr>Presentación de PowerPoint</vt:lpstr>
      <vt:lpstr>3. Según su aplicación</vt:lpstr>
      <vt:lpstr>Presentación de PowerPoint</vt:lpstr>
      <vt:lpstr>Características</vt:lpstr>
      <vt:lpstr>4. Según su variación</vt:lpstr>
      <vt:lpstr>4. Según su variación</vt:lpstr>
      <vt:lpstr>4. Según su variación</vt:lpstr>
      <vt:lpstr>Presentación de PowerPoint</vt:lpstr>
      <vt:lpstr>5. Según su potencia</vt:lpstr>
      <vt:lpstr>5. Según su potencia</vt:lpstr>
      <vt:lpstr>5. Según su potencia</vt:lpstr>
      <vt:lpstr>Presentación de PowerPoint</vt:lpstr>
      <vt:lpstr>1. Factor de disipación</vt:lpstr>
      <vt:lpstr>2. Resistencia de cursor máxima</vt:lpstr>
      <vt:lpstr>3. Resistencia de terminal máxima</vt:lpstr>
      <vt:lpstr>4. Resistencia de aislamiento</vt:lpstr>
      <vt:lpstr>5. Tomas Intermedias</vt:lpstr>
      <vt:lpstr>Modelo matemático Potenciómetro</vt:lpstr>
      <vt:lpstr>POTENCIÓMETRO</vt:lpstr>
      <vt:lpstr>COMPORTAMIENTO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2. Sensibilidad</vt:lpstr>
      <vt:lpstr>Linealización de un Potenciómetro</vt:lpstr>
      <vt:lpstr>Linealización (Técnica: Resistencia Rp Paralelo)</vt:lpstr>
      <vt:lpstr>Algoritmo de Linealización</vt:lpstr>
      <vt:lpstr>Algoritmo de Linealización</vt:lpstr>
      <vt:lpstr>Nueva Función</vt:lpstr>
      <vt:lpstr>Ejemplo</vt:lpstr>
      <vt:lpstr>1. Modelo matemático del potenciómetro</vt:lpstr>
      <vt:lpstr>1. Modelo matemático del potenciómetro</vt:lpstr>
      <vt:lpstr>1. Modelo matemático del potenciómetro</vt:lpstr>
      <vt:lpstr>1. Modelo matemático del potenciómetro</vt:lpstr>
      <vt:lpstr>1. Modelo matemático del potenciómetro</vt:lpstr>
      <vt:lpstr>1. Modelo matemático del potenciómetro</vt:lpstr>
      <vt:lpstr>1. Modelo matemático del potenciómetro</vt:lpstr>
      <vt:lpstr>2. Sensibilidad</vt:lpstr>
      <vt:lpstr>2. Sensibilidad</vt:lpstr>
      <vt:lpstr>3. Linealizar</vt:lpstr>
      <vt:lpstr>3. Linealizar</vt:lpstr>
      <vt:lpstr>3. Linealizar</vt:lpstr>
      <vt:lpstr>3. Linealizar</vt:lpstr>
      <vt:lpstr>3. Linealizar</vt:lpstr>
      <vt:lpstr>Acondicionamiento de un Potenciómetro</vt:lpstr>
      <vt:lpstr>Acondicionamiento de tensión</vt:lpstr>
      <vt:lpstr>Acondicionamiento de tensión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Características  LDR – Light Dependent Resistors</vt:lpstr>
      <vt:lpstr>Presentación de PowerPoint</vt:lpstr>
      <vt:lpstr>Presentación de PowerPoint</vt:lpstr>
      <vt:lpstr>Presentación de PowerPoint</vt:lpstr>
      <vt:lpstr>LDR – Light Dependent Resistors</vt:lpstr>
      <vt:lpstr>Presentación de PowerPoint</vt:lpstr>
      <vt:lpstr>LDR – Light Dependent Resistors</vt:lpstr>
      <vt:lpstr>LDR – Light Dependent Resistors</vt:lpstr>
      <vt:lpstr>LDR – Light Dependent Resistors</vt:lpstr>
      <vt:lpstr>LDR – Light Dependent Resistors</vt:lpstr>
      <vt:lpstr>Presentación de PowerPoint</vt:lpstr>
      <vt:lpstr>LDR – Light Dependent Resistors</vt:lpstr>
      <vt:lpstr>LDR – Light Dependent Resistors</vt:lpstr>
      <vt:lpstr>Presentación de PowerPoint</vt:lpstr>
      <vt:lpstr>1. Resistencia Nominal</vt:lpstr>
      <vt:lpstr>3. Sensibilidad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226</cp:revision>
  <dcterms:created xsi:type="dcterms:W3CDTF">2016-02-07T17:05:38Z</dcterms:created>
  <dcterms:modified xsi:type="dcterms:W3CDTF">2016-03-04T05:57:06Z</dcterms:modified>
</cp:coreProperties>
</file>