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322" r:id="rId3"/>
    <p:sldId id="341" r:id="rId4"/>
    <p:sldId id="460" r:id="rId5"/>
    <p:sldId id="360" r:id="rId6"/>
    <p:sldId id="465" r:id="rId7"/>
    <p:sldId id="580" r:id="rId8"/>
    <p:sldId id="581" r:id="rId9"/>
    <p:sldId id="582" r:id="rId10"/>
    <p:sldId id="591" r:id="rId11"/>
    <p:sldId id="592" r:id="rId12"/>
    <p:sldId id="587" r:id="rId13"/>
    <p:sldId id="584" r:id="rId14"/>
    <p:sldId id="585" r:id="rId15"/>
    <p:sldId id="586" r:id="rId16"/>
    <p:sldId id="595" r:id="rId17"/>
    <p:sldId id="588" r:id="rId18"/>
    <p:sldId id="624" r:id="rId19"/>
    <p:sldId id="625" r:id="rId20"/>
    <p:sldId id="626" r:id="rId21"/>
    <p:sldId id="606" r:id="rId22"/>
    <p:sldId id="589" r:id="rId23"/>
    <p:sldId id="594" r:id="rId24"/>
    <p:sldId id="593" r:id="rId25"/>
    <p:sldId id="583" r:id="rId26"/>
    <p:sldId id="668" r:id="rId27"/>
    <p:sldId id="669" r:id="rId28"/>
    <p:sldId id="670" r:id="rId29"/>
    <p:sldId id="671" r:id="rId30"/>
    <p:sldId id="672" r:id="rId31"/>
    <p:sldId id="673" r:id="rId32"/>
    <p:sldId id="596" r:id="rId33"/>
    <p:sldId id="598" r:id="rId34"/>
    <p:sldId id="597" r:id="rId35"/>
    <p:sldId id="599" r:id="rId36"/>
    <p:sldId id="600" r:id="rId37"/>
    <p:sldId id="601" r:id="rId38"/>
    <p:sldId id="603" r:id="rId39"/>
    <p:sldId id="604" r:id="rId40"/>
    <p:sldId id="605" r:id="rId41"/>
    <p:sldId id="608" r:id="rId42"/>
    <p:sldId id="610" r:id="rId43"/>
    <p:sldId id="611" r:id="rId44"/>
    <p:sldId id="612" r:id="rId45"/>
    <p:sldId id="613" r:id="rId46"/>
    <p:sldId id="614" r:id="rId47"/>
    <p:sldId id="615" r:id="rId48"/>
    <p:sldId id="617" r:id="rId49"/>
    <p:sldId id="618" r:id="rId50"/>
    <p:sldId id="621" r:id="rId51"/>
    <p:sldId id="619" r:id="rId52"/>
    <p:sldId id="620" r:id="rId53"/>
    <p:sldId id="623" r:id="rId54"/>
    <p:sldId id="640" r:id="rId55"/>
    <p:sldId id="627" r:id="rId56"/>
    <p:sldId id="628" r:id="rId57"/>
    <p:sldId id="629" r:id="rId58"/>
    <p:sldId id="630" r:id="rId59"/>
    <p:sldId id="631" r:id="rId60"/>
    <p:sldId id="632" r:id="rId61"/>
    <p:sldId id="634" r:id="rId62"/>
    <p:sldId id="635" r:id="rId63"/>
    <p:sldId id="636" r:id="rId64"/>
    <p:sldId id="637" r:id="rId65"/>
    <p:sldId id="639" r:id="rId66"/>
    <p:sldId id="641" r:id="rId67"/>
    <p:sldId id="642" r:id="rId68"/>
    <p:sldId id="643" r:id="rId69"/>
    <p:sldId id="644" r:id="rId70"/>
    <p:sldId id="645" r:id="rId71"/>
    <p:sldId id="646" r:id="rId72"/>
    <p:sldId id="647" r:id="rId73"/>
    <p:sldId id="648" r:id="rId74"/>
    <p:sldId id="649" r:id="rId75"/>
    <p:sldId id="650" r:id="rId76"/>
    <p:sldId id="651" r:id="rId77"/>
    <p:sldId id="652" r:id="rId78"/>
    <p:sldId id="653" r:id="rId79"/>
    <p:sldId id="654" r:id="rId80"/>
    <p:sldId id="655" r:id="rId81"/>
    <p:sldId id="656" r:id="rId82"/>
    <p:sldId id="657" r:id="rId83"/>
    <p:sldId id="659" r:id="rId84"/>
    <p:sldId id="658" r:id="rId85"/>
    <p:sldId id="660" r:id="rId86"/>
    <p:sldId id="661" r:id="rId87"/>
    <p:sldId id="662" r:id="rId88"/>
    <p:sldId id="663" r:id="rId89"/>
    <p:sldId id="664" r:id="rId90"/>
    <p:sldId id="665" r:id="rId91"/>
    <p:sldId id="666" r:id="rId92"/>
    <p:sldId id="667" r:id="rId9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Relationship Id="rId4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Relationship Id="rId4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Relationship Id="rId4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4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dpe.com/uk/men-load.htm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9.emf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44.wmf"/><Relationship Id="rId3" Type="http://schemas.openxmlformats.org/officeDocument/2006/relationships/image" Target="../media/image39.e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44.wmf"/><Relationship Id="rId3" Type="http://schemas.openxmlformats.org/officeDocument/2006/relationships/image" Target="../media/image39.e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2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png"/><Relationship Id="rId4" Type="http://schemas.openxmlformats.org/officeDocument/2006/relationships/image" Target="../media/image4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11" Type="http://schemas.openxmlformats.org/officeDocument/2006/relationships/image" Target="../media/image54.jpe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3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image" Target="../media/image54.jpe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60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3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4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2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4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2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2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6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1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4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4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9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1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2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4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5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6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7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88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89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92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3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4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5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96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97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8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0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01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01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GALGAS </a:t>
            </a:r>
            <a:r>
              <a:rPr lang="es-CO" b="1" dirty="0" err="1"/>
              <a:t>EXTENSIOMETRICAS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771650"/>
            <a:ext cx="6581775" cy="5086350"/>
          </a:xfrm>
          <a:prstGeom prst="rect">
            <a:avLst/>
          </a:prstGeom>
        </p:spPr>
      </p:pic>
      <p:pic>
        <p:nvPicPr>
          <p:cNvPr id="215044" name="Picture 4" descr="http://www.rdpe.com/images/load/rl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3809999"/>
            <a:ext cx="5610222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9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GALGAS </a:t>
            </a:r>
            <a:r>
              <a:rPr lang="es-CO" b="1" dirty="0" err="1"/>
              <a:t>EXTENSIOMETRICAS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sp>
        <p:nvSpPr>
          <p:cNvPr id="3" name="Rectángulo 2"/>
          <p:cNvSpPr/>
          <p:nvPr/>
        </p:nvSpPr>
        <p:spPr>
          <a:xfrm>
            <a:off x="1195588" y="4197370"/>
            <a:ext cx="9800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400" dirty="0">
                <a:hlinkClick r:id="rId2"/>
              </a:rPr>
              <a:t>http://www.rdpe.com/uk/men-load.htm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7612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40229" y="1159099"/>
            <a:ext cx="10970959" cy="2324331"/>
          </a:xfrm>
        </p:spPr>
        <p:txBody>
          <a:bodyPr/>
          <a:lstStyle/>
          <a:p>
            <a:r>
              <a:rPr lang="es-CO" b="1" u="sng" dirty="0" smtClean="0"/>
              <a:t>Construcción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817257"/>
            <a:ext cx="5547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Hilo Metálico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Película Metálica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Galgas semiconductoras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….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97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1" y="1696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05004"/>
              </p:ext>
            </p:extLst>
          </p:nvPr>
        </p:nvGraphicFramePr>
        <p:xfrm>
          <a:off x="1842750" y="1296482"/>
          <a:ext cx="8971638" cy="555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3" name="Visio" r:id="rId3" imgW="4894783" imgH="3028493" progId="Visio.Drawing.11">
                  <p:embed/>
                </p:oleObj>
              </mc:Choice>
              <mc:Fallback>
                <p:oleObj name="Visio" r:id="rId3" imgW="4894783" imgH="3028493" progId="Visio.Drawing.11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750" y="1296482"/>
                        <a:ext cx="8971638" cy="5554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716604" y="473145"/>
            <a:ext cx="52239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CO" sz="4000" b="1"/>
              <a:t>Galgas de hilo metálico</a:t>
            </a:r>
            <a:r>
              <a:rPr lang="en-US" altLang="es-CO" sz="4000"/>
              <a:t>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310687" y="651419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altLang="es-CO" sz="1600" b="1" dirty="0"/>
              <a:t>© </a:t>
            </a:r>
            <a:r>
              <a:rPr lang="es-ES" altLang="es-CO" sz="1600" b="1" dirty="0" err="1"/>
              <a:t>ITES</a:t>
            </a:r>
            <a:r>
              <a:rPr lang="es-ES" altLang="es-CO" sz="1600" b="1" dirty="0"/>
              <a:t>-Paraninfo</a:t>
            </a:r>
            <a:endParaRPr lang="en-US" alt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09764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358597" y="473145"/>
            <a:ext cx="59383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CO" sz="4000" b="1"/>
              <a:t>Galgas de película metálica</a:t>
            </a:r>
            <a:endParaRPr lang="en-US" altLang="es-CO" sz="40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310687" y="651419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altLang="es-CO" sz="1600" b="1" dirty="0"/>
              <a:t>© </a:t>
            </a:r>
            <a:r>
              <a:rPr lang="es-ES" altLang="es-CO" sz="1600" b="1" dirty="0" err="1"/>
              <a:t>ITES</a:t>
            </a:r>
            <a:r>
              <a:rPr lang="es-ES" altLang="es-CO" sz="1600" b="1" dirty="0"/>
              <a:t>-Paraninfo</a:t>
            </a:r>
            <a:endParaRPr lang="en-US" altLang="es-CO" sz="1600" b="1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051438"/>
              </p:ext>
            </p:extLst>
          </p:nvPr>
        </p:nvGraphicFramePr>
        <p:xfrm>
          <a:off x="1247672" y="1463913"/>
          <a:ext cx="10160205" cy="496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7" name="Visio" r:id="rId3" imgW="5704637" imgH="2792882" progId="Visio.Drawing.6">
                  <p:embed/>
                </p:oleObj>
              </mc:Choice>
              <mc:Fallback>
                <p:oleObj name="Visio" r:id="rId3" imgW="5704637" imgH="2792882" progId="Visio.Drawing.6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672" y="1463913"/>
                        <a:ext cx="10160205" cy="4963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4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1" y="2248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35210"/>
              </p:ext>
            </p:extLst>
          </p:nvPr>
        </p:nvGraphicFramePr>
        <p:xfrm>
          <a:off x="4727575" y="1541970"/>
          <a:ext cx="4258773" cy="497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1" name="Visio" r:id="rId3" imgW="1709318" imgH="1986077" progId="Visio.Drawing.6">
                  <p:embed/>
                </p:oleObj>
              </mc:Choice>
              <mc:Fallback>
                <p:oleObj name="Visio" r:id="rId3" imgW="1709318" imgH="1986077" progId="Visio.Drawing.6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541970"/>
                        <a:ext cx="4258773" cy="4972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670790" y="473145"/>
            <a:ext cx="53155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CO" sz="4000" b="1"/>
              <a:t>Galgas semiconductoras</a:t>
            </a:r>
            <a:endParaRPr lang="en-US" altLang="es-CO" sz="400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310687" y="651419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altLang="es-CO" sz="1600" b="1" dirty="0"/>
              <a:t>© </a:t>
            </a:r>
            <a:r>
              <a:rPr lang="es-ES" altLang="es-CO" sz="1600" b="1" dirty="0" err="1"/>
              <a:t>ITES</a:t>
            </a:r>
            <a:r>
              <a:rPr lang="es-ES" altLang="es-CO" sz="1600" b="1" dirty="0"/>
              <a:t>-Paraninfo</a:t>
            </a:r>
            <a:endParaRPr lang="en-US" alt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69138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220057" y="477908"/>
            <a:ext cx="5869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CO" sz="4000" b="1"/>
              <a:t>Otras formas constructivas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524001" y="2220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39742"/>
              </p:ext>
            </p:extLst>
          </p:nvPr>
        </p:nvGraphicFramePr>
        <p:xfrm>
          <a:off x="560527" y="1700214"/>
          <a:ext cx="11070610" cy="419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3" name="Visio" r:id="rId3" imgW="5740298" imgH="2112264" progId="Visio.Drawing.6">
                  <p:embed/>
                </p:oleObj>
              </mc:Choice>
              <mc:Fallback>
                <p:oleObj name="Visio" r:id="rId3" imgW="5740298" imgH="2112264" progId="Visio.Drawing.6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27" y="1700214"/>
                        <a:ext cx="11070610" cy="4198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310687" y="6469200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altLang="es-CO" sz="1600" b="1"/>
              <a:t>© ITES-Paraninfo</a:t>
            </a:r>
            <a:endParaRPr lang="en-US" altLang="es-CO" sz="1600" b="1"/>
          </a:p>
        </p:txBody>
      </p:sp>
    </p:spTree>
    <p:extLst>
      <p:ext uri="{BB962C8B-B14F-4D97-AF65-F5344CB8AC3E}">
        <p14:creationId xmlns:p14="http://schemas.microsoft.com/office/powerpoint/2010/main" val="357854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209393" y="3483429"/>
            <a:ext cx="5547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err="1" smtClean="0"/>
              <a:t>Uniaxial</a:t>
            </a:r>
            <a:endParaRPr lang="es-CO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Biaxial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 Roseta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3600" dirty="0" smtClean="0"/>
              <a:t>Rectangular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3600" dirty="0" smtClean="0"/>
              <a:t>Aplicaciones</a:t>
            </a:r>
          </a:p>
        </p:txBody>
      </p:sp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740229" y="825271"/>
            <a:ext cx="10970959" cy="2324331"/>
          </a:xfrm>
        </p:spPr>
        <p:txBody>
          <a:bodyPr/>
          <a:lstStyle/>
          <a:p>
            <a:r>
              <a:rPr lang="es-CO" b="1" u="sng" dirty="0" smtClean="0"/>
              <a:t>Aplicación según su geométrica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4484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>
                <a:solidFill>
                  <a:srgbClr val="FF0000"/>
                </a:solidFill>
              </a:rPr>
              <a:t>1. Galga </a:t>
            </a:r>
            <a:r>
              <a:rPr lang="es-CO" b="1" u="sng" dirty="0" err="1" smtClean="0">
                <a:solidFill>
                  <a:srgbClr val="FF0000"/>
                </a:solidFill>
              </a:rPr>
              <a:t>Uniaxial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25" y="1555069"/>
            <a:ext cx="27241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2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>
                <a:solidFill>
                  <a:srgbClr val="FF0000"/>
                </a:solidFill>
              </a:rPr>
              <a:t>2. Galga Biaxial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79" y="1516517"/>
            <a:ext cx="4612821" cy="46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2462311"/>
            <a:ext cx="6640174" cy="715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GALGAS </a:t>
            </a:r>
            <a:r>
              <a:rPr lang="es-CO" b="1" dirty="0" err="1" smtClean="0">
                <a:solidFill>
                  <a:srgbClr val="FF0000"/>
                </a:solidFill>
              </a:rPr>
              <a:t>EXTENSIOMÉTRICAS</a:t>
            </a:r>
            <a:endParaRPr lang="es-CO" b="1" dirty="0" smtClean="0">
              <a:solidFill>
                <a:srgbClr val="FF0000"/>
              </a:solidFill>
            </a:endParaRPr>
          </a:p>
        </p:txBody>
      </p:sp>
      <p:pic>
        <p:nvPicPr>
          <p:cNvPr id="210946" name="Picture 2" descr="http://www.hbm.com/fileadmin/_processed_/csm_products_overview_strain-gauges_c76a985fb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"/>
          <a:stretch/>
        </p:blipFill>
        <p:spPr bwMode="auto">
          <a:xfrm>
            <a:off x="5874976" y="3198789"/>
            <a:ext cx="5429250" cy="36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>
                <a:solidFill>
                  <a:srgbClr val="FF0000"/>
                </a:solidFill>
              </a:rPr>
              <a:t>3. Tipo Roseta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69" y="1690688"/>
            <a:ext cx="4141560" cy="41415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555" y="1690688"/>
            <a:ext cx="4133850" cy="41338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75469" y="6052457"/>
            <a:ext cx="414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Roseta Rectangular</a:t>
            </a:r>
            <a:endParaRPr lang="es-CO" sz="2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515555" y="6052457"/>
            <a:ext cx="413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Roseta Delta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58481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209393" y="3947885"/>
            <a:ext cx="5547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 Viga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Tipos S o Z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 Anillo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Aplicaciones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740229" y="1159099"/>
            <a:ext cx="10970959" cy="232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smtClean="0"/>
              <a:t>Tipo y aplicaciones de las Galgas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3710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1" y="1559461"/>
            <a:ext cx="8239201" cy="496706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>
                <a:solidFill>
                  <a:srgbClr val="FF0000"/>
                </a:solidFill>
              </a:rPr>
              <a:t>1. Tipo Viga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22210" name="Picture 2" descr="http://es.omega.com/pressure/images/LCM501_LCM511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119" y="2527816"/>
            <a:ext cx="3566486" cy="35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7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>
                <a:solidFill>
                  <a:srgbClr val="FF0000"/>
                </a:solidFill>
              </a:rPr>
              <a:t>2. Tipo S o Z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88085" cy="4811712"/>
          </a:xfrm>
          <a:prstGeom prst="rect">
            <a:avLst/>
          </a:prstGeom>
        </p:spPr>
      </p:pic>
      <p:pic>
        <p:nvPicPr>
          <p:cNvPr id="221186" name="Picture 2" descr="http://www.rdpe.com/images/load/r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076" y="2290170"/>
            <a:ext cx="4849326" cy="361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0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>
                <a:solidFill>
                  <a:srgbClr val="FF0000"/>
                </a:solidFill>
              </a:rPr>
              <a:t>3. Tipo Anillo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655"/>
            <a:ext cx="5277275" cy="4903295"/>
          </a:xfrm>
          <a:prstGeom prst="rect">
            <a:avLst/>
          </a:prstGeom>
        </p:spPr>
      </p:pic>
      <p:pic>
        <p:nvPicPr>
          <p:cNvPr id="224258" name="Picture 2" descr="http://www.rdpe.com/images/load/slc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22" y="2258126"/>
            <a:ext cx="4762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0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24001" y="1834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31764"/>
              </p:ext>
            </p:extLst>
          </p:nvPr>
        </p:nvGraphicFramePr>
        <p:xfrm>
          <a:off x="6181860" y="67950"/>
          <a:ext cx="5829848" cy="304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5" name="Visio" r:id="rId3" imgW="8579510" imgH="4564380" progId="Visio.Drawing.6">
                  <p:embed/>
                </p:oleObj>
              </mc:Choice>
              <mc:Fallback>
                <p:oleObj name="Visio" r:id="rId3" imgW="8579510" imgH="4564380" progId="Visio.Drawing.6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860" y="67950"/>
                        <a:ext cx="5829848" cy="30434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09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52670"/>
              </p:ext>
            </p:extLst>
          </p:nvPr>
        </p:nvGraphicFramePr>
        <p:xfrm>
          <a:off x="1592821" y="2569606"/>
          <a:ext cx="8748712" cy="4292680"/>
        </p:xfrm>
        <a:graphic>
          <a:graphicData uri="http://schemas.openxmlformats.org/drawingml/2006/table">
            <a:tbl>
              <a:tblPr/>
              <a:tblGrid>
                <a:gridCol w="2300555">
                  <a:extLst>
                    <a:ext uri="{9D8B030D-6E8A-4147-A177-3AD203B41FA5}">
                      <a16:colId xmlns:a16="http://schemas.microsoft.com/office/drawing/2014/main" val="3229823761"/>
                    </a:ext>
                  </a:extLst>
                </a:gridCol>
                <a:gridCol w="3223210">
                  <a:extLst>
                    <a:ext uri="{9D8B030D-6E8A-4147-A177-3AD203B41FA5}">
                      <a16:colId xmlns:a16="http://schemas.microsoft.com/office/drawing/2014/main" val="538348677"/>
                    </a:ext>
                  </a:extLst>
                </a:gridCol>
                <a:gridCol w="3224947">
                  <a:extLst>
                    <a:ext uri="{9D8B030D-6E8A-4147-A177-3AD203B41FA5}">
                      <a16:colId xmlns:a16="http://schemas.microsoft.com/office/drawing/2014/main" val="2511926310"/>
                    </a:ext>
                  </a:extLst>
                </a:gridCol>
              </a:tblGrid>
              <a:tr h="3701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Tipos de célula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Aplicaciones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88037"/>
                  </a:ext>
                </a:extLst>
              </a:tr>
              <a:tr h="366977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trabajo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Tracción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 de peso</a:t>
                      </a:r>
                      <a:endParaRPr kumimoji="0" lang="en-US" altLang="es-C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Medidas on-line</a:t>
                      </a:r>
                      <a:endParaRPr kumimoji="0" lang="en-US" altLang="es-C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 general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567527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Compresión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46757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Tracción/compresión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01905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Fatiga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Ensayos dinámicos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777227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89"/>
                  </a:ext>
                </a:extLst>
              </a:tr>
              <a:tr h="36697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Margen de medida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Microcélulas</a:t>
                      </a: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carga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 precisión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401245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Margen amplio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 general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97890"/>
                  </a:ext>
                </a:extLst>
              </a:tr>
              <a:tr h="36697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Comportamiento dinámico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Fatiga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sometidos a fatiga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582"/>
                  </a:ext>
                </a:extLst>
              </a:tr>
              <a:tr h="63386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 velocidad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Vibración</a:t>
                      </a:r>
                      <a:endParaRPr kumimoji="0" lang="en-US" altLang="es-C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Ensayos dinámicos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782469"/>
                  </a:ext>
                </a:extLst>
              </a:tr>
            </a:tbl>
          </a:graphicData>
        </a:graphic>
      </p:graphicFrame>
      <p:sp>
        <p:nvSpPr>
          <p:cNvPr id="22710" name="Text Box 182"/>
          <p:cNvSpPr txBox="1">
            <a:spLocks noChangeArrowheads="1"/>
          </p:cNvSpPr>
          <p:nvPr/>
        </p:nvSpPr>
        <p:spPr bwMode="auto">
          <a:xfrm rot="16200000">
            <a:off x="-1222877" y="3107015"/>
            <a:ext cx="2881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altLang="es-CO" sz="1600" b="1" dirty="0"/>
              <a:t>© </a:t>
            </a:r>
            <a:r>
              <a:rPr lang="es-ES" altLang="es-CO" sz="1600" b="1" dirty="0" err="1"/>
              <a:t>ITES</a:t>
            </a:r>
            <a:r>
              <a:rPr lang="es-ES" altLang="es-CO" sz="1600" b="1" dirty="0"/>
              <a:t>-Paraninfo</a:t>
            </a:r>
            <a:endParaRPr lang="en-US" altLang="es-CO" sz="1600" b="1" dirty="0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3. Aplicaciones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39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24001" y="1834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31764"/>
              </p:ext>
            </p:extLst>
          </p:nvPr>
        </p:nvGraphicFramePr>
        <p:xfrm>
          <a:off x="6181860" y="67950"/>
          <a:ext cx="5829848" cy="304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6" name="Visio" r:id="rId3" imgW="8579510" imgH="4564380" progId="Visio.Drawing.6">
                  <p:embed/>
                </p:oleObj>
              </mc:Choice>
              <mc:Fallback>
                <p:oleObj name="Visio" r:id="rId3" imgW="8579510" imgH="4564380" progId="Visio.Drawing.6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860" y="67950"/>
                        <a:ext cx="5829848" cy="30434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09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52670"/>
              </p:ext>
            </p:extLst>
          </p:nvPr>
        </p:nvGraphicFramePr>
        <p:xfrm>
          <a:off x="1592821" y="2569606"/>
          <a:ext cx="8748712" cy="4292680"/>
        </p:xfrm>
        <a:graphic>
          <a:graphicData uri="http://schemas.openxmlformats.org/drawingml/2006/table">
            <a:tbl>
              <a:tblPr/>
              <a:tblGrid>
                <a:gridCol w="2300555">
                  <a:extLst>
                    <a:ext uri="{9D8B030D-6E8A-4147-A177-3AD203B41FA5}">
                      <a16:colId xmlns:a16="http://schemas.microsoft.com/office/drawing/2014/main" val="3229823761"/>
                    </a:ext>
                  </a:extLst>
                </a:gridCol>
                <a:gridCol w="3223210">
                  <a:extLst>
                    <a:ext uri="{9D8B030D-6E8A-4147-A177-3AD203B41FA5}">
                      <a16:colId xmlns:a16="http://schemas.microsoft.com/office/drawing/2014/main" val="538348677"/>
                    </a:ext>
                  </a:extLst>
                </a:gridCol>
                <a:gridCol w="3224947">
                  <a:extLst>
                    <a:ext uri="{9D8B030D-6E8A-4147-A177-3AD203B41FA5}">
                      <a16:colId xmlns:a16="http://schemas.microsoft.com/office/drawing/2014/main" val="2511926310"/>
                    </a:ext>
                  </a:extLst>
                </a:gridCol>
              </a:tblGrid>
              <a:tr h="3701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Tipos de célula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Aplicaciones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88037"/>
                  </a:ext>
                </a:extLst>
              </a:tr>
              <a:tr h="366977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trabajo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Tracción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 de peso</a:t>
                      </a:r>
                      <a:endParaRPr kumimoji="0" lang="en-US" altLang="es-C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Medidas on-line</a:t>
                      </a:r>
                      <a:endParaRPr kumimoji="0" lang="en-US" altLang="es-C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 general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567527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Compresión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46757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Tracción/compresión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01905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Fatiga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Ensayos dinámicos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777227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89"/>
                  </a:ext>
                </a:extLst>
              </a:tr>
              <a:tr h="36697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Margen de medida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Microcélulas</a:t>
                      </a: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carga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 precisión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401245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Margen amplio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 general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97890"/>
                  </a:ext>
                </a:extLst>
              </a:tr>
              <a:tr h="36697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Comportamiento dinámico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Fatiga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sometidos a fatiga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582"/>
                  </a:ext>
                </a:extLst>
              </a:tr>
              <a:tr h="63386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 velocidad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Vibración</a:t>
                      </a:r>
                      <a:endParaRPr kumimoji="0" lang="en-US" altLang="es-C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Ensayos dinámicos</a:t>
                      </a:r>
                    </a:p>
                  </a:txBody>
                  <a:tcPr marL="100085" marR="100085" marT="50042" marB="50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782469"/>
                  </a:ext>
                </a:extLst>
              </a:tr>
            </a:tbl>
          </a:graphicData>
        </a:graphic>
      </p:graphicFrame>
      <p:sp>
        <p:nvSpPr>
          <p:cNvPr id="22710" name="Text Box 182"/>
          <p:cNvSpPr txBox="1">
            <a:spLocks noChangeArrowheads="1"/>
          </p:cNvSpPr>
          <p:nvPr/>
        </p:nvSpPr>
        <p:spPr bwMode="auto">
          <a:xfrm rot="16200000">
            <a:off x="-1222877" y="3107015"/>
            <a:ext cx="2881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altLang="es-CO" sz="1600" b="1" dirty="0"/>
              <a:t>© </a:t>
            </a:r>
            <a:r>
              <a:rPr lang="es-ES" altLang="es-CO" sz="1600" b="1" dirty="0" err="1"/>
              <a:t>ITES</a:t>
            </a:r>
            <a:r>
              <a:rPr lang="es-ES" altLang="es-CO" sz="1600" b="1" dirty="0"/>
              <a:t>-Paraninfo</a:t>
            </a:r>
            <a:endParaRPr lang="en-US" altLang="es-CO" sz="1600" b="1" dirty="0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3. Aplicaciones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9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24001" y="1834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3. Aplicaciones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9" y="2148090"/>
            <a:ext cx="11744325" cy="30956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98078" y="5701117"/>
            <a:ext cx="1174432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galgas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extensiometricas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laboratorio de mecánica de materiales depara obtener la deformación en elementos sometidos a cargas combinadas.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España</a:t>
            </a:r>
          </a:p>
        </p:txBody>
      </p:sp>
    </p:spTree>
    <p:extLst>
      <p:ext uri="{BB962C8B-B14F-4D97-AF65-F5344CB8AC3E}">
        <p14:creationId xmlns:p14="http://schemas.microsoft.com/office/powerpoint/2010/main" val="84055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24001" y="1834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3. Aplicaciones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3790"/>
            <a:ext cx="11734800" cy="40386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98078" y="5688238"/>
            <a:ext cx="1174432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galgas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extensiometricas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laboratorio de mecánica de materiales depara obtener la deformación en elementos sometidos a cargas combinadas.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España</a:t>
            </a:r>
          </a:p>
        </p:txBody>
      </p:sp>
    </p:spTree>
    <p:extLst>
      <p:ext uri="{BB962C8B-B14F-4D97-AF65-F5344CB8AC3E}">
        <p14:creationId xmlns:p14="http://schemas.microsoft.com/office/powerpoint/2010/main" val="370350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24001" y="1834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3. Aplicaciones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7630"/>
            <a:ext cx="105251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27049" y="1159099"/>
            <a:ext cx="11184139" cy="2324331"/>
          </a:xfrm>
        </p:spPr>
        <p:txBody>
          <a:bodyPr/>
          <a:lstStyle/>
          <a:p>
            <a:r>
              <a:rPr lang="es-CO" b="1" u="sng" dirty="0" smtClean="0"/>
              <a:t>Características de una Galga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817257"/>
            <a:ext cx="5547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Definición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Símbolo </a:t>
            </a:r>
            <a:r>
              <a:rPr lang="es-CO" sz="3600" dirty="0" smtClean="0"/>
              <a:t>eléctrico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Aspecto físico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91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24001" y="1834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3. Aplicaciones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5021"/>
            <a:ext cx="10534650" cy="24288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98078" y="5701117"/>
            <a:ext cx="1174432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galgas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extensiometricas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laboratorio de mecánica de materiales depara obtener la deformación en elementos sometidos a cargas combinadas.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España</a:t>
            </a:r>
          </a:p>
        </p:txBody>
      </p:sp>
    </p:spTree>
    <p:extLst>
      <p:ext uri="{BB962C8B-B14F-4D97-AF65-F5344CB8AC3E}">
        <p14:creationId xmlns:p14="http://schemas.microsoft.com/office/powerpoint/2010/main" val="1912964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24001" y="1834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3. Aplicaciones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2210"/>
            <a:ext cx="10496550" cy="35337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98078" y="5701117"/>
            <a:ext cx="11744325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galgas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extensiometricas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laboratorio de mecánica de materiales depara obtener la deformación en elementos sometidos a cargas combinadas.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España</a:t>
            </a:r>
          </a:p>
        </p:txBody>
      </p:sp>
    </p:spTree>
    <p:extLst>
      <p:ext uri="{BB962C8B-B14F-4D97-AF65-F5344CB8AC3E}">
        <p14:creationId xmlns:p14="http://schemas.microsoft.com/office/powerpoint/2010/main" val="3860457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Modelo matemático Galgas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5515429" y="3817257"/>
            <a:ext cx="5832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Definiciones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Modelo lineal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Coeficiente de temperatura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12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Galgas: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12443" y="1489431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Galgas: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Son transductores que se basan en la variación de la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resistencia eléctrica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debida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a la </a:t>
            </a:r>
            <a:r>
              <a:rPr lang="es-CO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deformación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mecánica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12443" y="1489431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Galgas: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Son transductores que se basan en la variación de la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resistencia eléctrica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debida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a la </a:t>
            </a:r>
            <a:r>
              <a:rPr lang="es-CO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deformación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mecánica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2" name="Flecha abajo 1"/>
          <p:cNvSpPr/>
          <p:nvPr/>
        </p:nvSpPr>
        <p:spPr>
          <a:xfrm>
            <a:off x="5387662" y="3243757"/>
            <a:ext cx="1416676" cy="161157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3535799" y="5214802"/>
            <a:ext cx="50688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Efecto </a:t>
            </a:r>
            <a:r>
              <a:rPr lang="es-CO" sz="4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piezorresistivo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3098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12443" y="1489431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Galgas: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Son transductores que se basan en la variación de la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resistencia eléctrica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debida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a la </a:t>
            </a:r>
            <a:r>
              <a:rPr lang="es-CO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deformación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mecánica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12443" y="3483509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Efecto 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Piezorresistivo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Propiedad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de algunos materiales conductores y semiconductores, cuya resistencia eléctrica cambia cuando se los </a:t>
            </a:r>
            <a:r>
              <a:rPr lang="es-CO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somete a un esfuerzo o estrés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 mecánico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que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los deforma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26306" name="Picture 2" descr="http://www.elandroidelibre.com/wp-content/uploads/2015/06/Wikipedia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41686" r="51496" b="36235"/>
          <a:stretch/>
        </p:blipFill>
        <p:spPr bwMode="auto">
          <a:xfrm>
            <a:off x="8089139" y="5891036"/>
            <a:ext cx="3130404" cy="9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1" y="1228271"/>
            <a:ext cx="4831130" cy="562972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574971" y="3431956"/>
            <a:ext cx="509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u="sng" dirty="0" smtClean="0"/>
              <a:t>Tensión – Tracción – Esfuerzo</a:t>
            </a:r>
            <a:endParaRPr lang="es-CO" sz="3200" b="1" u="sng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574971" y="5355100"/>
            <a:ext cx="4963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u="sng" dirty="0" smtClean="0"/>
              <a:t>Compresión – </a:t>
            </a:r>
            <a:r>
              <a:rPr lang="es-CO" sz="3200" b="1" u="sng" dirty="0" err="1" smtClean="0"/>
              <a:t>Estres</a:t>
            </a:r>
            <a:endParaRPr lang="es-CO" sz="3200" b="1" u="sng" dirty="0"/>
          </a:p>
        </p:txBody>
      </p:sp>
    </p:spTree>
    <p:extLst>
      <p:ext uri="{BB962C8B-B14F-4D97-AF65-F5344CB8AC3E}">
        <p14:creationId xmlns:p14="http://schemas.microsoft.com/office/powerpoint/2010/main" val="16249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1" y="1228271"/>
            <a:ext cx="4831130" cy="562972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574971" y="3431956"/>
            <a:ext cx="509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u="sng" dirty="0" smtClean="0"/>
              <a:t>Tensión – Tracción</a:t>
            </a:r>
            <a:endParaRPr lang="es-CO" sz="3200" b="1" u="sng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574971" y="5355100"/>
            <a:ext cx="4963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u="sng" dirty="0" smtClean="0"/>
              <a:t>Compresión – Estrés</a:t>
            </a:r>
            <a:endParaRPr lang="es-CO" sz="3200" b="1" u="sng" dirty="0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8429922" y="4086769"/>
            <a:ext cx="1384612" cy="700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F (+)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8429922" y="6009911"/>
            <a:ext cx="1384612" cy="700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F (-)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12443" y="1489431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Esfuerzo (</a:t>
            </a:r>
            <a:r>
              <a:rPr lang="el-GR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σ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):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Fuerza externa por unidad de área transversal que actúa sobre un objeto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65" y="2917371"/>
            <a:ext cx="9120903" cy="3780146"/>
          </a:xfrm>
          <a:prstGeom prst="rect">
            <a:avLst/>
          </a:prstGeom>
        </p:spPr>
      </p:pic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91368"/>
              </p:ext>
            </p:extLst>
          </p:nvPr>
        </p:nvGraphicFramePr>
        <p:xfrm>
          <a:off x="7799018" y="2078216"/>
          <a:ext cx="1333128" cy="61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9" name="Equation" r:id="rId4" imgW="609480" imgH="279360" progId="Equation.DSMT4">
                  <p:embed/>
                </p:oleObj>
              </mc:Choice>
              <mc:Fallback>
                <p:oleObj name="Equation" r:id="rId4" imgW="609480" imgH="27936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018" y="2078216"/>
                        <a:ext cx="1333128" cy="611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1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38200" y="2828836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Son transductores que se basan en la variación de la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resistencia eléctrica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debida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a la </a:t>
            </a:r>
            <a:r>
              <a:rPr lang="es-CO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deformación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mecánica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1702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Definición</a:t>
            </a:r>
            <a:endParaRPr lang="es-CO" sz="4800" b="1" i="1"/>
          </a:p>
        </p:txBody>
      </p:sp>
    </p:spTree>
    <p:extLst>
      <p:ext uri="{BB962C8B-B14F-4D97-AF65-F5344CB8AC3E}">
        <p14:creationId xmlns:p14="http://schemas.microsoft.com/office/powerpoint/2010/main" val="40971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14" name="Picture 2" descr="https://upload.wikimedia.org/wikipedia/commons/3/32/Resistividad_electric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t="4186" r="3087" b="6548"/>
          <a:stretch/>
        </p:blipFill>
        <p:spPr bwMode="auto">
          <a:xfrm>
            <a:off x="1558369" y="1632630"/>
            <a:ext cx="9498368" cy="452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9030" b="50008"/>
          <a:stretch/>
        </p:blipFill>
        <p:spPr>
          <a:xfrm>
            <a:off x="838200" y="951716"/>
            <a:ext cx="7492006" cy="2952628"/>
          </a:xfrm>
          <a:prstGeom prst="rect">
            <a:avLst/>
          </a:prstGeom>
        </p:spPr>
      </p:pic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76269"/>
              </p:ext>
            </p:extLst>
          </p:nvPr>
        </p:nvGraphicFramePr>
        <p:xfrm>
          <a:off x="8084457" y="1466631"/>
          <a:ext cx="3101295" cy="162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9" name="Equation" r:id="rId4" imgW="825480" imgH="431640" progId="Equation.DSMT4">
                  <p:embed/>
                </p:oleObj>
              </mc:Choice>
              <mc:Fallback>
                <p:oleObj name="Equation" r:id="rId4" imgW="825480" imgH="431640" progId="Equation.DSMT4">
                  <p:embed/>
                  <p:pic>
                    <p:nvPicPr>
                      <p:cNvPr id="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457" y="1466631"/>
                        <a:ext cx="3101295" cy="1621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3062514" y="1120311"/>
            <a:ext cx="1623786" cy="767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995251"/>
              </p:ext>
            </p:extLst>
          </p:nvPr>
        </p:nvGraphicFramePr>
        <p:xfrm>
          <a:off x="3582557" y="1137953"/>
          <a:ext cx="7143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0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557" y="1137953"/>
                        <a:ext cx="7143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3175422" y="2454071"/>
            <a:ext cx="1623786" cy="767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19874"/>
              </p:ext>
            </p:extLst>
          </p:nvPr>
        </p:nvGraphicFramePr>
        <p:xfrm>
          <a:off x="3605575" y="2498486"/>
          <a:ext cx="6683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1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575" y="2498486"/>
                        <a:ext cx="6683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9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9030" b="50008"/>
          <a:stretch/>
        </p:blipFill>
        <p:spPr>
          <a:xfrm>
            <a:off x="838200" y="951716"/>
            <a:ext cx="7492006" cy="2952628"/>
          </a:xfrm>
          <a:prstGeom prst="rect">
            <a:avLst/>
          </a:prstGeom>
        </p:spPr>
      </p:pic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92179"/>
              </p:ext>
            </p:extLst>
          </p:nvPr>
        </p:nvGraphicFramePr>
        <p:xfrm>
          <a:off x="8084457" y="1466631"/>
          <a:ext cx="3101295" cy="162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5" name="Equation" r:id="rId4" imgW="825480" imgH="431640" progId="Equation.DSMT4">
                  <p:embed/>
                </p:oleObj>
              </mc:Choice>
              <mc:Fallback>
                <p:oleObj name="Equation" r:id="rId4" imgW="825480" imgH="43164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457" y="1466631"/>
                        <a:ext cx="3101295" cy="1621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3062514" y="1120311"/>
            <a:ext cx="1623786" cy="767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722668"/>
              </p:ext>
            </p:extLst>
          </p:nvPr>
        </p:nvGraphicFramePr>
        <p:xfrm>
          <a:off x="3582557" y="1137953"/>
          <a:ext cx="7143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6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557" y="1137953"/>
                        <a:ext cx="7143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3175422" y="2454071"/>
            <a:ext cx="1623786" cy="767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233278"/>
              </p:ext>
            </p:extLst>
          </p:nvPr>
        </p:nvGraphicFramePr>
        <p:xfrm>
          <a:off x="3605575" y="2498486"/>
          <a:ext cx="6683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7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575" y="2498486"/>
                        <a:ext cx="6683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59115" r="9030"/>
          <a:stretch/>
        </p:blipFill>
        <p:spPr>
          <a:xfrm>
            <a:off x="838200" y="4443211"/>
            <a:ext cx="7492006" cy="241478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127851" y="4013154"/>
            <a:ext cx="1623786" cy="767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340701" y="5512158"/>
            <a:ext cx="1623786" cy="597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25071"/>
              </p:ext>
            </p:extLst>
          </p:nvPr>
        </p:nvGraphicFramePr>
        <p:xfrm>
          <a:off x="3032125" y="5391150"/>
          <a:ext cx="19097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8" name="Equation" r:id="rId10" imgW="507960" imgH="228600" progId="Equation.DSMT4">
                  <p:embed/>
                </p:oleObj>
              </mc:Choice>
              <mc:Fallback>
                <p:oleObj name="Equation" r:id="rId10" imgW="50796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391150"/>
                        <a:ext cx="19097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51900"/>
              </p:ext>
            </p:extLst>
          </p:nvPr>
        </p:nvGraphicFramePr>
        <p:xfrm>
          <a:off x="2940050" y="3905250"/>
          <a:ext cx="19526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9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905250"/>
                        <a:ext cx="19526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9030" b="50008"/>
          <a:stretch/>
        </p:blipFill>
        <p:spPr>
          <a:xfrm>
            <a:off x="838200" y="951716"/>
            <a:ext cx="7492006" cy="2952628"/>
          </a:xfrm>
          <a:prstGeom prst="rect">
            <a:avLst/>
          </a:prstGeom>
        </p:spPr>
      </p:pic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92179"/>
              </p:ext>
            </p:extLst>
          </p:nvPr>
        </p:nvGraphicFramePr>
        <p:xfrm>
          <a:off x="8084457" y="1466631"/>
          <a:ext cx="3101295" cy="162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4" name="Equation" r:id="rId4" imgW="825480" imgH="431640" progId="Equation.DSMT4">
                  <p:embed/>
                </p:oleObj>
              </mc:Choice>
              <mc:Fallback>
                <p:oleObj name="Equation" r:id="rId4" imgW="825480" imgH="43164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457" y="1466631"/>
                        <a:ext cx="3101295" cy="1621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3062514" y="1120311"/>
            <a:ext cx="1623786" cy="767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722668"/>
              </p:ext>
            </p:extLst>
          </p:nvPr>
        </p:nvGraphicFramePr>
        <p:xfrm>
          <a:off x="3582557" y="1137953"/>
          <a:ext cx="7143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5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557" y="1137953"/>
                        <a:ext cx="7143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3175422" y="2454071"/>
            <a:ext cx="1623786" cy="767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233278"/>
              </p:ext>
            </p:extLst>
          </p:nvPr>
        </p:nvGraphicFramePr>
        <p:xfrm>
          <a:off x="3605575" y="2498486"/>
          <a:ext cx="6683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6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575" y="2498486"/>
                        <a:ext cx="6683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59115" r="9030"/>
          <a:stretch/>
        </p:blipFill>
        <p:spPr>
          <a:xfrm>
            <a:off x="838200" y="4443211"/>
            <a:ext cx="7492006" cy="241478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127851" y="4013154"/>
            <a:ext cx="1623786" cy="767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340701" y="5512158"/>
            <a:ext cx="1623786" cy="597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58265"/>
              </p:ext>
            </p:extLst>
          </p:nvPr>
        </p:nvGraphicFramePr>
        <p:xfrm>
          <a:off x="3032125" y="5391150"/>
          <a:ext cx="19097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7" name="Equation" r:id="rId10" imgW="507960" imgH="228600" progId="Equation.DSMT4">
                  <p:embed/>
                </p:oleObj>
              </mc:Choice>
              <mc:Fallback>
                <p:oleObj name="Equation" r:id="rId10" imgW="507960" imgH="2286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391150"/>
                        <a:ext cx="19097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51900"/>
              </p:ext>
            </p:extLst>
          </p:nvPr>
        </p:nvGraphicFramePr>
        <p:xfrm>
          <a:off x="2940050" y="3905250"/>
          <a:ext cx="19526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8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1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905250"/>
                        <a:ext cx="19526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00933"/>
              </p:ext>
            </p:extLst>
          </p:nvPr>
        </p:nvGraphicFramePr>
        <p:xfrm>
          <a:off x="7715563" y="5295900"/>
          <a:ext cx="419617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9" name="Equation" r:id="rId14" imgW="1295280" imgH="482400" progId="Equation.DSMT4">
                  <p:embed/>
                </p:oleObj>
              </mc:Choice>
              <mc:Fallback>
                <p:oleObj name="Equation" r:id="rId14" imgW="1295280" imgH="48240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563" y="5295900"/>
                        <a:ext cx="419617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6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12443" y="1489431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Deformación (</a:t>
            </a:r>
            <a:r>
              <a:rPr lang="el-GR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ε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):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Cambio de longitud (con respecto a la longitud inicial)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24429"/>
              </p:ext>
            </p:extLst>
          </p:nvPr>
        </p:nvGraphicFramePr>
        <p:xfrm>
          <a:off x="4470400" y="3427413"/>
          <a:ext cx="291147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7" name="Equation" r:id="rId3" imgW="774360" imgH="444240" progId="Equation.DSMT4">
                  <p:embed/>
                </p:oleObj>
              </mc:Choice>
              <mc:Fallback>
                <p:oleObj name="Equation" r:id="rId3" imgW="774360" imgH="44424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427413"/>
                        <a:ext cx="2911475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9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38200" y="308600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Deformación (</a:t>
            </a:r>
            <a:r>
              <a:rPr lang="el-GR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ε</a:t>
            </a:r>
            <a:r>
              <a:rPr lang="es-CO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Cambio de longitud (con respecto a la longitud inicial)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/>
            <a:r>
              <a:rPr lang="es-CO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Esfuerzo (</a:t>
            </a:r>
            <a:r>
              <a:rPr lang="el-GR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σ</a:t>
            </a:r>
            <a:r>
              <a:rPr lang="es-CO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Fuerza externa por unidad de área transversal que actúa sobre un objeto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417259"/>
              </p:ext>
            </p:extLst>
          </p:nvPr>
        </p:nvGraphicFramePr>
        <p:xfrm>
          <a:off x="3899807" y="4682575"/>
          <a:ext cx="3733903" cy="128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0" name="Equation" r:id="rId3" imgW="406080" imgH="139680" progId="Equation.DSMT4">
                  <p:embed/>
                </p:oleObj>
              </mc:Choice>
              <mc:Fallback>
                <p:oleObj name="Equation" r:id="rId3" imgW="406080" imgH="1396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807" y="4682575"/>
                        <a:ext cx="3733903" cy="1284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6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38200" y="308600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Deformación (</a:t>
            </a:r>
            <a:r>
              <a:rPr lang="el-GR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ε</a:t>
            </a:r>
            <a:r>
              <a:rPr lang="es-CO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Cambio de longitud con respecto a la longitud inicial.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/>
            <a:r>
              <a:rPr lang="es-CO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Esfuerzo (</a:t>
            </a:r>
            <a:r>
              <a:rPr lang="el-GR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σ</a:t>
            </a:r>
            <a:r>
              <a:rPr lang="es-CO" sz="3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Fuerza externa por unidad de área transversal que actúa sobre un objeto.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314218"/>
              </p:ext>
            </p:extLst>
          </p:nvPr>
        </p:nvGraphicFramePr>
        <p:xfrm>
          <a:off x="3492500" y="4508500"/>
          <a:ext cx="455136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5" name="Equation" r:id="rId3" imgW="495000" imgH="177480" progId="Equation.DSMT4">
                  <p:embed/>
                </p:oleObj>
              </mc:Choice>
              <mc:Fallback>
                <p:oleObj name="Equation" r:id="rId3" imgW="495000" imgH="17748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08500"/>
                        <a:ext cx="4551363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0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726633"/>
              </p:ext>
            </p:extLst>
          </p:nvPr>
        </p:nvGraphicFramePr>
        <p:xfrm>
          <a:off x="330200" y="1547488"/>
          <a:ext cx="303371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29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547488"/>
                        <a:ext cx="3033713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3363913" y="2112691"/>
            <a:ext cx="8465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Modulo de elasticidad o Modulo de Young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9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726633"/>
              </p:ext>
            </p:extLst>
          </p:nvPr>
        </p:nvGraphicFramePr>
        <p:xfrm>
          <a:off x="330200" y="1547488"/>
          <a:ext cx="303371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2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547488"/>
                        <a:ext cx="3033713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3363913" y="2112691"/>
            <a:ext cx="8465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Modulo de elasticidad o Modulo de Young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64656" y="3181025"/>
            <a:ext cx="7463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ctr"/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Resistencia de un material a la deformación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4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726633"/>
              </p:ext>
            </p:extLst>
          </p:nvPr>
        </p:nvGraphicFramePr>
        <p:xfrm>
          <a:off x="330200" y="1547488"/>
          <a:ext cx="303371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16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547488"/>
                        <a:ext cx="3033713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3363913" y="2112691"/>
            <a:ext cx="8465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Modulo de elasticidad o Modulo de Young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64656" y="3181025"/>
            <a:ext cx="7463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ctr"/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Resistencia de un material a la deformación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360538"/>
              </p:ext>
            </p:extLst>
          </p:nvPr>
        </p:nvGraphicFramePr>
        <p:xfrm>
          <a:off x="5345114" y="4685210"/>
          <a:ext cx="4248830" cy="104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17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4" y="4685210"/>
                        <a:ext cx="4248830" cy="104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6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62743" y="20846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Símbolo eléctrico</a:t>
            </a:r>
            <a:endParaRPr lang="es-CO" sz="4800" b="1" i="1"/>
          </a:p>
        </p:txBody>
      </p:sp>
      <p:sp>
        <p:nvSpPr>
          <p:cNvPr id="7" name="Rectángulo 6"/>
          <p:cNvSpPr/>
          <p:nvPr/>
        </p:nvSpPr>
        <p:spPr>
          <a:xfrm>
            <a:off x="7947025" y="3152775"/>
            <a:ext cx="2698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6066" name="Picture 2" descr="http://www.unet.edu.ve/~ielectro/GALGAS1_archivos/image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943" y="25788"/>
            <a:ext cx="3106057" cy="343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b="18033"/>
          <a:stretch/>
        </p:blipFill>
        <p:spPr>
          <a:xfrm>
            <a:off x="1262743" y="3613552"/>
            <a:ext cx="9571057" cy="30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726633"/>
              </p:ext>
            </p:extLst>
          </p:nvPr>
        </p:nvGraphicFramePr>
        <p:xfrm>
          <a:off x="330200" y="1547488"/>
          <a:ext cx="303371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5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547488"/>
                        <a:ext cx="3033713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3363913" y="2112691"/>
            <a:ext cx="8465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Modulo de elasticidad o Modulo de Young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725399"/>
                  </p:ext>
                </p:extLst>
              </p:nvPr>
            </p:nvGraphicFramePr>
            <p:xfrm>
              <a:off x="1847056" y="3327258"/>
              <a:ext cx="8228128" cy="326117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3855130">
                      <a:extLst>
                        <a:ext uri="{9D8B030D-6E8A-4147-A177-3AD203B41FA5}">
                          <a16:colId xmlns:a16="http://schemas.microsoft.com/office/drawing/2014/main" val="2275492328"/>
                        </a:ext>
                      </a:extLst>
                    </a:gridCol>
                    <a:gridCol w="4372998">
                      <a:extLst>
                        <a:ext uri="{9D8B030D-6E8A-4147-A177-3AD203B41FA5}">
                          <a16:colId xmlns:a16="http://schemas.microsoft.com/office/drawing/2014/main" val="1270978276"/>
                        </a:ext>
                      </a:extLst>
                    </a:gridCol>
                  </a:tblGrid>
                  <a:tr h="998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 dirty="0">
                              <a:effectLst/>
                            </a:rPr>
                            <a:t>Material</a:t>
                          </a:r>
                          <a:endParaRPr lang="es-CO" sz="3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3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  <m:r>
                                  <a:rPr lang="es-CO" sz="3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CO" sz="3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s-CO" sz="3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O" sz="3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s-CO" sz="32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O" sz="3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es-CO" sz="32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s-CO" sz="3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extLst>
                      <a:ext uri="{0D108BD9-81ED-4DB2-BD59-A6C34878D82A}">
                        <a16:rowId xmlns:a16="http://schemas.microsoft.com/office/drawing/2014/main" val="3265687876"/>
                      </a:ext>
                    </a:extLst>
                  </a:tr>
                  <a:tr h="5657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>
                              <a:effectLst/>
                            </a:rPr>
                            <a:t>Acero</a:t>
                          </a:r>
                          <a:endParaRPr lang="es-CO" sz="3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3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3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79386" marR="179386" marT="0" marB="0" anchor="ctr"/>
                    </a:tc>
                    <a:extLst>
                      <a:ext uri="{0D108BD9-81ED-4DB2-BD59-A6C34878D82A}">
                        <a16:rowId xmlns:a16="http://schemas.microsoft.com/office/drawing/2014/main" val="497434710"/>
                      </a:ext>
                    </a:extLst>
                  </a:tr>
                  <a:tr h="5657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>
                              <a:effectLst/>
                            </a:rPr>
                            <a:t>Cobre</a:t>
                          </a:r>
                          <a:endParaRPr lang="es-CO" sz="3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3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3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79386" marR="179386" marT="0" marB="0" anchor="ctr"/>
                    </a:tc>
                    <a:extLst>
                      <a:ext uri="{0D108BD9-81ED-4DB2-BD59-A6C34878D82A}">
                        <a16:rowId xmlns:a16="http://schemas.microsoft.com/office/drawing/2014/main" val="1471325902"/>
                      </a:ext>
                    </a:extLst>
                  </a:tr>
                  <a:tr h="5657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>
                              <a:effectLst/>
                            </a:rPr>
                            <a:t>Aluminio</a:t>
                          </a:r>
                          <a:endParaRPr lang="es-CO" sz="3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3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3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79386" marR="179386" marT="0" marB="0" anchor="ctr"/>
                    </a:tc>
                    <a:extLst>
                      <a:ext uri="{0D108BD9-81ED-4DB2-BD59-A6C34878D82A}">
                        <a16:rowId xmlns:a16="http://schemas.microsoft.com/office/drawing/2014/main" val="34366025"/>
                      </a:ext>
                    </a:extLst>
                  </a:tr>
                  <a:tr h="5657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 dirty="0">
                              <a:effectLst/>
                            </a:rPr>
                            <a:t>Mercurio</a:t>
                          </a:r>
                          <a:endParaRPr lang="es-CO" sz="3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3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O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3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79386" marR="179386" marT="0" marB="0" anchor="ctr"/>
                    </a:tc>
                    <a:extLst>
                      <a:ext uri="{0D108BD9-81ED-4DB2-BD59-A6C34878D82A}">
                        <a16:rowId xmlns:a16="http://schemas.microsoft.com/office/drawing/2014/main" val="2624137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725399"/>
                  </p:ext>
                </p:extLst>
              </p:nvPr>
            </p:nvGraphicFramePr>
            <p:xfrm>
              <a:off x="1847056" y="3327258"/>
              <a:ext cx="8228128" cy="3292128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3855130">
                      <a:extLst>
                        <a:ext uri="{9D8B030D-6E8A-4147-A177-3AD203B41FA5}">
                          <a16:colId xmlns:a16="http://schemas.microsoft.com/office/drawing/2014/main" val="2275492328"/>
                        </a:ext>
                      </a:extLst>
                    </a:gridCol>
                    <a:gridCol w="4372998">
                      <a:extLst>
                        <a:ext uri="{9D8B030D-6E8A-4147-A177-3AD203B41FA5}">
                          <a16:colId xmlns:a16="http://schemas.microsoft.com/office/drawing/2014/main" val="1270978276"/>
                        </a:ext>
                      </a:extLst>
                    </a:gridCol>
                  </a:tblGrid>
                  <a:tr h="998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 dirty="0">
                              <a:effectLst/>
                            </a:rPr>
                            <a:t>Material</a:t>
                          </a:r>
                          <a:endParaRPr lang="es-CO" sz="3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179386" marR="179386" marT="0" marB="0" anchor="ctr">
                        <a:blipFill>
                          <a:blip r:embed="rId5"/>
                          <a:stretch>
                            <a:fillRect l="-88301" t="-610" r="-557" b="-25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687876"/>
                      </a:ext>
                    </a:extLst>
                  </a:tr>
                  <a:tr h="5735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>
                              <a:effectLst/>
                            </a:rPr>
                            <a:t>Acero</a:t>
                          </a:r>
                          <a:endParaRPr lang="es-CO" sz="3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179386" marR="179386" marT="0" marB="0" anchor="ctr">
                        <a:blipFill>
                          <a:blip r:embed="rId5"/>
                          <a:stretch>
                            <a:fillRect l="-88301" t="-175532" r="-557" b="-340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434710"/>
                      </a:ext>
                    </a:extLst>
                  </a:tr>
                  <a:tr h="5735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>
                              <a:effectLst/>
                            </a:rPr>
                            <a:t>Cobre</a:t>
                          </a:r>
                          <a:endParaRPr lang="es-CO" sz="3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179386" marR="179386" marT="0" marB="0" anchor="ctr">
                        <a:blipFill>
                          <a:blip r:embed="rId5"/>
                          <a:stretch>
                            <a:fillRect l="-88301" t="-272632" r="-557" b="-23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1325902"/>
                      </a:ext>
                    </a:extLst>
                  </a:tr>
                  <a:tr h="5735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>
                              <a:effectLst/>
                            </a:rPr>
                            <a:t>Aluminio</a:t>
                          </a:r>
                          <a:endParaRPr lang="es-CO" sz="3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179386" marR="179386" marT="0" marB="0" anchor="ctr">
                        <a:blipFill>
                          <a:blip r:embed="rId5"/>
                          <a:stretch>
                            <a:fillRect l="-88301" t="-376596" r="-557" b="-139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66025"/>
                      </a:ext>
                    </a:extLst>
                  </a:tr>
                  <a:tr h="5735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200" dirty="0">
                              <a:effectLst/>
                            </a:rPr>
                            <a:t>Mercurio</a:t>
                          </a:r>
                          <a:endParaRPr lang="es-CO" sz="3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179386" marR="179386" marT="0" marB="0"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179386" marR="179386" marT="0" marB="0" anchor="ctr">
                        <a:blipFill>
                          <a:blip r:embed="rId5"/>
                          <a:stretch>
                            <a:fillRect l="-88301" t="-476596" r="-557" b="-39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137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40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45762" name="Picture 2" descr="http://upload.wikimedia.org/wikipedia/commons/3/3c/Esfuerzo-deforma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40" y="1159690"/>
            <a:ext cx="7796120" cy="56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3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Definiciones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1867335" cy="56526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65" y="1690688"/>
            <a:ext cx="4504343" cy="30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Ejemplo</a:t>
            </a:r>
            <a:endParaRPr lang="es-CO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62898" y="1323547"/>
                <a:ext cx="10977985" cy="200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CO" sz="3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</a:t>
                </a:r>
                <a:r>
                  <a:rPr lang="es-CO" sz="3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tiene un trozo de </a:t>
                </a:r>
                <a:r>
                  <a:rPr lang="es-CO" sz="3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cobre (</a:t>
                </a:r>
                <a:r>
                  <a:rPr lang="el-GR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s-CO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O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1,71</m:t>
                        </m:r>
                        <m:r>
                          <a:rPr lang="es-CO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CO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s-CO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  <m:r>
                      <m:rPr>
                        <m:sty m:val="p"/>
                      </m:rPr>
                      <a:rPr lang="es-CO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s-CO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s-CO" sz="3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s-CO" sz="3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 cual se somete a fuerzas longitudinales que lo comprimen y </a:t>
                </a:r>
                <a:r>
                  <a:rPr lang="es-CO" sz="3600" dirty="0" err="1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elongan</a:t>
                </a:r>
                <a:r>
                  <a:rPr lang="es-CO" sz="3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analizar l os cambio </a:t>
                </a:r>
                <a:r>
                  <a:rPr lang="es-CO" sz="3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la resistencia de la </a:t>
                </a:r>
                <a:r>
                  <a:rPr lang="es-CO" sz="3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pieza.</a:t>
                </a:r>
                <a:endParaRPr lang="es-CO" sz="3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8" y="1323547"/>
                <a:ext cx="10977985" cy="2003625"/>
              </a:xfrm>
              <a:prstGeom prst="rect">
                <a:avLst/>
              </a:prstGeom>
              <a:blipFill>
                <a:blip r:embed="rId2"/>
                <a:stretch>
                  <a:fillRect l="-1721" t="-3040" r="-1666" b="-79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E:\Ricchi\Academia\Universidad Distrital\INSTRUMENTACIÓN\Gráficas 2014\Gráficas jpg\Gráf 22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8" y="3923434"/>
            <a:ext cx="7197790" cy="19781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606078"/>
              </p:ext>
            </p:extLst>
          </p:nvPr>
        </p:nvGraphicFramePr>
        <p:xfrm>
          <a:off x="7555419" y="5166532"/>
          <a:ext cx="3798380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108">
                  <a:extLst>
                    <a:ext uri="{9D8B030D-6E8A-4147-A177-3AD203B41FA5}">
                      <a16:colId xmlns:a16="http://schemas.microsoft.com/office/drawing/2014/main" val="1644118070"/>
                    </a:ext>
                  </a:extLst>
                </a:gridCol>
                <a:gridCol w="1533272">
                  <a:extLst>
                    <a:ext uri="{9D8B030D-6E8A-4147-A177-3AD203B41FA5}">
                      <a16:colId xmlns:a16="http://schemas.microsoft.com/office/drawing/2014/main" val="117456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200" dirty="0" smtClean="0"/>
                        <a:t>Compresión</a:t>
                      </a:r>
                      <a:endParaRPr lang="es-C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 smtClean="0"/>
                        <a:t>0.5 cm</a:t>
                      </a:r>
                      <a:endParaRPr lang="es-CO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0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200" dirty="0" smtClean="0"/>
                        <a:t>Elongación</a:t>
                      </a:r>
                      <a:endParaRPr lang="es-C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 smtClean="0"/>
                        <a:t>0.2 cm</a:t>
                      </a:r>
                      <a:endParaRPr lang="es-CO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5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12" y="618671"/>
            <a:ext cx="4831130" cy="562972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41142" y="2822356"/>
            <a:ext cx="509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u="sng" dirty="0" smtClean="0"/>
              <a:t>Tensión – Tracción</a:t>
            </a:r>
            <a:endParaRPr lang="es-CO" sz="3200" b="1" u="sng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241142" y="4745500"/>
            <a:ext cx="4963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u="sng" dirty="0" smtClean="0"/>
              <a:t>Compresión – </a:t>
            </a:r>
            <a:r>
              <a:rPr lang="es-CO" sz="3200" b="1" u="sng" dirty="0" err="1" smtClean="0"/>
              <a:t>Estres</a:t>
            </a:r>
            <a:endParaRPr lang="es-CO" sz="3200" b="1" u="sng" dirty="0"/>
          </a:p>
        </p:txBody>
      </p:sp>
    </p:spTree>
    <p:extLst>
      <p:ext uri="{BB962C8B-B14F-4D97-AF65-F5344CB8AC3E}">
        <p14:creationId xmlns:p14="http://schemas.microsoft.com/office/powerpoint/2010/main" val="30399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1. Condiciones iniciales (Sin esfuerzo)</a:t>
            </a:r>
            <a:endParaRPr lang="es-CO" u="sng" dirty="0"/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830128"/>
              </p:ext>
            </p:extLst>
          </p:nvPr>
        </p:nvGraphicFramePr>
        <p:xfrm>
          <a:off x="4256088" y="1712913"/>
          <a:ext cx="35290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4" name="Equation" r:id="rId3" imgW="939600" imgH="431640" progId="Equation.DSMT4">
                  <p:embed/>
                </p:oleObj>
              </mc:Choice>
              <mc:Fallback>
                <p:oleObj name="Equation" r:id="rId3" imgW="939600" imgH="43164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1712913"/>
                        <a:ext cx="35290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9052"/>
              </p:ext>
            </p:extLst>
          </p:nvPr>
        </p:nvGraphicFramePr>
        <p:xfrm>
          <a:off x="687613" y="3546249"/>
          <a:ext cx="44831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5"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3546249"/>
                        <a:ext cx="44831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50195"/>
              </p:ext>
            </p:extLst>
          </p:nvPr>
        </p:nvGraphicFramePr>
        <p:xfrm>
          <a:off x="615950" y="4616450"/>
          <a:ext cx="2717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6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616450"/>
                        <a:ext cx="27178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812466"/>
              </p:ext>
            </p:extLst>
          </p:nvPr>
        </p:nvGraphicFramePr>
        <p:xfrm>
          <a:off x="584994" y="5590495"/>
          <a:ext cx="5435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7" name="Equation" r:id="rId9" imgW="1447560" imgH="228600" progId="Equation.DSMT4">
                  <p:embed/>
                </p:oleObj>
              </mc:Choice>
              <mc:Fallback>
                <p:oleObj name="Equation" r:id="rId9" imgW="1447560" imgH="2286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4" y="5590495"/>
                        <a:ext cx="54356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n 11" descr="E:\Ricchi\Academia\Universidad Distrital\INSTRUMENTACIÓN\Gráficas 2014\Gráficas jpg\Gráf 222.jp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84" y="5304384"/>
            <a:ext cx="5207001" cy="1431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4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1. Condiciones iniciales (Sin esfuerzo)</a:t>
            </a:r>
            <a:endParaRPr lang="es-CO" u="sng" dirty="0"/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029415"/>
              </p:ext>
            </p:extLst>
          </p:nvPr>
        </p:nvGraphicFramePr>
        <p:xfrm>
          <a:off x="4256088" y="1712913"/>
          <a:ext cx="35290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4" name="Equation" r:id="rId3" imgW="939600" imgH="431640" progId="Equation.DSMT4">
                  <p:embed/>
                </p:oleObj>
              </mc:Choice>
              <mc:Fallback>
                <p:oleObj name="Equation" r:id="rId3" imgW="939600" imgH="43164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1712913"/>
                        <a:ext cx="35290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9052"/>
              </p:ext>
            </p:extLst>
          </p:nvPr>
        </p:nvGraphicFramePr>
        <p:xfrm>
          <a:off x="687613" y="3546249"/>
          <a:ext cx="44831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5"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3546249"/>
                        <a:ext cx="44831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708589"/>
              </p:ext>
            </p:extLst>
          </p:nvPr>
        </p:nvGraphicFramePr>
        <p:xfrm>
          <a:off x="615950" y="4616450"/>
          <a:ext cx="2717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6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616450"/>
                        <a:ext cx="27178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763344"/>
              </p:ext>
            </p:extLst>
          </p:nvPr>
        </p:nvGraphicFramePr>
        <p:xfrm>
          <a:off x="527049" y="5590495"/>
          <a:ext cx="438626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7" name="Equation" r:id="rId9" imgW="1168200" imgH="228600" progId="Equation.DSMT4">
                  <p:embed/>
                </p:oleObj>
              </mc:Choice>
              <mc:Fallback>
                <p:oleObj name="Equation" r:id="rId9" imgW="1168200" imgH="22860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49" y="5590495"/>
                        <a:ext cx="438626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n 11" descr="E:\Ricchi\Academia\Universidad Distrital\INSTRUMENTACIÓN\Gráficas 2014\Gráficas jpg\Gráf 222.jp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84" y="5304384"/>
            <a:ext cx="5207001" cy="1431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2.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compresión </a:t>
            </a:r>
          </a:p>
        </p:txBody>
      </p:sp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382164"/>
              </p:ext>
            </p:extLst>
          </p:nvPr>
        </p:nvGraphicFramePr>
        <p:xfrm>
          <a:off x="3738563" y="1617663"/>
          <a:ext cx="4565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5" name="Equation" r:id="rId3" imgW="1409400" imgH="482400" progId="Equation.DSMT4">
                  <p:embed/>
                </p:oleObj>
              </mc:Choice>
              <mc:Fallback>
                <p:oleObj name="Equation" r:id="rId3" imgW="1409400" imgH="482400" progId="Equation.DSMT4">
                  <p:embed/>
                  <p:pic>
                    <p:nvPicPr>
                      <p:cNvPr id="1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1617663"/>
                        <a:ext cx="4565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2.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compresión </a:t>
            </a:r>
          </a:p>
        </p:txBody>
      </p:sp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042162"/>
              </p:ext>
            </p:extLst>
          </p:nvPr>
        </p:nvGraphicFramePr>
        <p:xfrm>
          <a:off x="3593420" y="1617663"/>
          <a:ext cx="4565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64" name="Equation" r:id="rId3" imgW="1409400" imgH="482400" progId="Equation.DSMT4">
                  <p:embed/>
                </p:oleObj>
              </mc:Choice>
              <mc:Fallback>
                <p:oleObj name="Equation" r:id="rId3" imgW="14094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420" y="1617663"/>
                        <a:ext cx="4565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83712"/>
              </p:ext>
            </p:extLst>
          </p:nvPr>
        </p:nvGraphicFramePr>
        <p:xfrm>
          <a:off x="3752170" y="3526292"/>
          <a:ext cx="42481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65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170" y="3526292"/>
                        <a:ext cx="42481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2.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compresión </a:t>
            </a: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75349"/>
              </p:ext>
            </p:extLst>
          </p:nvPr>
        </p:nvGraphicFramePr>
        <p:xfrm>
          <a:off x="687613" y="3571649"/>
          <a:ext cx="1851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88" name="Equation" r:id="rId3" imgW="571320" imgH="177480" progId="Equation.DSMT4">
                  <p:embed/>
                </p:oleObj>
              </mc:Choice>
              <mc:Fallback>
                <p:oleObj name="Equation" r:id="rId3" imgW="571320" imgH="17748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3571649"/>
                        <a:ext cx="1851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25162"/>
              </p:ext>
            </p:extLst>
          </p:nvPr>
        </p:nvGraphicFramePr>
        <p:xfrm>
          <a:off x="3593420" y="1617663"/>
          <a:ext cx="4565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89" name="Equation" r:id="rId5" imgW="1409400" imgH="482400" progId="Equation.DSMT4">
                  <p:embed/>
                </p:oleObj>
              </mc:Choice>
              <mc:Fallback>
                <p:oleObj name="Equation" r:id="rId5" imgW="14094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420" y="1617663"/>
                        <a:ext cx="4565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GALGAS </a:t>
            </a:r>
            <a:r>
              <a:rPr lang="es-CO" b="1" dirty="0" err="1" smtClean="0"/>
              <a:t>EXTENSIOMETRICAS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211970" name="Picture 2" descr="http://img.directindustry.com/images_di/photo-g/6017-246228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2" t="4026" r="15502" b="4310"/>
          <a:stretch/>
        </p:blipFill>
        <p:spPr bwMode="auto">
          <a:xfrm>
            <a:off x="5878287" y="1618660"/>
            <a:ext cx="5270254" cy="508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2" name="Picture 4" descr="https://hetpro-store.com/images/detailed/6/DSC09471.JPG?t=143743255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11174" b="29651"/>
          <a:stretch/>
        </p:blipFill>
        <p:spPr bwMode="auto">
          <a:xfrm>
            <a:off x="1349831" y="3664963"/>
            <a:ext cx="3701144" cy="17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2.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compresión </a:t>
            </a: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75349"/>
              </p:ext>
            </p:extLst>
          </p:nvPr>
        </p:nvGraphicFramePr>
        <p:xfrm>
          <a:off x="687613" y="3571649"/>
          <a:ext cx="1851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1" name="Equation" r:id="rId3" imgW="571320" imgH="177480" progId="Equation.DSMT4">
                  <p:embed/>
                </p:oleObj>
              </mc:Choice>
              <mc:Fallback>
                <p:oleObj name="Equation" r:id="rId3" imgW="571320" imgH="1774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3571649"/>
                        <a:ext cx="1851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17973"/>
              </p:ext>
            </p:extLst>
          </p:nvPr>
        </p:nvGraphicFramePr>
        <p:xfrm>
          <a:off x="687613" y="4330700"/>
          <a:ext cx="18510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2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4330700"/>
                        <a:ext cx="18510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25162"/>
              </p:ext>
            </p:extLst>
          </p:nvPr>
        </p:nvGraphicFramePr>
        <p:xfrm>
          <a:off x="3593420" y="1617663"/>
          <a:ext cx="4565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3" name="Equation" r:id="rId7" imgW="1409400" imgH="482400" progId="Equation.DSMT4">
                  <p:embed/>
                </p:oleObj>
              </mc:Choice>
              <mc:Fallback>
                <p:oleObj name="Equation" r:id="rId7" imgW="14094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420" y="1617663"/>
                        <a:ext cx="4565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8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2.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compresión </a:t>
            </a: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75349"/>
              </p:ext>
            </p:extLst>
          </p:nvPr>
        </p:nvGraphicFramePr>
        <p:xfrm>
          <a:off x="687613" y="3571649"/>
          <a:ext cx="1851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94" name="Equation" r:id="rId3" imgW="571320" imgH="177480" progId="Equation.DSMT4">
                  <p:embed/>
                </p:oleObj>
              </mc:Choice>
              <mc:Fallback>
                <p:oleObj name="Equation" r:id="rId3" imgW="571320" imgH="1774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3571649"/>
                        <a:ext cx="1851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95007"/>
              </p:ext>
            </p:extLst>
          </p:nvPr>
        </p:nvGraphicFramePr>
        <p:xfrm>
          <a:off x="687612" y="4330868"/>
          <a:ext cx="18510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95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2" y="4330868"/>
                        <a:ext cx="18510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68422"/>
              </p:ext>
            </p:extLst>
          </p:nvPr>
        </p:nvGraphicFramePr>
        <p:xfrm>
          <a:off x="687613" y="5069056"/>
          <a:ext cx="4978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96" name="Equation" r:id="rId7" imgW="1536480" imgH="253800" progId="Equation.DSMT4">
                  <p:embed/>
                </p:oleObj>
              </mc:Choice>
              <mc:Fallback>
                <p:oleObj name="Equation" r:id="rId7" imgW="1536480" imgH="2538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5069056"/>
                        <a:ext cx="4978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25162"/>
              </p:ext>
            </p:extLst>
          </p:nvPr>
        </p:nvGraphicFramePr>
        <p:xfrm>
          <a:off x="3593420" y="1617663"/>
          <a:ext cx="4565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97" name="Equation" r:id="rId9" imgW="1409400" imgH="482400" progId="Equation.DSMT4">
                  <p:embed/>
                </p:oleObj>
              </mc:Choice>
              <mc:Fallback>
                <p:oleObj name="Equation" r:id="rId9" imgW="14094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420" y="1617663"/>
                        <a:ext cx="4565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1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2.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compresión </a:t>
            </a: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75349"/>
              </p:ext>
            </p:extLst>
          </p:nvPr>
        </p:nvGraphicFramePr>
        <p:xfrm>
          <a:off x="687613" y="3571649"/>
          <a:ext cx="1851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8" name="Equation" r:id="rId3" imgW="571320" imgH="177480" progId="Equation.DSMT4">
                  <p:embed/>
                </p:oleObj>
              </mc:Choice>
              <mc:Fallback>
                <p:oleObj name="Equation" r:id="rId3" imgW="571320" imgH="1774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3571649"/>
                        <a:ext cx="1851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95007"/>
              </p:ext>
            </p:extLst>
          </p:nvPr>
        </p:nvGraphicFramePr>
        <p:xfrm>
          <a:off x="687612" y="4330868"/>
          <a:ext cx="18510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9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2" y="4330868"/>
                        <a:ext cx="18510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72368"/>
              </p:ext>
            </p:extLst>
          </p:nvPr>
        </p:nvGraphicFramePr>
        <p:xfrm>
          <a:off x="687612" y="5069056"/>
          <a:ext cx="4484688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0" name="Equation" r:id="rId7" imgW="1384200" imgH="444240" progId="Equation.DSMT4">
                  <p:embed/>
                </p:oleObj>
              </mc:Choice>
              <mc:Fallback>
                <p:oleObj name="Equation" r:id="rId7" imgW="1384200" imgH="44424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2" y="5069056"/>
                        <a:ext cx="4484688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25162"/>
              </p:ext>
            </p:extLst>
          </p:nvPr>
        </p:nvGraphicFramePr>
        <p:xfrm>
          <a:off x="3593420" y="1617663"/>
          <a:ext cx="4565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1" name="Equation" r:id="rId9" imgW="1409400" imgH="482400" progId="Equation.DSMT4">
                  <p:embed/>
                </p:oleObj>
              </mc:Choice>
              <mc:Fallback>
                <p:oleObj name="Equation" r:id="rId9" imgW="14094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420" y="1617663"/>
                        <a:ext cx="4565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9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2.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compresión </a:t>
            </a: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75349"/>
              </p:ext>
            </p:extLst>
          </p:nvPr>
        </p:nvGraphicFramePr>
        <p:xfrm>
          <a:off x="687613" y="3571649"/>
          <a:ext cx="1851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8" name="Equation" r:id="rId3" imgW="571320" imgH="177480" progId="Equation.DSMT4">
                  <p:embed/>
                </p:oleObj>
              </mc:Choice>
              <mc:Fallback>
                <p:oleObj name="Equation" r:id="rId3" imgW="571320" imgH="1774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3571649"/>
                        <a:ext cx="1851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88425"/>
              </p:ext>
            </p:extLst>
          </p:nvPr>
        </p:nvGraphicFramePr>
        <p:xfrm>
          <a:off x="687612" y="4330868"/>
          <a:ext cx="18510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9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2" y="4330868"/>
                        <a:ext cx="18510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93563"/>
              </p:ext>
            </p:extLst>
          </p:nvPr>
        </p:nvGraphicFramePr>
        <p:xfrm>
          <a:off x="687612" y="5069056"/>
          <a:ext cx="4484688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0" name="Equation" r:id="rId7" imgW="1384200" imgH="444240" progId="Equation.DSMT4">
                  <p:embed/>
                </p:oleObj>
              </mc:Choice>
              <mc:Fallback>
                <p:oleObj name="Equation" r:id="rId7" imgW="1384200" imgH="44424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2" y="5069056"/>
                        <a:ext cx="4484688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25162"/>
              </p:ext>
            </p:extLst>
          </p:nvPr>
        </p:nvGraphicFramePr>
        <p:xfrm>
          <a:off x="3593420" y="1617663"/>
          <a:ext cx="4565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1" name="Equation" r:id="rId9" imgW="1409400" imgH="482400" progId="Equation.DSMT4">
                  <p:embed/>
                </p:oleObj>
              </mc:Choice>
              <mc:Fallback>
                <p:oleObj name="Equation" r:id="rId9" imgW="14094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420" y="1617663"/>
                        <a:ext cx="4565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2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2.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compresión </a:t>
            </a: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15968"/>
              </p:ext>
            </p:extLst>
          </p:nvPr>
        </p:nvGraphicFramePr>
        <p:xfrm>
          <a:off x="3306763" y="3295650"/>
          <a:ext cx="542925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6" name="Equation" r:id="rId3" imgW="1676160" imgH="990360" progId="Equation.DSMT4">
                  <p:embed/>
                </p:oleObj>
              </mc:Choice>
              <mc:Fallback>
                <p:oleObj name="Equation" r:id="rId3" imgW="1676160" imgH="99036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295650"/>
                        <a:ext cx="5429250" cy="32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454573"/>
              </p:ext>
            </p:extLst>
          </p:nvPr>
        </p:nvGraphicFramePr>
        <p:xfrm>
          <a:off x="3737769" y="1617663"/>
          <a:ext cx="4565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7" name="Equation" r:id="rId5" imgW="1409400" imgH="482400" progId="Equation.DSMT4">
                  <p:embed/>
                </p:oleObj>
              </mc:Choice>
              <mc:Fallback>
                <p:oleObj name="Equation" r:id="rId5" imgW="14094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769" y="1617663"/>
                        <a:ext cx="4565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4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3.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</a:t>
            </a:r>
            <a:r>
              <a:rPr lang="es-CO" u="sng" dirty="0" smtClean="0"/>
              <a:t>tensión </a:t>
            </a:r>
            <a:endParaRPr lang="es-CO" u="sng" dirty="0"/>
          </a:p>
        </p:txBody>
      </p:sp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153053"/>
              </p:ext>
            </p:extLst>
          </p:nvPr>
        </p:nvGraphicFramePr>
        <p:xfrm>
          <a:off x="3759200" y="1617663"/>
          <a:ext cx="45243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4" name="Equation" r:id="rId3" imgW="1396800" imgH="482400" progId="Equation.DSMT4">
                  <p:embed/>
                </p:oleObj>
              </mc:Choice>
              <mc:Fallback>
                <p:oleObj name="Equation" r:id="rId3" imgW="13968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1617663"/>
                        <a:ext cx="45243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3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3.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</a:t>
            </a:r>
            <a:r>
              <a:rPr lang="es-CO" u="sng" dirty="0" smtClean="0"/>
              <a:t>tensión </a:t>
            </a:r>
            <a:endParaRPr lang="es-CO" u="sng" dirty="0"/>
          </a:p>
        </p:txBody>
      </p:sp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398257"/>
              </p:ext>
            </p:extLst>
          </p:nvPr>
        </p:nvGraphicFramePr>
        <p:xfrm>
          <a:off x="3759200" y="1617663"/>
          <a:ext cx="45243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2" name="Equation" r:id="rId3" imgW="1396800" imgH="482400" progId="Equation.DSMT4">
                  <p:embed/>
                </p:oleObj>
              </mc:Choice>
              <mc:Fallback>
                <p:oleObj name="Equation" r:id="rId3" imgW="13968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1617663"/>
                        <a:ext cx="45243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44859"/>
              </p:ext>
            </p:extLst>
          </p:nvPr>
        </p:nvGraphicFramePr>
        <p:xfrm>
          <a:off x="3752170" y="3526292"/>
          <a:ext cx="42481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3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170" y="3526292"/>
                        <a:ext cx="42481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3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3.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</a:t>
            </a:r>
            <a:r>
              <a:rPr lang="es-CO" u="sng" dirty="0" smtClean="0"/>
              <a:t>tensión </a:t>
            </a:r>
            <a:endParaRPr lang="es-CO" u="sng" dirty="0"/>
          </a:p>
        </p:txBody>
      </p:sp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49571"/>
              </p:ext>
            </p:extLst>
          </p:nvPr>
        </p:nvGraphicFramePr>
        <p:xfrm>
          <a:off x="3759200" y="1617663"/>
          <a:ext cx="45243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6" name="Equation" r:id="rId3" imgW="1396800" imgH="482400" progId="Equation.DSMT4">
                  <p:embed/>
                </p:oleObj>
              </mc:Choice>
              <mc:Fallback>
                <p:oleObj name="Equation" r:id="rId3" imgW="13968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1617663"/>
                        <a:ext cx="45243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646228"/>
              </p:ext>
            </p:extLst>
          </p:nvPr>
        </p:nvGraphicFramePr>
        <p:xfrm>
          <a:off x="3590470" y="3443456"/>
          <a:ext cx="4484688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7" name="Equation" r:id="rId5" imgW="1384200" imgH="444240" progId="Equation.DSMT4">
                  <p:embed/>
                </p:oleObj>
              </mc:Choice>
              <mc:Fallback>
                <p:oleObj name="Equation" r:id="rId5" imgW="1384200" imgH="44424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470" y="3443456"/>
                        <a:ext cx="4484688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1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3. </a:t>
            </a:r>
            <a:r>
              <a:rPr lang="es-CO" u="sng" dirty="0"/>
              <a:t>E</a:t>
            </a:r>
            <a:r>
              <a:rPr lang="es-CO" u="sng" dirty="0" smtClean="0"/>
              <a:t>sfuerzo </a:t>
            </a:r>
            <a:r>
              <a:rPr lang="es-CO" u="sng" dirty="0"/>
              <a:t>de </a:t>
            </a:r>
            <a:r>
              <a:rPr lang="es-CO" u="sng" dirty="0" smtClean="0"/>
              <a:t>tensión </a:t>
            </a:r>
            <a:endParaRPr lang="es-CO" u="sng" dirty="0"/>
          </a:p>
        </p:txBody>
      </p:sp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49571"/>
              </p:ext>
            </p:extLst>
          </p:nvPr>
        </p:nvGraphicFramePr>
        <p:xfrm>
          <a:off x="3759200" y="1617663"/>
          <a:ext cx="45243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0" name="Equation" r:id="rId3" imgW="1396800" imgH="482400" progId="Equation.DSMT4">
                  <p:embed/>
                </p:oleObj>
              </mc:Choice>
              <mc:Fallback>
                <p:oleObj name="Equation" r:id="rId3" imgW="1396800" imgH="4824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1617663"/>
                        <a:ext cx="45243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28065"/>
              </p:ext>
            </p:extLst>
          </p:nvPr>
        </p:nvGraphicFramePr>
        <p:xfrm>
          <a:off x="3306763" y="3295650"/>
          <a:ext cx="542925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1" name="Equation" r:id="rId5" imgW="1676160" imgH="990360" progId="Equation.DSMT4">
                  <p:embed/>
                </p:oleObj>
              </mc:Choice>
              <mc:Fallback>
                <p:oleObj name="Equation" r:id="rId5" imgW="1676160" imgH="99036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295650"/>
                        <a:ext cx="5429250" cy="32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2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28371"/>
              </p:ext>
            </p:extLst>
          </p:nvPr>
        </p:nvGraphicFramePr>
        <p:xfrm>
          <a:off x="6251574" y="3745140"/>
          <a:ext cx="51022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4" name="Equation" r:id="rId3" imgW="1574640" imgH="533160" progId="Equation.DSMT4">
                  <p:embed/>
                </p:oleObj>
              </mc:Choice>
              <mc:Fallback>
                <p:oleObj name="Equation" r:id="rId3" imgW="1574640" imgH="53316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4" y="3745140"/>
                        <a:ext cx="51022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687613" y="1955119"/>
            <a:ext cx="5102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Compresión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251573" y="1955119"/>
            <a:ext cx="5102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Tensión</a:t>
            </a:r>
            <a:endParaRPr lang="es-CO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09103"/>
              </p:ext>
            </p:extLst>
          </p:nvPr>
        </p:nvGraphicFramePr>
        <p:xfrm>
          <a:off x="687613" y="3745140"/>
          <a:ext cx="51022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5" name="Equation" r:id="rId5" imgW="1574640" imgH="533160" progId="Equation.DSMT4">
                  <p:embed/>
                </p:oleObj>
              </mc:Choice>
              <mc:Fallback>
                <p:oleObj name="Equation" r:id="rId5" imgW="1574640" imgH="53316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13" y="3745140"/>
                        <a:ext cx="51022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GALGAS </a:t>
            </a:r>
            <a:r>
              <a:rPr lang="es-CO" b="1" dirty="0" err="1"/>
              <a:t>EXTENSIOMETRICAS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212994" name="Picture 2" descr="http://img.directindustry.com/images_di/photo-g/101517-39481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07"/>
          <a:stretch/>
        </p:blipFill>
        <p:spPr bwMode="auto">
          <a:xfrm>
            <a:off x="1204688" y="3664963"/>
            <a:ext cx="10010775" cy="173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1922"/>
              </p:ext>
            </p:extLst>
          </p:nvPr>
        </p:nvGraphicFramePr>
        <p:xfrm>
          <a:off x="3314699" y="3585483"/>
          <a:ext cx="51022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2" name="Equation" r:id="rId3" imgW="1574640" imgH="533160" progId="Equation.DSMT4">
                  <p:embed/>
                </p:oleObj>
              </mc:Choice>
              <mc:Fallback>
                <p:oleObj name="Equation" r:id="rId3" imgW="1574640" imgH="53316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699" y="3585483"/>
                        <a:ext cx="51022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71642"/>
              </p:ext>
            </p:extLst>
          </p:nvPr>
        </p:nvGraphicFramePr>
        <p:xfrm>
          <a:off x="3684587" y="5378450"/>
          <a:ext cx="473233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3" name="Equation" r:id="rId5" imgW="1460160" imgH="457200" progId="Equation.DSMT4">
                  <p:embed/>
                </p:oleObj>
              </mc:Choice>
              <mc:Fallback>
                <p:oleObj name="Equation" r:id="rId5" imgW="1460160" imgH="4572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7" y="5378450"/>
                        <a:ext cx="4732337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7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63410"/>
              </p:ext>
            </p:extLst>
          </p:nvPr>
        </p:nvGraphicFramePr>
        <p:xfrm>
          <a:off x="2748868" y="3585483"/>
          <a:ext cx="65436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5" name="Equation" r:id="rId3" imgW="2019240" imgH="482400" progId="Equation.DSMT4">
                  <p:embed/>
                </p:oleObj>
              </mc:Choice>
              <mc:Fallback>
                <p:oleObj name="Equation" r:id="rId3" imgW="2019240" imgH="4824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868" y="3585483"/>
                        <a:ext cx="65436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328135"/>
              </p:ext>
            </p:extLst>
          </p:nvPr>
        </p:nvGraphicFramePr>
        <p:xfrm>
          <a:off x="2748868" y="3367769"/>
          <a:ext cx="65436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0" name="Equation" r:id="rId3" imgW="2019240" imgH="482400" progId="Equation.DSMT4">
                  <p:embed/>
                </p:oleObj>
              </mc:Choice>
              <mc:Fallback>
                <p:oleObj name="Equation" r:id="rId3" imgW="2019240" imgH="4824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868" y="3367769"/>
                        <a:ext cx="65436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513115"/>
              </p:ext>
            </p:extLst>
          </p:nvPr>
        </p:nvGraphicFramePr>
        <p:xfrm>
          <a:off x="4582206" y="5297488"/>
          <a:ext cx="31686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1" name="Equation" r:id="rId5" imgW="977760" imgH="406080" progId="Equation.DSMT4">
                  <p:embed/>
                </p:oleObj>
              </mc:Choice>
              <mc:Fallback>
                <p:oleObj name="Equation" r:id="rId5" imgW="977760" imgH="40608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206" y="5297488"/>
                        <a:ext cx="316865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/>
          <p:cNvSpPr/>
          <p:nvPr/>
        </p:nvSpPr>
        <p:spPr>
          <a:xfrm>
            <a:off x="4582206" y="6081486"/>
            <a:ext cx="1949223" cy="533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4093"/>
              </p:ext>
            </p:extLst>
          </p:nvPr>
        </p:nvGraphicFramePr>
        <p:xfrm>
          <a:off x="2748868" y="3367769"/>
          <a:ext cx="65436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4" name="Equation" r:id="rId3" imgW="2019240" imgH="482400" progId="Equation.DSMT4">
                  <p:embed/>
                </p:oleObj>
              </mc:Choice>
              <mc:Fallback>
                <p:oleObj name="Equation" r:id="rId3" imgW="2019240" imgH="4824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868" y="3367769"/>
                        <a:ext cx="65436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513115"/>
              </p:ext>
            </p:extLst>
          </p:nvPr>
        </p:nvGraphicFramePr>
        <p:xfrm>
          <a:off x="4582206" y="5297488"/>
          <a:ext cx="31686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5" name="Equation" r:id="rId5" imgW="977760" imgH="406080" progId="Equation.DSMT4">
                  <p:embed/>
                </p:oleObj>
              </mc:Choice>
              <mc:Fallback>
                <p:oleObj name="Equation" r:id="rId5" imgW="977760" imgH="40608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206" y="5297488"/>
                        <a:ext cx="316865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7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07153"/>
              </p:ext>
            </p:extLst>
          </p:nvPr>
        </p:nvGraphicFramePr>
        <p:xfrm>
          <a:off x="3346450" y="3367088"/>
          <a:ext cx="53498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8" name="Equation" r:id="rId3" imgW="1650960" imgH="482400" progId="Equation.DSMT4">
                  <p:embed/>
                </p:oleObj>
              </mc:Choice>
              <mc:Fallback>
                <p:oleObj name="Equation" r:id="rId3" imgW="1650960" imgH="4824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3367088"/>
                        <a:ext cx="53498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513115"/>
              </p:ext>
            </p:extLst>
          </p:nvPr>
        </p:nvGraphicFramePr>
        <p:xfrm>
          <a:off x="4582206" y="5297488"/>
          <a:ext cx="31686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9" name="Equation" r:id="rId5" imgW="977760" imgH="406080" progId="Equation.DSMT4">
                  <p:embed/>
                </p:oleObj>
              </mc:Choice>
              <mc:Fallback>
                <p:oleObj name="Equation" r:id="rId5" imgW="977760" imgH="40608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206" y="5297488"/>
                        <a:ext cx="316865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35645"/>
              </p:ext>
            </p:extLst>
          </p:nvPr>
        </p:nvGraphicFramePr>
        <p:xfrm>
          <a:off x="3141663" y="3367088"/>
          <a:ext cx="576103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9" name="Equation" r:id="rId3" imgW="1777680" imgH="482400" progId="Equation.DSMT4">
                  <p:embed/>
                </p:oleObj>
              </mc:Choice>
              <mc:Fallback>
                <p:oleObj name="Equation" r:id="rId3" imgW="1777680" imgH="4824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3367088"/>
                        <a:ext cx="576103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067348"/>
              </p:ext>
            </p:extLst>
          </p:nvPr>
        </p:nvGraphicFramePr>
        <p:xfrm>
          <a:off x="3594100" y="3367088"/>
          <a:ext cx="48561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3" name="Equation" r:id="rId3" imgW="1498320" imgH="482400" progId="Equation.DSMT4">
                  <p:embed/>
                </p:oleObj>
              </mc:Choice>
              <mc:Fallback>
                <p:oleObj name="Equation" r:id="rId3" imgW="1498320" imgH="4824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367088"/>
                        <a:ext cx="485616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53832"/>
              </p:ext>
            </p:extLst>
          </p:nvPr>
        </p:nvGraphicFramePr>
        <p:xfrm>
          <a:off x="3635375" y="3449638"/>
          <a:ext cx="47736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7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449638"/>
                        <a:ext cx="47736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223573"/>
              </p:ext>
            </p:extLst>
          </p:nvPr>
        </p:nvGraphicFramePr>
        <p:xfrm>
          <a:off x="3114029" y="3324226"/>
          <a:ext cx="5813353" cy="235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0" name="Equation" r:id="rId3" imgW="1473120" imgH="596880" progId="Equation.DSMT4">
                  <p:embed/>
                </p:oleObj>
              </mc:Choice>
              <mc:Fallback>
                <p:oleObj name="Equation" r:id="rId3" imgW="1473120" imgH="59688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029" y="3324226"/>
                        <a:ext cx="5813353" cy="235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/>
              <a:t>Generalizando</a:t>
            </a:r>
            <a:endParaRPr lang="es-CO" u="sng" dirty="0"/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32493"/>
              </p:ext>
            </p:extLst>
          </p:nvPr>
        </p:nvGraphicFramePr>
        <p:xfrm>
          <a:off x="2619827" y="3585483"/>
          <a:ext cx="70643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4" name="Equation" r:id="rId3" imgW="1790640" imgH="228600" progId="Equation.DSMT4">
                  <p:embed/>
                </p:oleObj>
              </mc:Choice>
              <mc:Fallback>
                <p:oleObj name="Equation" r:id="rId3" imgW="1790640" imgH="2286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827" y="3585483"/>
                        <a:ext cx="70643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2619827" y="1880961"/>
            <a:ext cx="6801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De forma general</a:t>
            </a:r>
            <a:endParaRPr lang="es-CO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894294"/>
              </p:ext>
            </p:extLst>
          </p:nvPr>
        </p:nvGraphicFramePr>
        <p:xfrm>
          <a:off x="2094365" y="4796406"/>
          <a:ext cx="81153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5" name="Equation" r:id="rId5" imgW="2057400" imgH="228600" progId="Equation.DSMT4">
                  <p:embed/>
                </p:oleObj>
              </mc:Choice>
              <mc:Fallback>
                <p:oleObj name="Equation" r:id="rId5" imgW="2057400" imgH="2286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365" y="4796406"/>
                        <a:ext cx="81153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4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GALGAS </a:t>
            </a:r>
            <a:r>
              <a:rPr lang="es-CO" b="1" dirty="0" err="1"/>
              <a:t>EXTENSIOMETRICAS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064" y="2694214"/>
            <a:ext cx="5981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Sensibilidad al esfuerzo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5515429" y="3817257"/>
            <a:ext cx="58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Factor de galga</a:t>
            </a:r>
          </a:p>
        </p:txBody>
      </p:sp>
    </p:spTree>
    <p:extLst>
      <p:ext uri="{BB962C8B-B14F-4D97-AF65-F5344CB8AC3E}">
        <p14:creationId xmlns:p14="http://schemas.microsoft.com/office/powerpoint/2010/main" val="37518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G):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Sensibilidad al esfuerzo.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El factor de galga es definido como la relación de variación fraccional de resistencia eléctrica y la variación fraccional de longitud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927104"/>
              </p:ext>
            </p:extLst>
          </p:nvPr>
        </p:nvGraphicFramePr>
        <p:xfrm>
          <a:off x="4848225" y="3797300"/>
          <a:ext cx="253682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5" name="Equation" r:id="rId3" imgW="799920" imgH="939600" progId="Equation.DSMT4">
                  <p:embed/>
                </p:oleObj>
              </mc:Choice>
              <mc:Fallback>
                <p:oleObj name="Equation" r:id="rId3" imgW="799920" imgH="9396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797300"/>
                        <a:ext cx="2536825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9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 para metales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 para metales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82688"/>
              </p:ext>
            </p:extLst>
          </p:nvPr>
        </p:nvGraphicFramePr>
        <p:xfrm>
          <a:off x="533209" y="3260068"/>
          <a:ext cx="5813353" cy="235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2" name="Equation" r:id="rId3" imgW="1473120" imgH="596880" progId="Equation.DSMT4">
                  <p:embed/>
                </p:oleObj>
              </mc:Choice>
              <mc:Fallback>
                <p:oleObj name="Equation" r:id="rId3" imgW="1473120" imgH="5968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09" y="3260068"/>
                        <a:ext cx="5813353" cy="235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1722"/>
              </p:ext>
            </p:extLst>
          </p:nvPr>
        </p:nvGraphicFramePr>
        <p:xfrm>
          <a:off x="8070396" y="2948010"/>
          <a:ext cx="253682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3" name="Equation" r:id="rId5" imgW="799920" imgH="939600" progId="Equation.DSMT4">
                  <p:embed/>
                </p:oleObj>
              </mc:Choice>
              <mc:Fallback>
                <p:oleObj name="Equation" r:id="rId5" imgW="799920" imgH="9396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396" y="2948010"/>
                        <a:ext cx="2536825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9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 para metales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55762"/>
              </p:ext>
            </p:extLst>
          </p:nvPr>
        </p:nvGraphicFramePr>
        <p:xfrm>
          <a:off x="7554006" y="2344760"/>
          <a:ext cx="3221037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6" name="Equation" r:id="rId3" imgW="1015920" imgH="1320480" progId="Equation.DSMT4">
                  <p:embed/>
                </p:oleObj>
              </mc:Choice>
              <mc:Fallback>
                <p:oleObj name="Equation" r:id="rId3" imgW="1015920" imgH="132048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006" y="2344760"/>
                        <a:ext cx="3221037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82688"/>
              </p:ext>
            </p:extLst>
          </p:nvPr>
        </p:nvGraphicFramePr>
        <p:xfrm>
          <a:off x="533209" y="3260068"/>
          <a:ext cx="5813353" cy="235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7" name="Equation" r:id="rId5" imgW="1473120" imgH="596880" progId="Equation.DSMT4">
                  <p:embed/>
                </p:oleObj>
              </mc:Choice>
              <mc:Fallback>
                <p:oleObj name="Equation" r:id="rId5" imgW="1473120" imgH="5968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09" y="3260068"/>
                        <a:ext cx="5813353" cy="235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5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 para metales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44322"/>
              </p:ext>
            </p:extLst>
          </p:nvPr>
        </p:nvGraphicFramePr>
        <p:xfrm>
          <a:off x="7163707" y="3581626"/>
          <a:ext cx="4382295" cy="109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0" name="Equation" r:id="rId3" imgW="914400" imgH="228600" progId="Equation.DSMT4">
                  <p:embed/>
                </p:oleObj>
              </mc:Choice>
              <mc:Fallback>
                <p:oleObj name="Equation" r:id="rId3" imgW="914400" imgH="2286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707" y="3581626"/>
                        <a:ext cx="4382295" cy="1091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82688"/>
              </p:ext>
            </p:extLst>
          </p:nvPr>
        </p:nvGraphicFramePr>
        <p:xfrm>
          <a:off x="533209" y="3260068"/>
          <a:ext cx="5813353" cy="235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1" name="Equation" r:id="rId5" imgW="1473120" imgH="596880" progId="Equation.DSMT4">
                  <p:embed/>
                </p:oleObj>
              </mc:Choice>
              <mc:Fallback>
                <p:oleObj name="Equation" r:id="rId5" imgW="1473120" imgH="5968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09" y="3260068"/>
                        <a:ext cx="5813353" cy="235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3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238928"/>
              </p:ext>
            </p:extLst>
          </p:nvPr>
        </p:nvGraphicFramePr>
        <p:xfrm>
          <a:off x="3113088" y="3260725"/>
          <a:ext cx="591343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9" name="Equation" r:id="rId3" imgW="1498320" imgH="596880" progId="Equation.DSMT4">
                  <p:embed/>
                </p:oleObj>
              </mc:Choice>
              <mc:Fallback>
                <p:oleObj name="Equation" r:id="rId3" imgW="1498320" imgH="5968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3260725"/>
                        <a:ext cx="5913437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7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817547"/>
              </p:ext>
            </p:extLst>
          </p:nvPr>
        </p:nvGraphicFramePr>
        <p:xfrm>
          <a:off x="3414713" y="2970213"/>
          <a:ext cx="5360987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2" name="Equation" r:id="rId3" imgW="1358640" imgH="431640" progId="Equation.DSMT4">
                  <p:embed/>
                </p:oleObj>
              </mc:Choice>
              <mc:Fallback>
                <p:oleObj name="Equation" r:id="rId3" imgW="1358640" imgH="43164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2970213"/>
                        <a:ext cx="5360987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3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098503"/>
              </p:ext>
            </p:extLst>
          </p:nvPr>
        </p:nvGraphicFramePr>
        <p:xfrm>
          <a:off x="3414713" y="2970213"/>
          <a:ext cx="5360987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0" name="Equation" r:id="rId3" imgW="1358640" imgH="431640" progId="Equation.DSMT4">
                  <p:embed/>
                </p:oleObj>
              </mc:Choice>
              <mc:Fallback>
                <p:oleObj name="Equation" r:id="rId3" imgW="1358640" imgH="43164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2970213"/>
                        <a:ext cx="5360987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47383"/>
              </p:ext>
            </p:extLst>
          </p:nvPr>
        </p:nvGraphicFramePr>
        <p:xfrm>
          <a:off x="4424799" y="4940981"/>
          <a:ext cx="3290887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1" name="Equation" r:id="rId5" imgW="876240" imgH="431640" progId="Equation.DSMT4">
                  <p:embed/>
                </p:oleObj>
              </mc:Choice>
              <mc:Fallback>
                <p:oleObj name="Equation" r:id="rId5" imgW="876240" imgH="43164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799" y="4940981"/>
                        <a:ext cx="3290887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2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872178"/>
              </p:ext>
            </p:extLst>
          </p:nvPr>
        </p:nvGraphicFramePr>
        <p:xfrm>
          <a:off x="3187700" y="2970213"/>
          <a:ext cx="581342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40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970213"/>
                        <a:ext cx="5813425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3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GALGAS </a:t>
            </a:r>
            <a:r>
              <a:rPr lang="es-CO" b="1" dirty="0" err="1"/>
              <a:t>EXTENSIOMETRICAS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771650"/>
            <a:ext cx="6581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84112"/>
              </p:ext>
            </p:extLst>
          </p:nvPr>
        </p:nvGraphicFramePr>
        <p:xfrm>
          <a:off x="3187700" y="2870200"/>
          <a:ext cx="5813425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4" name="Equation" r:id="rId3" imgW="1473120" imgH="482400" progId="Equation.DSMT4">
                  <p:embed/>
                </p:oleObj>
              </mc:Choice>
              <mc:Fallback>
                <p:oleObj name="Equation" r:id="rId3" imgW="1473120" imgH="4824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870200"/>
                        <a:ext cx="5813425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solidFill>
                  <a:srgbClr val="FF0000"/>
                </a:solidFill>
              </a:rPr>
              <a:t>1. Factor de galga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2443" y="14894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Factor de Galga (</a:t>
            </a:r>
            <a:r>
              <a:rPr lang="es-CO" sz="3600" b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FG</a:t>
            </a:r>
            <a:r>
              <a:rPr lang="es-CO" sz="36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, G)</a:t>
            </a:r>
            <a:endParaRPr lang="es-CO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84112"/>
              </p:ext>
            </p:extLst>
          </p:nvPr>
        </p:nvGraphicFramePr>
        <p:xfrm>
          <a:off x="3187700" y="2870200"/>
          <a:ext cx="5813425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8" name="Equation" r:id="rId3" imgW="1473120" imgH="482400" progId="Equation.DSMT4">
                  <p:embed/>
                </p:oleObj>
              </mc:Choice>
              <mc:Fallback>
                <p:oleObj name="Equation" r:id="rId3" imgW="1473120" imgH="4824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870200"/>
                        <a:ext cx="5813425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2873829" y="2670629"/>
            <a:ext cx="6604000" cy="235131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377269" y="5556810"/>
            <a:ext cx="94342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Ecuación </a:t>
            </a:r>
            <a:r>
              <a:rPr lang="es-CO" sz="2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generalizada para la resistencia de las </a:t>
            </a:r>
            <a:r>
              <a:rPr lang="es-CO" sz="2800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Galgas </a:t>
            </a:r>
            <a:r>
              <a:rPr lang="es-CO" sz="28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Extensiométricas</a:t>
            </a:r>
            <a:endParaRPr lang="es-CO" sz="2800" i="1" dirty="0"/>
          </a:p>
        </p:txBody>
      </p:sp>
    </p:spTree>
    <p:extLst>
      <p:ext uri="{BB962C8B-B14F-4D97-AF65-F5344CB8AC3E}">
        <p14:creationId xmlns:p14="http://schemas.microsoft.com/office/powerpoint/2010/main" val="10224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Ejercicio</a:t>
            </a:r>
            <a:endParaRPr lang="es-CO" u="sng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07007" y="1690688"/>
            <a:ext cx="10977985" cy="493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una galga cuadrada de 1[m] de longitud </a:t>
            </a:r>
            <a:r>
              <a:rPr lang="es-CO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zzccczzzzzzzz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(modulo Young Cu) se le incorpora una masa </a:t>
            </a:r>
            <a:r>
              <a:rPr lang="es-CO" sz="3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Si la galga se deforma 0.1[%] de su longitud inicial </a:t>
            </a:r>
          </a:p>
          <a:p>
            <a:pPr marL="742950" indent="-742950" algn="just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¿Cuál es el valor de </a:t>
            </a:r>
            <a:r>
              <a:rPr lang="es-CO" sz="3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indent="-742950" algn="just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                             (Cu) ¿Cuál es el valor de Ro? </a:t>
            </a:r>
          </a:p>
          <a:p>
            <a:pPr marL="742950" indent="-742950" algn="just">
              <a:lnSpc>
                <a:spcPct val="115000"/>
              </a:lnSpc>
              <a:spcAft>
                <a:spcPts val="1000"/>
              </a:spcAft>
              <a:buAutoNum type="alphaLcPeriod"/>
            </a:pP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CO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Ro=170[</a:t>
            </a:r>
            <a:r>
              <a:rPr lang="el-G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y Lo=</a:t>
            </a:r>
            <a:r>
              <a:rPr lang="es-CO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¿Cuál es el valor de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∆R?</a:t>
            </a:r>
            <a:endParaRPr lang="es-CO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656816"/>
              </p:ext>
            </p:extLst>
          </p:nvPr>
        </p:nvGraphicFramePr>
        <p:xfrm>
          <a:off x="1955346" y="4524758"/>
          <a:ext cx="3197225" cy="63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9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346" y="4524758"/>
                        <a:ext cx="3197225" cy="63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8810171" y="1857829"/>
            <a:ext cx="2774821" cy="464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726783"/>
              </p:ext>
            </p:extLst>
          </p:nvPr>
        </p:nvGraphicFramePr>
        <p:xfrm>
          <a:off x="8766629" y="1750104"/>
          <a:ext cx="3193141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0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6629" y="1750104"/>
                        <a:ext cx="3193141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999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1077</Words>
  <Application>Microsoft Office PowerPoint</Application>
  <PresentationFormat>Panorámica</PresentationFormat>
  <Paragraphs>253</Paragraphs>
  <Slides>92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92</vt:i4>
      </vt:variant>
    </vt:vector>
  </HeadingPairs>
  <TitlesOfParts>
    <vt:vector size="101" baseType="lpstr">
      <vt:lpstr>SimSun</vt:lpstr>
      <vt:lpstr>Arial</vt:lpstr>
      <vt:lpstr>Calibri</vt:lpstr>
      <vt:lpstr>Calibri Light</vt:lpstr>
      <vt:lpstr>Cambria Math</vt:lpstr>
      <vt:lpstr>Times New Roman</vt:lpstr>
      <vt:lpstr>Tema de Office</vt:lpstr>
      <vt:lpstr>Equation</vt:lpstr>
      <vt:lpstr>Visio</vt:lpstr>
      <vt:lpstr>Presentación de PowerPoint</vt:lpstr>
      <vt:lpstr>Presentación de PowerPoint</vt:lpstr>
      <vt:lpstr>Características de una Galga</vt:lpstr>
      <vt:lpstr>Presentación de PowerPoint</vt:lpstr>
      <vt:lpstr>Presentación de PowerPoint</vt:lpstr>
      <vt:lpstr>GALGAS EXTENSIOMETRICAS</vt:lpstr>
      <vt:lpstr>GALGAS EXTENSIOMETRICAS</vt:lpstr>
      <vt:lpstr>GALGAS EXTENSIOMETRICAS</vt:lpstr>
      <vt:lpstr>GALGAS EXTENSIOMETRICAS</vt:lpstr>
      <vt:lpstr>GALGAS EXTENSIOMETRICAS</vt:lpstr>
      <vt:lpstr>GALGAS EXTENSIOMETRICAS</vt:lpstr>
      <vt:lpstr>Construcción</vt:lpstr>
      <vt:lpstr>Presentación de PowerPoint</vt:lpstr>
      <vt:lpstr>Presentación de PowerPoint</vt:lpstr>
      <vt:lpstr>Presentación de PowerPoint</vt:lpstr>
      <vt:lpstr>Presentación de PowerPoint</vt:lpstr>
      <vt:lpstr>Aplicación según su geométrica</vt:lpstr>
      <vt:lpstr>1. Galga Uniaxial</vt:lpstr>
      <vt:lpstr>2. Galga Biaxial</vt:lpstr>
      <vt:lpstr>3. Tipo Roseta</vt:lpstr>
      <vt:lpstr>Presentación de PowerPoint</vt:lpstr>
      <vt:lpstr>1. Tipo Viga</vt:lpstr>
      <vt:lpstr>2. Tipo S o Z</vt:lpstr>
      <vt:lpstr>3. Tipo Anillo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matemático Galgas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</vt:lpstr>
      <vt:lpstr>Presentación de PowerPoint</vt:lpstr>
      <vt:lpstr>1. Condiciones iniciales (Sin esfuerzo)</vt:lpstr>
      <vt:lpstr>1. Condiciones iniciales (Sin esfuerzo)</vt:lpstr>
      <vt:lpstr>2. Esfuerzo de compresión </vt:lpstr>
      <vt:lpstr>2. Esfuerzo de compresión </vt:lpstr>
      <vt:lpstr>2. Esfuerzo de compresión </vt:lpstr>
      <vt:lpstr>2. Esfuerzo de compresión </vt:lpstr>
      <vt:lpstr>2. Esfuerzo de compresión </vt:lpstr>
      <vt:lpstr>2. Esfuerzo de compresión </vt:lpstr>
      <vt:lpstr>2. Esfuerzo de compresión </vt:lpstr>
      <vt:lpstr>2. Esfuerzo de compresión </vt:lpstr>
      <vt:lpstr>3. Esfuerzo de tensión </vt:lpstr>
      <vt:lpstr>3. Esfuerzo de tensión </vt:lpstr>
      <vt:lpstr>3. Esfuerzo de tensión </vt:lpstr>
      <vt:lpstr>3. Esfuerzo de tensión </vt:lpstr>
      <vt:lpstr>Generalizando</vt:lpstr>
      <vt:lpstr>Generalizando</vt:lpstr>
      <vt:lpstr>Generalizando</vt:lpstr>
      <vt:lpstr>Generalizando</vt:lpstr>
      <vt:lpstr>Generalizando</vt:lpstr>
      <vt:lpstr>Generalizando</vt:lpstr>
      <vt:lpstr>Generalizando</vt:lpstr>
      <vt:lpstr>Generalizando</vt:lpstr>
      <vt:lpstr>Generalizando</vt:lpstr>
      <vt:lpstr>Generalizando</vt:lpstr>
      <vt:lpstr>Generalizando</vt:lpstr>
      <vt:lpstr>Sensibilidad al esfuerzo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286</cp:revision>
  <dcterms:created xsi:type="dcterms:W3CDTF">2016-02-07T17:05:38Z</dcterms:created>
  <dcterms:modified xsi:type="dcterms:W3CDTF">2016-03-07T20:58:32Z</dcterms:modified>
</cp:coreProperties>
</file>