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322" r:id="rId3"/>
    <p:sldId id="374" r:id="rId4"/>
    <p:sldId id="376" r:id="rId5"/>
    <p:sldId id="360" r:id="rId6"/>
    <p:sldId id="433" r:id="rId7"/>
    <p:sldId id="377" r:id="rId8"/>
    <p:sldId id="379" r:id="rId9"/>
    <p:sldId id="381" r:id="rId10"/>
    <p:sldId id="382" r:id="rId11"/>
    <p:sldId id="383" r:id="rId12"/>
    <p:sldId id="384" r:id="rId13"/>
    <p:sldId id="380" r:id="rId14"/>
    <p:sldId id="385" r:id="rId15"/>
    <p:sldId id="326" r:id="rId16"/>
    <p:sldId id="387" r:id="rId17"/>
    <p:sldId id="388" r:id="rId18"/>
    <p:sldId id="389" r:id="rId19"/>
    <p:sldId id="397" r:id="rId20"/>
    <p:sldId id="390" r:id="rId21"/>
    <p:sldId id="394" r:id="rId22"/>
    <p:sldId id="395" r:id="rId23"/>
    <p:sldId id="398" r:id="rId24"/>
    <p:sldId id="399" r:id="rId25"/>
    <p:sldId id="393" r:id="rId26"/>
    <p:sldId id="346" r:id="rId27"/>
    <p:sldId id="400" r:id="rId28"/>
    <p:sldId id="401" r:id="rId29"/>
    <p:sldId id="402" r:id="rId30"/>
    <p:sldId id="403" r:id="rId31"/>
    <p:sldId id="404" r:id="rId32"/>
    <p:sldId id="405" r:id="rId33"/>
    <p:sldId id="406" r:id="rId34"/>
    <p:sldId id="407" r:id="rId35"/>
    <p:sldId id="408" r:id="rId36"/>
    <p:sldId id="409" r:id="rId37"/>
    <p:sldId id="410" r:id="rId38"/>
    <p:sldId id="411" r:id="rId39"/>
    <p:sldId id="412" r:id="rId40"/>
    <p:sldId id="413" r:id="rId41"/>
    <p:sldId id="414" r:id="rId42"/>
    <p:sldId id="417" r:id="rId43"/>
    <p:sldId id="418" r:id="rId44"/>
    <p:sldId id="415" r:id="rId45"/>
    <p:sldId id="419" r:id="rId46"/>
    <p:sldId id="420" r:id="rId47"/>
    <p:sldId id="421" r:id="rId48"/>
    <p:sldId id="422" r:id="rId49"/>
    <p:sldId id="423" r:id="rId50"/>
    <p:sldId id="424" r:id="rId51"/>
    <p:sldId id="425" r:id="rId52"/>
    <p:sldId id="426" r:id="rId53"/>
    <p:sldId id="427" r:id="rId54"/>
    <p:sldId id="428" r:id="rId55"/>
    <p:sldId id="434" r:id="rId56"/>
    <p:sldId id="429" r:id="rId57"/>
    <p:sldId id="430" r:id="rId58"/>
    <p:sldId id="431" r:id="rId59"/>
    <p:sldId id="432" r:id="rId6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30" autoAdjust="0"/>
    <p:restoredTop sz="94660"/>
  </p:normalViewPr>
  <p:slideViewPr>
    <p:cSldViewPr snapToGrid="0">
      <p:cViewPr>
        <p:scale>
          <a:sx n="50" d="100"/>
          <a:sy n="50" d="100"/>
        </p:scale>
        <p:origin x="44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3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26.wmf"/><Relationship Id="rId1" Type="http://schemas.openxmlformats.org/officeDocument/2006/relationships/image" Target="../media/image3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26.wmf"/><Relationship Id="rId1" Type="http://schemas.openxmlformats.org/officeDocument/2006/relationships/image" Target="../media/image36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4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4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4.wmf"/><Relationship Id="rId4" Type="http://schemas.openxmlformats.org/officeDocument/2006/relationships/image" Target="../media/image49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49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49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1EAF-618D-43D5-8E92-FBE2226EDDDB}" type="datetimeFigureOut">
              <a:rPr lang="es-CO" smtClean="0"/>
              <a:t>14/03/2016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BB60E-2B03-477D-BC94-1BA70BB9BD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55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14/03/2016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434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14/03/2016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629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14/03/2016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840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14/03/2016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959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14/03/2016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118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14/03/2016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677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14/03/2016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416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14/03/2016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478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14/03/2016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4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14/03/2016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500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14/03/2016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161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E29ED-11C0-40EF-A42C-37B9D499D34F}" type="datetimeFigureOut">
              <a:rPr lang="es-CO" smtClean="0"/>
              <a:t>14/03/2016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801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png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jpeg"/><Relationship Id="rId5" Type="http://schemas.openxmlformats.org/officeDocument/2006/relationships/image" Target="../media/image3.png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2.png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oleObject" Target="../embeddings/oleObject11.bin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3.png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.png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.png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8.emf"/><Relationship Id="rId4" Type="http://schemas.openxmlformats.org/officeDocument/2006/relationships/image" Target="../media/image1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5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26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33.emf"/><Relationship Id="rId4" Type="http://schemas.openxmlformats.org/officeDocument/2006/relationships/image" Target="../media/image3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6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4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6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7" Type="http://schemas.openxmlformats.org/officeDocument/2006/relationships/image" Target="../media/image38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6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8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40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40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1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2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41.png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6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44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4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4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49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55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56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49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49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55.emf"/><Relationship Id="rId4" Type="http://schemas.openxmlformats.org/officeDocument/2006/relationships/image" Target="../media/image54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62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3.jpeg"/><Relationship Id="rId4" Type="http://schemas.openxmlformats.org/officeDocument/2006/relationships/image" Target="../media/image62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gif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gif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png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64" y="782160"/>
            <a:ext cx="5044450" cy="530962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269514" y="889461"/>
            <a:ext cx="664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INSTRUMENTACIÓN</a:t>
            </a:r>
            <a:endParaRPr lang="es-CO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34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Condensador </a:t>
            </a:r>
            <a:r>
              <a:rPr lang="es-CO" sz="48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placas paralelas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768648"/>
              </p:ext>
            </p:extLst>
          </p:nvPr>
        </p:nvGraphicFramePr>
        <p:xfrm>
          <a:off x="7456488" y="3775742"/>
          <a:ext cx="3205652" cy="1703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1" name="Equation" r:id="rId3" imgW="761760" imgH="393480" progId="Equation.DSMT4">
                  <p:embed/>
                </p:oleObj>
              </mc:Choice>
              <mc:Fallback>
                <p:oleObj name="Equation" r:id="rId3" imgW="761760" imgH="393480" progId="Equation.DSMT4">
                  <p:embed/>
                  <p:pic>
                    <p:nvPicPr>
                      <p:cNvPr id="12" name="Objeto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6488" y="3775742"/>
                        <a:ext cx="3205652" cy="17031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03" descr="F:\12image_4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61" b="12067"/>
          <a:stretch/>
        </p:blipFill>
        <p:spPr bwMode="auto">
          <a:xfrm>
            <a:off x="838200" y="2490446"/>
            <a:ext cx="5495708" cy="257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2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Condensador </a:t>
            </a:r>
            <a:r>
              <a:rPr lang="es-CO" sz="48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placas paralelas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108208"/>
              </p:ext>
            </p:extLst>
          </p:nvPr>
        </p:nvGraphicFramePr>
        <p:xfrm>
          <a:off x="7456488" y="3775742"/>
          <a:ext cx="3205652" cy="1703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5" name="Equation" r:id="rId3" imgW="761760" imgH="393480" progId="Equation.DSMT4">
                  <p:embed/>
                </p:oleObj>
              </mc:Choice>
              <mc:Fallback>
                <p:oleObj name="Equation" r:id="rId3" imgW="761760" imgH="393480" progId="Equation.DSMT4">
                  <p:embed/>
                  <p:pic>
                    <p:nvPicPr>
                      <p:cNvPr id="12" name="Objeto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6488" y="3775742"/>
                        <a:ext cx="3205652" cy="17031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03" descr="F:\12image_4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61" b="12067"/>
          <a:stretch/>
        </p:blipFill>
        <p:spPr bwMode="auto">
          <a:xfrm>
            <a:off x="838200" y="2490446"/>
            <a:ext cx="5495708" cy="257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898" name="Picture 2" descr="http://www.zonamaker.com/images/contenido/electronica/componentes/condensador/condensadores_fijos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" t="7337" r="5040" b="7789"/>
          <a:stretch/>
        </p:blipFill>
        <p:spPr bwMode="auto">
          <a:xfrm>
            <a:off x="6438899" y="1567213"/>
            <a:ext cx="5724525" cy="174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42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8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Condensador placas paralelas</a:t>
            </a:r>
            <a:endParaRPr lang="es-CO" sz="4800" b="1" dirty="0">
              <a:latin typeface="Calibri (Cuerpo)"/>
            </a:endParaRPr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22926"/>
              </p:ext>
            </p:extLst>
          </p:nvPr>
        </p:nvGraphicFramePr>
        <p:xfrm>
          <a:off x="1017432" y="3156055"/>
          <a:ext cx="3438658" cy="1826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4" name="Equation" r:id="rId3" imgW="761760" imgH="393480" progId="Equation.DSMT4">
                  <p:embed/>
                </p:oleObj>
              </mc:Choice>
              <mc:Fallback>
                <p:oleObj name="Equation" r:id="rId3" imgW="761760" imgH="393480" progId="Equation.DSMT4">
                  <p:embed/>
                  <p:pic>
                    <p:nvPicPr>
                      <p:cNvPr id="8" name="Objeto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432" y="3156055"/>
                        <a:ext cx="3438658" cy="18269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4992914" y="1857744"/>
                <a:ext cx="6705599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s-CO" sz="3600" b="1" i="1" dirty="0" smtClean="0">
                    <a:solidFill>
                      <a:schemeClr val="accent5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s-CO" sz="36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es la capacitancia de </a:t>
                </a:r>
                <a:r>
                  <a:rPr lang="es-CO" sz="3600" dirty="0" smtClean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salida. </a:t>
                </a:r>
                <a:endParaRPr lang="es-CO" sz="3600" i="1" dirty="0" smtClean="0"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s-CO" sz="3600" b="1" i="1" dirty="0" smtClean="0">
                    <a:solidFill>
                      <a:schemeClr val="accent5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A </a:t>
                </a:r>
                <a:r>
                  <a:rPr lang="es-CO" sz="3600" dirty="0" smtClean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es el área de la placa.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s-CO" sz="3600" b="1" i="1" dirty="0" smtClean="0">
                    <a:solidFill>
                      <a:schemeClr val="accent5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s-CO" sz="3600" b="1" dirty="0" smtClean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s-CO" sz="3600" dirty="0" smtClean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es la distancia de separación entre placas.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CO" sz="36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𝝐</m:t>
                    </m:r>
                    <m:r>
                      <a:rPr lang="es-CO" sz="36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CO" sz="36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es la </a:t>
                </a:r>
                <a:r>
                  <a:rPr lang="es-CO" sz="36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permitividad</a:t>
                </a:r>
                <a:r>
                  <a:rPr lang="es-CO" sz="36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del material ubicado entre las dos </a:t>
                </a:r>
                <a:r>
                  <a:rPr lang="es-CO" sz="3600" dirty="0" smtClean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placas</a:t>
                </a:r>
                <a:r>
                  <a:rPr lang="es-CO" sz="2400" dirty="0" smtClean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s-CO" sz="2400" dirty="0"/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914" y="1857744"/>
                <a:ext cx="6705599" cy="3416320"/>
              </a:xfrm>
              <a:prstGeom prst="rect">
                <a:avLst/>
              </a:prstGeom>
              <a:blipFill>
                <a:blip r:embed="rId5"/>
                <a:stretch>
                  <a:fillRect l="-2455" t="-2857" r="-2818" b="-571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204713"/>
              </p:ext>
            </p:extLst>
          </p:nvPr>
        </p:nvGraphicFramePr>
        <p:xfrm>
          <a:off x="7314631" y="5299247"/>
          <a:ext cx="206216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5" name="Equation" r:id="rId6" imgW="520560" imgH="228600" progId="Equation.DSMT4">
                  <p:embed/>
                </p:oleObj>
              </mc:Choice>
              <mc:Fallback>
                <p:oleObj name="Equation" r:id="rId6" imgW="520560" imgH="228600" progId="Equation.DSMT4">
                  <p:embed/>
                  <p:pic>
                    <p:nvPicPr>
                      <p:cNvPr id="9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4631" y="5299247"/>
                        <a:ext cx="2062163" cy="930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069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Permitividad</a:t>
            </a:r>
            <a:endParaRPr lang="es-CO" sz="4800" b="1" dirty="0">
              <a:latin typeface="Calibri (Cuerpo)"/>
            </a:endParaRPr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7880"/>
              </p:ext>
            </p:extLst>
          </p:nvPr>
        </p:nvGraphicFramePr>
        <p:xfrm>
          <a:off x="4893615" y="3080464"/>
          <a:ext cx="2404767" cy="1084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27" name="Equation" r:id="rId3" imgW="520560" imgH="228600" progId="Equation.DSMT4">
                  <p:embed/>
                </p:oleObj>
              </mc:Choice>
              <mc:Fallback>
                <p:oleObj name="Equation" r:id="rId3" imgW="520560" imgH="228600" progId="Equation.DSMT4">
                  <p:embed/>
                  <p:pic>
                    <p:nvPicPr>
                      <p:cNvPr id="8" name="Objeto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3615" y="3080464"/>
                        <a:ext cx="2404767" cy="10848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28533"/>
              </p:ext>
            </p:extLst>
          </p:nvPr>
        </p:nvGraphicFramePr>
        <p:xfrm>
          <a:off x="838199" y="4157319"/>
          <a:ext cx="11531600" cy="240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28" name="Equation" r:id="rId5" imgW="3377880" imgH="685800" progId="Equation.DSMT4">
                  <p:embed/>
                </p:oleObj>
              </mc:Choice>
              <mc:Fallback>
                <p:oleObj name="Equation" r:id="rId5" imgW="3377880" imgH="685800" progId="Equation.DSMT4">
                  <p:embed/>
                  <p:pic>
                    <p:nvPicPr>
                      <p:cNvPr id="9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199" y="4157319"/>
                        <a:ext cx="11531600" cy="24050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ángulo 3"/>
          <p:cNvSpPr/>
          <p:nvPr/>
        </p:nvSpPr>
        <p:spPr>
          <a:xfrm>
            <a:off x="838199" y="1698160"/>
            <a:ext cx="1051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200" dirty="0">
                <a:solidFill>
                  <a:srgbClr val="252525"/>
                </a:solidFill>
                <a:latin typeface="Arial" panose="020B0604020202020204" pitchFamily="34" charset="0"/>
              </a:rPr>
              <a:t>La </a:t>
            </a:r>
            <a:r>
              <a:rPr lang="es-CO" sz="3200" dirty="0" err="1" smtClean="0">
                <a:solidFill>
                  <a:srgbClr val="252525"/>
                </a:solidFill>
                <a:latin typeface="Arial" panose="020B0604020202020204" pitchFamily="34" charset="0"/>
              </a:rPr>
              <a:t>permitividad</a:t>
            </a:r>
            <a:r>
              <a:rPr lang="es-CO" sz="3200" dirty="0">
                <a:solidFill>
                  <a:srgbClr val="252525"/>
                </a:solidFill>
                <a:latin typeface="Arial" panose="020B0604020202020204" pitchFamily="34" charset="0"/>
              </a:rPr>
              <a:t> </a:t>
            </a:r>
            <a:r>
              <a:rPr lang="es-CO" sz="3200" dirty="0" smtClean="0">
                <a:solidFill>
                  <a:srgbClr val="252525"/>
                </a:solidFill>
                <a:latin typeface="Arial" panose="020B0604020202020204" pitchFamily="34" charset="0"/>
              </a:rPr>
              <a:t>es </a:t>
            </a:r>
            <a:r>
              <a:rPr lang="es-CO" sz="3200" dirty="0">
                <a:solidFill>
                  <a:srgbClr val="252525"/>
                </a:solidFill>
                <a:latin typeface="Arial" panose="020B0604020202020204" pitchFamily="34" charset="0"/>
              </a:rPr>
              <a:t>una</a:t>
            </a:r>
            <a:r>
              <a:rPr lang="es-CO" sz="3200" dirty="0">
                <a:latin typeface="Arial" panose="020B0604020202020204" pitchFamily="34" charset="0"/>
              </a:rPr>
              <a:t> </a:t>
            </a:r>
            <a:r>
              <a:rPr lang="es-CO" sz="3200" dirty="0" smtClean="0">
                <a:latin typeface="Arial" panose="020B0604020202020204" pitchFamily="34" charset="0"/>
              </a:rPr>
              <a:t>constante</a:t>
            </a:r>
            <a:r>
              <a:rPr lang="es-CO" sz="3200" dirty="0">
                <a:latin typeface="Arial" panose="020B0604020202020204" pitchFamily="34" charset="0"/>
              </a:rPr>
              <a:t> </a:t>
            </a:r>
            <a:r>
              <a:rPr lang="es-CO" sz="3200" dirty="0" smtClean="0">
                <a:solidFill>
                  <a:srgbClr val="252525"/>
                </a:solidFill>
                <a:latin typeface="Arial" panose="020B0604020202020204" pitchFamily="34" charset="0"/>
              </a:rPr>
              <a:t>dieléctrica que </a:t>
            </a:r>
            <a:r>
              <a:rPr lang="es-CO" sz="3200" dirty="0">
                <a:solidFill>
                  <a:srgbClr val="252525"/>
                </a:solidFill>
                <a:latin typeface="Arial" panose="020B0604020202020204" pitchFamily="34" charset="0"/>
              </a:rPr>
              <a:t>describe cómo un campo eléctrico afecta y es afectado por un </a:t>
            </a:r>
            <a:r>
              <a:rPr lang="es-CO" sz="3200" dirty="0" smtClean="0">
                <a:solidFill>
                  <a:srgbClr val="252525"/>
                </a:solidFill>
                <a:latin typeface="Arial" panose="020B0604020202020204" pitchFamily="34" charset="0"/>
              </a:rPr>
              <a:t>medio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222758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1850" y="1287887"/>
            <a:ext cx="10515600" cy="2195543"/>
          </a:xfrm>
        </p:spPr>
        <p:txBody>
          <a:bodyPr/>
          <a:lstStyle/>
          <a:p>
            <a:r>
              <a:rPr lang="es-CO" b="1" u="sng" dirty="0" smtClean="0"/>
              <a:t>Características de una Transductor Capacitivo</a:t>
            </a:r>
            <a:endParaRPr lang="es-CO" b="1" u="sng" dirty="0"/>
          </a:p>
        </p:txBody>
      </p:sp>
      <p:sp>
        <p:nvSpPr>
          <p:cNvPr id="5" name="CuadroTexto 4"/>
          <p:cNvSpPr txBox="1"/>
          <p:nvPr/>
        </p:nvSpPr>
        <p:spPr>
          <a:xfrm>
            <a:off x="4281715" y="3817257"/>
            <a:ext cx="72716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Modelo matemático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Tipo de transductores capacitivos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Sensibilidad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9523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>
                <a:latin typeface="Calibri (Cuerpo)"/>
              </a:rPr>
              <a:t>Modelo matemático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498921"/>
              </p:ext>
            </p:extLst>
          </p:nvPr>
        </p:nvGraphicFramePr>
        <p:xfrm>
          <a:off x="6986002" y="1557370"/>
          <a:ext cx="3205652" cy="1703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5" name="Equation" r:id="rId3" imgW="761760" imgH="393480" progId="Equation.DSMT4">
                  <p:embed/>
                </p:oleObj>
              </mc:Choice>
              <mc:Fallback>
                <p:oleObj name="Equation" r:id="rId3" imgW="761760" imgH="393480" progId="Equation.DSMT4">
                  <p:embed/>
                  <p:pic>
                    <p:nvPicPr>
                      <p:cNvPr id="12" name="Objeto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6002" y="1557370"/>
                        <a:ext cx="3205652" cy="17031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3" descr="F:\12image_4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61" b="12067"/>
          <a:stretch/>
        </p:blipFill>
        <p:spPr bwMode="auto">
          <a:xfrm>
            <a:off x="1531244" y="1557370"/>
            <a:ext cx="4057254" cy="189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611074"/>
              </p:ext>
            </p:extLst>
          </p:nvPr>
        </p:nvGraphicFramePr>
        <p:xfrm>
          <a:off x="6702878" y="3988180"/>
          <a:ext cx="3771900" cy="253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6" name="Equation" r:id="rId6" imgW="952200" imgH="622080" progId="Equation.DSMT4">
                  <p:embed/>
                </p:oleObj>
              </mc:Choice>
              <mc:Fallback>
                <p:oleObj name="Equation" r:id="rId6" imgW="952200" imgH="622080" progId="Equation.DSMT4">
                  <p:embed/>
                  <p:pic>
                    <p:nvPicPr>
                      <p:cNvPr id="8" name="Objeto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2878" y="3988180"/>
                        <a:ext cx="3771900" cy="2533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2" descr="http://www.sc.ehu.es/sbweb/fisica/elecmagnet/campo_electrico/cilindro/cilindro.gif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7" r="48105" b="2076"/>
          <a:stretch/>
        </p:blipFill>
        <p:spPr bwMode="auto">
          <a:xfrm>
            <a:off x="2205925" y="3722239"/>
            <a:ext cx="2707893" cy="282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08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>
                <a:latin typeface="Calibri (Cuerpo)"/>
              </a:rPr>
              <a:t>Modelo matemático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909940"/>
              </p:ext>
            </p:extLst>
          </p:nvPr>
        </p:nvGraphicFramePr>
        <p:xfrm>
          <a:off x="3957185" y="2830739"/>
          <a:ext cx="3206750" cy="17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0" name="Equation" r:id="rId3" imgW="761760" imgH="393480" progId="Equation.DSMT4">
                  <p:embed/>
                </p:oleObj>
              </mc:Choice>
              <mc:Fallback>
                <p:oleObj name="Equation" r:id="rId3" imgW="761760" imgH="393480" progId="Equation.DSMT4">
                  <p:embed/>
                  <p:pic>
                    <p:nvPicPr>
                      <p:cNvPr id="7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185" y="2830739"/>
                        <a:ext cx="3206750" cy="1703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3" descr="F:\12image_4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61" b="12067"/>
          <a:stretch/>
        </p:blipFill>
        <p:spPr bwMode="auto">
          <a:xfrm>
            <a:off x="8134746" y="163999"/>
            <a:ext cx="4057254" cy="189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06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>
                <a:latin typeface="Calibri (Cuerpo)"/>
              </a:rPr>
              <a:t>Modelo matemático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311297"/>
              </p:ext>
            </p:extLst>
          </p:nvPr>
        </p:nvGraphicFramePr>
        <p:xfrm>
          <a:off x="2843609" y="2816504"/>
          <a:ext cx="5291137" cy="170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3" name="Equation" r:id="rId3" imgW="1257120" imgH="393480" progId="Equation.DSMT4">
                  <p:embed/>
                </p:oleObj>
              </mc:Choice>
              <mc:Fallback>
                <p:oleObj name="Equation" r:id="rId3" imgW="1257120" imgH="393480" progId="Equation.DSMT4">
                  <p:embed/>
                  <p:pic>
                    <p:nvPicPr>
                      <p:cNvPr id="7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609" y="2816504"/>
                        <a:ext cx="5291137" cy="1703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3" descr="F:\12image_4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61" b="12067"/>
          <a:stretch/>
        </p:blipFill>
        <p:spPr bwMode="auto">
          <a:xfrm>
            <a:off x="8134746" y="163999"/>
            <a:ext cx="4057254" cy="189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52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 smtClean="0">
                <a:latin typeface="Calibri (Cuerpo)"/>
              </a:rPr>
              <a:t>Tipos de transductores capacitivos</a:t>
            </a:r>
            <a:endParaRPr lang="es-CO" b="1" dirty="0">
              <a:latin typeface="Calibri (Cuerpo)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3" name="Rectángulo 2"/>
          <p:cNvSpPr/>
          <p:nvPr/>
        </p:nvSpPr>
        <p:spPr>
          <a:xfrm>
            <a:off x="711199" y="1700438"/>
            <a:ext cx="106680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3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Se clasifican en </a:t>
            </a:r>
            <a:r>
              <a:rPr lang="es-CO" sz="3300" dirty="0">
                <a:latin typeface="Times New Roman" panose="02020603050405020304" pitchFamily="18" charset="0"/>
                <a:ea typeface="SimSun" panose="02010600030101010101" pitchFamily="2" charset="-122"/>
              </a:rPr>
              <a:t>dependencia del tipo de </a:t>
            </a:r>
            <a:r>
              <a:rPr lang="es-CO" sz="3300" dirty="0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deformación </a:t>
            </a:r>
            <a:r>
              <a:rPr lang="es-CO" sz="33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 cambio de geometría </a:t>
            </a:r>
            <a:r>
              <a:rPr lang="es-CO" sz="3300" dirty="0">
                <a:latin typeface="Times New Roman" panose="02020603050405020304" pitchFamily="18" charset="0"/>
                <a:ea typeface="SimSun" panose="02010600030101010101" pitchFamily="2" charset="-122"/>
              </a:rPr>
              <a:t>aplicado al condensador, los tipos definidos son: </a:t>
            </a:r>
            <a:endParaRPr lang="es-CO" sz="3300" dirty="0" smtClean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/>
            <a:endParaRPr lang="es-CO" sz="3300" dirty="0" smtClean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742950" indent="-742950" algn="just">
              <a:buFont typeface="+mj-lt"/>
              <a:buAutoNum type="arabicPeriod"/>
            </a:pPr>
            <a:r>
              <a:rPr lang="es-CO" sz="3300" b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Transductores </a:t>
            </a:r>
            <a:r>
              <a:rPr lang="es-CO" sz="3300" b="1" dirty="0">
                <a:latin typeface="Times New Roman" panose="02020603050405020304" pitchFamily="18" charset="0"/>
                <a:ea typeface="SimSun" panose="02010600030101010101" pitchFamily="2" charset="-122"/>
              </a:rPr>
              <a:t>capacitivos de separación de placas </a:t>
            </a:r>
            <a:r>
              <a:rPr lang="es-CO" sz="3300" b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variable </a:t>
            </a:r>
            <a:r>
              <a:rPr lang="es-CO" sz="33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(Varia </a:t>
            </a:r>
            <a:r>
              <a:rPr lang="es-CO" sz="33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</a:t>
            </a:r>
            <a:r>
              <a:rPr lang="es-CO" sz="33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). 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s-CO" sz="3300" b="1" dirty="0">
                <a:latin typeface="Times New Roman" panose="02020603050405020304" pitchFamily="18" charset="0"/>
                <a:ea typeface="SimSun" panose="02010600030101010101" pitchFamily="2" charset="-122"/>
              </a:rPr>
              <a:t>Transductores capacitivos de</a:t>
            </a:r>
            <a:r>
              <a:rPr lang="es-CO" sz="3300" b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s-CO" sz="3300" b="1" dirty="0">
                <a:latin typeface="Times New Roman" panose="02020603050405020304" pitchFamily="18" charset="0"/>
                <a:ea typeface="SimSun" panose="02010600030101010101" pitchFamily="2" charset="-122"/>
              </a:rPr>
              <a:t>área </a:t>
            </a:r>
            <a:r>
              <a:rPr lang="es-CO" sz="3300" b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variable </a:t>
            </a:r>
            <a:r>
              <a:rPr lang="es-CO" sz="33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(Varia </a:t>
            </a:r>
            <a:r>
              <a:rPr lang="es-CO" sz="33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es-CO" sz="33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).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s-CO" sz="3300" b="1" dirty="0">
                <a:latin typeface="Times New Roman" panose="02020603050405020304" pitchFamily="18" charset="0"/>
                <a:ea typeface="SimSun" panose="02010600030101010101" pitchFamily="2" charset="-122"/>
              </a:rPr>
              <a:t>Transductores capacitivos de </a:t>
            </a:r>
            <a:r>
              <a:rPr lang="es-CO" sz="3300" b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dieléctrico variable </a:t>
            </a:r>
            <a:r>
              <a:rPr lang="es-CO" sz="33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(Varia </a:t>
            </a:r>
            <a:r>
              <a:rPr lang="el-GR" sz="33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ε</a:t>
            </a:r>
            <a:r>
              <a:rPr lang="es-CO" sz="33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).</a:t>
            </a:r>
            <a:endParaRPr lang="es-CO" sz="33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41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0229" y="3746953"/>
            <a:ext cx="10900229" cy="1710418"/>
          </a:xfrm>
        </p:spPr>
        <p:txBody>
          <a:bodyPr>
            <a:normAutofit/>
          </a:bodyPr>
          <a:lstStyle/>
          <a:p>
            <a:r>
              <a:rPr lang="es-CO" sz="4000" b="1" dirty="0" smtClean="0">
                <a:solidFill>
                  <a:srgbClr val="FF0000"/>
                </a:solidFill>
                <a:latin typeface="Calibri (Cuerpo)"/>
              </a:rPr>
              <a:t>1</a:t>
            </a:r>
            <a:r>
              <a:rPr lang="es-CO" b="1" dirty="0" smtClean="0">
                <a:solidFill>
                  <a:srgbClr val="FF0000"/>
                </a:solidFill>
                <a:latin typeface="Calibri (Cuerpo)"/>
              </a:rPr>
              <a:t>. </a:t>
            </a:r>
            <a:r>
              <a:rPr lang="es-CO" sz="4000" b="1" dirty="0" smtClean="0">
                <a:solidFill>
                  <a:srgbClr val="FF0000"/>
                </a:solidFill>
                <a:latin typeface="Calibri (Cuerpo)"/>
              </a:rPr>
              <a:t>Transductores </a:t>
            </a:r>
            <a:r>
              <a:rPr lang="es-CO" sz="4000" b="1" dirty="0">
                <a:solidFill>
                  <a:srgbClr val="FF0000"/>
                </a:solidFill>
                <a:latin typeface="Calibri (Cuerpo)"/>
              </a:rPr>
              <a:t>capacitivos de separación de placas variable </a:t>
            </a:r>
            <a:endParaRPr lang="es-CO" b="1" dirty="0">
              <a:solidFill>
                <a:srgbClr val="FF0000"/>
              </a:solidFill>
              <a:latin typeface="Calibri (Cuerpo)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898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64" y="782160"/>
            <a:ext cx="5044450" cy="530962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269514" y="889461"/>
            <a:ext cx="664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INSTRUMENTACIÓN</a:t>
            </a:r>
            <a:endParaRPr lang="es-CO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269514" y="2678821"/>
            <a:ext cx="6640174" cy="8182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rgbClr val="FF0000"/>
                </a:solidFill>
              </a:rPr>
              <a:t>TRANSDUCTOR CAPACITIVO</a:t>
            </a:r>
            <a:endParaRPr lang="es-CO" sz="3600" b="1" i="1" u="sng" dirty="0">
              <a:solidFill>
                <a:srgbClr val="FF0000"/>
              </a:solidFill>
            </a:endParaRPr>
          </a:p>
        </p:txBody>
      </p:sp>
      <p:pic>
        <p:nvPicPr>
          <p:cNvPr id="73730" name="Picture 2" descr="http://www.alltronicsperu.com/catalog/images/CP18-30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804" y="3851274"/>
            <a:ext cx="37528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75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668522"/>
              </p:ext>
            </p:extLst>
          </p:nvPr>
        </p:nvGraphicFramePr>
        <p:xfrm>
          <a:off x="1196138" y="1277229"/>
          <a:ext cx="4566034" cy="4325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84" name="VISIO" r:id="rId3" imgW="1217880" imgH="1150200" progId="Visio.Drawing.6">
                  <p:embed/>
                </p:oleObj>
              </mc:Choice>
              <mc:Fallback>
                <p:oleObj name="VISIO" r:id="rId3" imgW="1217880" imgH="1150200" progId="Visio.Drawing.6">
                  <p:embed/>
                  <p:pic>
                    <p:nvPicPr>
                      <p:cNvPr id="2345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138" y="1277229"/>
                        <a:ext cx="4566034" cy="43252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065739"/>
              </p:ext>
            </p:extLst>
          </p:nvPr>
        </p:nvGraphicFramePr>
        <p:xfrm>
          <a:off x="6719662" y="2488208"/>
          <a:ext cx="4008438" cy="17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85" name="Equation" r:id="rId5" imgW="952200" imgH="393480" progId="Equation.DSMT4">
                  <p:embed/>
                </p:oleObj>
              </mc:Choice>
              <mc:Fallback>
                <p:oleObj name="Equation" r:id="rId5" imgW="952200" imgH="393480" progId="Equation.DSMT4">
                  <p:embed/>
                  <p:pic>
                    <p:nvPicPr>
                      <p:cNvPr id="7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9662" y="2488208"/>
                        <a:ext cx="4008438" cy="1703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135825"/>
              </p:ext>
            </p:extLst>
          </p:nvPr>
        </p:nvGraphicFramePr>
        <p:xfrm>
          <a:off x="7574531" y="4681934"/>
          <a:ext cx="22987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86" name="Equation" r:id="rId7" imgW="545760" imgH="215640" progId="Equation.DSMT4">
                  <p:embed/>
                </p:oleObj>
              </mc:Choice>
              <mc:Fallback>
                <p:oleObj name="Equation" r:id="rId7" imgW="545760" imgH="215640" progId="Equation.DSMT4">
                  <p:embed/>
                  <p:pic>
                    <p:nvPicPr>
                      <p:cNvPr id="9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4531" y="4681934"/>
                        <a:ext cx="2298700" cy="933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ítulo 1"/>
          <p:cNvSpPr txBox="1">
            <a:spLocks/>
          </p:cNvSpPr>
          <p:nvPr/>
        </p:nvSpPr>
        <p:spPr>
          <a:xfrm>
            <a:off x="7456603" y="926081"/>
            <a:ext cx="2534556" cy="97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u="sng" dirty="0" smtClean="0">
                <a:latin typeface="Calibri (Cuerpo)"/>
              </a:rPr>
              <a:t>Función</a:t>
            </a:r>
            <a:endParaRPr lang="es-CO" b="1" u="sng" dirty="0">
              <a:latin typeface="Calibri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304009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171003"/>
              </p:ext>
            </p:extLst>
          </p:nvPr>
        </p:nvGraphicFramePr>
        <p:xfrm>
          <a:off x="511859" y="2717474"/>
          <a:ext cx="400685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21" name="Equation" r:id="rId3" imgW="952200" imgH="393480" progId="Equation.DSMT4">
                  <p:embed/>
                </p:oleObj>
              </mc:Choice>
              <mc:Fallback>
                <p:oleObj name="Equation" r:id="rId3" imgW="952200" imgH="393480" progId="Equation.DSMT4">
                  <p:embed/>
                  <p:pic>
                    <p:nvPicPr>
                      <p:cNvPr id="9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59" y="2717474"/>
                        <a:ext cx="4006850" cy="170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ítulo 1"/>
          <p:cNvSpPr txBox="1">
            <a:spLocks/>
          </p:cNvSpPr>
          <p:nvPr/>
        </p:nvSpPr>
        <p:spPr>
          <a:xfrm>
            <a:off x="619015" y="917185"/>
            <a:ext cx="3792537" cy="97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u="sng" dirty="0" smtClean="0">
                <a:latin typeface="Calibri (Cuerpo)"/>
              </a:rPr>
              <a:t>Función</a:t>
            </a:r>
            <a:endParaRPr lang="es-CO" b="1" u="sng" dirty="0">
              <a:latin typeface="Calibri (Cuerpo)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554" y="1942383"/>
            <a:ext cx="7432446" cy="4403527"/>
          </a:xfrm>
          <a:prstGeom prst="rect">
            <a:avLst/>
          </a:prstGeom>
        </p:spPr>
      </p:pic>
      <p:graphicFrame>
        <p:nvGraphicFramePr>
          <p:cNvPr id="14" name="Objeto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828054"/>
              </p:ext>
            </p:extLst>
          </p:nvPr>
        </p:nvGraphicFramePr>
        <p:xfrm>
          <a:off x="1307877" y="4948006"/>
          <a:ext cx="22987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22" name="Equation" r:id="rId6" imgW="545760" imgH="215640" progId="Equation.DSMT4">
                  <p:embed/>
                </p:oleObj>
              </mc:Choice>
              <mc:Fallback>
                <p:oleObj name="Equation" r:id="rId6" imgW="545760" imgH="215640" progId="Equation.DSMT4">
                  <p:embed/>
                  <p:pic>
                    <p:nvPicPr>
                      <p:cNvPr id="10" name="Objeto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7877" y="4948006"/>
                        <a:ext cx="2298700" cy="933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022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860334"/>
              </p:ext>
            </p:extLst>
          </p:nvPr>
        </p:nvGraphicFramePr>
        <p:xfrm>
          <a:off x="1196138" y="1277229"/>
          <a:ext cx="4566034" cy="4325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0" name="VISIO" r:id="rId3" imgW="1217880" imgH="1150200" progId="Visio.Drawing.6">
                  <p:embed/>
                </p:oleObj>
              </mc:Choice>
              <mc:Fallback>
                <p:oleObj name="VISIO" r:id="rId3" imgW="1217880" imgH="1150200" progId="Visio.Drawing.6">
                  <p:embed/>
                  <p:pic>
                    <p:nvPicPr>
                      <p:cNvPr id="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138" y="1277229"/>
                        <a:ext cx="4566034" cy="43252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ítulo 1"/>
          <p:cNvSpPr txBox="1">
            <a:spLocks/>
          </p:cNvSpPr>
          <p:nvPr/>
        </p:nvSpPr>
        <p:spPr>
          <a:xfrm>
            <a:off x="6502400" y="926081"/>
            <a:ext cx="4298270" cy="97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u="sng" dirty="0" smtClean="0">
                <a:solidFill>
                  <a:srgbClr val="FF0000"/>
                </a:solidFill>
                <a:latin typeface="Calibri (Cuerpo)"/>
              </a:rPr>
              <a:t>¿</a:t>
            </a:r>
            <a:r>
              <a:rPr lang="es-CO" b="1" u="sng" dirty="0" smtClean="0">
                <a:latin typeface="Calibri (Cuerpo)"/>
              </a:rPr>
              <a:t>Sensibilidad</a:t>
            </a:r>
            <a:r>
              <a:rPr lang="es-CO" b="1" u="sng" dirty="0" smtClean="0">
                <a:solidFill>
                  <a:srgbClr val="FF0000"/>
                </a:solidFill>
                <a:latin typeface="Calibri (Cuerpo)"/>
              </a:rPr>
              <a:t>?</a:t>
            </a:r>
            <a:endParaRPr lang="es-CO" b="1" u="sng" dirty="0">
              <a:solidFill>
                <a:srgbClr val="FF0000"/>
              </a:solidFill>
              <a:latin typeface="Calibri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11158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860334"/>
              </p:ext>
            </p:extLst>
          </p:nvPr>
        </p:nvGraphicFramePr>
        <p:xfrm>
          <a:off x="1196138" y="1277229"/>
          <a:ext cx="4566034" cy="4325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12" name="VISIO" r:id="rId3" imgW="1217880" imgH="1150200" progId="Visio.Drawing.6">
                  <p:embed/>
                </p:oleObj>
              </mc:Choice>
              <mc:Fallback>
                <p:oleObj name="VISIO" r:id="rId3" imgW="1217880" imgH="1150200" progId="Visio.Drawing.6">
                  <p:embed/>
                  <p:pic>
                    <p:nvPicPr>
                      <p:cNvPr id="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138" y="1277229"/>
                        <a:ext cx="4566034" cy="43252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ítulo 1"/>
          <p:cNvSpPr txBox="1">
            <a:spLocks/>
          </p:cNvSpPr>
          <p:nvPr/>
        </p:nvSpPr>
        <p:spPr>
          <a:xfrm>
            <a:off x="6502400" y="926081"/>
            <a:ext cx="4298270" cy="97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u="sng" dirty="0" smtClean="0">
                <a:solidFill>
                  <a:srgbClr val="FF0000"/>
                </a:solidFill>
                <a:latin typeface="Calibri (Cuerpo)"/>
              </a:rPr>
              <a:t>¿</a:t>
            </a:r>
            <a:r>
              <a:rPr lang="es-CO" b="1" u="sng" dirty="0" smtClean="0">
                <a:latin typeface="Calibri (Cuerpo)"/>
              </a:rPr>
              <a:t>Sensibilidad</a:t>
            </a:r>
            <a:r>
              <a:rPr lang="es-CO" b="1" u="sng" dirty="0" smtClean="0">
                <a:solidFill>
                  <a:srgbClr val="FF0000"/>
                </a:solidFill>
                <a:latin typeface="Calibri (Cuerpo)"/>
              </a:rPr>
              <a:t>?</a:t>
            </a:r>
            <a:endParaRPr lang="es-CO" b="1" u="sng" dirty="0">
              <a:solidFill>
                <a:srgbClr val="FF0000"/>
              </a:solidFill>
              <a:latin typeface="Calibri (Cuerpo)"/>
            </a:endParaRP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634371"/>
              </p:ext>
            </p:extLst>
          </p:nvPr>
        </p:nvGraphicFramePr>
        <p:xfrm>
          <a:off x="7209291" y="2822350"/>
          <a:ext cx="2884487" cy="170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13" name="Equation" r:id="rId5" imgW="685800" imgH="393480" progId="Equation.DSMT4">
                  <p:embed/>
                </p:oleObj>
              </mc:Choice>
              <mc:Fallback>
                <p:oleObj name="Equation" r:id="rId5" imgW="685800" imgH="393480" progId="Equation.DSMT4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9291" y="2822350"/>
                        <a:ext cx="2884487" cy="1703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067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860334"/>
              </p:ext>
            </p:extLst>
          </p:nvPr>
        </p:nvGraphicFramePr>
        <p:xfrm>
          <a:off x="1196138" y="1277229"/>
          <a:ext cx="4566034" cy="4325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36" name="VISIO" r:id="rId3" imgW="1217880" imgH="1150200" progId="Visio.Drawing.6">
                  <p:embed/>
                </p:oleObj>
              </mc:Choice>
              <mc:Fallback>
                <p:oleObj name="VISIO" r:id="rId3" imgW="1217880" imgH="1150200" progId="Visio.Drawing.6">
                  <p:embed/>
                  <p:pic>
                    <p:nvPicPr>
                      <p:cNvPr id="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138" y="1277229"/>
                        <a:ext cx="4566034" cy="43252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ítulo 1"/>
          <p:cNvSpPr txBox="1">
            <a:spLocks/>
          </p:cNvSpPr>
          <p:nvPr/>
        </p:nvSpPr>
        <p:spPr>
          <a:xfrm>
            <a:off x="6502400" y="926081"/>
            <a:ext cx="4298270" cy="97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u="sng" dirty="0" smtClean="0">
                <a:solidFill>
                  <a:srgbClr val="FF0000"/>
                </a:solidFill>
                <a:latin typeface="Calibri (Cuerpo)"/>
              </a:rPr>
              <a:t>¿</a:t>
            </a:r>
            <a:r>
              <a:rPr lang="es-CO" b="1" u="sng" dirty="0" smtClean="0">
                <a:latin typeface="Calibri (Cuerpo)"/>
              </a:rPr>
              <a:t>Sensibilidad</a:t>
            </a:r>
            <a:r>
              <a:rPr lang="es-CO" b="1" u="sng" dirty="0" smtClean="0">
                <a:solidFill>
                  <a:srgbClr val="FF0000"/>
                </a:solidFill>
                <a:latin typeface="Calibri (Cuerpo)"/>
              </a:rPr>
              <a:t>?</a:t>
            </a:r>
            <a:endParaRPr lang="es-CO" b="1" u="sng" dirty="0">
              <a:solidFill>
                <a:srgbClr val="FF0000"/>
              </a:solidFill>
              <a:latin typeface="Calibri (Cuerpo)"/>
            </a:endParaRP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393455"/>
              </p:ext>
            </p:extLst>
          </p:nvPr>
        </p:nvGraphicFramePr>
        <p:xfrm>
          <a:off x="6754813" y="2740025"/>
          <a:ext cx="3792537" cy="186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37" name="Equation" r:id="rId5" imgW="901440" imgH="431640" progId="Equation.DSMT4">
                  <p:embed/>
                </p:oleObj>
              </mc:Choice>
              <mc:Fallback>
                <p:oleObj name="Equation" r:id="rId5" imgW="901440" imgH="431640" progId="Equation.DSMT4">
                  <p:embed/>
                  <p:pic>
                    <p:nvPicPr>
                      <p:cNvPr id="5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4813" y="2740025"/>
                        <a:ext cx="3792537" cy="1868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715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179619"/>
              </p:ext>
            </p:extLst>
          </p:nvPr>
        </p:nvGraphicFramePr>
        <p:xfrm>
          <a:off x="485326" y="3365911"/>
          <a:ext cx="3792537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9" name="Equation" r:id="rId3" imgW="901440" imgH="431640" progId="Equation.DSMT4">
                  <p:embed/>
                </p:oleObj>
              </mc:Choice>
              <mc:Fallback>
                <p:oleObj name="Equation" r:id="rId3" imgW="901440" imgH="431640" progId="Equation.DSMT4">
                  <p:embed/>
                  <p:pic>
                    <p:nvPicPr>
                      <p:cNvPr id="9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326" y="3365911"/>
                        <a:ext cx="3792537" cy="1866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upo 11"/>
          <p:cNvGrpSpPr/>
          <p:nvPr/>
        </p:nvGrpSpPr>
        <p:grpSpPr>
          <a:xfrm>
            <a:off x="4423006" y="1976208"/>
            <a:ext cx="7660405" cy="4076247"/>
            <a:chOff x="-13026807" y="-7687207"/>
            <a:chExt cx="21366082" cy="11369299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3026807" y="-7687207"/>
              <a:ext cx="21366082" cy="11369299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V="1">
              <a:off x="-9630417" y="-4215935"/>
              <a:ext cx="13426842" cy="7380517"/>
            </a:xfrm>
            <a:prstGeom prst="rect">
              <a:avLst/>
            </a:prstGeom>
          </p:spPr>
        </p:pic>
      </p:grpSp>
      <p:sp>
        <p:nvSpPr>
          <p:cNvPr id="16" name="Título 1"/>
          <p:cNvSpPr txBox="1">
            <a:spLocks/>
          </p:cNvSpPr>
          <p:nvPr/>
        </p:nvSpPr>
        <p:spPr>
          <a:xfrm>
            <a:off x="485326" y="926641"/>
            <a:ext cx="3792537" cy="97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u="sng" dirty="0" smtClean="0">
                <a:latin typeface="Calibri (Cuerpo)"/>
              </a:rPr>
              <a:t>Sensibilidad</a:t>
            </a:r>
            <a:endParaRPr lang="es-CO" b="1" u="sng" dirty="0">
              <a:latin typeface="Calibri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383914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176439"/>
            <a:ext cx="10515600" cy="1325563"/>
          </a:xfrm>
        </p:spPr>
        <p:txBody>
          <a:bodyPr/>
          <a:lstStyle/>
          <a:p>
            <a:r>
              <a:rPr lang="es-CO" u="sng" dirty="0" smtClean="0">
                <a:solidFill>
                  <a:srgbClr val="FF0000"/>
                </a:solidFill>
              </a:rPr>
              <a:t>Ejercicio</a:t>
            </a:r>
            <a:endParaRPr lang="es-CO" u="sng" dirty="0">
              <a:solidFill>
                <a:srgbClr val="FF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199" y="1467469"/>
            <a:ext cx="105156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Se desea hallar la gráfica de comportamiento del transductor capacitivo de separación de placas variable mostrado en</a:t>
            </a:r>
            <a:r>
              <a:rPr kumimoji="0" lang="es-CO" altLang="es-CO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la figura</a:t>
            </a:r>
            <a:r>
              <a:rPr kumimoji="0" lang="es-CO" altLang="es-CO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El rango de medición está entre 1 mm y 10 mm,</a:t>
            </a:r>
            <a:r>
              <a:rPr kumimoji="0" lang="es-CO" altLang="es-CO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s-CO" altLang="es-CO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el material dieléctrico es aire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s-CO" altLang="es-CO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n 9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82" r="5299" b="10228"/>
          <a:stretch/>
        </p:blipFill>
        <p:spPr bwMode="auto">
          <a:xfrm>
            <a:off x="2297226" y="3773710"/>
            <a:ext cx="7597546" cy="28302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808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0229" y="3746953"/>
            <a:ext cx="10900229" cy="1710418"/>
          </a:xfrm>
        </p:spPr>
        <p:txBody>
          <a:bodyPr>
            <a:normAutofit/>
          </a:bodyPr>
          <a:lstStyle/>
          <a:p>
            <a:r>
              <a:rPr lang="es-CO" sz="4000" b="1" dirty="0" smtClean="0">
                <a:solidFill>
                  <a:srgbClr val="FF0000"/>
                </a:solidFill>
                <a:latin typeface="Calibri (Cuerpo)"/>
              </a:rPr>
              <a:t>2</a:t>
            </a:r>
            <a:r>
              <a:rPr lang="es-CO" b="1" dirty="0" smtClean="0">
                <a:solidFill>
                  <a:srgbClr val="FF0000"/>
                </a:solidFill>
                <a:latin typeface="Calibri (Cuerpo)"/>
              </a:rPr>
              <a:t>. </a:t>
            </a:r>
            <a:r>
              <a:rPr lang="es-CO" sz="4000" b="1" dirty="0" smtClean="0">
                <a:solidFill>
                  <a:srgbClr val="FF0000"/>
                </a:solidFill>
                <a:latin typeface="Calibri (Cuerpo)"/>
              </a:rPr>
              <a:t>Transductores </a:t>
            </a:r>
            <a:r>
              <a:rPr lang="es-CO" sz="4000" b="1" dirty="0">
                <a:solidFill>
                  <a:srgbClr val="FF0000"/>
                </a:solidFill>
                <a:latin typeface="Calibri (Cuerpo)"/>
              </a:rPr>
              <a:t>capacitivos de </a:t>
            </a:r>
            <a:r>
              <a:rPr lang="es-CO" sz="4000" b="1" dirty="0" smtClean="0">
                <a:solidFill>
                  <a:srgbClr val="FF0000"/>
                </a:solidFill>
                <a:latin typeface="Calibri (Cuerpo)"/>
              </a:rPr>
              <a:t>área variable</a:t>
            </a:r>
            <a:endParaRPr lang="es-CO" b="1" dirty="0">
              <a:solidFill>
                <a:srgbClr val="FF0000"/>
              </a:solidFill>
              <a:latin typeface="Calibri (Cuerpo)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47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140289"/>
              </p:ext>
            </p:extLst>
          </p:nvPr>
        </p:nvGraphicFramePr>
        <p:xfrm>
          <a:off x="6965178" y="3692492"/>
          <a:ext cx="4114800" cy="170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63" name="Equation" r:id="rId3" imgW="977760" imgH="393480" progId="Equation.DSMT4">
                  <p:embed/>
                </p:oleObj>
              </mc:Choice>
              <mc:Fallback>
                <p:oleObj name="Equation" r:id="rId3" imgW="977760" imgH="393480" progId="Equation.DSMT4">
                  <p:embed/>
                  <p:pic>
                    <p:nvPicPr>
                      <p:cNvPr id="9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5178" y="3692492"/>
                        <a:ext cx="4114800" cy="1703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upo 21"/>
          <p:cNvGrpSpPr/>
          <p:nvPr/>
        </p:nvGrpSpPr>
        <p:grpSpPr>
          <a:xfrm>
            <a:off x="152400" y="152400"/>
            <a:ext cx="7503885" cy="3775334"/>
            <a:chOff x="0" y="1351238"/>
            <a:chExt cx="7503885" cy="3775334"/>
          </a:xfrm>
        </p:grpSpPr>
        <p:graphicFrame>
          <p:nvGraphicFramePr>
            <p:cNvPr id="1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2488288"/>
                </p:ext>
              </p:extLst>
            </p:nvPr>
          </p:nvGraphicFramePr>
          <p:xfrm>
            <a:off x="0" y="1351238"/>
            <a:ext cx="7503885" cy="2942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64" name="VISIO" r:id="rId5" imgW="1818000" imgH="712080" progId="Visio.Drawing.6">
                    <p:embed/>
                  </p:oleObj>
                </mc:Choice>
                <mc:Fallback>
                  <p:oleObj name="VISIO" r:id="rId5" imgW="1818000" imgH="712080" progId="Visio.Drawing.6">
                    <p:embed/>
                    <p:pic>
                      <p:nvPicPr>
                        <p:cNvPr id="7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351238"/>
                          <a:ext cx="7503885" cy="2942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Conector recto 2"/>
            <p:cNvCxnSpPr/>
            <p:nvPr/>
          </p:nvCxnSpPr>
          <p:spPr>
            <a:xfrm>
              <a:off x="1452880" y="4565820"/>
              <a:ext cx="2768600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triangl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ector recto 5"/>
            <p:cNvCxnSpPr/>
            <p:nvPr/>
          </p:nvCxnSpPr>
          <p:spPr>
            <a:xfrm>
              <a:off x="4253412" y="4293462"/>
              <a:ext cx="0" cy="5715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>
            <a:xfrm>
              <a:off x="1439092" y="4293462"/>
              <a:ext cx="0" cy="5715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CuadroTexto 16"/>
            <p:cNvSpPr txBox="1"/>
            <p:nvPr/>
          </p:nvSpPr>
          <p:spPr>
            <a:xfrm>
              <a:off x="2602367" y="4603352"/>
              <a:ext cx="540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800" b="1" dirty="0" smtClean="0">
                  <a:solidFill>
                    <a:srgbClr val="FF0000"/>
                  </a:solidFill>
                </a:rPr>
                <a:t>L1</a:t>
              </a:r>
              <a:endParaRPr lang="es-CO" b="1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Conector recto 17"/>
            <p:cNvCxnSpPr/>
            <p:nvPr/>
          </p:nvCxnSpPr>
          <p:spPr>
            <a:xfrm>
              <a:off x="5344342" y="3302862"/>
              <a:ext cx="0" cy="5715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4253412" y="3505200"/>
              <a:ext cx="1090930" cy="1054440"/>
            </a:xfrm>
            <a:prstGeom prst="line">
              <a:avLst/>
            </a:prstGeom>
            <a:ln w="38100">
              <a:solidFill>
                <a:srgbClr val="FF0000"/>
              </a:solidFill>
              <a:headEnd type="triangl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CuadroTexto 20"/>
            <p:cNvSpPr txBox="1"/>
            <p:nvPr/>
          </p:nvSpPr>
          <p:spPr>
            <a:xfrm>
              <a:off x="4685907" y="4036420"/>
              <a:ext cx="540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800" b="1" dirty="0" smtClean="0">
                  <a:solidFill>
                    <a:srgbClr val="FF0000"/>
                  </a:solidFill>
                </a:rPr>
                <a:t>L2</a:t>
              </a:r>
              <a:endParaRPr lang="es-CO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Título 1"/>
          <p:cNvSpPr txBox="1">
            <a:spLocks/>
          </p:cNvSpPr>
          <p:nvPr/>
        </p:nvSpPr>
        <p:spPr>
          <a:xfrm>
            <a:off x="5929237" y="2235834"/>
            <a:ext cx="5980460" cy="97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u="sng" dirty="0" smtClean="0">
                <a:latin typeface="Calibri (Cuerpo)"/>
              </a:rPr>
              <a:t>Función</a:t>
            </a:r>
            <a:endParaRPr lang="es-CO" b="1" u="sng" dirty="0">
              <a:latin typeface="Calibri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168856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23" name="Objeto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581493"/>
              </p:ext>
            </p:extLst>
          </p:nvPr>
        </p:nvGraphicFramePr>
        <p:xfrm>
          <a:off x="1396410" y="4723698"/>
          <a:ext cx="288766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23" name="Equation" r:id="rId3" imgW="685800" imgH="164880" progId="Equation.DSMT4">
                  <p:embed/>
                </p:oleObj>
              </mc:Choice>
              <mc:Fallback>
                <p:oleObj name="Equation" r:id="rId3" imgW="685800" imgH="164880" progId="Equation.DSMT4">
                  <p:embed/>
                  <p:pic>
                    <p:nvPicPr>
                      <p:cNvPr id="23" name="Objeto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6410" y="4723698"/>
                        <a:ext cx="2887662" cy="714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to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299146"/>
              </p:ext>
            </p:extLst>
          </p:nvPr>
        </p:nvGraphicFramePr>
        <p:xfrm>
          <a:off x="6138863" y="3638550"/>
          <a:ext cx="5770562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24" name="Equation" r:id="rId5" imgW="1371600" imgH="419040" progId="Equation.DSMT4">
                  <p:embed/>
                </p:oleObj>
              </mc:Choice>
              <mc:Fallback>
                <p:oleObj name="Equation" r:id="rId5" imgW="1371600" imgH="419040" progId="Equation.DSMT4">
                  <p:embed/>
                  <p:pic>
                    <p:nvPicPr>
                      <p:cNvPr id="9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8863" y="3638550"/>
                        <a:ext cx="5770562" cy="181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upo 19"/>
          <p:cNvGrpSpPr/>
          <p:nvPr/>
        </p:nvGrpSpPr>
        <p:grpSpPr>
          <a:xfrm>
            <a:off x="152400" y="152400"/>
            <a:ext cx="7503885" cy="3775334"/>
            <a:chOff x="0" y="1351238"/>
            <a:chExt cx="7503885" cy="3775334"/>
          </a:xfrm>
        </p:grpSpPr>
        <p:graphicFrame>
          <p:nvGraphicFramePr>
            <p:cNvPr id="25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0024769"/>
                </p:ext>
              </p:extLst>
            </p:nvPr>
          </p:nvGraphicFramePr>
          <p:xfrm>
            <a:off x="0" y="1351238"/>
            <a:ext cx="7503885" cy="2942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425" name="VISIO" r:id="rId7" imgW="1818000" imgH="712080" progId="Visio.Drawing.6">
                    <p:embed/>
                  </p:oleObj>
                </mc:Choice>
                <mc:Fallback>
                  <p:oleObj name="VISIO" r:id="rId7" imgW="1818000" imgH="712080" progId="Visio.Drawing.6">
                    <p:embed/>
                    <p:pic>
                      <p:nvPicPr>
                        <p:cNvPr id="12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351238"/>
                          <a:ext cx="7503885" cy="2942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6" name="Conector recto 25"/>
            <p:cNvCxnSpPr/>
            <p:nvPr/>
          </p:nvCxnSpPr>
          <p:spPr>
            <a:xfrm>
              <a:off x="1452880" y="4565820"/>
              <a:ext cx="2768600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triangl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recto 26"/>
            <p:cNvCxnSpPr/>
            <p:nvPr/>
          </p:nvCxnSpPr>
          <p:spPr>
            <a:xfrm>
              <a:off x="4253412" y="4293462"/>
              <a:ext cx="0" cy="5715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recto 27"/>
            <p:cNvCxnSpPr/>
            <p:nvPr/>
          </p:nvCxnSpPr>
          <p:spPr>
            <a:xfrm>
              <a:off x="1439092" y="4293462"/>
              <a:ext cx="0" cy="5715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CuadroTexto 28"/>
            <p:cNvSpPr txBox="1"/>
            <p:nvPr/>
          </p:nvSpPr>
          <p:spPr>
            <a:xfrm>
              <a:off x="2602367" y="4603352"/>
              <a:ext cx="540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800" b="1" dirty="0" smtClean="0">
                  <a:solidFill>
                    <a:srgbClr val="FF0000"/>
                  </a:solidFill>
                </a:rPr>
                <a:t>L1</a:t>
              </a:r>
              <a:endParaRPr lang="es-CO" b="1" dirty="0">
                <a:solidFill>
                  <a:srgbClr val="FF0000"/>
                </a:solidFill>
              </a:endParaRPr>
            </a:p>
          </p:txBody>
        </p:sp>
        <p:cxnSp>
          <p:nvCxnSpPr>
            <p:cNvPr id="30" name="Conector recto 29"/>
            <p:cNvCxnSpPr/>
            <p:nvPr/>
          </p:nvCxnSpPr>
          <p:spPr>
            <a:xfrm>
              <a:off x="5344342" y="3302862"/>
              <a:ext cx="0" cy="5715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 flipV="1">
              <a:off x="4253412" y="3505200"/>
              <a:ext cx="1090930" cy="1054440"/>
            </a:xfrm>
            <a:prstGeom prst="line">
              <a:avLst/>
            </a:prstGeom>
            <a:ln w="38100">
              <a:solidFill>
                <a:srgbClr val="FF0000"/>
              </a:solidFill>
              <a:headEnd type="triangl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CuadroTexto 31"/>
            <p:cNvSpPr txBox="1"/>
            <p:nvPr/>
          </p:nvSpPr>
          <p:spPr>
            <a:xfrm>
              <a:off x="4685907" y="4036420"/>
              <a:ext cx="540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800" b="1" dirty="0" smtClean="0">
                  <a:solidFill>
                    <a:srgbClr val="FF0000"/>
                  </a:solidFill>
                </a:rPr>
                <a:t>L2</a:t>
              </a:r>
              <a:endParaRPr lang="es-CO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3" name="Título 1"/>
          <p:cNvSpPr txBox="1">
            <a:spLocks/>
          </p:cNvSpPr>
          <p:nvPr/>
        </p:nvSpPr>
        <p:spPr>
          <a:xfrm>
            <a:off x="5929237" y="2235834"/>
            <a:ext cx="5980460" cy="97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u="sng" dirty="0" smtClean="0">
                <a:latin typeface="Calibri (Cuerpo)"/>
              </a:rPr>
              <a:t>Función</a:t>
            </a:r>
            <a:endParaRPr lang="es-CO" b="1" u="sng" dirty="0">
              <a:latin typeface="Calibri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202577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1850" y="1133339"/>
            <a:ext cx="10515600" cy="2195543"/>
          </a:xfrm>
        </p:spPr>
        <p:txBody>
          <a:bodyPr/>
          <a:lstStyle/>
          <a:p>
            <a:r>
              <a:rPr lang="es-CO" b="1" u="sng" dirty="0" smtClean="0"/>
              <a:t>Características generales de un Transductor Capacitivo</a:t>
            </a:r>
            <a:endParaRPr lang="es-CO" b="1" u="sng" dirty="0"/>
          </a:p>
        </p:txBody>
      </p:sp>
      <p:sp>
        <p:nvSpPr>
          <p:cNvPr id="5" name="CuadroTexto 4"/>
          <p:cNvSpPr txBox="1"/>
          <p:nvPr/>
        </p:nvSpPr>
        <p:spPr>
          <a:xfrm>
            <a:off x="5878695" y="3585329"/>
            <a:ext cx="53516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Definición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Tipos de condensadores</a:t>
            </a:r>
            <a:endParaRPr lang="es-CO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CO" sz="3600" dirty="0" smtClean="0"/>
              <a:t>Cilíndrico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CO" sz="3600" dirty="0" smtClean="0"/>
              <a:t>Placas paralelas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3600" dirty="0" err="1" smtClean="0"/>
              <a:t>Permitividad</a:t>
            </a:r>
            <a:endParaRPr lang="es-CO" sz="3600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4919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491313"/>
              </p:ext>
            </p:extLst>
          </p:nvPr>
        </p:nvGraphicFramePr>
        <p:xfrm>
          <a:off x="5723164" y="3650298"/>
          <a:ext cx="6326187" cy="1718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86" name="Equation" r:id="rId3" imgW="1587240" imgH="419040" progId="Equation.DSMT4">
                  <p:embed/>
                </p:oleObj>
              </mc:Choice>
              <mc:Fallback>
                <p:oleObj name="Equation" r:id="rId3" imgW="1587240" imgH="419040" progId="Equation.DSMT4">
                  <p:embed/>
                  <p:pic>
                    <p:nvPicPr>
                      <p:cNvPr id="9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3164" y="3650298"/>
                        <a:ext cx="6326187" cy="17183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ítulo 1"/>
          <p:cNvSpPr txBox="1">
            <a:spLocks/>
          </p:cNvSpPr>
          <p:nvPr/>
        </p:nvSpPr>
        <p:spPr>
          <a:xfrm>
            <a:off x="5844905" y="2235834"/>
            <a:ext cx="6204446" cy="97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u="sng" dirty="0" smtClean="0">
                <a:latin typeface="Calibri (Cuerpo)"/>
              </a:rPr>
              <a:t>Función</a:t>
            </a:r>
            <a:endParaRPr lang="es-CO" b="1" u="sng" dirty="0">
              <a:latin typeface="Calibri (Cuerpo)"/>
            </a:endParaRPr>
          </a:p>
        </p:txBody>
      </p:sp>
      <p:graphicFrame>
        <p:nvGraphicFramePr>
          <p:cNvPr id="23" name="Objeto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016130"/>
              </p:ext>
            </p:extLst>
          </p:nvPr>
        </p:nvGraphicFramePr>
        <p:xfrm>
          <a:off x="1396410" y="4723698"/>
          <a:ext cx="288766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87" name="Equation" r:id="rId5" imgW="685800" imgH="164880" progId="Equation.DSMT4">
                  <p:embed/>
                </p:oleObj>
              </mc:Choice>
              <mc:Fallback>
                <p:oleObj name="Equation" r:id="rId5" imgW="685800" imgH="164880" progId="Equation.DSMT4">
                  <p:embed/>
                  <p:pic>
                    <p:nvPicPr>
                      <p:cNvPr id="23" name="Objeto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6410" y="4723698"/>
                        <a:ext cx="2887662" cy="714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to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443203"/>
              </p:ext>
            </p:extLst>
          </p:nvPr>
        </p:nvGraphicFramePr>
        <p:xfrm>
          <a:off x="701085" y="5556808"/>
          <a:ext cx="4278312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88" name="Equation" r:id="rId7" imgW="1015920" imgH="253800" progId="Equation.DSMT4">
                  <p:embed/>
                </p:oleObj>
              </mc:Choice>
              <mc:Fallback>
                <p:oleObj name="Equation" r:id="rId7" imgW="1015920" imgH="253800" progId="Equation.DSMT4">
                  <p:embed/>
                  <p:pic>
                    <p:nvPicPr>
                      <p:cNvPr id="24" name="Objeto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85" y="5556808"/>
                        <a:ext cx="4278312" cy="1098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upo 15"/>
          <p:cNvGrpSpPr/>
          <p:nvPr/>
        </p:nvGrpSpPr>
        <p:grpSpPr>
          <a:xfrm>
            <a:off x="152400" y="152400"/>
            <a:ext cx="7503885" cy="3775334"/>
            <a:chOff x="0" y="1351238"/>
            <a:chExt cx="7503885" cy="3775334"/>
          </a:xfrm>
        </p:grpSpPr>
        <p:graphicFrame>
          <p:nvGraphicFramePr>
            <p:cNvPr id="2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0024769"/>
                </p:ext>
              </p:extLst>
            </p:nvPr>
          </p:nvGraphicFramePr>
          <p:xfrm>
            <a:off x="0" y="1351238"/>
            <a:ext cx="7503885" cy="2942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489" name="VISIO" r:id="rId9" imgW="1818000" imgH="712080" progId="Visio.Drawing.6">
                    <p:embed/>
                  </p:oleObj>
                </mc:Choice>
                <mc:Fallback>
                  <p:oleObj name="VISIO" r:id="rId9" imgW="1818000" imgH="712080" progId="Visio.Drawing.6">
                    <p:embed/>
                    <p:pic>
                      <p:nvPicPr>
                        <p:cNvPr id="12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351238"/>
                          <a:ext cx="7503885" cy="2942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5" name="Conector recto 24"/>
            <p:cNvCxnSpPr/>
            <p:nvPr/>
          </p:nvCxnSpPr>
          <p:spPr>
            <a:xfrm>
              <a:off x="1452880" y="4565820"/>
              <a:ext cx="2768600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triangl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>
              <a:off x="4253412" y="4293462"/>
              <a:ext cx="0" cy="5715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recto 26"/>
            <p:cNvCxnSpPr/>
            <p:nvPr/>
          </p:nvCxnSpPr>
          <p:spPr>
            <a:xfrm>
              <a:off x="1439092" y="4293462"/>
              <a:ext cx="0" cy="5715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CuadroTexto 27"/>
            <p:cNvSpPr txBox="1"/>
            <p:nvPr/>
          </p:nvSpPr>
          <p:spPr>
            <a:xfrm>
              <a:off x="2602367" y="4603352"/>
              <a:ext cx="540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800" b="1" dirty="0" smtClean="0">
                  <a:solidFill>
                    <a:srgbClr val="FF0000"/>
                  </a:solidFill>
                </a:rPr>
                <a:t>L1</a:t>
              </a:r>
              <a:endParaRPr lang="es-CO" b="1" dirty="0">
                <a:solidFill>
                  <a:srgbClr val="FF0000"/>
                </a:solidFill>
              </a:endParaRPr>
            </a:p>
          </p:txBody>
        </p:sp>
        <p:cxnSp>
          <p:nvCxnSpPr>
            <p:cNvPr id="29" name="Conector recto 28"/>
            <p:cNvCxnSpPr/>
            <p:nvPr/>
          </p:nvCxnSpPr>
          <p:spPr>
            <a:xfrm>
              <a:off x="5344342" y="3302862"/>
              <a:ext cx="0" cy="5715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cto 29"/>
            <p:cNvCxnSpPr/>
            <p:nvPr/>
          </p:nvCxnSpPr>
          <p:spPr>
            <a:xfrm flipV="1">
              <a:off x="4253412" y="3505200"/>
              <a:ext cx="1090930" cy="1054440"/>
            </a:xfrm>
            <a:prstGeom prst="line">
              <a:avLst/>
            </a:prstGeom>
            <a:ln w="38100">
              <a:solidFill>
                <a:srgbClr val="FF0000"/>
              </a:solidFill>
              <a:headEnd type="triangl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CuadroTexto 30"/>
            <p:cNvSpPr txBox="1"/>
            <p:nvPr/>
          </p:nvSpPr>
          <p:spPr>
            <a:xfrm>
              <a:off x="4685907" y="4036420"/>
              <a:ext cx="540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800" b="1" dirty="0" smtClean="0">
                  <a:solidFill>
                    <a:srgbClr val="FF0000"/>
                  </a:solidFill>
                </a:rPr>
                <a:t>L2</a:t>
              </a:r>
              <a:endParaRPr lang="es-CO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311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255814" y="615788"/>
            <a:ext cx="5363368" cy="97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u="sng" dirty="0" smtClean="0">
                <a:latin typeface="Calibri (Cuerpo)"/>
              </a:rPr>
              <a:t>Función</a:t>
            </a:r>
            <a:endParaRPr lang="es-CO" b="1" u="sng" dirty="0">
              <a:latin typeface="Calibri (Cuerpo)"/>
            </a:endParaRPr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721701"/>
              </p:ext>
            </p:extLst>
          </p:nvPr>
        </p:nvGraphicFramePr>
        <p:xfrm>
          <a:off x="485207" y="3163821"/>
          <a:ext cx="5133975" cy="1394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8" name="Equation" r:id="rId3" imgW="1587240" imgH="419040" progId="Equation.DSMT4">
                  <p:embed/>
                </p:oleObj>
              </mc:Choice>
              <mc:Fallback>
                <p:oleObj name="Equation" r:id="rId3" imgW="1587240" imgH="419040" progId="Equation.DSMT4">
                  <p:embed/>
                  <p:pic>
                    <p:nvPicPr>
                      <p:cNvPr id="9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207" y="3163821"/>
                        <a:ext cx="5133975" cy="13945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1405681"/>
            <a:ext cx="6400800" cy="515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0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pSp>
        <p:nvGrpSpPr>
          <p:cNvPr id="22" name="Grupo 21"/>
          <p:cNvGrpSpPr/>
          <p:nvPr/>
        </p:nvGrpSpPr>
        <p:grpSpPr>
          <a:xfrm>
            <a:off x="152400" y="152400"/>
            <a:ext cx="7503885" cy="3775334"/>
            <a:chOff x="0" y="1351238"/>
            <a:chExt cx="7503885" cy="3775334"/>
          </a:xfrm>
        </p:grpSpPr>
        <p:graphicFrame>
          <p:nvGraphicFramePr>
            <p:cNvPr id="1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2488288"/>
                </p:ext>
              </p:extLst>
            </p:nvPr>
          </p:nvGraphicFramePr>
          <p:xfrm>
            <a:off x="0" y="1351238"/>
            <a:ext cx="7503885" cy="2942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10" name="VISIO" r:id="rId3" imgW="1818000" imgH="712080" progId="Visio.Drawing.6">
                    <p:embed/>
                  </p:oleObj>
                </mc:Choice>
                <mc:Fallback>
                  <p:oleObj name="VISIO" r:id="rId3" imgW="1818000" imgH="712080" progId="Visio.Drawing.6">
                    <p:embed/>
                    <p:pic>
                      <p:nvPicPr>
                        <p:cNvPr id="12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351238"/>
                          <a:ext cx="7503885" cy="2942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Conector recto 2"/>
            <p:cNvCxnSpPr/>
            <p:nvPr/>
          </p:nvCxnSpPr>
          <p:spPr>
            <a:xfrm>
              <a:off x="1452880" y="4565820"/>
              <a:ext cx="2768600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triangl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ector recto 5"/>
            <p:cNvCxnSpPr/>
            <p:nvPr/>
          </p:nvCxnSpPr>
          <p:spPr>
            <a:xfrm>
              <a:off x="4253412" y="4293462"/>
              <a:ext cx="0" cy="5715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>
            <a:xfrm>
              <a:off x="1439092" y="4293462"/>
              <a:ext cx="0" cy="5715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CuadroTexto 16"/>
            <p:cNvSpPr txBox="1"/>
            <p:nvPr/>
          </p:nvSpPr>
          <p:spPr>
            <a:xfrm>
              <a:off x="2602367" y="4603352"/>
              <a:ext cx="540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800" b="1" dirty="0" smtClean="0">
                  <a:solidFill>
                    <a:srgbClr val="FF0000"/>
                  </a:solidFill>
                </a:rPr>
                <a:t>L1</a:t>
              </a:r>
              <a:endParaRPr lang="es-CO" b="1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Conector recto 17"/>
            <p:cNvCxnSpPr/>
            <p:nvPr/>
          </p:nvCxnSpPr>
          <p:spPr>
            <a:xfrm>
              <a:off x="5344342" y="3302862"/>
              <a:ext cx="0" cy="5715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4253412" y="3505200"/>
              <a:ext cx="1090930" cy="1054440"/>
            </a:xfrm>
            <a:prstGeom prst="line">
              <a:avLst/>
            </a:prstGeom>
            <a:ln w="38100">
              <a:solidFill>
                <a:srgbClr val="FF0000"/>
              </a:solidFill>
              <a:headEnd type="triangl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CuadroTexto 20"/>
            <p:cNvSpPr txBox="1"/>
            <p:nvPr/>
          </p:nvSpPr>
          <p:spPr>
            <a:xfrm>
              <a:off x="4685907" y="4036420"/>
              <a:ext cx="540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800" b="1" dirty="0" smtClean="0">
                  <a:solidFill>
                    <a:srgbClr val="FF0000"/>
                  </a:solidFill>
                </a:rPr>
                <a:t>L2</a:t>
              </a:r>
              <a:endParaRPr lang="es-CO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Título 1"/>
          <p:cNvSpPr txBox="1">
            <a:spLocks/>
          </p:cNvSpPr>
          <p:nvPr/>
        </p:nvSpPr>
        <p:spPr>
          <a:xfrm>
            <a:off x="5929237" y="1740534"/>
            <a:ext cx="5980460" cy="97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u="sng" dirty="0" smtClean="0">
                <a:latin typeface="Calibri (Cuerpo)"/>
              </a:rPr>
              <a:t>Sensibilidad</a:t>
            </a:r>
            <a:endParaRPr lang="es-CO" b="1" u="sng" dirty="0">
              <a:latin typeface="Calibri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9681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103109"/>
              </p:ext>
            </p:extLst>
          </p:nvPr>
        </p:nvGraphicFramePr>
        <p:xfrm>
          <a:off x="7423248" y="2904124"/>
          <a:ext cx="2992437" cy="17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2" name="Equation" r:id="rId3" imgW="711000" imgH="393480" progId="Equation.DSMT4">
                  <p:embed/>
                </p:oleObj>
              </mc:Choice>
              <mc:Fallback>
                <p:oleObj name="Equation" r:id="rId3" imgW="711000" imgH="393480" progId="Equation.DSMT4">
                  <p:embed/>
                  <p:pic>
                    <p:nvPicPr>
                      <p:cNvPr id="9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3248" y="2904124"/>
                        <a:ext cx="2992437" cy="1703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upo 21"/>
          <p:cNvGrpSpPr/>
          <p:nvPr/>
        </p:nvGrpSpPr>
        <p:grpSpPr>
          <a:xfrm>
            <a:off x="152400" y="152400"/>
            <a:ext cx="7503885" cy="3775334"/>
            <a:chOff x="0" y="1351238"/>
            <a:chExt cx="7503885" cy="3775334"/>
          </a:xfrm>
        </p:grpSpPr>
        <p:graphicFrame>
          <p:nvGraphicFramePr>
            <p:cNvPr id="1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2488288"/>
                </p:ext>
              </p:extLst>
            </p:nvPr>
          </p:nvGraphicFramePr>
          <p:xfrm>
            <a:off x="0" y="1351238"/>
            <a:ext cx="7503885" cy="2942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63" name="VISIO" r:id="rId5" imgW="1818000" imgH="712080" progId="Visio.Drawing.6">
                    <p:embed/>
                  </p:oleObj>
                </mc:Choice>
                <mc:Fallback>
                  <p:oleObj name="VISIO" r:id="rId5" imgW="1818000" imgH="712080" progId="Visio.Drawing.6">
                    <p:embed/>
                    <p:pic>
                      <p:nvPicPr>
                        <p:cNvPr id="12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351238"/>
                          <a:ext cx="7503885" cy="2942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Conector recto 2"/>
            <p:cNvCxnSpPr/>
            <p:nvPr/>
          </p:nvCxnSpPr>
          <p:spPr>
            <a:xfrm>
              <a:off x="1452880" y="4565820"/>
              <a:ext cx="2768600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triangl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ector recto 5"/>
            <p:cNvCxnSpPr/>
            <p:nvPr/>
          </p:nvCxnSpPr>
          <p:spPr>
            <a:xfrm>
              <a:off x="4253412" y="4293462"/>
              <a:ext cx="0" cy="5715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>
            <a:xfrm>
              <a:off x="1439092" y="4293462"/>
              <a:ext cx="0" cy="5715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CuadroTexto 16"/>
            <p:cNvSpPr txBox="1"/>
            <p:nvPr/>
          </p:nvSpPr>
          <p:spPr>
            <a:xfrm>
              <a:off x="2602367" y="4603352"/>
              <a:ext cx="540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800" b="1" dirty="0" smtClean="0">
                  <a:solidFill>
                    <a:srgbClr val="FF0000"/>
                  </a:solidFill>
                </a:rPr>
                <a:t>L1</a:t>
              </a:r>
              <a:endParaRPr lang="es-CO" b="1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Conector recto 17"/>
            <p:cNvCxnSpPr/>
            <p:nvPr/>
          </p:nvCxnSpPr>
          <p:spPr>
            <a:xfrm>
              <a:off x="5344342" y="3302862"/>
              <a:ext cx="0" cy="5715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4253412" y="3505200"/>
              <a:ext cx="1090930" cy="1054440"/>
            </a:xfrm>
            <a:prstGeom prst="line">
              <a:avLst/>
            </a:prstGeom>
            <a:ln w="38100">
              <a:solidFill>
                <a:srgbClr val="FF0000"/>
              </a:solidFill>
              <a:headEnd type="triangl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CuadroTexto 20"/>
            <p:cNvSpPr txBox="1"/>
            <p:nvPr/>
          </p:nvSpPr>
          <p:spPr>
            <a:xfrm>
              <a:off x="4685907" y="4036420"/>
              <a:ext cx="540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800" b="1" dirty="0" smtClean="0">
                  <a:solidFill>
                    <a:srgbClr val="FF0000"/>
                  </a:solidFill>
                </a:rPr>
                <a:t>L2</a:t>
              </a:r>
              <a:endParaRPr lang="es-CO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Título 1"/>
          <p:cNvSpPr txBox="1">
            <a:spLocks/>
          </p:cNvSpPr>
          <p:nvPr/>
        </p:nvSpPr>
        <p:spPr>
          <a:xfrm>
            <a:off x="5929237" y="1740534"/>
            <a:ext cx="5980460" cy="97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u="sng" dirty="0" smtClean="0">
                <a:latin typeface="Calibri (Cuerpo)"/>
              </a:rPr>
              <a:t>Sensibilidad</a:t>
            </a:r>
            <a:endParaRPr lang="es-CO" b="1" u="sng" dirty="0">
              <a:latin typeface="Calibri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416823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103109"/>
              </p:ext>
            </p:extLst>
          </p:nvPr>
        </p:nvGraphicFramePr>
        <p:xfrm>
          <a:off x="7423248" y="2904124"/>
          <a:ext cx="2992437" cy="17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2" name="Equation" r:id="rId3" imgW="711000" imgH="393480" progId="Equation.DSMT4">
                  <p:embed/>
                </p:oleObj>
              </mc:Choice>
              <mc:Fallback>
                <p:oleObj name="Equation" r:id="rId3" imgW="711000" imgH="393480" progId="Equation.DSMT4">
                  <p:embed/>
                  <p:pic>
                    <p:nvPicPr>
                      <p:cNvPr id="9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3248" y="2904124"/>
                        <a:ext cx="2992437" cy="1703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upo 21"/>
          <p:cNvGrpSpPr/>
          <p:nvPr/>
        </p:nvGrpSpPr>
        <p:grpSpPr>
          <a:xfrm>
            <a:off x="152400" y="152400"/>
            <a:ext cx="7503885" cy="3775334"/>
            <a:chOff x="0" y="1351238"/>
            <a:chExt cx="7503885" cy="3775334"/>
          </a:xfrm>
        </p:grpSpPr>
        <p:graphicFrame>
          <p:nvGraphicFramePr>
            <p:cNvPr id="1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2488288"/>
                </p:ext>
              </p:extLst>
            </p:nvPr>
          </p:nvGraphicFramePr>
          <p:xfrm>
            <a:off x="0" y="1351238"/>
            <a:ext cx="7503885" cy="2942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23" name="VISIO" r:id="rId5" imgW="1818000" imgH="712080" progId="Visio.Drawing.6">
                    <p:embed/>
                  </p:oleObj>
                </mc:Choice>
                <mc:Fallback>
                  <p:oleObj name="VISIO" r:id="rId5" imgW="1818000" imgH="712080" progId="Visio.Drawing.6">
                    <p:embed/>
                    <p:pic>
                      <p:nvPicPr>
                        <p:cNvPr id="12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351238"/>
                          <a:ext cx="7503885" cy="2942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Conector recto 2"/>
            <p:cNvCxnSpPr/>
            <p:nvPr/>
          </p:nvCxnSpPr>
          <p:spPr>
            <a:xfrm>
              <a:off x="1452880" y="4565820"/>
              <a:ext cx="2768600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triangl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ector recto 5"/>
            <p:cNvCxnSpPr/>
            <p:nvPr/>
          </p:nvCxnSpPr>
          <p:spPr>
            <a:xfrm>
              <a:off x="4253412" y="4293462"/>
              <a:ext cx="0" cy="5715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>
            <a:xfrm>
              <a:off x="1439092" y="4293462"/>
              <a:ext cx="0" cy="5715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CuadroTexto 16"/>
            <p:cNvSpPr txBox="1"/>
            <p:nvPr/>
          </p:nvSpPr>
          <p:spPr>
            <a:xfrm>
              <a:off x="2602367" y="4603352"/>
              <a:ext cx="540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800" b="1" dirty="0" smtClean="0">
                  <a:solidFill>
                    <a:srgbClr val="FF0000"/>
                  </a:solidFill>
                </a:rPr>
                <a:t>L1</a:t>
              </a:r>
              <a:endParaRPr lang="es-CO" b="1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Conector recto 17"/>
            <p:cNvCxnSpPr/>
            <p:nvPr/>
          </p:nvCxnSpPr>
          <p:spPr>
            <a:xfrm>
              <a:off x="5344342" y="3302862"/>
              <a:ext cx="0" cy="5715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4253412" y="3505200"/>
              <a:ext cx="1090930" cy="1054440"/>
            </a:xfrm>
            <a:prstGeom prst="line">
              <a:avLst/>
            </a:prstGeom>
            <a:ln w="38100">
              <a:solidFill>
                <a:srgbClr val="FF0000"/>
              </a:solidFill>
              <a:headEnd type="triangl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CuadroTexto 20"/>
            <p:cNvSpPr txBox="1"/>
            <p:nvPr/>
          </p:nvSpPr>
          <p:spPr>
            <a:xfrm>
              <a:off x="4685907" y="4036420"/>
              <a:ext cx="540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800" b="1" dirty="0" smtClean="0">
                  <a:solidFill>
                    <a:srgbClr val="FF0000"/>
                  </a:solidFill>
                </a:rPr>
                <a:t>L2</a:t>
              </a:r>
              <a:endParaRPr lang="es-CO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Título 1"/>
          <p:cNvSpPr txBox="1">
            <a:spLocks/>
          </p:cNvSpPr>
          <p:nvPr/>
        </p:nvSpPr>
        <p:spPr>
          <a:xfrm>
            <a:off x="5929237" y="1740534"/>
            <a:ext cx="5980460" cy="97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u="sng" dirty="0" smtClean="0">
                <a:latin typeface="Calibri (Cuerpo)"/>
              </a:rPr>
              <a:t>Sensibilidad</a:t>
            </a:r>
            <a:endParaRPr lang="es-CO" b="1" u="sng" dirty="0">
              <a:latin typeface="Calibri (Cuerpo)"/>
            </a:endParaRPr>
          </a:p>
        </p:txBody>
      </p:sp>
      <p:graphicFrame>
        <p:nvGraphicFramePr>
          <p:cNvPr id="14" name="Objeto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75153"/>
              </p:ext>
            </p:extLst>
          </p:nvPr>
        </p:nvGraphicFramePr>
        <p:xfrm>
          <a:off x="7475538" y="4835525"/>
          <a:ext cx="2886075" cy="17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4" name="Equation" r:id="rId7" imgW="685800" imgH="393480" progId="Equation.DSMT4">
                  <p:embed/>
                </p:oleObj>
              </mc:Choice>
              <mc:Fallback>
                <p:oleObj name="Equation" r:id="rId7" imgW="685800" imgH="393480" progId="Equation.DSMT4">
                  <p:embed/>
                  <p:pic>
                    <p:nvPicPr>
                      <p:cNvPr id="14" name="Objeto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5538" y="4835525"/>
                        <a:ext cx="2886075" cy="1703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880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041530"/>
              </p:ext>
            </p:extLst>
          </p:nvPr>
        </p:nvGraphicFramePr>
        <p:xfrm>
          <a:off x="8064500" y="2903538"/>
          <a:ext cx="1709738" cy="170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40" name="Equation" r:id="rId3" imgW="406080" imgH="393480" progId="Equation.DSMT4">
                  <p:embed/>
                </p:oleObj>
              </mc:Choice>
              <mc:Fallback>
                <p:oleObj name="Equation" r:id="rId3" imgW="406080" imgH="393480" progId="Equation.DSMT4">
                  <p:embed/>
                  <p:pic>
                    <p:nvPicPr>
                      <p:cNvPr id="9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0" y="2903538"/>
                        <a:ext cx="1709738" cy="1703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upo 21"/>
          <p:cNvGrpSpPr/>
          <p:nvPr/>
        </p:nvGrpSpPr>
        <p:grpSpPr>
          <a:xfrm>
            <a:off x="152400" y="152400"/>
            <a:ext cx="7503885" cy="3775334"/>
            <a:chOff x="0" y="1351238"/>
            <a:chExt cx="7503885" cy="3775334"/>
          </a:xfrm>
        </p:grpSpPr>
        <p:graphicFrame>
          <p:nvGraphicFramePr>
            <p:cNvPr id="1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2488288"/>
                </p:ext>
              </p:extLst>
            </p:nvPr>
          </p:nvGraphicFramePr>
          <p:xfrm>
            <a:off x="0" y="1351238"/>
            <a:ext cx="7503885" cy="2942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41" name="VISIO" r:id="rId5" imgW="1818000" imgH="712080" progId="Visio.Drawing.6">
                    <p:embed/>
                  </p:oleObj>
                </mc:Choice>
                <mc:Fallback>
                  <p:oleObj name="VISIO" r:id="rId5" imgW="1818000" imgH="712080" progId="Visio.Drawing.6">
                    <p:embed/>
                    <p:pic>
                      <p:nvPicPr>
                        <p:cNvPr id="12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351238"/>
                          <a:ext cx="7503885" cy="2942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Conector recto 2"/>
            <p:cNvCxnSpPr/>
            <p:nvPr/>
          </p:nvCxnSpPr>
          <p:spPr>
            <a:xfrm>
              <a:off x="1452880" y="4565820"/>
              <a:ext cx="2768600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triangl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ector recto 5"/>
            <p:cNvCxnSpPr/>
            <p:nvPr/>
          </p:nvCxnSpPr>
          <p:spPr>
            <a:xfrm>
              <a:off x="4253412" y="4293462"/>
              <a:ext cx="0" cy="5715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>
            <a:xfrm>
              <a:off x="1439092" y="4293462"/>
              <a:ext cx="0" cy="5715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CuadroTexto 16"/>
            <p:cNvSpPr txBox="1"/>
            <p:nvPr/>
          </p:nvSpPr>
          <p:spPr>
            <a:xfrm>
              <a:off x="2602367" y="4603352"/>
              <a:ext cx="540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800" b="1" dirty="0" smtClean="0">
                  <a:solidFill>
                    <a:srgbClr val="FF0000"/>
                  </a:solidFill>
                </a:rPr>
                <a:t>L1</a:t>
              </a:r>
              <a:endParaRPr lang="es-CO" b="1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Conector recto 17"/>
            <p:cNvCxnSpPr/>
            <p:nvPr/>
          </p:nvCxnSpPr>
          <p:spPr>
            <a:xfrm>
              <a:off x="5344342" y="3302862"/>
              <a:ext cx="0" cy="5715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4253412" y="3505200"/>
              <a:ext cx="1090930" cy="1054440"/>
            </a:xfrm>
            <a:prstGeom prst="line">
              <a:avLst/>
            </a:prstGeom>
            <a:ln w="38100">
              <a:solidFill>
                <a:srgbClr val="FF0000"/>
              </a:solidFill>
              <a:headEnd type="triangl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CuadroTexto 20"/>
            <p:cNvSpPr txBox="1"/>
            <p:nvPr/>
          </p:nvSpPr>
          <p:spPr>
            <a:xfrm>
              <a:off x="4685907" y="4036420"/>
              <a:ext cx="540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800" b="1" dirty="0" smtClean="0">
                  <a:solidFill>
                    <a:srgbClr val="FF0000"/>
                  </a:solidFill>
                </a:rPr>
                <a:t>L2</a:t>
              </a:r>
              <a:endParaRPr lang="es-CO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Título 1"/>
          <p:cNvSpPr txBox="1">
            <a:spLocks/>
          </p:cNvSpPr>
          <p:nvPr/>
        </p:nvSpPr>
        <p:spPr>
          <a:xfrm>
            <a:off x="5929237" y="1740534"/>
            <a:ext cx="5980460" cy="97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u="sng" dirty="0" smtClean="0">
                <a:latin typeface="Calibri (Cuerpo)"/>
              </a:rPr>
              <a:t>Sensibilidad</a:t>
            </a:r>
            <a:endParaRPr lang="es-CO" b="1" u="sng" dirty="0">
              <a:latin typeface="Calibri (Cuerpo)"/>
            </a:endParaRPr>
          </a:p>
        </p:txBody>
      </p:sp>
      <p:graphicFrame>
        <p:nvGraphicFramePr>
          <p:cNvPr id="14" name="Objeto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782807"/>
              </p:ext>
            </p:extLst>
          </p:nvPr>
        </p:nvGraphicFramePr>
        <p:xfrm>
          <a:off x="7342981" y="4780690"/>
          <a:ext cx="3152775" cy="17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42" name="Equation" r:id="rId7" imgW="749160" imgH="393480" progId="Equation.DSMT4">
                  <p:embed/>
                </p:oleObj>
              </mc:Choice>
              <mc:Fallback>
                <p:oleObj name="Equation" r:id="rId7" imgW="749160" imgH="393480" progId="Equation.DSMT4">
                  <p:embed/>
                  <p:pic>
                    <p:nvPicPr>
                      <p:cNvPr id="14" name="Objeto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2981" y="4780690"/>
                        <a:ext cx="3152775" cy="1703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428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255814" y="615788"/>
            <a:ext cx="5363368" cy="97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u="sng" dirty="0" smtClean="0">
                <a:latin typeface="Calibri (Cuerpo)"/>
              </a:rPr>
              <a:t>Sensibilidad</a:t>
            </a:r>
            <a:endParaRPr lang="es-CO" b="1" u="sng" dirty="0">
              <a:latin typeface="Calibri (Cuerpo)"/>
            </a:endParaRP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011502"/>
              </p:ext>
            </p:extLst>
          </p:nvPr>
        </p:nvGraphicFramePr>
        <p:xfrm>
          <a:off x="1054100" y="2351088"/>
          <a:ext cx="1709738" cy="170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2" name="Equation" r:id="rId3" imgW="406080" imgH="393480" progId="Equation.DSMT4">
                  <p:embed/>
                </p:oleObj>
              </mc:Choice>
              <mc:Fallback>
                <p:oleObj name="Equation" r:id="rId3" imgW="406080" imgH="393480" progId="Equation.DSMT4">
                  <p:embed/>
                  <p:pic>
                    <p:nvPicPr>
                      <p:cNvPr id="9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2351088"/>
                        <a:ext cx="1709738" cy="1703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495111"/>
              </p:ext>
            </p:extLst>
          </p:nvPr>
        </p:nvGraphicFramePr>
        <p:xfrm>
          <a:off x="1054100" y="4361590"/>
          <a:ext cx="3152775" cy="17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3" name="Equation" r:id="rId5" imgW="749160" imgH="393480" progId="Equation.DSMT4">
                  <p:embed/>
                </p:oleObj>
              </mc:Choice>
              <mc:Fallback>
                <p:oleObj name="Equation" r:id="rId5" imgW="749160" imgH="393480" progId="Equation.DSMT4">
                  <p:embed/>
                  <p:pic>
                    <p:nvPicPr>
                      <p:cNvPr id="14" name="Objeto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4361590"/>
                        <a:ext cx="3152775" cy="1703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3575" y="1833627"/>
            <a:ext cx="7693624" cy="476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1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176439"/>
            <a:ext cx="10515600" cy="1325563"/>
          </a:xfrm>
        </p:spPr>
        <p:txBody>
          <a:bodyPr/>
          <a:lstStyle/>
          <a:p>
            <a:r>
              <a:rPr lang="es-CO" u="sng" dirty="0" smtClean="0">
                <a:solidFill>
                  <a:srgbClr val="FF0000"/>
                </a:solidFill>
              </a:rPr>
              <a:t>Ejercicio</a:t>
            </a:r>
            <a:endParaRPr lang="es-CO" u="sng" dirty="0">
              <a:solidFill>
                <a:srgbClr val="FF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199" y="1713690"/>
            <a:ext cx="10515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Se desea hallar la gráfica de comportamiento y sensibilidad del transductor capacitivo de área</a:t>
            </a:r>
            <a:r>
              <a:rPr kumimoji="0" lang="es-CO" altLang="es-CO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variable</a:t>
            </a:r>
            <a:r>
              <a:rPr kumimoji="0" lang="es-CO" altLang="es-CO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mostrado en</a:t>
            </a:r>
            <a:r>
              <a:rPr kumimoji="0" lang="es-CO" altLang="es-CO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la figura</a:t>
            </a:r>
            <a:r>
              <a:rPr kumimoji="0" lang="es-CO" altLang="es-CO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Tomando cuatro valores de separación.</a:t>
            </a:r>
            <a:endParaRPr kumimoji="0" lang="es-CO" altLang="es-CO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n 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82" r="5299" b="10228"/>
          <a:stretch/>
        </p:blipFill>
        <p:spPr bwMode="auto">
          <a:xfrm>
            <a:off x="3037452" y="3773710"/>
            <a:ext cx="7597546" cy="28302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/>
          <p:cNvSpPr txBox="1"/>
          <p:nvPr/>
        </p:nvSpPr>
        <p:spPr>
          <a:xfrm>
            <a:off x="3093724" y="5342906"/>
            <a:ext cx="103681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 err="1" smtClean="0"/>
              <a:t>1mm</a:t>
            </a:r>
            <a:endParaRPr lang="es-CO" sz="2400" b="1" dirty="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583294"/>
              </p:ext>
            </p:extLst>
          </p:nvPr>
        </p:nvGraphicFramePr>
        <p:xfrm>
          <a:off x="982435" y="3773710"/>
          <a:ext cx="1472663" cy="850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4" name="Equation" r:id="rId4" imgW="406080" imgH="228600" progId="Equation.DSMT4">
                  <p:embed/>
                </p:oleObj>
              </mc:Choice>
              <mc:Fallback>
                <p:oleObj name="Equation" r:id="rId4" imgW="406080" imgH="228600" progId="Equation.DSMT4">
                  <p:embed/>
                  <p:pic>
                    <p:nvPicPr>
                      <p:cNvPr id="9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435" y="3773710"/>
                        <a:ext cx="1472663" cy="8502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978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0229" y="3746953"/>
            <a:ext cx="10900229" cy="1710418"/>
          </a:xfrm>
        </p:spPr>
        <p:txBody>
          <a:bodyPr>
            <a:normAutofit/>
          </a:bodyPr>
          <a:lstStyle/>
          <a:p>
            <a:r>
              <a:rPr lang="es-CO" sz="4000" b="1" dirty="0" smtClean="0">
                <a:solidFill>
                  <a:srgbClr val="FF0000"/>
                </a:solidFill>
                <a:latin typeface="Calibri (Cuerpo)"/>
              </a:rPr>
              <a:t>3</a:t>
            </a:r>
            <a:r>
              <a:rPr lang="es-CO" b="1" dirty="0" smtClean="0">
                <a:solidFill>
                  <a:srgbClr val="FF0000"/>
                </a:solidFill>
                <a:latin typeface="Calibri (Cuerpo)"/>
              </a:rPr>
              <a:t>. </a:t>
            </a:r>
            <a:r>
              <a:rPr lang="es-CO" sz="4000" b="1" dirty="0" smtClean="0">
                <a:solidFill>
                  <a:srgbClr val="FF0000"/>
                </a:solidFill>
                <a:latin typeface="Calibri (Cuerpo)"/>
              </a:rPr>
              <a:t>Transductores </a:t>
            </a:r>
            <a:r>
              <a:rPr lang="es-CO" sz="4000" b="1" dirty="0">
                <a:solidFill>
                  <a:srgbClr val="FF0000"/>
                </a:solidFill>
                <a:latin typeface="Calibri (Cuerpo)"/>
              </a:rPr>
              <a:t>capacitivos de </a:t>
            </a:r>
            <a:r>
              <a:rPr lang="es-CO" sz="4000" b="1" dirty="0" smtClean="0">
                <a:solidFill>
                  <a:srgbClr val="FF0000"/>
                </a:solidFill>
                <a:latin typeface="Calibri (Cuerpo)"/>
              </a:rPr>
              <a:t>dieléctrico </a:t>
            </a:r>
            <a:r>
              <a:rPr lang="es-CO" sz="4000" b="1" dirty="0">
                <a:solidFill>
                  <a:srgbClr val="FF0000"/>
                </a:solidFill>
                <a:latin typeface="Calibri (Cuerpo)"/>
              </a:rPr>
              <a:t>variable 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658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1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422688"/>
              </p:ext>
            </p:extLst>
          </p:nvPr>
        </p:nvGraphicFramePr>
        <p:xfrm>
          <a:off x="0" y="0"/>
          <a:ext cx="1278508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7" name="VISIO" r:id="rId3" imgW="1654560" imgH="887040" progId="Visio.Drawing.6">
                  <p:embed/>
                </p:oleObj>
              </mc:Choice>
              <mc:Fallback>
                <p:oleObj name="VISIO" r:id="rId3" imgW="1654560" imgH="887040" progId="Visio.Drawing.6">
                  <p:embed/>
                  <p:pic>
                    <p:nvPicPr>
                      <p:cNvPr id="1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2785085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683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838200" y="2828836"/>
            <a:ext cx="1051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Basan </a:t>
            </a:r>
            <a:r>
              <a:rPr lang="es-CO" sz="3600" dirty="0">
                <a:latin typeface="Times New Roman" panose="02020603050405020304" pitchFamily="18" charset="0"/>
                <a:ea typeface="SimSun" panose="02010600030101010101" pitchFamily="2" charset="-122"/>
              </a:rPr>
              <a:t>su funcionamiento en la </a:t>
            </a:r>
            <a:r>
              <a:rPr lang="es-CO" sz="3600" u="sng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variación de la capacitancia de un condensador</a:t>
            </a:r>
            <a:r>
              <a:rPr lang="es-CO" sz="3600" dirty="0">
                <a:latin typeface="Times New Roman" panose="02020603050405020304" pitchFamily="18" charset="0"/>
                <a:ea typeface="SimSun" panose="02010600030101010101" pitchFamily="2" charset="-122"/>
              </a:rPr>
              <a:t>, con respecto a fenómenos o cambios en su geometría. </a:t>
            </a:r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Son utilizados </a:t>
            </a:r>
            <a:r>
              <a:rPr lang="es-CO" sz="3600" dirty="0">
                <a:latin typeface="Times New Roman" panose="02020603050405020304" pitchFamily="18" charset="0"/>
                <a:ea typeface="SimSun" panose="02010600030101010101" pitchFamily="2" charset="-122"/>
              </a:rPr>
              <a:t>para la medición de nivel, presión, velocidad y posición. </a:t>
            </a:r>
            <a:endParaRPr lang="es-CO" sz="3600" u="sng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38200" y="1170240"/>
            <a:ext cx="4920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 smtClean="0"/>
              <a:t>Definición</a:t>
            </a:r>
            <a:endParaRPr lang="es-CO" sz="4800" b="1" dirty="0"/>
          </a:p>
        </p:txBody>
      </p:sp>
    </p:spTree>
    <p:extLst>
      <p:ext uri="{BB962C8B-B14F-4D97-AF65-F5344CB8AC3E}">
        <p14:creationId xmlns:p14="http://schemas.microsoft.com/office/powerpoint/2010/main" val="351895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33716" cy="6871601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920344" y="4896771"/>
            <a:ext cx="9321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 err="1" smtClean="0">
                <a:solidFill>
                  <a:srgbClr val="FF0000"/>
                </a:solidFill>
              </a:rPr>
              <a:t>C1</a:t>
            </a:r>
            <a:endParaRPr lang="es-CO" sz="4400" b="1" dirty="0">
              <a:solidFill>
                <a:srgbClr val="FF000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434664" y="4896770"/>
            <a:ext cx="9321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 err="1" smtClean="0">
                <a:solidFill>
                  <a:srgbClr val="FF0000"/>
                </a:solidFill>
              </a:rPr>
              <a:t>C2</a:t>
            </a:r>
            <a:endParaRPr lang="es-CO" sz="3200" b="1" dirty="0">
              <a:solidFill>
                <a:srgbClr val="FF000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946978" y="3183550"/>
            <a:ext cx="18111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6000" dirty="0" smtClean="0"/>
              <a:t>ε</a:t>
            </a:r>
            <a:r>
              <a:rPr lang="es-CO" sz="3600" dirty="0" smtClean="0"/>
              <a:t>1</a:t>
            </a:r>
            <a:endParaRPr lang="es-CO" sz="3200" dirty="0"/>
          </a:p>
        </p:txBody>
      </p:sp>
      <p:sp>
        <p:nvSpPr>
          <p:cNvPr id="9" name="CuadroTexto 8"/>
          <p:cNvSpPr txBox="1"/>
          <p:nvPr/>
        </p:nvSpPr>
        <p:spPr>
          <a:xfrm>
            <a:off x="5529228" y="3183548"/>
            <a:ext cx="18111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6000" dirty="0" smtClean="0"/>
              <a:t>ε</a:t>
            </a:r>
            <a:r>
              <a:rPr lang="es-CO" sz="3600" dirty="0" smtClean="0"/>
              <a:t>2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109560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pSp>
        <p:nvGrpSpPr>
          <p:cNvPr id="4" name="Grupo 3"/>
          <p:cNvGrpSpPr/>
          <p:nvPr/>
        </p:nvGrpSpPr>
        <p:grpSpPr>
          <a:xfrm>
            <a:off x="0" y="0"/>
            <a:ext cx="6858000" cy="3700840"/>
            <a:chOff x="0" y="0"/>
            <a:chExt cx="12733716" cy="6871601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733716" cy="6871601"/>
            </a:xfrm>
            <a:prstGeom prst="rect">
              <a:avLst/>
            </a:prstGeom>
          </p:spPr>
        </p:pic>
        <p:sp>
          <p:nvSpPr>
            <p:cNvPr id="2" name="CuadroTexto 1"/>
            <p:cNvSpPr txBox="1"/>
            <p:nvPr/>
          </p:nvSpPr>
          <p:spPr>
            <a:xfrm>
              <a:off x="1859054" y="4896770"/>
              <a:ext cx="932194" cy="857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400" b="1" dirty="0" err="1" smtClean="0">
                  <a:solidFill>
                    <a:srgbClr val="FF0000"/>
                  </a:solidFill>
                </a:rPr>
                <a:t>C1</a:t>
              </a:r>
              <a:endParaRPr lang="es-CO" sz="44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5408028" y="4869838"/>
              <a:ext cx="932194" cy="857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400" b="1" dirty="0" err="1" smtClean="0">
                  <a:solidFill>
                    <a:srgbClr val="FF0000"/>
                  </a:solidFill>
                </a:rPr>
                <a:t>C2</a:t>
              </a:r>
              <a:endParaRPr lang="es-CO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3" name="CuadroTexto 2"/>
            <p:cNvSpPr txBox="1"/>
            <p:nvPr/>
          </p:nvSpPr>
          <p:spPr>
            <a:xfrm>
              <a:off x="1859054" y="3034189"/>
              <a:ext cx="1811120" cy="1314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000" dirty="0" smtClean="0"/>
                <a:t>ε</a:t>
              </a:r>
              <a:r>
                <a:rPr lang="es-CO" sz="2000" dirty="0" smtClean="0"/>
                <a:t>1</a:t>
              </a:r>
              <a:endParaRPr lang="es-CO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5434664" y="3034189"/>
              <a:ext cx="1811120" cy="1314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000" dirty="0" smtClean="0"/>
                <a:t>ε</a:t>
              </a:r>
              <a:r>
                <a:rPr lang="es-CO" sz="2000" dirty="0" smtClean="0"/>
                <a:t>2</a:t>
              </a:r>
              <a:endParaRPr lang="es-CO" dirty="0"/>
            </a:p>
          </p:txBody>
        </p:sp>
      </p:grpSp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406029"/>
              </p:ext>
            </p:extLst>
          </p:nvPr>
        </p:nvGraphicFramePr>
        <p:xfrm>
          <a:off x="6284913" y="3306763"/>
          <a:ext cx="486410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7" name="Equation" r:id="rId4" imgW="1155600" imgH="241200" progId="Equation.DSMT4">
                  <p:embed/>
                </p:oleObj>
              </mc:Choice>
              <mc:Fallback>
                <p:oleObj name="Equation" r:id="rId4" imgW="1155600" imgH="241200" progId="Equation.DSMT4">
                  <p:embed/>
                  <p:pic>
                    <p:nvPicPr>
                      <p:cNvPr id="9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4913" y="3306763"/>
                        <a:ext cx="4864100" cy="1042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Conector recto 11"/>
          <p:cNvCxnSpPr/>
          <p:nvPr/>
        </p:nvCxnSpPr>
        <p:spPr>
          <a:xfrm>
            <a:off x="971602" y="4055394"/>
            <a:ext cx="1021938" cy="0"/>
          </a:xfrm>
          <a:prstGeom prst="line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2054163" y="3778273"/>
            <a:ext cx="0" cy="5715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916243" y="3778273"/>
            <a:ext cx="0" cy="5715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1201457" y="4088163"/>
            <a:ext cx="540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rgbClr val="FF0000"/>
                </a:solidFill>
              </a:rPr>
              <a:t>X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2310758" y="8139"/>
            <a:ext cx="74486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 smtClean="0"/>
              <a:t>L2</a:t>
            </a:r>
            <a:endParaRPr lang="es-CO" sz="2000" b="1" dirty="0"/>
          </a:p>
        </p:txBody>
      </p:sp>
      <p:cxnSp>
        <p:nvCxnSpPr>
          <p:cNvPr id="22" name="Conector recto 21"/>
          <p:cNvCxnSpPr/>
          <p:nvPr/>
        </p:nvCxnSpPr>
        <p:spPr>
          <a:xfrm>
            <a:off x="1281113" y="566738"/>
            <a:ext cx="25288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flipV="1">
            <a:off x="4104322" y="22425"/>
            <a:ext cx="1165341" cy="116534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 flipV="1">
            <a:off x="4104321" y="29056"/>
            <a:ext cx="1411123" cy="1411126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V="1">
            <a:off x="971602" y="0"/>
            <a:ext cx="1197765" cy="1197767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4946540" y="645425"/>
            <a:ext cx="74486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 smtClean="0"/>
              <a:t>L1</a:t>
            </a:r>
            <a:endParaRPr lang="es-CO" sz="2000" b="1" dirty="0"/>
          </a:p>
        </p:txBody>
      </p:sp>
      <p:cxnSp>
        <p:nvCxnSpPr>
          <p:cNvPr id="35" name="Conector recto 34"/>
          <p:cNvCxnSpPr/>
          <p:nvPr/>
        </p:nvCxnSpPr>
        <p:spPr>
          <a:xfrm>
            <a:off x="4104321" y="1564670"/>
            <a:ext cx="0" cy="5715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5675269" y="122359"/>
            <a:ext cx="0" cy="5715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 flipV="1">
            <a:off x="4104321" y="323850"/>
            <a:ext cx="1570948" cy="1519132"/>
          </a:xfrm>
          <a:prstGeom prst="line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20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pSp>
        <p:nvGrpSpPr>
          <p:cNvPr id="4" name="Grupo 3"/>
          <p:cNvGrpSpPr/>
          <p:nvPr/>
        </p:nvGrpSpPr>
        <p:grpSpPr>
          <a:xfrm>
            <a:off x="0" y="0"/>
            <a:ext cx="6858000" cy="3700840"/>
            <a:chOff x="0" y="0"/>
            <a:chExt cx="12733716" cy="6871601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733716" cy="6871601"/>
            </a:xfrm>
            <a:prstGeom prst="rect">
              <a:avLst/>
            </a:prstGeom>
          </p:spPr>
        </p:pic>
        <p:sp>
          <p:nvSpPr>
            <p:cNvPr id="2" name="CuadroTexto 1"/>
            <p:cNvSpPr txBox="1"/>
            <p:nvPr/>
          </p:nvSpPr>
          <p:spPr>
            <a:xfrm>
              <a:off x="1859054" y="4896770"/>
              <a:ext cx="932194" cy="857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400" b="1" dirty="0" err="1" smtClean="0">
                  <a:solidFill>
                    <a:srgbClr val="FF0000"/>
                  </a:solidFill>
                </a:rPr>
                <a:t>C1</a:t>
              </a:r>
              <a:endParaRPr lang="es-CO" sz="44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5408028" y="4869838"/>
              <a:ext cx="932194" cy="857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400" b="1" dirty="0" err="1" smtClean="0">
                  <a:solidFill>
                    <a:srgbClr val="FF0000"/>
                  </a:solidFill>
                </a:rPr>
                <a:t>C2</a:t>
              </a:r>
              <a:endParaRPr lang="es-CO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3" name="CuadroTexto 2"/>
            <p:cNvSpPr txBox="1"/>
            <p:nvPr/>
          </p:nvSpPr>
          <p:spPr>
            <a:xfrm>
              <a:off x="1859054" y="3034189"/>
              <a:ext cx="1811120" cy="1314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000" dirty="0" smtClean="0"/>
                <a:t>ε</a:t>
              </a:r>
              <a:r>
                <a:rPr lang="es-CO" sz="2000" dirty="0" smtClean="0"/>
                <a:t>1</a:t>
              </a:r>
              <a:endParaRPr lang="es-CO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5434664" y="3034189"/>
              <a:ext cx="1811120" cy="1314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000" dirty="0" smtClean="0"/>
                <a:t>ε</a:t>
              </a:r>
              <a:r>
                <a:rPr lang="es-CO" sz="2000" dirty="0" smtClean="0"/>
                <a:t>2</a:t>
              </a:r>
              <a:endParaRPr lang="es-CO" dirty="0"/>
            </a:p>
          </p:txBody>
        </p:sp>
      </p:grpSp>
      <p:cxnSp>
        <p:nvCxnSpPr>
          <p:cNvPr id="12" name="Conector recto 11"/>
          <p:cNvCxnSpPr/>
          <p:nvPr/>
        </p:nvCxnSpPr>
        <p:spPr>
          <a:xfrm>
            <a:off x="971602" y="4055394"/>
            <a:ext cx="1021938" cy="0"/>
          </a:xfrm>
          <a:prstGeom prst="line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2054163" y="3778273"/>
            <a:ext cx="0" cy="5715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916243" y="3778273"/>
            <a:ext cx="0" cy="5715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1201457" y="4088163"/>
            <a:ext cx="540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rgbClr val="FF0000"/>
                </a:solidFill>
              </a:rPr>
              <a:t>X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2310758" y="8139"/>
            <a:ext cx="74486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 smtClean="0"/>
              <a:t>L2</a:t>
            </a:r>
            <a:endParaRPr lang="es-CO" sz="2000" b="1" dirty="0"/>
          </a:p>
        </p:txBody>
      </p:sp>
      <p:cxnSp>
        <p:nvCxnSpPr>
          <p:cNvPr id="22" name="Conector recto 21"/>
          <p:cNvCxnSpPr/>
          <p:nvPr/>
        </p:nvCxnSpPr>
        <p:spPr>
          <a:xfrm>
            <a:off x="1281113" y="566738"/>
            <a:ext cx="25288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flipV="1">
            <a:off x="4104322" y="22425"/>
            <a:ext cx="1165341" cy="116534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 flipV="1">
            <a:off x="4104321" y="29056"/>
            <a:ext cx="1411123" cy="1411126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V="1">
            <a:off x="971602" y="0"/>
            <a:ext cx="1197765" cy="1197767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4946540" y="645425"/>
            <a:ext cx="74486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 smtClean="0"/>
              <a:t>L1</a:t>
            </a:r>
            <a:endParaRPr lang="es-CO" sz="2000" b="1" dirty="0"/>
          </a:p>
        </p:txBody>
      </p:sp>
      <p:cxnSp>
        <p:nvCxnSpPr>
          <p:cNvPr id="35" name="Conector recto 34"/>
          <p:cNvCxnSpPr/>
          <p:nvPr/>
        </p:nvCxnSpPr>
        <p:spPr>
          <a:xfrm>
            <a:off x="4104321" y="1564670"/>
            <a:ext cx="0" cy="5715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5675269" y="122359"/>
            <a:ext cx="0" cy="5715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 flipV="1">
            <a:off x="4104321" y="323850"/>
            <a:ext cx="1570948" cy="1519132"/>
          </a:xfrm>
          <a:prstGeom prst="line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Objeto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301604"/>
              </p:ext>
            </p:extLst>
          </p:nvPr>
        </p:nvGraphicFramePr>
        <p:xfrm>
          <a:off x="6278245" y="2910873"/>
          <a:ext cx="4970463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9" name="Equation" r:id="rId4" imgW="1180800" imgH="431640" progId="Equation.DSMT4">
                  <p:embed/>
                </p:oleObj>
              </mc:Choice>
              <mc:Fallback>
                <p:oleObj name="Equation" r:id="rId4" imgW="1180800" imgH="431640" progId="Equation.DSMT4">
                  <p:embed/>
                  <p:pic>
                    <p:nvPicPr>
                      <p:cNvPr id="23" name="Objeto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245" y="2910873"/>
                        <a:ext cx="4970463" cy="1866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326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pSp>
        <p:nvGrpSpPr>
          <p:cNvPr id="4" name="Grupo 3"/>
          <p:cNvGrpSpPr/>
          <p:nvPr/>
        </p:nvGrpSpPr>
        <p:grpSpPr>
          <a:xfrm>
            <a:off x="0" y="0"/>
            <a:ext cx="6858000" cy="3700840"/>
            <a:chOff x="0" y="0"/>
            <a:chExt cx="12733716" cy="6871601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733716" cy="6871601"/>
            </a:xfrm>
            <a:prstGeom prst="rect">
              <a:avLst/>
            </a:prstGeom>
          </p:spPr>
        </p:pic>
        <p:sp>
          <p:nvSpPr>
            <p:cNvPr id="2" name="CuadroTexto 1"/>
            <p:cNvSpPr txBox="1"/>
            <p:nvPr/>
          </p:nvSpPr>
          <p:spPr>
            <a:xfrm>
              <a:off x="1859054" y="4896770"/>
              <a:ext cx="932194" cy="857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400" b="1" dirty="0" err="1" smtClean="0">
                  <a:solidFill>
                    <a:srgbClr val="FF0000"/>
                  </a:solidFill>
                </a:rPr>
                <a:t>C1</a:t>
              </a:r>
              <a:endParaRPr lang="es-CO" sz="44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5408028" y="4869838"/>
              <a:ext cx="932194" cy="857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400" b="1" dirty="0" err="1" smtClean="0">
                  <a:solidFill>
                    <a:srgbClr val="FF0000"/>
                  </a:solidFill>
                </a:rPr>
                <a:t>C2</a:t>
              </a:r>
              <a:endParaRPr lang="es-CO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3" name="CuadroTexto 2"/>
            <p:cNvSpPr txBox="1"/>
            <p:nvPr/>
          </p:nvSpPr>
          <p:spPr>
            <a:xfrm>
              <a:off x="1859054" y="3034189"/>
              <a:ext cx="1811120" cy="1314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000" dirty="0" smtClean="0"/>
                <a:t>ε</a:t>
              </a:r>
              <a:r>
                <a:rPr lang="es-CO" sz="2000" dirty="0" smtClean="0"/>
                <a:t>1</a:t>
              </a:r>
              <a:endParaRPr lang="es-CO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5434664" y="3034189"/>
              <a:ext cx="1811120" cy="1314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000" dirty="0" smtClean="0"/>
                <a:t>ε</a:t>
              </a:r>
              <a:r>
                <a:rPr lang="es-CO" sz="2000" dirty="0" smtClean="0"/>
                <a:t>2</a:t>
              </a:r>
              <a:endParaRPr lang="es-CO" dirty="0"/>
            </a:p>
          </p:txBody>
        </p:sp>
      </p:grpSp>
      <p:cxnSp>
        <p:nvCxnSpPr>
          <p:cNvPr id="12" name="Conector recto 11"/>
          <p:cNvCxnSpPr/>
          <p:nvPr/>
        </p:nvCxnSpPr>
        <p:spPr>
          <a:xfrm>
            <a:off x="971602" y="4055394"/>
            <a:ext cx="1021938" cy="0"/>
          </a:xfrm>
          <a:prstGeom prst="line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2054163" y="3778273"/>
            <a:ext cx="0" cy="5715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916243" y="3778273"/>
            <a:ext cx="0" cy="5715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1201457" y="4088163"/>
            <a:ext cx="540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rgbClr val="FF0000"/>
                </a:solidFill>
              </a:rPr>
              <a:t>X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2310758" y="8139"/>
            <a:ext cx="74486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 smtClean="0"/>
              <a:t>L2</a:t>
            </a:r>
            <a:endParaRPr lang="es-CO" sz="2000" b="1" dirty="0"/>
          </a:p>
        </p:txBody>
      </p:sp>
      <p:cxnSp>
        <p:nvCxnSpPr>
          <p:cNvPr id="22" name="Conector recto 21"/>
          <p:cNvCxnSpPr/>
          <p:nvPr/>
        </p:nvCxnSpPr>
        <p:spPr>
          <a:xfrm>
            <a:off x="1281113" y="566738"/>
            <a:ext cx="25288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flipV="1">
            <a:off x="4104322" y="22425"/>
            <a:ext cx="1165341" cy="116534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 flipV="1">
            <a:off x="4104321" y="29056"/>
            <a:ext cx="1411123" cy="1411126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V="1">
            <a:off x="971602" y="0"/>
            <a:ext cx="1197765" cy="1197767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4946540" y="645425"/>
            <a:ext cx="74486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 smtClean="0"/>
              <a:t>L1</a:t>
            </a:r>
            <a:endParaRPr lang="es-CO" sz="2000" b="1" dirty="0"/>
          </a:p>
        </p:txBody>
      </p:sp>
      <p:cxnSp>
        <p:nvCxnSpPr>
          <p:cNvPr id="35" name="Conector recto 34"/>
          <p:cNvCxnSpPr/>
          <p:nvPr/>
        </p:nvCxnSpPr>
        <p:spPr>
          <a:xfrm>
            <a:off x="4104321" y="1564670"/>
            <a:ext cx="0" cy="5715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5675269" y="122359"/>
            <a:ext cx="0" cy="5715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 flipV="1">
            <a:off x="4104321" y="323850"/>
            <a:ext cx="1570948" cy="1519132"/>
          </a:xfrm>
          <a:prstGeom prst="line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Objeto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301604"/>
              </p:ext>
            </p:extLst>
          </p:nvPr>
        </p:nvGraphicFramePr>
        <p:xfrm>
          <a:off x="6278245" y="2910873"/>
          <a:ext cx="4970463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3" name="Equation" r:id="rId4" imgW="1180800" imgH="431640" progId="Equation.DSMT4">
                  <p:embed/>
                </p:oleObj>
              </mc:Choice>
              <mc:Fallback>
                <p:oleObj name="Equation" r:id="rId4" imgW="1180800" imgH="431640" progId="Equation.DSMT4">
                  <p:embed/>
                  <p:pic>
                    <p:nvPicPr>
                      <p:cNvPr id="24" name="Objeto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245" y="2910873"/>
                        <a:ext cx="4970463" cy="1866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Multiplicar 5"/>
          <p:cNvSpPr/>
          <p:nvPr/>
        </p:nvSpPr>
        <p:spPr>
          <a:xfrm>
            <a:off x="7344916" y="4234240"/>
            <a:ext cx="2837120" cy="283712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649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pSp>
        <p:nvGrpSpPr>
          <p:cNvPr id="4" name="Grupo 3"/>
          <p:cNvGrpSpPr/>
          <p:nvPr/>
        </p:nvGrpSpPr>
        <p:grpSpPr>
          <a:xfrm>
            <a:off x="0" y="0"/>
            <a:ext cx="6858000" cy="3700840"/>
            <a:chOff x="0" y="0"/>
            <a:chExt cx="12733716" cy="6871601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733716" cy="6871601"/>
            </a:xfrm>
            <a:prstGeom prst="rect">
              <a:avLst/>
            </a:prstGeom>
          </p:spPr>
        </p:pic>
        <p:sp>
          <p:nvSpPr>
            <p:cNvPr id="2" name="CuadroTexto 1"/>
            <p:cNvSpPr txBox="1"/>
            <p:nvPr/>
          </p:nvSpPr>
          <p:spPr>
            <a:xfrm>
              <a:off x="1859054" y="4896770"/>
              <a:ext cx="932194" cy="857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400" b="1" dirty="0" err="1" smtClean="0">
                  <a:solidFill>
                    <a:srgbClr val="FF0000"/>
                  </a:solidFill>
                </a:rPr>
                <a:t>C1</a:t>
              </a:r>
              <a:endParaRPr lang="es-CO" sz="44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5408028" y="4869838"/>
              <a:ext cx="932194" cy="857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400" b="1" dirty="0" err="1" smtClean="0">
                  <a:solidFill>
                    <a:srgbClr val="FF0000"/>
                  </a:solidFill>
                </a:rPr>
                <a:t>C2</a:t>
              </a:r>
              <a:endParaRPr lang="es-CO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3" name="CuadroTexto 2"/>
            <p:cNvSpPr txBox="1"/>
            <p:nvPr/>
          </p:nvSpPr>
          <p:spPr>
            <a:xfrm>
              <a:off x="1859054" y="3034189"/>
              <a:ext cx="1811120" cy="1314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000" dirty="0" smtClean="0"/>
                <a:t>ε</a:t>
              </a:r>
              <a:r>
                <a:rPr lang="es-CO" sz="2000" dirty="0" smtClean="0"/>
                <a:t>1</a:t>
              </a:r>
              <a:endParaRPr lang="es-CO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5434664" y="3034189"/>
              <a:ext cx="1811120" cy="1314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000" dirty="0" smtClean="0"/>
                <a:t>ε</a:t>
              </a:r>
              <a:r>
                <a:rPr lang="es-CO" sz="2000" dirty="0" smtClean="0"/>
                <a:t>2</a:t>
              </a:r>
              <a:endParaRPr lang="es-CO" dirty="0"/>
            </a:p>
          </p:txBody>
        </p:sp>
      </p:grpSp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646776"/>
              </p:ext>
            </p:extLst>
          </p:nvPr>
        </p:nvGraphicFramePr>
        <p:xfrm>
          <a:off x="6211805" y="3256779"/>
          <a:ext cx="4810125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75" name="Equation" r:id="rId4" imgW="1143000" imgH="241200" progId="Equation.DSMT4">
                  <p:embed/>
                </p:oleObj>
              </mc:Choice>
              <mc:Fallback>
                <p:oleObj name="Equation" r:id="rId4" imgW="1143000" imgH="241200" progId="Equation.DSMT4">
                  <p:embed/>
                  <p:pic>
                    <p:nvPicPr>
                      <p:cNvPr id="10" name="Objeto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1805" y="3256779"/>
                        <a:ext cx="4810125" cy="1042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Conector recto 11"/>
          <p:cNvCxnSpPr/>
          <p:nvPr/>
        </p:nvCxnSpPr>
        <p:spPr>
          <a:xfrm>
            <a:off x="971602" y="4055394"/>
            <a:ext cx="1021938" cy="0"/>
          </a:xfrm>
          <a:prstGeom prst="line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2054163" y="3778273"/>
            <a:ext cx="0" cy="5715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916243" y="3778273"/>
            <a:ext cx="0" cy="5715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1201457" y="4088163"/>
            <a:ext cx="540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rgbClr val="FF0000"/>
                </a:solidFill>
              </a:rPr>
              <a:t>X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2310758" y="8139"/>
            <a:ext cx="74486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 smtClean="0"/>
              <a:t>L2</a:t>
            </a:r>
            <a:endParaRPr lang="es-CO" sz="2000" b="1" dirty="0"/>
          </a:p>
        </p:txBody>
      </p:sp>
      <p:cxnSp>
        <p:nvCxnSpPr>
          <p:cNvPr id="22" name="Conector recto 21"/>
          <p:cNvCxnSpPr/>
          <p:nvPr/>
        </p:nvCxnSpPr>
        <p:spPr>
          <a:xfrm>
            <a:off x="1281113" y="566738"/>
            <a:ext cx="25288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flipV="1">
            <a:off x="4104322" y="22425"/>
            <a:ext cx="1165341" cy="116534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 flipV="1">
            <a:off x="4104321" y="29056"/>
            <a:ext cx="1411123" cy="1411126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V="1">
            <a:off x="971602" y="0"/>
            <a:ext cx="1197765" cy="1197767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5012920" y="902009"/>
            <a:ext cx="74486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 smtClean="0"/>
              <a:t>L1</a:t>
            </a:r>
            <a:endParaRPr lang="es-CO" sz="2000" b="1" dirty="0"/>
          </a:p>
        </p:txBody>
      </p:sp>
      <p:cxnSp>
        <p:nvCxnSpPr>
          <p:cNvPr id="35" name="Conector recto 34"/>
          <p:cNvCxnSpPr/>
          <p:nvPr/>
        </p:nvCxnSpPr>
        <p:spPr>
          <a:xfrm>
            <a:off x="4104321" y="1564670"/>
            <a:ext cx="0" cy="5715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5675269" y="122359"/>
            <a:ext cx="0" cy="5715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 flipV="1">
            <a:off x="4104321" y="323850"/>
            <a:ext cx="1570948" cy="1519132"/>
          </a:xfrm>
          <a:prstGeom prst="line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Objeto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683053"/>
              </p:ext>
            </p:extLst>
          </p:nvPr>
        </p:nvGraphicFramePr>
        <p:xfrm>
          <a:off x="784917" y="4879776"/>
          <a:ext cx="3902075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76" name="Equation" r:id="rId6" imgW="927000" imgH="393480" progId="Equation.DSMT4">
                  <p:embed/>
                </p:oleObj>
              </mc:Choice>
              <mc:Fallback>
                <p:oleObj name="Equation" r:id="rId6" imgW="927000" imgH="393480" progId="Equation.DSMT4">
                  <p:embed/>
                  <p:pic>
                    <p:nvPicPr>
                      <p:cNvPr id="23" name="Objeto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917" y="4879776"/>
                        <a:ext cx="3902075" cy="170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to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873198"/>
              </p:ext>
            </p:extLst>
          </p:nvPr>
        </p:nvGraphicFramePr>
        <p:xfrm>
          <a:off x="5757781" y="4879776"/>
          <a:ext cx="5718175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77" name="Equation" r:id="rId8" imgW="1358640" imgH="393480" progId="Equation.DSMT4">
                  <p:embed/>
                </p:oleObj>
              </mc:Choice>
              <mc:Fallback>
                <p:oleObj name="Equation" r:id="rId8" imgW="1358640" imgH="393480" progId="Equation.DSMT4">
                  <p:embed/>
                  <p:pic>
                    <p:nvPicPr>
                      <p:cNvPr id="24" name="Objeto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781" y="4879776"/>
                        <a:ext cx="5718175" cy="170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775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360122"/>
              </p:ext>
            </p:extLst>
          </p:nvPr>
        </p:nvGraphicFramePr>
        <p:xfrm>
          <a:off x="765867" y="151629"/>
          <a:ext cx="4810125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7" name="Equation" r:id="rId3" imgW="1143000" imgH="241200" progId="Equation.DSMT4">
                  <p:embed/>
                </p:oleObj>
              </mc:Choice>
              <mc:Fallback>
                <p:oleObj name="Equation" r:id="rId3" imgW="1143000" imgH="241200" progId="Equation.DSMT4">
                  <p:embed/>
                  <p:pic>
                    <p:nvPicPr>
                      <p:cNvPr id="10" name="Objeto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867" y="151629"/>
                        <a:ext cx="4810125" cy="1042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669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360122"/>
              </p:ext>
            </p:extLst>
          </p:nvPr>
        </p:nvGraphicFramePr>
        <p:xfrm>
          <a:off x="765867" y="151629"/>
          <a:ext cx="4810125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0" name="Equation" r:id="rId3" imgW="1143000" imgH="241200" progId="Equation.DSMT4">
                  <p:embed/>
                </p:oleObj>
              </mc:Choice>
              <mc:Fallback>
                <p:oleObj name="Equation" r:id="rId3" imgW="1143000" imgH="241200" progId="Equation.DSMT4">
                  <p:embed/>
                  <p:pic>
                    <p:nvPicPr>
                      <p:cNvPr id="10" name="Objeto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867" y="151629"/>
                        <a:ext cx="4810125" cy="1042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to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978882"/>
              </p:ext>
            </p:extLst>
          </p:nvPr>
        </p:nvGraphicFramePr>
        <p:xfrm>
          <a:off x="765867" y="1194617"/>
          <a:ext cx="10261601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1" name="Equation" r:id="rId5" imgW="2438280" imgH="393480" progId="Equation.DSMT4">
                  <p:embed/>
                </p:oleObj>
              </mc:Choice>
              <mc:Fallback>
                <p:oleObj name="Equation" r:id="rId5" imgW="2438280" imgH="393480" progId="Equation.DSMT4">
                  <p:embed/>
                  <p:pic>
                    <p:nvPicPr>
                      <p:cNvPr id="27" name="Objeto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867" y="1194617"/>
                        <a:ext cx="10261601" cy="170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716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360122"/>
              </p:ext>
            </p:extLst>
          </p:nvPr>
        </p:nvGraphicFramePr>
        <p:xfrm>
          <a:off x="765867" y="151629"/>
          <a:ext cx="4810125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1" name="Equation" r:id="rId3" imgW="1143000" imgH="241200" progId="Equation.DSMT4">
                  <p:embed/>
                </p:oleObj>
              </mc:Choice>
              <mc:Fallback>
                <p:oleObj name="Equation" r:id="rId3" imgW="1143000" imgH="241200" progId="Equation.DSMT4">
                  <p:embed/>
                  <p:pic>
                    <p:nvPicPr>
                      <p:cNvPr id="10" name="Objeto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867" y="151629"/>
                        <a:ext cx="4810125" cy="1042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to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978882"/>
              </p:ext>
            </p:extLst>
          </p:nvPr>
        </p:nvGraphicFramePr>
        <p:xfrm>
          <a:off x="765867" y="1194617"/>
          <a:ext cx="10261601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2" name="Equation" r:id="rId5" imgW="2438280" imgH="393480" progId="Equation.DSMT4">
                  <p:embed/>
                </p:oleObj>
              </mc:Choice>
              <mc:Fallback>
                <p:oleObj name="Equation" r:id="rId5" imgW="2438280" imgH="393480" progId="Equation.DSMT4">
                  <p:embed/>
                  <p:pic>
                    <p:nvPicPr>
                      <p:cNvPr id="27" name="Objeto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867" y="1194617"/>
                        <a:ext cx="10261601" cy="170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to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969308"/>
              </p:ext>
            </p:extLst>
          </p:nvPr>
        </p:nvGraphicFramePr>
        <p:xfrm>
          <a:off x="765867" y="3033736"/>
          <a:ext cx="10582275" cy="181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3" name="Equation" r:id="rId7" imgW="2514600" imgH="419040" progId="Equation.DSMT4">
                  <p:embed/>
                </p:oleObj>
              </mc:Choice>
              <mc:Fallback>
                <p:oleObj name="Equation" r:id="rId7" imgW="2514600" imgH="419040" progId="Equation.DSMT4">
                  <p:embed/>
                  <p:pic>
                    <p:nvPicPr>
                      <p:cNvPr id="29" name="Objeto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867" y="3033736"/>
                        <a:ext cx="10582275" cy="1811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394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360122"/>
              </p:ext>
            </p:extLst>
          </p:nvPr>
        </p:nvGraphicFramePr>
        <p:xfrm>
          <a:off x="765867" y="151629"/>
          <a:ext cx="4810125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86" name="Equation" r:id="rId3" imgW="1143000" imgH="241200" progId="Equation.DSMT4">
                  <p:embed/>
                </p:oleObj>
              </mc:Choice>
              <mc:Fallback>
                <p:oleObj name="Equation" r:id="rId3" imgW="1143000" imgH="241200" progId="Equation.DSMT4">
                  <p:embed/>
                  <p:pic>
                    <p:nvPicPr>
                      <p:cNvPr id="10" name="Objeto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867" y="151629"/>
                        <a:ext cx="4810125" cy="1042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to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978882"/>
              </p:ext>
            </p:extLst>
          </p:nvPr>
        </p:nvGraphicFramePr>
        <p:xfrm>
          <a:off x="765867" y="1194617"/>
          <a:ext cx="10261601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87" name="Equation" r:id="rId5" imgW="2438280" imgH="393480" progId="Equation.DSMT4">
                  <p:embed/>
                </p:oleObj>
              </mc:Choice>
              <mc:Fallback>
                <p:oleObj name="Equation" r:id="rId5" imgW="2438280" imgH="393480" progId="Equation.DSMT4">
                  <p:embed/>
                  <p:pic>
                    <p:nvPicPr>
                      <p:cNvPr id="27" name="Objeto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867" y="1194617"/>
                        <a:ext cx="10261601" cy="170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to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969308"/>
              </p:ext>
            </p:extLst>
          </p:nvPr>
        </p:nvGraphicFramePr>
        <p:xfrm>
          <a:off x="765867" y="3033736"/>
          <a:ext cx="10582275" cy="181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88" name="Equation" r:id="rId7" imgW="2514600" imgH="419040" progId="Equation.DSMT4">
                  <p:embed/>
                </p:oleObj>
              </mc:Choice>
              <mc:Fallback>
                <p:oleObj name="Equation" r:id="rId7" imgW="2514600" imgH="419040" progId="Equation.DSMT4">
                  <p:embed/>
                  <p:pic>
                    <p:nvPicPr>
                      <p:cNvPr id="29" name="Objeto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867" y="3033736"/>
                        <a:ext cx="10582275" cy="1811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to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804454"/>
              </p:ext>
            </p:extLst>
          </p:nvPr>
        </p:nvGraphicFramePr>
        <p:xfrm>
          <a:off x="765867" y="4883174"/>
          <a:ext cx="10101263" cy="181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89" name="Equation" r:id="rId9" imgW="2400120" imgH="419040" progId="Equation.DSMT4">
                  <p:embed/>
                </p:oleObj>
              </mc:Choice>
              <mc:Fallback>
                <p:oleObj name="Equation" r:id="rId9" imgW="2400120" imgH="419040" progId="Equation.DSMT4">
                  <p:embed/>
                  <p:pic>
                    <p:nvPicPr>
                      <p:cNvPr id="31" name="Objeto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867" y="4883174"/>
                        <a:ext cx="10101263" cy="1811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784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199" y="0"/>
            <a:ext cx="9628801" cy="6858768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0" y="177638"/>
            <a:ext cx="3477986" cy="97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u="sng" dirty="0" smtClean="0">
                <a:latin typeface="Calibri (Cuerpo)"/>
              </a:rPr>
              <a:t>Función</a:t>
            </a:r>
            <a:endParaRPr lang="es-CO" b="1" u="sng" dirty="0">
              <a:latin typeface="Calibri (Cuerpo)"/>
            </a:endParaRPr>
          </a:p>
        </p:txBody>
      </p:sp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435717"/>
              </p:ext>
            </p:extLst>
          </p:nvPr>
        </p:nvGraphicFramePr>
        <p:xfrm>
          <a:off x="5438775" y="841375"/>
          <a:ext cx="6270625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3" name="Equation" r:id="rId4" imgW="2171520" imgH="419040" progId="Equation.DSMT4">
                  <p:embed/>
                </p:oleObj>
              </mc:Choice>
              <mc:Fallback>
                <p:oleObj name="Equation" r:id="rId4" imgW="2171520" imgH="419040" progId="Equation.DSMT4">
                  <p:embed/>
                  <p:pic>
                    <p:nvPicPr>
                      <p:cNvPr id="31" name="Objeto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841375"/>
                        <a:ext cx="6270625" cy="1243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093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800" b="1" dirty="0" smtClean="0">
                <a:latin typeface="Calibri (Cuerpo)"/>
              </a:rPr>
              <a:t>Tipos de condensadores</a:t>
            </a:r>
            <a:endParaRPr lang="es-CO" sz="4800" b="1" dirty="0">
              <a:latin typeface="Calibri (Cuerpo)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146629" y="5630572"/>
            <a:ext cx="5226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4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Condensador de placas paralelas</a:t>
            </a:r>
            <a:endParaRPr lang="es-CO" sz="2400" b="1" dirty="0">
              <a:solidFill>
                <a:srgbClr val="FF0000"/>
              </a:solidFill>
            </a:endParaRPr>
          </a:p>
        </p:txBody>
      </p:sp>
      <p:pic>
        <p:nvPicPr>
          <p:cNvPr id="11" name="Picture 103" descr="F:\12image_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61" b="12067"/>
          <a:stretch/>
        </p:blipFill>
        <p:spPr bwMode="auto">
          <a:xfrm>
            <a:off x="838200" y="2490446"/>
            <a:ext cx="5495708" cy="257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38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0" y="177638"/>
            <a:ext cx="6096000" cy="97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u="sng" dirty="0" smtClean="0">
                <a:latin typeface="Calibri (Cuerpo)"/>
              </a:rPr>
              <a:t>Sensibilidad</a:t>
            </a:r>
            <a:endParaRPr lang="es-CO" b="1" u="sng" dirty="0">
              <a:latin typeface="Calibri (Cuerpo)"/>
            </a:endParaRP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08349"/>
              </p:ext>
            </p:extLst>
          </p:nvPr>
        </p:nvGraphicFramePr>
        <p:xfrm>
          <a:off x="899217" y="1701824"/>
          <a:ext cx="10101263" cy="181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2" name="Equation" r:id="rId3" imgW="2400120" imgH="419040" progId="Equation.DSMT4">
                  <p:embed/>
                </p:oleObj>
              </mc:Choice>
              <mc:Fallback>
                <p:oleObj name="Equation" r:id="rId3" imgW="2400120" imgH="419040" progId="Equation.DSMT4">
                  <p:embed/>
                  <p:pic>
                    <p:nvPicPr>
                      <p:cNvPr id="31" name="Objeto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217" y="1701824"/>
                        <a:ext cx="10101263" cy="1811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260048"/>
              </p:ext>
            </p:extLst>
          </p:nvPr>
        </p:nvGraphicFramePr>
        <p:xfrm>
          <a:off x="899217" y="4337097"/>
          <a:ext cx="1763712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3" name="Equation" r:id="rId5" imgW="419040" imgH="203040" progId="Equation.DSMT4">
                  <p:embed/>
                </p:oleObj>
              </mc:Choice>
              <mc:Fallback>
                <p:oleObj name="Equation" r:id="rId5" imgW="419040" imgH="203040" progId="Equation.DSMT4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217" y="4337097"/>
                        <a:ext cx="1763712" cy="877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459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0" y="177638"/>
            <a:ext cx="6096000" cy="97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u="sng" dirty="0" smtClean="0">
                <a:latin typeface="Calibri (Cuerpo)"/>
              </a:rPr>
              <a:t>Sensibilidad</a:t>
            </a:r>
            <a:endParaRPr lang="es-CO" b="1" u="sng" dirty="0">
              <a:latin typeface="Calibri (Cuerpo)"/>
            </a:endParaRP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08349"/>
              </p:ext>
            </p:extLst>
          </p:nvPr>
        </p:nvGraphicFramePr>
        <p:xfrm>
          <a:off x="899217" y="1701824"/>
          <a:ext cx="10101263" cy="181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6" name="Equation" r:id="rId3" imgW="2400120" imgH="419040" progId="Equation.DSMT4">
                  <p:embed/>
                </p:oleObj>
              </mc:Choice>
              <mc:Fallback>
                <p:oleObj name="Equation" r:id="rId3" imgW="2400120" imgH="419040" progId="Equation.DSMT4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217" y="1701824"/>
                        <a:ext cx="10101263" cy="1811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208999"/>
              </p:ext>
            </p:extLst>
          </p:nvPr>
        </p:nvGraphicFramePr>
        <p:xfrm>
          <a:off x="899217" y="4067159"/>
          <a:ext cx="4649787" cy="181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7" name="Equation" r:id="rId5" imgW="1104840" imgH="419040" progId="Equation.DSMT4">
                  <p:embed/>
                </p:oleObj>
              </mc:Choice>
              <mc:Fallback>
                <p:oleObj name="Equation" r:id="rId5" imgW="1104840" imgH="419040" progId="Equation.DSMT4">
                  <p:embed/>
                  <p:pic>
                    <p:nvPicPr>
                      <p:cNvPr id="7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217" y="4067159"/>
                        <a:ext cx="4649787" cy="1811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338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0" y="177638"/>
            <a:ext cx="6096000" cy="97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u="sng" dirty="0" smtClean="0">
                <a:latin typeface="Calibri (Cuerpo)"/>
              </a:rPr>
              <a:t>Sensibilidad</a:t>
            </a:r>
            <a:endParaRPr lang="es-CO" b="1" u="sng" dirty="0">
              <a:latin typeface="Calibri (Cuerpo)"/>
            </a:endParaRPr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853953"/>
              </p:ext>
            </p:extLst>
          </p:nvPr>
        </p:nvGraphicFramePr>
        <p:xfrm>
          <a:off x="6096000" y="696483"/>
          <a:ext cx="4887912" cy="164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5" name="Equation" r:id="rId3" imgW="1282680" imgH="419040" progId="Equation.DSMT4">
                  <p:embed/>
                </p:oleObj>
              </mc:Choice>
              <mc:Fallback>
                <p:oleObj name="Equation" r:id="rId3" imgW="1282680" imgH="419040" progId="Equation.DSMT4">
                  <p:embed/>
                  <p:pic>
                    <p:nvPicPr>
                      <p:cNvPr id="7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696483"/>
                        <a:ext cx="4887912" cy="1640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9268" y="1147827"/>
            <a:ext cx="10450938" cy="553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2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90"/>
          <a:stretch/>
        </p:blipFill>
        <p:spPr bwMode="auto">
          <a:xfrm>
            <a:off x="914400" y="1946277"/>
            <a:ext cx="3367928" cy="463163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276351" y="362541"/>
            <a:ext cx="9582150" cy="1710418"/>
          </a:xfrm>
        </p:spPr>
        <p:txBody>
          <a:bodyPr>
            <a:normAutofit/>
          </a:bodyPr>
          <a:lstStyle/>
          <a:p>
            <a:pPr algn="ctr"/>
            <a:r>
              <a:rPr lang="es-CO" sz="4000" b="1" dirty="0" smtClean="0">
                <a:solidFill>
                  <a:srgbClr val="FF0000"/>
                </a:solidFill>
                <a:latin typeface="Calibri (Cuerpo)"/>
              </a:rPr>
              <a:t>Transductores capacitivo cilíndrico de dieléctrico </a:t>
            </a:r>
            <a:r>
              <a:rPr lang="es-CO" sz="4000" b="1" dirty="0">
                <a:solidFill>
                  <a:srgbClr val="FF0000"/>
                </a:solidFill>
                <a:latin typeface="Calibri (Cuerpo)"/>
              </a:rPr>
              <a:t>variable </a:t>
            </a: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57262"/>
              </p:ext>
            </p:extLst>
          </p:nvPr>
        </p:nvGraphicFramePr>
        <p:xfrm>
          <a:off x="4703763" y="2494175"/>
          <a:ext cx="3633788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4" name="Equation" r:id="rId4" imgW="863280" imgH="241200" progId="Equation.DSMT4">
                  <p:embed/>
                </p:oleObj>
              </mc:Choice>
              <mc:Fallback>
                <p:oleObj name="Equation" r:id="rId4" imgW="863280" imgH="241200" progId="Equation.DSMT4">
                  <p:embed/>
                  <p:pic>
                    <p:nvPicPr>
                      <p:cNvPr id="10" name="Objeto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3763" y="2494175"/>
                        <a:ext cx="3633788" cy="1042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394660"/>
              </p:ext>
            </p:extLst>
          </p:nvPr>
        </p:nvGraphicFramePr>
        <p:xfrm>
          <a:off x="4703763" y="3818308"/>
          <a:ext cx="6824662" cy="243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5" name="Equation" r:id="rId6" imgW="1866600" imgH="647640" progId="Equation.DSMT4">
                  <p:embed/>
                </p:oleObj>
              </mc:Choice>
              <mc:Fallback>
                <p:oleObj name="Equation" r:id="rId6" imgW="1866600" imgH="647640" progId="Equation.DSMT4">
                  <p:embed/>
                  <p:pic>
                    <p:nvPicPr>
                      <p:cNvPr id="12" name="Objeto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3763" y="3818308"/>
                        <a:ext cx="6824662" cy="24336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127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873" y="2072959"/>
            <a:ext cx="8355105" cy="463163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276351" y="362541"/>
            <a:ext cx="9582150" cy="1710418"/>
          </a:xfrm>
        </p:spPr>
        <p:txBody>
          <a:bodyPr>
            <a:normAutofit/>
          </a:bodyPr>
          <a:lstStyle/>
          <a:p>
            <a:pPr algn="ctr"/>
            <a:r>
              <a:rPr lang="es-CO" sz="4000" b="1" dirty="0" smtClean="0">
                <a:solidFill>
                  <a:srgbClr val="FF0000"/>
                </a:solidFill>
                <a:latin typeface="Calibri (Cuerpo)"/>
              </a:rPr>
              <a:t>Transductores capacitivo cilíndrico de dieléctrico </a:t>
            </a:r>
            <a:r>
              <a:rPr lang="es-CO" sz="4000" b="1" dirty="0">
                <a:solidFill>
                  <a:srgbClr val="FF0000"/>
                </a:solidFill>
                <a:latin typeface="Calibri (Cuerpo)"/>
              </a:rPr>
              <a:t>variable </a:t>
            </a:r>
          </a:p>
        </p:txBody>
      </p:sp>
    </p:spTree>
    <p:extLst>
      <p:ext uri="{BB962C8B-B14F-4D97-AF65-F5344CB8AC3E}">
        <p14:creationId xmlns:p14="http://schemas.microsoft.com/office/powerpoint/2010/main" val="108628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176439"/>
            <a:ext cx="10515600" cy="1325563"/>
          </a:xfrm>
        </p:spPr>
        <p:txBody>
          <a:bodyPr/>
          <a:lstStyle/>
          <a:p>
            <a:r>
              <a:rPr lang="es-CO" u="sng" dirty="0" smtClean="0">
                <a:solidFill>
                  <a:srgbClr val="FF0000"/>
                </a:solidFill>
              </a:rPr>
              <a:t>Ejercicio</a:t>
            </a:r>
            <a:endParaRPr lang="es-CO" u="sng" dirty="0">
              <a:solidFill>
                <a:srgbClr val="FF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199" y="1507626"/>
            <a:ext cx="10515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 X puede variar</a:t>
            </a:r>
            <a:r>
              <a:rPr kumimoji="0" lang="es-CO" altLang="es-CO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kumimoji="0" lang="es-CO" altLang="es-CO" sz="3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1mm</a:t>
            </a:r>
            <a:r>
              <a:rPr kumimoji="0" lang="es-CO" altLang="es-CO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hasta </a:t>
            </a:r>
            <a:r>
              <a:rPr kumimoji="0" lang="es-CO" altLang="es-CO" sz="3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10mm</a:t>
            </a:r>
            <a:r>
              <a:rPr lang="es-CO" altLang="es-CO" sz="32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determinar la capacitancia equivalente y la sensibilidad si el área de las placas es 10 </a:t>
            </a:r>
            <a:r>
              <a:rPr lang="es-CO" altLang="es-CO" sz="3200" dirty="0" err="1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cm^2</a:t>
            </a:r>
            <a:endParaRPr kumimoji="0" lang="es-CO" altLang="es-CO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321" y="3358272"/>
            <a:ext cx="6821629" cy="315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7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57250" y="1159099"/>
            <a:ext cx="10420350" cy="2324331"/>
          </a:xfrm>
        </p:spPr>
        <p:txBody>
          <a:bodyPr/>
          <a:lstStyle/>
          <a:p>
            <a:r>
              <a:rPr lang="es-CO" b="1" u="sng" dirty="0" smtClean="0"/>
              <a:t>Aspecto Físico</a:t>
            </a:r>
            <a:endParaRPr lang="es-CO" b="1" u="sng" dirty="0"/>
          </a:p>
        </p:txBody>
      </p:sp>
      <p:sp>
        <p:nvSpPr>
          <p:cNvPr id="5" name="CuadroTexto 4"/>
          <p:cNvSpPr txBox="1"/>
          <p:nvPr/>
        </p:nvSpPr>
        <p:spPr>
          <a:xfrm>
            <a:off x="6209393" y="3817257"/>
            <a:ext cx="5547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Símbolo eléctrico</a:t>
            </a:r>
            <a:endParaRPr lang="es-CO" sz="3600" dirty="0"/>
          </a:p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Aspecto físico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6416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911681" y="751140"/>
            <a:ext cx="3860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i="1" dirty="0" smtClean="0"/>
              <a:t>Aspecto Físico</a:t>
            </a:r>
            <a:endParaRPr lang="es-CO" sz="4800" b="1" i="1" dirty="0"/>
          </a:p>
        </p:txBody>
      </p:sp>
      <p:pic>
        <p:nvPicPr>
          <p:cNvPr id="121858" name="Picture 2" descr="http://www.telstar-instrumat.com/files/MKT%20MKS%20Baratr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62" y="2173108"/>
            <a:ext cx="298132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860" name="Picture 4" descr="http://www.magrama.gob.es/es/ministerio/servicios/informacion/transductor_tcm7-3239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687" y="2699327"/>
            <a:ext cx="3594047" cy="239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864" name="Picture 8" descr="http://www.calvoselectronica.com/667-676-large/sensor-de-proximidad-capacitivo-cr3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959" y="89932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866" name="Picture 10" descr="http://www.alltronicsperu.com/catalog/images/PM-18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086" y="3897343"/>
            <a:ext cx="375285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2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911681" y="751140"/>
            <a:ext cx="3860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i="1" dirty="0" smtClean="0"/>
              <a:t>Aspecto Físico</a:t>
            </a:r>
            <a:endParaRPr lang="es-CO" sz="4800" b="1" i="1" dirty="0"/>
          </a:p>
        </p:txBody>
      </p:sp>
      <p:pic>
        <p:nvPicPr>
          <p:cNvPr id="121862" name="Picture 6" descr="http://www.fiama.it/img/cms/Mont.SC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032" y="1582137"/>
            <a:ext cx="6600368" cy="479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868" name="Picture 12" descr="http://www.sensores-de-medida.es/uploads/img/inclinometros_capacitivos_seika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2" y="2351406"/>
            <a:ext cx="4904085" cy="360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1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911681" y="751140"/>
            <a:ext cx="3860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i="1" dirty="0" smtClean="0"/>
              <a:t>Aspecto Físico</a:t>
            </a:r>
            <a:endParaRPr lang="es-CO" sz="4800" b="1" i="1" dirty="0"/>
          </a:p>
        </p:txBody>
      </p:sp>
      <p:pic>
        <p:nvPicPr>
          <p:cNvPr id="128002" name="Picture 2" descr="Punto2_I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90"/>
          <a:stretch/>
        </p:blipFill>
        <p:spPr bwMode="auto">
          <a:xfrm>
            <a:off x="3525219" y="1396013"/>
            <a:ext cx="8209581" cy="54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43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800" b="1" dirty="0" smtClean="0">
                <a:latin typeface="Calibri (Cuerpo)"/>
              </a:rPr>
              <a:t>Tipos de condensadores</a:t>
            </a:r>
            <a:endParaRPr lang="es-CO" sz="4800" b="1" dirty="0">
              <a:latin typeface="Calibri (Cuerpo)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146629" y="5630572"/>
            <a:ext cx="5226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4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Condensador de placas paralelas</a:t>
            </a:r>
            <a:endParaRPr lang="es-CO" sz="2400" b="1" dirty="0">
              <a:solidFill>
                <a:srgbClr val="FF000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604000" y="5630572"/>
            <a:ext cx="49300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4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Condensador </a:t>
            </a:r>
            <a:r>
              <a:rPr lang="es-CO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Cilíndrico</a:t>
            </a:r>
            <a:endParaRPr lang="es-CO" sz="2400" b="1" dirty="0">
              <a:solidFill>
                <a:srgbClr val="FF0000"/>
              </a:solidFill>
            </a:endParaRPr>
          </a:p>
        </p:txBody>
      </p:sp>
      <p:pic>
        <p:nvPicPr>
          <p:cNvPr id="11" name="Picture 103" descr="F:\12image_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61" b="12067"/>
          <a:stretch/>
        </p:blipFill>
        <p:spPr bwMode="auto">
          <a:xfrm>
            <a:off x="838200" y="2490446"/>
            <a:ext cx="5495708" cy="257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50" name="Picture 2" descr="http://www.sc.ehu.es/sbweb/fisica/elecmagnet/campo_electrico/cilindro/cilindro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7" r="48105" b="2076"/>
          <a:stretch/>
        </p:blipFill>
        <p:spPr bwMode="auto">
          <a:xfrm>
            <a:off x="7340145" y="1655648"/>
            <a:ext cx="3459809" cy="361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82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Condensador Cilíndrico</a:t>
            </a:r>
            <a:endParaRPr lang="es-CO" sz="4800" b="1" dirty="0">
              <a:latin typeface="Calibri (Cuerpo)"/>
            </a:endParaRPr>
          </a:p>
        </p:txBody>
      </p:sp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787765"/>
              </p:ext>
            </p:extLst>
          </p:nvPr>
        </p:nvGraphicFramePr>
        <p:xfrm>
          <a:off x="6673850" y="3405188"/>
          <a:ext cx="3771900" cy="253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4" name="Equation" r:id="rId3" imgW="952200" imgH="622080" progId="Equation.DSMT4">
                  <p:embed/>
                </p:oleObj>
              </mc:Choice>
              <mc:Fallback>
                <p:oleObj name="Equation" r:id="rId3" imgW="952200" imgH="622080" progId="Equation.DSMT4">
                  <p:embed/>
                  <p:pic>
                    <p:nvPicPr>
                      <p:cNvPr id="8" name="Objeto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3850" y="3405188"/>
                        <a:ext cx="3771900" cy="2533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2" descr="http://www.sc.ehu.es/sbweb/fisica/elecmagnet/campo_electrico/cilindro/cilindro.gif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7" r="48105" b="2076"/>
          <a:stretch/>
        </p:blipFill>
        <p:spPr bwMode="auto">
          <a:xfrm>
            <a:off x="1244101" y="2055813"/>
            <a:ext cx="3908427" cy="408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32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Condensador Cilíndrico</a:t>
            </a:r>
            <a:endParaRPr lang="es-CO" sz="4800" b="1" dirty="0">
              <a:latin typeface="Calibri (Cuerpo)"/>
            </a:endParaRPr>
          </a:p>
        </p:txBody>
      </p:sp>
      <p:pic>
        <p:nvPicPr>
          <p:cNvPr id="74754" name="Picture 2" descr="https://upload.wikimedia.org/wikipedia/commons/thumb/f/f4/Coaxial_cable_cutaway.svg/2000px-Coaxial_cable_cutaway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379" y="0"/>
            <a:ext cx="4026192" cy="281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879328"/>
              </p:ext>
            </p:extLst>
          </p:nvPr>
        </p:nvGraphicFramePr>
        <p:xfrm>
          <a:off x="6673850" y="3405188"/>
          <a:ext cx="3771900" cy="253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8" name="Equation" r:id="rId4" imgW="952200" imgH="622080" progId="Equation.DSMT4">
                  <p:embed/>
                </p:oleObj>
              </mc:Choice>
              <mc:Fallback>
                <p:oleObj name="Equation" r:id="rId4" imgW="952200" imgH="622080" progId="Equation.DSMT4">
                  <p:embed/>
                  <p:pic>
                    <p:nvPicPr>
                      <p:cNvPr id="8" name="Objeto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3850" y="3405188"/>
                        <a:ext cx="3771900" cy="2533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 descr="http://www.sc.ehu.es/sbweb/fisica/elecmagnet/campo_electrico/cilindro/cilindro.gif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7" r="48105" b="2076"/>
          <a:stretch/>
        </p:blipFill>
        <p:spPr bwMode="auto">
          <a:xfrm>
            <a:off x="1244101" y="2055813"/>
            <a:ext cx="3908427" cy="408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19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Condensador Cilíndrico</a:t>
            </a:r>
            <a:endParaRPr lang="es-CO" sz="4800" b="1" dirty="0">
              <a:latin typeface="Calibri (Cuerpo)"/>
            </a:endParaRPr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277102"/>
              </p:ext>
            </p:extLst>
          </p:nvPr>
        </p:nvGraphicFramePr>
        <p:xfrm>
          <a:off x="838200" y="2795587"/>
          <a:ext cx="3771900" cy="253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4" name="Equation" r:id="rId3" imgW="952200" imgH="622080" progId="Equation.DSMT4">
                  <p:embed/>
                </p:oleObj>
              </mc:Choice>
              <mc:Fallback>
                <p:oleObj name="Equation" r:id="rId3" imgW="952200" imgH="622080" progId="Equation.DSMT4">
                  <p:embed/>
                  <p:pic>
                    <p:nvPicPr>
                      <p:cNvPr id="8" name="Objeto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795587"/>
                        <a:ext cx="3771900" cy="2533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4992914" y="1857744"/>
                <a:ext cx="6705599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s-CO" sz="3600" b="1" i="1" dirty="0" smtClean="0">
                    <a:solidFill>
                      <a:schemeClr val="accent5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s-CO" sz="36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es la capacitancia de </a:t>
                </a:r>
                <a:r>
                  <a:rPr lang="es-CO" sz="3600" dirty="0" smtClean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salida. </a:t>
                </a:r>
                <a:endParaRPr lang="es-CO" sz="3600" i="1" dirty="0" smtClean="0"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s-CO" sz="3600" b="1" i="1" dirty="0" smtClean="0">
                    <a:solidFill>
                      <a:schemeClr val="accent5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a</a:t>
                </a:r>
                <a:r>
                  <a:rPr lang="es-CO" sz="3600" i="1" dirty="0" smtClean="0">
                    <a:solidFill>
                      <a:schemeClr val="accent5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s-CO" sz="3600" dirty="0">
                    <a:solidFill>
                      <a:schemeClr val="accent5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y </a:t>
                </a:r>
                <a:r>
                  <a:rPr lang="es-CO" sz="3600" b="1" i="1" dirty="0">
                    <a:solidFill>
                      <a:schemeClr val="accent5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s-CO" sz="3600" dirty="0">
                    <a:solidFill>
                      <a:schemeClr val="accent5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s-CO" sz="36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los radios de los </a:t>
                </a:r>
                <a:r>
                  <a:rPr lang="es-CO" sz="3600" dirty="0" smtClean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cilindros. 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s-CO" sz="3600" b="1" i="1" dirty="0" smtClean="0">
                    <a:solidFill>
                      <a:schemeClr val="accent5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l</a:t>
                </a:r>
                <a:r>
                  <a:rPr lang="es-CO" sz="3600" b="1" dirty="0" smtClean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s-CO" sz="36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la altura de los dos </a:t>
                </a:r>
                <a:r>
                  <a:rPr lang="es-CO" sz="3600" dirty="0" smtClean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cilindros.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CO" sz="36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𝝐</m:t>
                    </m:r>
                    <m:r>
                      <a:rPr lang="es-CO" sz="36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CO" sz="36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es la </a:t>
                </a:r>
                <a:r>
                  <a:rPr lang="es-CO" sz="36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permitividad</a:t>
                </a:r>
                <a:r>
                  <a:rPr lang="es-CO" sz="36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del material ubicado entre las dos </a:t>
                </a:r>
                <a:r>
                  <a:rPr lang="es-CO" sz="3600" dirty="0" smtClean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placas</a:t>
                </a:r>
                <a:r>
                  <a:rPr lang="es-CO" sz="2400" dirty="0" smtClean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s-CO" sz="2400" dirty="0"/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914" y="1857744"/>
                <a:ext cx="6705599" cy="2862322"/>
              </a:xfrm>
              <a:prstGeom prst="rect">
                <a:avLst/>
              </a:prstGeom>
              <a:blipFill>
                <a:blip r:embed="rId5"/>
                <a:stretch>
                  <a:fillRect l="-2455" t="-3412" r="-2818" b="-703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283030"/>
              </p:ext>
            </p:extLst>
          </p:nvPr>
        </p:nvGraphicFramePr>
        <p:xfrm>
          <a:off x="7314631" y="4887122"/>
          <a:ext cx="206216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5" name="Equation" r:id="rId6" imgW="520560" imgH="228600" progId="Equation.DSMT4">
                  <p:embed/>
                </p:oleObj>
              </mc:Choice>
              <mc:Fallback>
                <p:oleObj name="Equation" r:id="rId6" imgW="520560" imgH="228600" progId="Equation.DSMT4">
                  <p:embed/>
                  <p:pic>
                    <p:nvPicPr>
                      <p:cNvPr id="9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4631" y="4887122"/>
                        <a:ext cx="2062163" cy="930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370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2413</TotalTime>
  <Words>454</Words>
  <Application>Microsoft Office PowerPoint</Application>
  <PresentationFormat>Panorámica</PresentationFormat>
  <Paragraphs>128</Paragraphs>
  <Slides>59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59</vt:i4>
      </vt:variant>
    </vt:vector>
  </HeadingPairs>
  <TitlesOfParts>
    <vt:vector size="69" baseType="lpstr">
      <vt:lpstr>SimSun</vt:lpstr>
      <vt:lpstr>Arial</vt:lpstr>
      <vt:lpstr>Calibri</vt:lpstr>
      <vt:lpstr>Calibri (Cuerpo)</vt:lpstr>
      <vt:lpstr>Calibri Light</vt:lpstr>
      <vt:lpstr>Cambria Math</vt:lpstr>
      <vt:lpstr>Times New Roman</vt:lpstr>
      <vt:lpstr>Tema de Office</vt:lpstr>
      <vt:lpstr>Equation</vt:lpstr>
      <vt:lpstr>VISIO</vt:lpstr>
      <vt:lpstr>Presentación de PowerPoint</vt:lpstr>
      <vt:lpstr>Presentación de PowerPoint</vt:lpstr>
      <vt:lpstr>Características generales de un Transductor Capacitivo</vt:lpstr>
      <vt:lpstr>Presentación de PowerPoint</vt:lpstr>
      <vt:lpstr>Tipos de condensadores</vt:lpstr>
      <vt:lpstr>Tipos de condensadores</vt:lpstr>
      <vt:lpstr>Condensador Cilíndrico</vt:lpstr>
      <vt:lpstr>Condensador Cilíndrico</vt:lpstr>
      <vt:lpstr>Condensador Cilíndrico</vt:lpstr>
      <vt:lpstr>Condensador placas paralelas</vt:lpstr>
      <vt:lpstr>Condensador placas paralelas</vt:lpstr>
      <vt:lpstr>Condensador placas paralelas</vt:lpstr>
      <vt:lpstr>Permitividad</vt:lpstr>
      <vt:lpstr>Características de una Transductor Capacitivo</vt:lpstr>
      <vt:lpstr>Modelo matemático</vt:lpstr>
      <vt:lpstr>Modelo matemático</vt:lpstr>
      <vt:lpstr>Modelo matemático</vt:lpstr>
      <vt:lpstr>Tipos de transductores capacitivos</vt:lpstr>
      <vt:lpstr>1. Transductores capacitivos de separación de placas variable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</vt:lpstr>
      <vt:lpstr>2. Transductores capacitivos de área variable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</vt:lpstr>
      <vt:lpstr>3. Transductores capacitivos de dieléctrico variable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Transductores capacitivo cilíndrico de dieléctrico variable </vt:lpstr>
      <vt:lpstr>Transductores capacitivo cilíndrico de dieléctrico variable </vt:lpstr>
      <vt:lpstr>Ejercicio</vt:lpstr>
      <vt:lpstr>Aspecto Físico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</dc:creator>
  <cp:lastModifiedBy>Diego</cp:lastModifiedBy>
  <cp:revision>136</cp:revision>
  <dcterms:created xsi:type="dcterms:W3CDTF">2016-02-07T17:05:38Z</dcterms:created>
  <dcterms:modified xsi:type="dcterms:W3CDTF">2016-03-14T22:33:15Z</dcterms:modified>
</cp:coreProperties>
</file>