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322" r:id="rId3"/>
    <p:sldId id="374" r:id="rId4"/>
    <p:sldId id="376" r:id="rId5"/>
    <p:sldId id="458" r:id="rId6"/>
    <p:sldId id="435" r:id="rId7"/>
    <p:sldId id="439" r:id="rId8"/>
    <p:sldId id="438" r:id="rId9"/>
    <p:sldId id="436" r:id="rId10"/>
    <p:sldId id="498" r:id="rId11"/>
    <p:sldId id="437" r:id="rId12"/>
    <p:sldId id="441" r:id="rId13"/>
    <p:sldId id="442" r:id="rId14"/>
    <p:sldId id="440" r:id="rId15"/>
    <p:sldId id="443" r:id="rId16"/>
    <p:sldId id="445" r:id="rId17"/>
    <p:sldId id="444" r:id="rId18"/>
    <p:sldId id="459" r:id="rId19"/>
    <p:sldId id="461" r:id="rId20"/>
    <p:sldId id="446" r:id="rId21"/>
    <p:sldId id="449" r:id="rId22"/>
    <p:sldId id="447" r:id="rId23"/>
    <p:sldId id="448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346" r:id="rId33"/>
    <p:sldId id="497" r:id="rId34"/>
    <p:sldId id="400" r:id="rId35"/>
    <p:sldId id="462" r:id="rId36"/>
    <p:sldId id="463" r:id="rId37"/>
    <p:sldId id="464" r:id="rId38"/>
    <p:sldId id="465" r:id="rId39"/>
    <p:sldId id="474" r:id="rId40"/>
    <p:sldId id="475" r:id="rId41"/>
    <p:sldId id="476" r:id="rId42"/>
    <p:sldId id="477" r:id="rId43"/>
    <p:sldId id="478" r:id="rId44"/>
    <p:sldId id="482" r:id="rId45"/>
    <p:sldId id="483" r:id="rId46"/>
    <p:sldId id="484" r:id="rId47"/>
    <p:sldId id="486" r:id="rId48"/>
    <p:sldId id="485" r:id="rId49"/>
    <p:sldId id="487" r:id="rId50"/>
    <p:sldId id="488" r:id="rId51"/>
    <p:sldId id="489" r:id="rId52"/>
    <p:sldId id="490" r:id="rId53"/>
    <p:sldId id="492" r:id="rId54"/>
    <p:sldId id="494" r:id="rId55"/>
    <p:sldId id="495" r:id="rId56"/>
    <p:sldId id="496" r:id="rId57"/>
    <p:sldId id="429" r:id="rId58"/>
    <p:sldId id="467" r:id="rId59"/>
    <p:sldId id="466" r:id="rId60"/>
    <p:sldId id="430" r:id="rId61"/>
    <p:sldId id="431" r:id="rId62"/>
    <p:sldId id="468" r:id="rId63"/>
    <p:sldId id="469" r:id="rId64"/>
    <p:sldId id="470" r:id="rId65"/>
    <p:sldId id="472" r:id="rId66"/>
    <p:sldId id="473" r:id="rId6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7.wmf"/><Relationship Id="rId1" Type="http://schemas.openxmlformats.org/officeDocument/2006/relationships/image" Target="../media/image4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1EAF-618D-43D5-8E92-FBE2226EDDDB}" type="datetimeFigureOut">
              <a:rPr lang="es-CO" smtClean="0"/>
              <a:t>11/04/2016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BB60E-2B03-477D-BC94-1BA70BB9BDF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5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11/04/2016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434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11/04/2016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29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11/04/2016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84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11/04/2016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59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11/04/2016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11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11/04/2016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77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11/04/2016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41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11/04/2016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478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11/04/2016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11/04/2016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0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29ED-11C0-40EF-A42C-37B9D499D34F}" type="datetimeFigureOut">
              <a:rPr lang="es-CO" smtClean="0"/>
              <a:t>11/04/2016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6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29ED-11C0-40EF-A42C-37B9D499D34F}" type="datetimeFigureOut">
              <a:rPr lang="es-CO" smtClean="0"/>
              <a:t>11/04/2016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E019-71E2-410B-BAE3-4EF7972706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01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0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2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4.emf"/><Relationship Id="rId4" Type="http://schemas.openxmlformats.org/officeDocument/2006/relationships/image" Target="../media/image3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9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3.emf"/><Relationship Id="rId4" Type="http://schemas.openxmlformats.org/officeDocument/2006/relationships/image" Target="../media/image40.wmf"/><Relationship Id="rId9" Type="http://schemas.openxmlformats.org/officeDocument/2006/relationships/image" Target="../media/image4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32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3.emf"/><Relationship Id="rId4" Type="http://schemas.openxmlformats.org/officeDocument/2006/relationships/image" Target="../media/image40.wmf"/><Relationship Id="rId9" Type="http://schemas.openxmlformats.org/officeDocument/2006/relationships/image" Target="../media/image4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3.emf"/><Relationship Id="rId4" Type="http://schemas.openxmlformats.org/officeDocument/2006/relationships/image" Target="../media/image40.wmf"/><Relationship Id="rId9" Type="http://schemas.openxmlformats.org/officeDocument/2006/relationships/image" Target="../media/image4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8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3.emf"/><Relationship Id="rId4" Type="http://schemas.openxmlformats.org/officeDocument/2006/relationships/image" Target="../media/image40.wmf"/><Relationship Id="rId9" Type="http://schemas.openxmlformats.org/officeDocument/2006/relationships/image" Target="../media/image4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41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3.emf"/><Relationship Id="rId4" Type="http://schemas.openxmlformats.org/officeDocument/2006/relationships/image" Target="../media/image40.wmf"/><Relationship Id="rId9" Type="http://schemas.openxmlformats.org/officeDocument/2006/relationships/image" Target="../media/image4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oleObject" Target="../embeddings/oleObject44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3.emf"/><Relationship Id="rId4" Type="http://schemas.openxmlformats.org/officeDocument/2006/relationships/image" Target="../media/image40.wmf"/><Relationship Id="rId9" Type="http://schemas.openxmlformats.org/officeDocument/2006/relationships/image" Target="../media/image4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7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3.emf"/><Relationship Id="rId4" Type="http://schemas.openxmlformats.org/officeDocument/2006/relationships/image" Target="../media/image40.wmf"/><Relationship Id="rId9" Type="http://schemas.openxmlformats.org/officeDocument/2006/relationships/image" Target="../media/image4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6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8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50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51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69514" y="889461"/>
            <a:ext cx="664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4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4920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2. Circuito</a:t>
            </a:r>
          </a:p>
          <a:p>
            <a:r>
              <a:rPr lang="es-CO" sz="4800" b="1" dirty="0" smtClean="0"/>
              <a:t>Equivalente</a:t>
            </a:r>
            <a:endParaRPr lang="es-CO" sz="4800" b="1" dirty="0"/>
          </a:p>
        </p:txBody>
      </p:sp>
      <p:pic>
        <p:nvPicPr>
          <p:cNvPr id="7" name="Imagen 6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55350"/>
          <a:stretch/>
        </p:blipFill>
        <p:spPr bwMode="auto">
          <a:xfrm>
            <a:off x="3786387" y="90152"/>
            <a:ext cx="8186671" cy="306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735184"/>
              </p:ext>
            </p:extLst>
          </p:nvPr>
        </p:nvGraphicFramePr>
        <p:xfrm>
          <a:off x="1329583" y="3441827"/>
          <a:ext cx="9741478" cy="310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7" name="Equation" r:id="rId5" imgW="2705040" imgH="838080" progId="Equation.DSMT4">
                  <p:embed/>
                </p:oleObj>
              </mc:Choice>
              <mc:Fallback>
                <p:oleObj name="Equation" r:id="rId5" imgW="2705040" imgH="838080" progId="Equation.DSMT4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583" y="3441827"/>
                        <a:ext cx="9741478" cy="31028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1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4920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 </a:t>
            </a:r>
            <a:r>
              <a:rPr lang="es-CO" sz="4800" b="1" dirty="0" smtClean="0"/>
              <a:t>Circuito</a:t>
            </a:r>
            <a:endParaRPr lang="es-CO" sz="4800" b="1" dirty="0"/>
          </a:p>
          <a:p>
            <a:r>
              <a:rPr lang="es-CO" sz="4800" b="1" dirty="0"/>
              <a:t>Equivalente</a:t>
            </a:r>
          </a:p>
          <a:p>
            <a:endParaRPr lang="es-CO" sz="4800" b="1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005329" y="-6950"/>
            <a:ext cx="8186671" cy="686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75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4920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 </a:t>
            </a:r>
            <a:r>
              <a:rPr lang="es-CO" sz="4800" b="1" dirty="0" smtClean="0"/>
              <a:t>Circuito</a:t>
            </a:r>
            <a:endParaRPr lang="es-CO" sz="4800" b="1" dirty="0"/>
          </a:p>
          <a:p>
            <a:r>
              <a:rPr lang="es-CO" sz="4800" b="1" dirty="0"/>
              <a:t>Equivalente</a:t>
            </a:r>
          </a:p>
          <a:p>
            <a:endParaRPr lang="es-CO" sz="4800" b="1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590584"/>
              </p:ext>
            </p:extLst>
          </p:nvPr>
        </p:nvGraphicFramePr>
        <p:xfrm>
          <a:off x="1473200" y="3072267"/>
          <a:ext cx="14589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2" name="Equation" r:id="rId3" imgW="368280" imgH="228600" progId="Equation.DSMT4">
                  <p:embed/>
                </p:oleObj>
              </mc:Choice>
              <mc:Fallback>
                <p:oleObj name="Equation" r:id="rId3" imgW="368280" imgH="2286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3072267"/>
                        <a:ext cx="1458913" cy="930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7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005329" y="-6950"/>
            <a:ext cx="8186671" cy="686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64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4920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 </a:t>
            </a:r>
            <a:r>
              <a:rPr lang="es-CO" sz="4800" b="1" dirty="0" smtClean="0"/>
              <a:t>Circuito</a:t>
            </a:r>
            <a:endParaRPr lang="es-CO" sz="4800" b="1" dirty="0"/>
          </a:p>
          <a:p>
            <a:r>
              <a:rPr lang="es-CO" sz="4800" b="1" dirty="0"/>
              <a:t>Equivalente</a:t>
            </a:r>
          </a:p>
          <a:p>
            <a:endParaRPr lang="es-CO" sz="4800" b="1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087580"/>
              </p:ext>
            </p:extLst>
          </p:nvPr>
        </p:nvGraphicFramePr>
        <p:xfrm>
          <a:off x="995530" y="3085874"/>
          <a:ext cx="2414587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7" name="Equation" r:id="rId3" imgW="609480" imgH="457200" progId="Equation.DSMT4">
                  <p:embed/>
                </p:oleObj>
              </mc:Choice>
              <mc:Fallback>
                <p:oleObj name="Equation" r:id="rId3" imgW="609480" imgH="4572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530" y="3085874"/>
                        <a:ext cx="2414587" cy="186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7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005329" y="-6950"/>
            <a:ext cx="8186671" cy="686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754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4920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 </a:t>
            </a:r>
            <a:r>
              <a:rPr lang="es-CO" sz="4800" b="1" dirty="0" smtClean="0"/>
              <a:t>Circuito</a:t>
            </a:r>
            <a:endParaRPr lang="es-CO" sz="4800" b="1" dirty="0"/>
          </a:p>
          <a:p>
            <a:r>
              <a:rPr lang="es-CO" sz="4800" b="1" dirty="0"/>
              <a:t>Equivalente</a:t>
            </a:r>
          </a:p>
          <a:p>
            <a:endParaRPr lang="es-CO" sz="4800" b="1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091960"/>
              </p:ext>
            </p:extLst>
          </p:nvPr>
        </p:nvGraphicFramePr>
        <p:xfrm>
          <a:off x="3839459" y="1863029"/>
          <a:ext cx="8252778" cy="485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3" name="Equation" r:id="rId3" imgW="2082600" imgH="1193760" progId="Equation.DSMT4">
                  <p:embed/>
                </p:oleObj>
              </mc:Choice>
              <mc:Fallback>
                <p:oleObj name="Equation" r:id="rId3" imgW="2082600" imgH="119376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459" y="1863029"/>
                        <a:ext cx="8252778" cy="4859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3628571" y="3048000"/>
            <a:ext cx="8463666" cy="36748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2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4920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 </a:t>
            </a:r>
            <a:r>
              <a:rPr lang="es-CO" sz="4800" b="1" dirty="0" smtClean="0"/>
              <a:t>Circuito</a:t>
            </a:r>
            <a:endParaRPr lang="es-CO" sz="4800" b="1" dirty="0"/>
          </a:p>
          <a:p>
            <a:r>
              <a:rPr lang="es-CO" sz="4800" b="1" dirty="0"/>
              <a:t>Equivalente</a:t>
            </a:r>
          </a:p>
          <a:p>
            <a:endParaRPr lang="es-CO" sz="4800" b="1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784102"/>
              </p:ext>
            </p:extLst>
          </p:nvPr>
        </p:nvGraphicFramePr>
        <p:xfrm>
          <a:off x="3839459" y="1863029"/>
          <a:ext cx="8252778" cy="485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3" name="Equation" r:id="rId3" imgW="2082600" imgH="1193760" progId="Equation.DSMT4">
                  <p:embed/>
                </p:oleObj>
              </mc:Choice>
              <mc:Fallback>
                <p:oleObj name="Equation" r:id="rId3" imgW="2082600" imgH="119376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459" y="1863029"/>
                        <a:ext cx="8252778" cy="4859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/>
          <p:cNvSpPr/>
          <p:nvPr/>
        </p:nvSpPr>
        <p:spPr>
          <a:xfrm>
            <a:off x="3628571" y="4775200"/>
            <a:ext cx="8463666" cy="19476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713387"/>
              </p:ext>
            </p:extLst>
          </p:nvPr>
        </p:nvGraphicFramePr>
        <p:xfrm>
          <a:off x="552450" y="4979988"/>
          <a:ext cx="110140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4" name="Equation" r:id="rId5" imgW="3174840" imgH="457200" progId="Equation.DSMT4">
                  <p:embed/>
                </p:oleObj>
              </mc:Choice>
              <mc:Fallback>
                <p:oleObj name="Equation" r:id="rId5" imgW="3174840" imgH="4572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4979988"/>
                        <a:ext cx="11014075" cy="1628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6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10886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i="1" u="sng" dirty="0" smtClean="0"/>
              <a:t>Área Transversal (Tipo de Núcleos)</a:t>
            </a:r>
            <a:endParaRPr lang="es-CO" sz="4800" i="1" u="sng" dirty="0"/>
          </a:p>
          <a:p>
            <a:endParaRPr lang="es-CO" sz="4800" b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39563"/>
              </p:ext>
            </p:extLst>
          </p:nvPr>
        </p:nvGraphicFramePr>
        <p:xfrm>
          <a:off x="323471" y="1577173"/>
          <a:ext cx="6098778" cy="4765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5" name="Visio" r:id="rId3" imgW="2310079" imgH="1787042" progId="Visio.Drawing.6">
                  <p:embed/>
                </p:oleObj>
              </mc:Choice>
              <mc:Fallback>
                <p:oleObj name="Visio" r:id="rId3" imgW="2310079" imgH="1787042" progId="Visio.Drawing.6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71" y="1577173"/>
                        <a:ext cx="6098778" cy="47656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083269"/>
              </p:ext>
            </p:extLst>
          </p:nvPr>
        </p:nvGraphicFramePr>
        <p:xfrm>
          <a:off x="6610945" y="1792198"/>
          <a:ext cx="5191043" cy="4550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6" name="Visio" r:id="rId5" imgW="1740713" imgH="1538935" progId="Visio.Drawing.6">
                  <p:embed/>
                </p:oleObj>
              </mc:Choice>
              <mc:Fallback>
                <p:oleObj name="Visio" r:id="rId5" imgW="1740713" imgH="1538935" progId="Visio.Drawing.6">
                  <p:embed/>
                  <p:pic>
                    <p:nvPicPr>
                      <p:cNvPr id="41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945" y="1792198"/>
                        <a:ext cx="5191043" cy="4550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upo 18"/>
          <p:cNvGrpSpPr/>
          <p:nvPr/>
        </p:nvGrpSpPr>
        <p:grpSpPr>
          <a:xfrm>
            <a:off x="10407650" y="4394200"/>
            <a:ext cx="1177925" cy="317500"/>
            <a:chOff x="10407650" y="4394200"/>
            <a:chExt cx="1177925" cy="317500"/>
          </a:xfrm>
        </p:grpSpPr>
        <p:cxnSp>
          <p:nvCxnSpPr>
            <p:cNvPr id="10" name="Conector recto 9"/>
            <p:cNvCxnSpPr/>
            <p:nvPr/>
          </p:nvCxnSpPr>
          <p:spPr>
            <a:xfrm>
              <a:off x="10407650" y="4711700"/>
              <a:ext cx="889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V="1">
              <a:off x="10407650" y="4394200"/>
              <a:ext cx="279400" cy="317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10687050" y="4394200"/>
              <a:ext cx="8985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11306175" y="4394200"/>
              <a:ext cx="279400" cy="317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CuadroTexto 19"/>
          <p:cNvSpPr txBox="1"/>
          <p:nvPr/>
        </p:nvSpPr>
        <p:spPr>
          <a:xfrm>
            <a:off x="11506200" y="4663525"/>
            <a:ext cx="490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</a:t>
            </a:r>
            <a:r>
              <a:rPr lang="es-CO" sz="1100" dirty="0" smtClean="0"/>
              <a:t>T</a:t>
            </a:r>
            <a:endParaRPr lang="es-CO" dirty="0"/>
          </a:p>
        </p:txBody>
      </p:sp>
      <p:cxnSp>
        <p:nvCxnSpPr>
          <p:cNvPr id="22" name="Conector recto 21"/>
          <p:cNvCxnSpPr/>
          <p:nvPr/>
        </p:nvCxnSpPr>
        <p:spPr>
          <a:xfrm>
            <a:off x="11096625" y="4552950"/>
            <a:ext cx="5762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11672888" y="4552950"/>
            <a:ext cx="0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4920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/>
              <a:t>2. </a:t>
            </a:r>
            <a:r>
              <a:rPr lang="es-CO" sz="4800" b="1" dirty="0" smtClean="0"/>
              <a:t>Circuito</a:t>
            </a:r>
            <a:endParaRPr lang="es-CO" sz="4800" b="1" dirty="0"/>
          </a:p>
          <a:p>
            <a:r>
              <a:rPr lang="es-CO" sz="4800" b="1" dirty="0"/>
              <a:t>Equivalente</a:t>
            </a:r>
          </a:p>
          <a:p>
            <a:endParaRPr lang="es-CO" sz="4800" b="1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926115"/>
              </p:ext>
            </p:extLst>
          </p:nvPr>
        </p:nvGraphicFramePr>
        <p:xfrm>
          <a:off x="3839459" y="1863029"/>
          <a:ext cx="8252778" cy="485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3" name="Equation" r:id="rId3" imgW="2082600" imgH="1193760" progId="Equation.DSMT4">
                  <p:embed/>
                </p:oleObj>
              </mc:Choice>
              <mc:Fallback>
                <p:oleObj name="Equation" r:id="rId3" imgW="2082600" imgH="119376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459" y="1863029"/>
                        <a:ext cx="8252778" cy="4859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33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8" y="333113"/>
            <a:ext cx="10876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 smtClean="0"/>
              <a:t>3. Tipos de Transductores Inductivos</a:t>
            </a:r>
            <a:endParaRPr lang="es-CO" sz="48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821477" y="2659279"/>
            <a:ext cx="7801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CO" sz="4000" i="1" dirty="0" smtClean="0"/>
              <a:t>3.1 	Reluctancia Variable</a:t>
            </a:r>
          </a:p>
          <a:p>
            <a:pPr lvl="1"/>
            <a:endParaRPr lang="es-CO" sz="4000" i="1" dirty="0" smtClean="0"/>
          </a:p>
          <a:p>
            <a:pPr lvl="1"/>
            <a:r>
              <a:rPr lang="es-CO" sz="4000" i="1" dirty="0" smtClean="0"/>
              <a:t>3.2	Inductancia mutua variable</a:t>
            </a:r>
          </a:p>
        </p:txBody>
      </p:sp>
    </p:spTree>
    <p:extLst>
      <p:ext uri="{BB962C8B-B14F-4D97-AF65-F5344CB8AC3E}">
        <p14:creationId xmlns:p14="http://schemas.microsoft.com/office/powerpoint/2010/main" val="31803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0857" y="3746953"/>
            <a:ext cx="10769601" cy="1710418"/>
          </a:xfrm>
        </p:spPr>
        <p:txBody>
          <a:bodyPr>
            <a:normAutofit/>
          </a:bodyPr>
          <a:lstStyle/>
          <a:p>
            <a:r>
              <a:rPr lang="es-CO" sz="4000" b="1" dirty="0" smtClean="0">
                <a:solidFill>
                  <a:srgbClr val="FF0000"/>
                </a:solidFill>
                <a:latin typeface="Calibri (Cuerpo)"/>
              </a:rPr>
              <a:t>3.1</a:t>
            </a:r>
            <a:r>
              <a:rPr lang="es-CO" b="1" dirty="0" smtClean="0">
                <a:solidFill>
                  <a:srgbClr val="FF0000"/>
                </a:solidFill>
                <a:latin typeface="Calibri (Cuerpo)"/>
              </a:rPr>
              <a:t>. </a:t>
            </a:r>
            <a:r>
              <a:rPr lang="es-CO" sz="4000" b="1" dirty="0" smtClean="0">
                <a:solidFill>
                  <a:srgbClr val="FF0000"/>
                </a:solidFill>
                <a:latin typeface="Calibri (Cuerpo)"/>
              </a:rPr>
              <a:t>Reluctancia Variable</a:t>
            </a:r>
            <a:endParaRPr lang="es-CO" b="1" dirty="0">
              <a:solidFill>
                <a:srgbClr val="FF0000"/>
              </a:solidFill>
              <a:latin typeface="Calibri (Cuerpo)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13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4" y="782160"/>
            <a:ext cx="5044450" cy="530962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269514" y="889461"/>
            <a:ext cx="6640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INSTRUMENTACIÓN</a:t>
            </a:r>
            <a:endParaRPr lang="es-C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269514" y="2678821"/>
            <a:ext cx="6640174" cy="8182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rgbClr val="FF0000"/>
                </a:solidFill>
              </a:rPr>
              <a:t>TRANSDUCTOR INDUCTIVO</a:t>
            </a:r>
            <a:endParaRPr lang="es-CO" sz="3600" b="1" i="1" u="sng" dirty="0">
              <a:solidFill>
                <a:srgbClr val="FF0000"/>
              </a:solidFill>
            </a:endParaRPr>
          </a:p>
        </p:txBody>
      </p:sp>
      <p:pic>
        <p:nvPicPr>
          <p:cNvPr id="121858" name="Picture 2" descr="http://mla-s2-p.mlstatic.com/sensor-inductivo-schneider-electric-telemecanique-12671-MLA20063596088_032014-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011" y="3905629"/>
            <a:ext cx="4231014" cy="235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4920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u="sng" dirty="0" smtClean="0"/>
              <a:t>Reluctancia</a:t>
            </a:r>
            <a:endParaRPr lang="es-CO" sz="4800" b="1" u="sng" dirty="0"/>
          </a:p>
          <a:p>
            <a:r>
              <a:rPr lang="es-CO" sz="4800" b="1" u="sng" dirty="0" smtClean="0"/>
              <a:t>Variables</a:t>
            </a:r>
            <a:endParaRPr lang="es-CO" sz="4800" b="1" u="sng" dirty="0"/>
          </a:p>
          <a:p>
            <a:endParaRPr lang="es-CO" sz="4800" b="1" dirty="0"/>
          </a:p>
        </p:txBody>
      </p:sp>
      <p:pic>
        <p:nvPicPr>
          <p:cNvPr id="5" name="Imagen 4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55222"/>
          <a:stretch/>
        </p:blipFill>
        <p:spPr bwMode="auto">
          <a:xfrm>
            <a:off x="4005329" y="278800"/>
            <a:ext cx="8186671" cy="307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474005"/>
              </p:ext>
            </p:extLst>
          </p:nvPr>
        </p:nvGraphicFramePr>
        <p:xfrm>
          <a:off x="5834063" y="4384675"/>
          <a:ext cx="426243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7" name="Equation" r:id="rId5" imgW="888840" imgH="241200" progId="Equation.DSMT4">
                  <p:embed/>
                </p:oleObj>
              </mc:Choice>
              <mc:Fallback>
                <p:oleObj name="Equation" r:id="rId5" imgW="888840" imgH="2412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63" y="4384675"/>
                        <a:ext cx="4262437" cy="1187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55222"/>
          <a:stretch/>
        </p:blipFill>
        <p:spPr bwMode="auto">
          <a:xfrm>
            <a:off x="4005329" y="278800"/>
            <a:ext cx="8186671" cy="307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837796"/>
              </p:ext>
            </p:extLst>
          </p:nvPr>
        </p:nvGraphicFramePr>
        <p:xfrm>
          <a:off x="5499838" y="3915990"/>
          <a:ext cx="4930886" cy="212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0" name="Equation" r:id="rId5" imgW="1028520" imgH="431640" progId="Equation.DSMT4">
                  <p:embed/>
                </p:oleObj>
              </mc:Choice>
              <mc:Fallback>
                <p:oleObj name="Equation" r:id="rId5" imgW="1028520" imgH="43164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838" y="3915990"/>
                        <a:ext cx="4930886" cy="21264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19259" y="333113"/>
            <a:ext cx="4920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u="sng" dirty="0" smtClean="0"/>
              <a:t>Reluctancia</a:t>
            </a:r>
            <a:endParaRPr lang="es-CO" sz="4800" b="1" u="sng" dirty="0"/>
          </a:p>
          <a:p>
            <a:r>
              <a:rPr lang="es-CO" sz="4800" b="1" u="sng" dirty="0" smtClean="0"/>
              <a:t>Variables</a:t>
            </a:r>
            <a:endParaRPr lang="es-CO" sz="4800" b="1" u="sng" dirty="0"/>
          </a:p>
          <a:p>
            <a:endParaRPr lang="es-CO" sz="4800" b="1" dirty="0"/>
          </a:p>
        </p:txBody>
      </p:sp>
    </p:spTree>
    <p:extLst>
      <p:ext uri="{BB962C8B-B14F-4D97-AF65-F5344CB8AC3E}">
        <p14:creationId xmlns:p14="http://schemas.microsoft.com/office/powerpoint/2010/main" val="6348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55222"/>
          <a:stretch/>
        </p:blipFill>
        <p:spPr bwMode="auto">
          <a:xfrm>
            <a:off x="4005329" y="278800"/>
            <a:ext cx="8186671" cy="307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757719"/>
              </p:ext>
            </p:extLst>
          </p:nvPr>
        </p:nvGraphicFramePr>
        <p:xfrm>
          <a:off x="6351588" y="3916363"/>
          <a:ext cx="3227387" cy="212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4" name="Equation" r:id="rId5" imgW="672840" imgH="431640" progId="Equation.DSMT4">
                  <p:embed/>
                </p:oleObj>
              </mc:Choice>
              <mc:Fallback>
                <p:oleObj name="Equation" r:id="rId5" imgW="672840" imgH="43164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3916363"/>
                        <a:ext cx="3227387" cy="2125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19259" y="333113"/>
            <a:ext cx="4920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u="sng" dirty="0" smtClean="0"/>
              <a:t>Reluctancia</a:t>
            </a:r>
            <a:endParaRPr lang="es-CO" sz="4800" b="1" u="sng" dirty="0"/>
          </a:p>
          <a:p>
            <a:r>
              <a:rPr lang="es-CO" sz="4800" b="1" u="sng" dirty="0" smtClean="0"/>
              <a:t>Variables</a:t>
            </a:r>
            <a:endParaRPr lang="es-CO" sz="4800" b="1" u="sng" dirty="0"/>
          </a:p>
          <a:p>
            <a:endParaRPr lang="es-CO" sz="4800" b="1" dirty="0"/>
          </a:p>
        </p:txBody>
      </p:sp>
    </p:spTree>
    <p:extLst>
      <p:ext uri="{BB962C8B-B14F-4D97-AF65-F5344CB8AC3E}">
        <p14:creationId xmlns:p14="http://schemas.microsoft.com/office/powerpoint/2010/main" val="13526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45056"/>
          <a:stretch/>
        </p:blipFill>
        <p:spPr bwMode="auto">
          <a:xfrm>
            <a:off x="3871945" y="333113"/>
            <a:ext cx="8186671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575969"/>
              </p:ext>
            </p:extLst>
          </p:nvPr>
        </p:nvGraphicFramePr>
        <p:xfrm>
          <a:off x="4311650" y="4384675"/>
          <a:ext cx="730726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8" name="Equation" r:id="rId5" imgW="1523880" imgH="241200" progId="Equation.DSMT4">
                  <p:embed/>
                </p:oleObj>
              </mc:Choice>
              <mc:Fallback>
                <p:oleObj name="Equation" r:id="rId5" imgW="1523880" imgH="24120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4384675"/>
                        <a:ext cx="7307263" cy="1187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619259" y="333113"/>
            <a:ext cx="4920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u="sng" dirty="0" smtClean="0"/>
              <a:t>Reluctancia</a:t>
            </a:r>
            <a:endParaRPr lang="es-CO" sz="4800" b="1" u="sng" dirty="0"/>
          </a:p>
          <a:p>
            <a:r>
              <a:rPr lang="es-CO" sz="4800" b="1" u="sng" dirty="0" smtClean="0"/>
              <a:t>Variables</a:t>
            </a:r>
            <a:endParaRPr lang="es-CO" sz="4800" b="1" u="sng" dirty="0"/>
          </a:p>
          <a:p>
            <a:endParaRPr lang="es-CO" sz="4800" b="1" dirty="0"/>
          </a:p>
        </p:txBody>
      </p:sp>
    </p:spTree>
    <p:extLst>
      <p:ext uri="{BB962C8B-B14F-4D97-AF65-F5344CB8AC3E}">
        <p14:creationId xmlns:p14="http://schemas.microsoft.com/office/powerpoint/2010/main" val="270458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45056"/>
          <a:stretch/>
        </p:blipFill>
        <p:spPr bwMode="auto">
          <a:xfrm>
            <a:off x="3871945" y="333113"/>
            <a:ext cx="8186671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450552"/>
              </p:ext>
            </p:extLst>
          </p:nvPr>
        </p:nvGraphicFramePr>
        <p:xfrm>
          <a:off x="4616448" y="4105013"/>
          <a:ext cx="669766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2" name="Equation" r:id="rId5" imgW="1396800" imgH="431640" progId="Equation.DSMT4">
                  <p:embed/>
                </p:oleObj>
              </mc:Choice>
              <mc:Fallback>
                <p:oleObj name="Equation" r:id="rId5" imgW="1396800" imgH="431640" progId="Equation.DSMT4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48" y="4105013"/>
                        <a:ext cx="6697663" cy="2124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19259" y="333113"/>
            <a:ext cx="4920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u="sng" dirty="0" smtClean="0"/>
              <a:t>Reluctancia</a:t>
            </a:r>
            <a:endParaRPr lang="es-CO" sz="4800" b="1" u="sng" dirty="0"/>
          </a:p>
          <a:p>
            <a:r>
              <a:rPr lang="es-CO" sz="4800" b="1" u="sng" dirty="0" smtClean="0"/>
              <a:t>Variables</a:t>
            </a:r>
            <a:endParaRPr lang="es-CO" sz="4800" b="1" u="sng" dirty="0"/>
          </a:p>
          <a:p>
            <a:endParaRPr lang="es-CO" sz="4800" b="1" dirty="0"/>
          </a:p>
        </p:txBody>
      </p:sp>
    </p:spTree>
    <p:extLst>
      <p:ext uri="{BB962C8B-B14F-4D97-AF65-F5344CB8AC3E}">
        <p14:creationId xmlns:p14="http://schemas.microsoft.com/office/powerpoint/2010/main" val="389427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u="sng" dirty="0" smtClean="0">
                <a:solidFill>
                  <a:srgbClr val="FF0000"/>
                </a:solidFill>
              </a:rPr>
              <a:t>Inductancia (L)</a:t>
            </a:r>
            <a:endParaRPr lang="es-CO" sz="48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726111"/>
              </p:ext>
            </p:extLst>
          </p:nvPr>
        </p:nvGraphicFramePr>
        <p:xfrm>
          <a:off x="4502148" y="1361813"/>
          <a:ext cx="669766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4" name="Equation" r:id="rId3" imgW="1396800" imgH="431640" progId="Equation.DSMT4">
                  <p:embed/>
                </p:oleObj>
              </mc:Choice>
              <mc:Fallback>
                <p:oleObj name="Equation" r:id="rId3" imgW="1396800" imgH="431640" progId="Equation.DSMT4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48" y="1361813"/>
                        <a:ext cx="6697663" cy="2124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105453"/>
              </p:ext>
            </p:extLst>
          </p:nvPr>
        </p:nvGraphicFramePr>
        <p:xfrm>
          <a:off x="4502148" y="4057388"/>
          <a:ext cx="4225925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5" name="Equation" r:id="rId5" imgW="1066680" imgH="469800" progId="Equation.DSMT4">
                  <p:embed/>
                </p:oleObj>
              </mc:Choice>
              <mc:Fallback>
                <p:oleObj name="Equation" r:id="rId5" imgW="1066680" imgH="4698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48" y="4057388"/>
                        <a:ext cx="4225925" cy="191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68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u="sng" dirty="0" smtClean="0">
                <a:solidFill>
                  <a:srgbClr val="FF0000"/>
                </a:solidFill>
              </a:rPr>
              <a:t>Inductancia (L)</a:t>
            </a:r>
            <a:endParaRPr lang="es-CO" sz="48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602161"/>
              </p:ext>
            </p:extLst>
          </p:nvPr>
        </p:nvGraphicFramePr>
        <p:xfrm>
          <a:off x="2451092" y="1693612"/>
          <a:ext cx="7536937" cy="424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9" name="Equation" r:id="rId3" imgW="1180800" imgH="647640" progId="Equation.DSMT4">
                  <p:embed/>
                </p:oleObj>
              </mc:Choice>
              <mc:Fallback>
                <p:oleObj name="Equation" r:id="rId3" imgW="1180800" imgH="64764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092" y="1693612"/>
                        <a:ext cx="7536937" cy="42407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8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u="sng" dirty="0" smtClean="0">
                <a:solidFill>
                  <a:srgbClr val="FF0000"/>
                </a:solidFill>
              </a:rPr>
              <a:t>Inductancia (L)</a:t>
            </a:r>
            <a:endParaRPr lang="es-CO" sz="48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052810"/>
              </p:ext>
            </p:extLst>
          </p:nvPr>
        </p:nvGraphicFramePr>
        <p:xfrm>
          <a:off x="2046288" y="2316163"/>
          <a:ext cx="8348662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13" name="Equation" r:id="rId3" imgW="1307880" imgH="457200" progId="Equation.DSMT4">
                  <p:embed/>
                </p:oleObj>
              </mc:Choice>
              <mc:Fallback>
                <p:oleObj name="Equation" r:id="rId3" imgW="1307880" imgH="4572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2316163"/>
                        <a:ext cx="8348662" cy="299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0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u="sng" dirty="0" smtClean="0">
                <a:solidFill>
                  <a:srgbClr val="FF0000"/>
                </a:solidFill>
              </a:rPr>
              <a:t>Inductancia </a:t>
            </a:r>
            <a:r>
              <a:rPr lang="es-CO" sz="4800" b="1" i="1" u="sng" dirty="0" smtClean="0">
                <a:solidFill>
                  <a:srgbClr val="FF0000"/>
                </a:solidFill>
              </a:rPr>
              <a:t>(L(x))</a:t>
            </a:r>
            <a:endParaRPr lang="es-CO" sz="4800" b="1" i="1" u="sng" dirty="0">
              <a:solidFill>
                <a:srgbClr val="FF0000"/>
              </a:solidFill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74645"/>
              </p:ext>
            </p:extLst>
          </p:nvPr>
        </p:nvGraphicFramePr>
        <p:xfrm>
          <a:off x="1365250" y="2297113"/>
          <a:ext cx="9483725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7" name="Equation" r:id="rId3" imgW="1485720" imgH="457200" progId="Equation.DSMT4">
                  <p:embed/>
                </p:oleObj>
              </mc:Choice>
              <mc:Fallback>
                <p:oleObj name="Equation" r:id="rId3" imgW="1485720" imgH="4572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2297113"/>
                        <a:ext cx="9483725" cy="299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26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u="sng" dirty="0" smtClean="0">
                <a:solidFill>
                  <a:srgbClr val="FF0000"/>
                </a:solidFill>
              </a:rPr>
              <a:t>Inductancia </a:t>
            </a:r>
            <a:r>
              <a:rPr lang="es-CO" sz="4800" b="1" i="1" u="sng" dirty="0">
                <a:solidFill>
                  <a:srgbClr val="FF0000"/>
                </a:solidFill>
              </a:rPr>
              <a:t>(L(x))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59" y="1356825"/>
            <a:ext cx="9567493" cy="5501175"/>
          </a:xfrm>
          <a:prstGeom prst="rect">
            <a:avLst/>
          </a:prstGeom>
        </p:spPr>
      </p:pic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866974"/>
              </p:ext>
            </p:extLst>
          </p:nvPr>
        </p:nvGraphicFramePr>
        <p:xfrm>
          <a:off x="5021036" y="1741713"/>
          <a:ext cx="6688606" cy="2111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0" name="Equation" r:id="rId4" imgW="1485720" imgH="457200" progId="Equation.DSMT4">
                  <p:embed/>
                </p:oleObj>
              </mc:Choice>
              <mc:Fallback>
                <p:oleObj name="Equation" r:id="rId4" imgW="1485720" imgH="4572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036" y="1741713"/>
                        <a:ext cx="6688606" cy="21116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0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1850" y="1133339"/>
            <a:ext cx="10515600" cy="2195543"/>
          </a:xfrm>
        </p:spPr>
        <p:txBody>
          <a:bodyPr/>
          <a:lstStyle/>
          <a:p>
            <a:r>
              <a:rPr lang="es-CO" b="1" u="sng" dirty="0" smtClean="0"/>
              <a:t>Características generales de un Transductor Inductivo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4031087" y="3791393"/>
            <a:ext cx="7199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Definición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Circuito equivalente (</a:t>
            </a:r>
            <a:r>
              <a:rPr lang="es-CO" sz="3600" dirty="0" err="1" smtClean="0"/>
              <a:t>Elec</a:t>
            </a:r>
            <a:r>
              <a:rPr lang="es-CO" sz="3600" dirty="0" smtClean="0"/>
              <a:t> - </a:t>
            </a:r>
            <a:r>
              <a:rPr lang="es-CO" sz="3600" dirty="0" err="1" smtClean="0"/>
              <a:t>Mag</a:t>
            </a:r>
            <a:r>
              <a:rPr lang="es-CO" sz="36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Tipos de transductores inductivos</a:t>
            </a:r>
            <a:endParaRPr lang="es-CO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O" sz="3600" dirty="0" smtClean="0"/>
              <a:t>Reluctancia Variable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CO" sz="3600" dirty="0" smtClean="0"/>
              <a:t>Inductancia mutua variable</a:t>
            </a:r>
          </a:p>
        </p:txBody>
      </p:sp>
    </p:spTree>
    <p:extLst>
      <p:ext uri="{BB962C8B-B14F-4D97-AF65-F5344CB8AC3E}">
        <p14:creationId xmlns:p14="http://schemas.microsoft.com/office/powerpoint/2010/main" val="29491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u="sng" dirty="0" smtClean="0">
                <a:solidFill>
                  <a:srgbClr val="FF0000"/>
                </a:solidFill>
              </a:rPr>
              <a:t>Sensibilidad</a:t>
            </a:r>
            <a:endParaRPr lang="es-CO" sz="4800" b="1" i="1" u="sng" dirty="0">
              <a:solidFill>
                <a:srgbClr val="FF0000"/>
              </a:solidFill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728893"/>
              </p:ext>
            </p:extLst>
          </p:nvPr>
        </p:nvGraphicFramePr>
        <p:xfrm>
          <a:off x="2626177" y="1539855"/>
          <a:ext cx="6688606" cy="2111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24" name="Equation" r:id="rId3" imgW="1485720" imgH="457200" progId="Equation.DSMT4">
                  <p:embed/>
                </p:oleObj>
              </mc:Choice>
              <mc:Fallback>
                <p:oleObj name="Equation" r:id="rId3" imgW="1485720" imgH="4572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177" y="1539855"/>
                        <a:ext cx="6688606" cy="21116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939401"/>
              </p:ext>
            </p:extLst>
          </p:nvPr>
        </p:nvGraphicFramePr>
        <p:xfrm>
          <a:off x="4260850" y="4324350"/>
          <a:ext cx="3419475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25" name="Equation" r:id="rId5" imgW="812520" imgH="393480" progId="Equation.DSMT4">
                  <p:embed/>
                </p:oleObj>
              </mc:Choice>
              <mc:Fallback>
                <p:oleObj name="Equation" r:id="rId5" imgW="812520" imgH="39348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4324350"/>
                        <a:ext cx="3419475" cy="1703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6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u="sng" dirty="0" smtClean="0">
                <a:solidFill>
                  <a:srgbClr val="FF0000"/>
                </a:solidFill>
              </a:rPr>
              <a:t>Sensibilidad</a:t>
            </a:r>
            <a:endParaRPr lang="es-CO" sz="4800" b="1" i="1" u="sng" dirty="0">
              <a:solidFill>
                <a:srgbClr val="FF0000"/>
              </a:solidFill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407985"/>
              </p:ext>
            </p:extLst>
          </p:nvPr>
        </p:nvGraphicFramePr>
        <p:xfrm>
          <a:off x="2626177" y="1539855"/>
          <a:ext cx="6688606" cy="2111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8" name="Equation" r:id="rId3" imgW="1485720" imgH="457200" progId="Equation.DSMT4">
                  <p:embed/>
                </p:oleObj>
              </mc:Choice>
              <mc:Fallback>
                <p:oleObj name="Equation" r:id="rId3" imgW="1485720" imgH="45720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177" y="1539855"/>
                        <a:ext cx="6688606" cy="21116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369008"/>
              </p:ext>
            </p:extLst>
          </p:nvPr>
        </p:nvGraphicFramePr>
        <p:xfrm>
          <a:off x="2230330" y="4027202"/>
          <a:ext cx="74803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9" name="Equation" r:id="rId5" imgW="1777680" imgH="495000" progId="Equation.DSMT4">
                  <p:embed/>
                </p:oleObj>
              </mc:Choice>
              <mc:Fallback>
                <p:oleObj name="Equation" r:id="rId5" imgW="1777680" imgH="4950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330" y="4027202"/>
                        <a:ext cx="7480300" cy="2143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2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176439"/>
            <a:ext cx="10515600" cy="1325563"/>
          </a:xfrm>
        </p:spPr>
        <p:txBody>
          <a:bodyPr/>
          <a:lstStyle/>
          <a:p>
            <a:r>
              <a:rPr lang="es-CO" u="sng" dirty="0" smtClean="0">
                <a:solidFill>
                  <a:srgbClr val="FF0000"/>
                </a:solidFill>
              </a:rPr>
              <a:t>Ejercicio</a:t>
            </a:r>
            <a:endParaRPr lang="es-CO" u="sng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56622" b="55222"/>
          <a:stretch/>
        </p:blipFill>
        <p:spPr bwMode="auto">
          <a:xfrm>
            <a:off x="514349" y="1699258"/>
            <a:ext cx="5481571" cy="474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Conector recto 4"/>
          <p:cNvCxnSpPr/>
          <p:nvPr/>
        </p:nvCxnSpPr>
        <p:spPr>
          <a:xfrm>
            <a:off x="1581150" y="1828800"/>
            <a:ext cx="34544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5035550" y="1828800"/>
            <a:ext cx="693738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003550" y="1145397"/>
            <a:ext cx="110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err="1" smtClean="0"/>
              <a:t>9cm</a:t>
            </a:r>
            <a:endParaRPr lang="es-CO" sz="3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893166" y="1145397"/>
            <a:ext cx="110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err="1" smtClean="0"/>
              <a:t>1cm</a:t>
            </a:r>
            <a:endParaRPr lang="es-CO" sz="32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4"/>
          <a:srcRect t="28095"/>
          <a:stretch/>
        </p:blipFill>
        <p:spPr>
          <a:xfrm>
            <a:off x="2863185" y="2313363"/>
            <a:ext cx="1780186" cy="771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/>
              <p:cNvSpPr/>
              <p:nvPr/>
            </p:nvSpPr>
            <p:spPr>
              <a:xfrm>
                <a:off x="6376116" y="2168467"/>
                <a:ext cx="5244384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40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Se tiene un núcleo </a:t>
                </a:r>
                <a:r>
                  <a:rPr lang="es-ES" sz="4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cuadrado  </a:t>
                </a:r>
                <a:r>
                  <a:rPr lang="es-CO" sz="40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con </a:t>
                </a:r>
                <a:r>
                  <a:rPr lang="es-CO" sz="4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N=100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O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CO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s-CO" sz="4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=1000. Graficar </a:t>
                </a:r>
                <a:r>
                  <a:rPr lang="es-CO" sz="40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 función L(x) y S(x) para un rango </a:t>
                </a:r>
                <a14:m>
                  <m:oMath xmlns:m="http://schemas.openxmlformats.org/officeDocument/2006/math">
                    <m:r>
                      <a:rPr lang="es-CO" sz="40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</m:t>
                    </m:r>
                    <m:r>
                      <a:rPr lang="es-CO" sz="40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r>
                      <a:rPr lang="es-CO" sz="40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s-CO" sz="40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≤5 </m:t>
                    </m:r>
                    <m:r>
                      <a:rPr lang="es-CO" sz="40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𝑚𝑚</m:t>
                    </m:r>
                  </m:oMath>
                </a14:m>
                <a:r>
                  <a:rPr lang="es-CO" sz="4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116" y="2168467"/>
                <a:ext cx="5244384" cy="3785652"/>
              </a:xfrm>
              <a:prstGeom prst="rect">
                <a:avLst/>
              </a:prstGeom>
              <a:blipFill>
                <a:blip r:embed="rId5"/>
                <a:stretch>
                  <a:fillRect l="-4186" t="-2899" r="-40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0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88" y="2575155"/>
            <a:ext cx="10289197" cy="4166731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130626" y="274557"/>
            <a:ext cx="1201782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 </a:t>
            </a:r>
            <a:r>
              <a:rPr lang="es-CO" alt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núcleo tiene N=100 </a:t>
            </a:r>
            <a:r>
              <a:rPr lang="es-CO" altLang="es-CO" sz="32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r_circunferencia</a:t>
            </a:r>
            <a:r>
              <a:rPr lang="es-CO" alt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=5 cm. Calcular un </a:t>
            </a:r>
            <a:r>
              <a:rPr lang="es-CO" altLang="es-CO" sz="3200" i="1" dirty="0" err="1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μr</a:t>
            </a:r>
            <a:r>
              <a:rPr lang="es-CO" alt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de tal manera que la </a:t>
            </a:r>
            <a:r>
              <a:rPr lang="es-CO" alt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sensibilidad </a:t>
            </a:r>
            <a:r>
              <a:rPr lang="es-CO" alt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para el entrehierro inducido sea 89 [</a:t>
            </a:r>
            <a:r>
              <a:rPr lang="es-CO" altLang="es-CO" sz="3200" dirty="0">
                <a:latin typeface="Cambria Math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H/mm]</a:t>
            </a:r>
            <a:r>
              <a:rPr lang="es-CO" alt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Suponga que el </a:t>
            </a:r>
            <a:r>
              <a:rPr lang="es-CO" altLang="es-CO" sz="3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transductor </a:t>
            </a:r>
            <a:r>
              <a:rPr lang="es-CO" altLang="es-CO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 comporta linealmente en el entre hierro considerando entre 0 y 5 mm</a:t>
            </a:r>
            <a:endParaRPr lang="es-CO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0857" y="3746953"/>
            <a:ext cx="10769601" cy="1710418"/>
          </a:xfrm>
        </p:spPr>
        <p:txBody>
          <a:bodyPr>
            <a:normAutofit/>
          </a:bodyPr>
          <a:lstStyle/>
          <a:p>
            <a:pPr lvl="1"/>
            <a:r>
              <a:rPr lang="es-CO" sz="4000" b="1" dirty="0" smtClean="0">
                <a:solidFill>
                  <a:srgbClr val="FF0000"/>
                </a:solidFill>
                <a:latin typeface="Calibri (Cuerpo)"/>
              </a:rPr>
              <a:t>3.2</a:t>
            </a:r>
            <a:r>
              <a:rPr lang="es-CO" sz="4000" b="1" dirty="0">
                <a:solidFill>
                  <a:srgbClr val="FF0000"/>
                </a:solidFill>
                <a:latin typeface="Calibri (Cuerpo)"/>
              </a:rPr>
              <a:t>.  Inductancia mutua variable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3402287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47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10730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u="sng" dirty="0" smtClean="0"/>
              <a:t>Transformador </a:t>
            </a:r>
            <a:r>
              <a:rPr lang="es-CO" sz="4000" b="1" u="sng" dirty="0"/>
              <a:t>diferencial lineal </a:t>
            </a:r>
            <a:r>
              <a:rPr lang="es-CO" sz="4000" b="1" u="sng" dirty="0" smtClean="0"/>
              <a:t>variable</a:t>
            </a:r>
          </a:p>
          <a:p>
            <a:pPr algn="ctr"/>
            <a:endParaRPr lang="es-CO" sz="2000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15206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10730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u="sng" dirty="0" smtClean="0"/>
              <a:t>Transformador </a:t>
            </a:r>
            <a:r>
              <a:rPr lang="es-CO" sz="4000" b="1" u="sng" dirty="0"/>
              <a:t>diferencial lineal </a:t>
            </a:r>
            <a:r>
              <a:rPr lang="es-CO" sz="4000" b="1" u="sng" dirty="0" smtClean="0"/>
              <a:t>variable</a:t>
            </a:r>
          </a:p>
          <a:p>
            <a:pPr algn="ctr"/>
            <a:endParaRPr lang="es-CO" sz="2000" i="1" u="sng" dirty="0" smtClean="0"/>
          </a:p>
          <a:p>
            <a:pPr algn="ctr"/>
            <a:r>
              <a:rPr lang="es-CO" sz="4000" i="1" u="sng" dirty="0" smtClean="0">
                <a:solidFill>
                  <a:srgbClr val="FF0000"/>
                </a:solidFill>
              </a:rPr>
              <a:t>Linear </a:t>
            </a:r>
            <a:r>
              <a:rPr lang="es-CO" sz="4000" i="1" u="sng" dirty="0">
                <a:solidFill>
                  <a:srgbClr val="FF0000"/>
                </a:solidFill>
              </a:rPr>
              <a:t>Variable </a:t>
            </a:r>
            <a:r>
              <a:rPr lang="es-CO" sz="4000" i="1" u="sng" dirty="0" err="1">
                <a:solidFill>
                  <a:srgbClr val="FF0000"/>
                </a:solidFill>
              </a:rPr>
              <a:t>Differential</a:t>
            </a:r>
            <a:r>
              <a:rPr lang="es-CO" sz="4000" i="1" u="sng" dirty="0">
                <a:solidFill>
                  <a:srgbClr val="FF0000"/>
                </a:solidFill>
              </a:rPr>
              <a:t> </a:t>
            </a:r>
            <a:r>
              <a:rPr lang="es-CO" sz="4000" i="1" u="sng" dirty="0" err="1">
                <a:solidFill>
                  <a:srgbClr val="FF0000"/>
                </a:solidFill>
              </a:rPr>
              <a:t>Transformer</a:t>
            </a:r>
            <a:endParaRPr lang="es-CO" sz="4000" i="1" u="sng" dirty="0">
              <a:solidFill>
                <a:srgbClr val="FF0000"/>
              </a:solidFill>
            </a:endParaRPr>
          </a:p>
          <a:p>
            <a:pPr algn="ctr"/>
            <a:r>
              <a:rPr lang="es-CO" sz="4000" i="1" u="sng" dirty="0">
                <a:solidFill>
                  <a:srgbClr val="FF0000"/>
                </a:solidFill>
              </a:rPr>
              <a:t>(</a:t>
            </a:r>
            <a:r>
              <a:rPr lang="es-CO" sz="4000" i="1" u="sng" dirty="0" err="1">
                <a:solidFill>
                  <a:srgbClr val="FF0000"/>
                </a:solidFill>
              </a:rPr>
              <a:t>LVDT</a:t>
            </a:r>
            <a:r>
              <a:rPr lang="es-CO" sz="4000" i="1" u="sng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21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10730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u="sng" dirty="0" smtClean="0"/>
              <a:t>Transformador </a:t>
            </a:r>
            <a:r>
              <a:rPr lang="es-CO" sz="4000" b="1" u="sng" dirty="0"/>
              <a:t>diferencial lineal </a:t>
            </a:r>
            <a:r>
              <a:rPr lang="es-CO" sz="4000" b="1" u="sng" dirty="0" smtClean="0"/>
              <a:t>variable</a:t>
            </a:r>
          </a:p>
          <a:p>
            <a:pPr algn="ctr"/>
            <a:endParaRPr lang="es-CO" sz="2000" i="1" u="sng" dirty="0" smtClean="0"/>
          </a:p>
          <a:p>
            <a:pPr algn="ctr"/>
            <a:r>
              <a:rPr lang="es-CO" sz="4000" i="1" u="sng" dirty="0" smtClean="0">
                <a:solidFill>
                  <a:srgbClr val="FF0000"/>
                </a:solidFill>
              </a:rPr>
              <a:t>Linear </a:t>
            </a:r>
            <a:r>
              <a:rPr lang="es-CO" sz="4000" i="1" u="sng" dirty="0">
                <a:solidFill>
                  <a:srgbClr val="FF0000"/>
                </a:solidFill>
              </a:rPr>
              <a:t>Variable </a:t>
            </a:r>
            <a:r>
              <a:rPr lang="es-CO" sz="4000" i="1" u="sng" dirty="0" err="1">
                <a:solidFill>
                  <a:srgbClr val="FF0000"/>
                </a:solidFill>
              </a:rPr>
              <a:t>Differential</a:t>
            </a:r>
            <a:r>
              <a:rPr lang="es-CO" sz="4000" i="1" u="sng" dirty="0">
                <a:solidFill>
                  <a:srgbClr val="FF0000"/>
                </a:solidFill>
              </a:rPr>
              <a:t> </a:t>
            </a:r>
            <a:r>
              <a:rPr lang="es-CO" sz="4000" i="1" u="sng" dirty="0" err="1">
                <a:solidFill>
                  <a:srgbClr val="FF0000"/>
                </a:solidFill>
              </a:rPr>
              <a:t>Transformer</a:t>
            </a:r>
            <a:endParaRPr lang="es-CO" sz="4000" i="1" u="sng" dirty="0">
              <a:solidFill>
                <a:srgbClr val="FF0000"/>
              </a:solidFill>
            </a:endParaRPr>
          </a:p>
          <a:p>
            <a:pPr algn="ctr"/>
            <a:r>
              <a:rPr lang="es-CO" sz="4000" i="1" u="sng" dirty="0">
                <a:solidFill>
                  <a:srgbClr val="FF0000"/>
                </a:solidFill>
              </a:rPr>
              <a:t>(</a:t>
            </a:r>
            <a:r>
              <a:rPr lang="es-CO" sz="4000" i="1" u="sng" dirty="0" err="1">
                <a:solidFill>
                  <a:srgbClr val="FF0000"/>
                </a:solidFill>
              </a:rPr>
              <a:t>LVDT</a:t>
            </a:r>
            <a:r>
              <a:rPr lang="es-CO" sz="4000" i="1" u="sng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461402"/>
              </p:ext>
            </p:extLst>
          </p:nvPr>
        </p:nvGraphicFramePr>
        <p:xfrm>
          <a:off x="1371067" y="2757714"/>
          <a:ext cx="9722486" cy="4100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6" name="Visio" r:id="rId3" imgW="3499714" imgH="1495044" progId="Visio.Drawing.6">
                  <p:embed/>
                </p:oleObj>
              </mc:Choice>
              <mc:Fallback>
                <p:oleObj name="Visio" r:id="rId3" imgW="3499714" imgH="1495044" progId="Visio.Drawing.6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067" y="2757714"/>
                        <a:ext cx="9722486" cy="41002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58" y="-9501"/>
            <a:ext cx="8015110" cy="68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350"/>
            <a:ext cx="12192000" cy="64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838200" y="2828836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Basan 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su funcionamiento en la </a:t>
            </a:r>
            <a:r>
              <a:rPr lang="es-CO" sz="3600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variación de la </a:t>
            </a:r>
            <a:r>
              <a:rPr lang="es-CO" sz="3600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reluctancia </a:t>
            </a:r>
            <a:r>
              <a:rPr lang="es-CO" sz="3600" i="1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 un </a:t>
            </a:r>
            <a:r>
              <a:rPr lang="es-CO" sz="3600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circuito </a:t>
            </a:r>
            <a:r>
              <a:rPr lang="es-CO" sz="3600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magnético y/</a:t>
            </a:r>
            <a:r>
              <a:rPr lang="es-CO" sz="3600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 en la variación de la </a:t>
            </a:r>
            <a:r>
              <a:rPr lang="es-CO" sz="3600" i="1" u="sng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inductancia </a:t>
            </a:r>
            <a:r>
              <a:rPr lang="es-CO" sz="3600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mutua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. Son utilizados </a:t>
            </a:r>
            <a:r>
              <a:rPr lang="es-CO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para la medición </a:t>
            </a:r>
            <a:r>
              <a:rPr lang="es-CO" sz="36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de posición, desplazamiento y detección. </a:t>
            </a:r>
            <a:endParaRPr lang="es-CO" sz="3600" u="sng" dirty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8200" y="1170240"/>
            <a:ext cx="492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1. Definición</a:t>
            </a:r>
            <a:endParaRPr lang="es-CO" sz="4800" b="1" dirty="0"/>
          </a:p>
        </p:txBody>
      </p:sp>
    </p:spTree>
    <p:extLst>
      <p:ext uri="{BB962C8B-B14F-4D97-AF65-F5344CB8AC3E}">
        <p14:creationId xmlns:p14="http://schemas.microsoft.com/office/powerpoint/2010/main" val="35189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431528"/>
              </p:ext>
            </p:extLst>
          </p:nvPr>
        </p:nvGraphicFramePr>
        <p:xfrm>
          <a:off x="5095875" y="4437063"/>
          <a:ext cx="22860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7" name="Equation" r:id="rId3" imgW="507960" imgH="203040" progId="Equation.DSMT4">
                  <p:embed/>
                </p:oleObj>
              </mc:Choice>
              <mc:Fallback>
                <p:oleObj name="Equation" r:id="rId3" imgW="507960" imgH="20304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4437063"/>
                        <a:ext cx="2286000" cy="938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869" y="0"/>
            <a:ext cx="7721600" cy="409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69" y="0"/>
            <a:ext cx="7721600" cy="4092790"/>
          </a:xfrm>
          <a:prstGeom prst="rect">
            <a:avLst/>
          </a:prstGeom>
        </p:spPr>
      </p:pic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450077"/>
              </p:ext>
            </p:extLst>
          </p:nvPr>
        </p:nvGraphicFramePr>
        <p:xfrm>
          <a:off x="3524250" y="4378325"/>
          <a:ext cx="54308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1" name="Equation" r:id="rId4" imgW="1206360" imgH="228600" progId="Equation.DSMT4">
                  <p:embed/>
                </p:oleObj>
              </mc:Choice>
              <mc:Fallback>
                <p:oleObj name="Equation" r:id="rId4" imgW="1206360" imgH="22860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4378325"/>
                        <a:ext cx="5430838" cy="1055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99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69" y="0"/>
            <a:ext cx="7721600" cy="4092790"/>
          </a:xfrm>
          <a:prstGeom prst="rect">
            <a:avLst/>
          </a:prstGeom>
        </p:spPr>
      </p:pic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6675"/>
              </p:ext>
            </p:extLst>
          </p:nvPr>
        </p:nvGraphicFramePr>
        <p:xfrm>
          <a:off x="4038600" y="4378325"/>
          <a:ext cx="44021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5" name="Equation" r:id="rId4" imgW="977760" imgH="228600" progId="Equation.DSMT4">
                  <p:embed/>
                </p:oleObj>
              </mc:Choice>
              <mc:Fallback>
                <p:oleObj name="Equation" r:id="rId4" imgW="977760" imgH="22860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78325"/>
                        <a:ext cx="4402138" cy="1055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52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862"/>
            <a:ext cx="5583237" cy="590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299" y="1136098"/>
            <a:ext cx="6630853" cy="44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481701" y="517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1: </a:t>
            </a:r>
            <a:r>
              <a:rPr lang="es-CO" sz="2400" b="1" dirty="0"/>
              <a:t>Núcleo en la posición nula (sin </a:t>
            </a:r>
            <a:r>
              <a:rPr lang="es-CO" sz="2400" b="1" dirty="0" smtClean="0"/>
              <a:t>desplazamiento)</a:t>
            </a:r>
            <a:endParaRPr lang="es-CO" sz="2400" b="1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74325"/>
              </p:ext>
            </p:extLst>
          </p:nvPr>
        </p:nvGraphicFramePr>
        <p:xfrm>
          <a:off x="8188325" y="788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8" name="Equation" r:id="rId3" imgW="583920" imgH="457200" progId="Equation.DSMT4">
                  <p:embed/>
                </p:oleObj>
              </mc:Choice>
              <mc:Fallback>
                <p:oleObj name="Equation" r:id="rId3" imgW="583920" imgH="4572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788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73" y="1428875"/>
            <a:ext cx="6211027" cy="420029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481701" y="23123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</a:t>
            </a:r>
            <a:r>
              <a:rPr lang="es-CO" sz="2400" b="1" dirty="0" smtClean="0">
                <a:solidFill>
                  <a:srgbClr val="FF0000"/>
                </a:solidFill>
              </a:rPr>
              <a:t>2: </a:t>
            </a:r>
            <a:r>
              <a:rPr lang="es-CO" sz="2400" b="1" dirty="0" smtClean="0"/>
              <a:t>Desplazamiento hacia arriba de la posición nula</a:t>
            </a:r>
            <a:endParaRPr lang="es-CO" sz="2400" b="1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161915"/>
              </p:ext>
            </p:extLst>
          </p:nvPr>
        </p:nvGraphicFramePr>
        <p:xfrm>
          <a:off x="8188325" y="3074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9" name="Equation" r:id="rId6" imgW="583920" imgH="457200" progId="Equation.DSMT4">
                  <p:embed/>
                </p:oleObj>
              </mc:Choice>
              <mc:Fallback>
                <p:oleObj name="Equation" r:id="rId6" imgW="583920" imgH="4572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3074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6481701" y="46364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</a:t>
            </a:r>
            <a:r>
              <a:rPr lang="es-CO" sz="2400" b="1" dirty="0" smtClean="0">
                <a:solidFill>
                  <a:srgbClr val="FF0000"/>
                </a:solidFill>
              </a:rPr>
              <a:t>2: </a:t>
            </a:r>
            <a:r>
              <a:rPr lang="es-CO" sz="2400" b="1" dirty="0" smtClean="0"/>
              <a:t>Desplazamiento hacia abajo de la posición nula</a:t>
            </a:r>
            <a:endParaRPr lang="es-CO" sz="2400" b="1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60208"/>
              </p:ext>
            </p:extLst>
          </p:nvPr>
        </p:nvGraphicFramePr>
        <p:xfrm>
          <a:off x="8188325" y="5360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0" name="Equation" r:id="rId8" imgW="583920" imgH="457200" progId="Equation.DSMT4">
                  <p:embed/>
                </p:oleObj>
              </mc:Choice>
              <mc:Fallback>
                <p:oleObj name="Equation" r:id="rId8" imgW="583920" imgH="45720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5360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6350000" y="882775"/>
            <a:ext cx="5753100" cy="595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9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481701" y="517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1: </a:t>
            </a:r>
            <a:r>
              <a:rPr lang="es-CO" sz="2400" b="1" dirty="0"/>
              <a:t>Núcleo en la posición nula (sin </a:t>
            </a:r>
            <a:r>
              <a:rPr lang="es-CO" sz="2400" b="1" dirty="0" smtClean="0"/>
              <a:t>desplazamiento)</a:t>
            </a:r>
            <a:endParaRPr lang="es-CO" sz="2400" b="1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74325"/>
              </p:ext>
            </p:extLst>
          </p:nvPr>
        </p:nvGraphicFramePr>
        <p:xfrm>
          <a:off x="8188325" y="788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2" name="Equation" r:id="rId3" imgW="583920" imgH="457200" progId="Equation.DSMT4">
                  <p:embed/>
                </p:oleObj>
              </mc:Choice>
              <mc:Fallback>
                <p:oleObj name="Equation" r:id="rId3" imgW="583920" imgH="4572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788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73" y="1428875"/>
            <a:ext cx="6211027" cy="420029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481701" y="23123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</a:t>
            </a:r>
            <a:r>
              <a:rPr lang="es-CO" sz="2400" b="1" dirty="0" smtClean="0">
                <a:solidFill>
                  <a:srgbClr val="FF0000"/>
                </a:solidFill>
              </a:rPr>
              <a:t>2: </a:t>
            </a:r>
            <a:r>
              <a:rPr lang="es-CO" sz="2400" b="1" dirty="0" smtClean="0"/>
              <a:t>Desplazamiento hacia arriba de la posición nula</a:t>
            </a:r>
            <a:endParaRPr lang="es-CO" sz="2400" b="1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161915"/>
              </p:ext>
            </p:extLst>
          </p:nvPr>
        </p:nvGraphicFramePr>
        <p:xfrm>
          <a:off x="8188325" y="3074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3" name="Equation" r:id="rId6" imgW="583920" imgH="457200" progId="Equation.DSMT4">
                  <p:embed/>
                </p:oleObj>
              </mc:Choice>
              <mc:Fallback>
                <p:oleObj name="Equation" r:id="rId6" imgW="583920" imgH="45720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3074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6481701" y="46364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</a:t>
            </a:r>
            <a:r>
              <a:rPr lang="es-CO" sz="2400" b="1" dirty="0" smtClean="0">
                <a:solidFill>
                  <a:srgbClr val="FF0000"/>
                </a:solidFill>
              </a:rPr>
              <a:t>2: </a:t>
            </a:r>
            <a:r>
              <a:rPr lang="es-CO" sz="2400" b="1" dirty="0" smtClean="0"/>
              <a:t>Desplazamiento hacia abajo de la posición nula</a:t>
            </a:r>
            <a:endParaRPr lang="es-CO" sz="2400" b="1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60208"/>
              </p:ext>
            </p:extLst>
          </p:nvPr>
        </p:nvGraphicFramePr>
        <p:xfrm>
          <a:off x="8188325" y="5360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4" name="Equation" r:id="rId8" imgW="583920" imgH="457200" progId="Equation.DSMT4">
                  <p:embed/>
                </p:oleObj>
              </mc:Choice>
              <mc:Fallback>
                <p:oleObj name="Equation" r:id="rId8" imgW="583920" imgH="4572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5360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6350000" y="1619985"/>
            <a:ext cx="5753100" cy="5218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88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481701" y="517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1: </a:t>
            </a:r>
            <a:r>
              <a:rPr lang="es-CO" sz="2400" b="1" dirty="0"/>
              <a:t>Núcleo en la posición nula (sin </a:t>
            </a:r>
            <a:r>
              <a:rPr lang="es-CO" sz="2400" b="1" dirty="0" smtClean="0"/>
              <a:t>desplazamiento)</a:t>
            </a:r>
            <a:endParaRPr lang="es-CO" sz="2400" b="1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74325"/>
              </p:ext>
            </p:extLst>
          </p:nvPr>
        </p:nvGraphicFramePr>
        <p:xfrm>
          <a:off x="8188325" y="788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6" name="Equation" r:id="rId3" imgW="583920" imgH="457200" progId="Equation.DSMT4">
                  <p:embed/>
                </p:oleObj>
              </mc:Choice>
              <mc:Fallback>
                <p:oleObj name="Equation" r:id="rId3" imgW="583920" imgH="4572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788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73" y="1428875"/>
            <a:ext cx="6211027" cy="420029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481701" y="23123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</a:t>
            </a:r>
            <a:r>
              <a:rPr lang="es-CO" sz="2400" b="1" dirty="0" smtClean="0">
                <a:solidFill>
                  <a:srgbClr val="FF0000"/>
                </a:solidFill>
              </a:rPr>
              <a:t>2: </a:t>
            </a:r>
            <a:r>
              <a:rPr lang="es-CO" sz="2400" b="1" dirty="0" smtClean="0"/>
              <a:t>Desplazamiento hacia arriba de la posición nula</a:t>
            </a:r>
            <a:endParaRPr lang="es-CO" sz="2400" b="1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161915"/>
              </p:ext>
            </p:extLst>
          </p:nvPr>
        </p:nvGraphicFramePr>
        <p:xfrm>
          <a:off x="8188325" y="3074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7" name="Equation" r:id="rId6" imgW="583920" imgH="457200" progId="Equation.DSMT4">
                  <p:embed/>
                </p:oleObj>
              </mc:Choice>
              <mc:Fallback>
                <p:oleObj name="Equation" r:id="rId6" imgW="583920" imgH="45720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3074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6481701" y="46364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</a:t>
            </a:r>
            <a:r>
              <a:rPr lang="es-CO" sz="2400" b="1" dirty="0" smtClean="0">
                <a:solidFill>
                  <a:srgbClr val="FF0000"/>
                </a:solidFill>
              </a:rPr>
              <a:t>2: </a:t>
            </a:r>
            <a:r>
              <a:rPr lang="es-CO" sz="2400" b="1" dirty="0" smtClean="0"/>
              <a:t>Desplazamiento hacia abajo de la posición nula</a:t>
            </a:r>
            <a:endParaRPr lang="es-CO" sz="2400" b="1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60208"/>
              </p:ext>
            </p:extLst>
          </p:nvPr>
        </p:nvGraphicFramePr>
        <p:xfrm>
          <a:off x="8188325" y="5360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8" name="Equation" r:id="rId8" imgW="583920" imgH="457200" progId="Equation.DSMT4">
                  <p:embed/>
                </p:oleObj>
              </mc:Choice>
              <mc:Fallback>
                <p:oleObj name="Equation" r:id="rId8" imgW="583920" imgH="4572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5360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6350000" y="2266950"/>
            <a:ext cx="57531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29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481701" y="517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1: </a:t>
            </a:r>
            <a:r>
              <a:rPr lang="es-CO" sz="2400" b="1" dirty="0"/>
              <a:t>Núcleo en la posición nula (sin </a:t>
            </a:r>
            <a:r>
              <a:rPr lang="es-CO" sz="2400" b="1" dirty="0" smtClean="0"/>
              <a:t>desplazamiento)</a:t>
            </a:r>
            <a:endParaRPr lang="es-CO" sz="2400" b="1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74325"/>
              </p:ext>
            </p:extLst>
          </p:nvPr>
        </p:nvGraphicFramePr>
        <p:xfrm>
          <a:off x="8188325" y="788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0" name="Equation" r:id="rId3" imgW="583920" imgH="457200" progId="Equation.DSMT4">
                  <p:embed/>
                </p:oleObj>
              </mc:Choice>
              <mc:Fallback>
                <p:oleObj name="Equation" r:id="rId3" imgW="583920" imgH="4572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788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73" y="1428875"/>
            <a:ext cx="6211027" cy="420029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481701" y="23123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</a:t>
            </a:r>
            <a:r>
              <a:rPr lang="es-CO" sz="2400" b="1" dirty="0" smtClean="0">
                <a:solidFill>
                  <a:srgbClr val="FF0000"/>
                </a:solidFill>
              </a:rPr>
              <a:t>2: </a:t>
            </a:r>
            <a:r>
              <a:rPr lang="es-CO" sz="2400" b="1" dirty="0" smtClean="0"/>
              <a:t>Desplazamiento hacia arriba de la posición nula</a:t>
            </a:r>
            <a:endParaRPr lang="es-CO" sz="2400" b="1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161915"/>
              </p:ext>
            </p:extLst>
          </p:nvPr>
        </p:nvGraphicFramePr>
        <p:xfrm>
          <a:off x="8188325" y="3074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1" name="Equation" r:id="rId6" imgW="583920" imgH="457200" progId="Equation.DSMT4">
                  <p:embed/>
                </p:oleObj>
              </mc:Choice>
              <mc:Fallback>
                <p:oleObj name="Equation" r:id="rId6" imgW="583920" imgH="45720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3074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6481701" y="46364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</a:t>
            </a:r>
            <a:r>
              <a:rPr lang="es-CO" sz="2400" b="1" dirty="0" smtClean="0">
                <a:solidFill>
                  <a:srgbClr val="FF0000"/>
                </a:solidFill>
              </a:rPr>
              <a:t>2: </a:t>
            </a:r>
            <a:r>
              <a:rPr lang="es-CO" sz="2400" b="1" dirty="0" smtClean="0"/>
              <a:t>Desplazamiento hacia abajo de la posición nula</a:t>
            </a:r>
            <a:endParaRPr lang="es-CO" sz="2400" b="1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60208"/>
              </p:ext>
            </p:extLst>
          </p:nvPr>
        </p:nvGraphicFramePr>
        <p:xfrm>
          <a:off x="8188325" y="5360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2" name="Equation" r:id="rId8" imgW="583920" imgH="457200" progId="Equation.DSMT4">
                  <p:embed/>
                </p:oleObj>
              </mc:Choice>
              <mc:Fallback>
                <p:oleObj name="Equation" r:id="rId8" imgW="583920" imgH="4572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5360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6350000" y="3188802"/>
            <a:ext cx="5753100" cy="3650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4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481701" y="517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1: </a:t>
            </a:r>
            <a:r>
              <a:rPr lang="es-CO" sz="2400" b="1" dirty="0"/>
              <a:t>Núcleo en la posición nula (sin </a:t>
            </a:r>
            <a:r>
              <a:rPr lang="es-CO" sz="2400" b="1" dirty="0" smtClean="0"/>
              <a:t>desplazamiento)</a:t>
            </a:r>
            <a:endParaRPr lang="es-CO" sz="2400" b="1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74325"/>
              </p:ext>
            </p:extLst>
          </p:nvPr>
        </p:nvGraphicFramePr>
        <p:xfrm>
          <a:off x="8188325" y="788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4" name="Equation" r:id="rId3" imgW="583920" imgH="457200" progId="Equation.DSMT4">
                  <p:embed/>
                </p:oleObj>
              </mc:Choice>
              <mc:Fallback>
                <p:oleObj name="Equation" r:id="rId3" imgW="583920" imgH="4572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788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73" y="1428875"/>
            <a:ext cx="6211027" cy="420029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481701" y="23123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</a:t>
            </a:r>
            <a:r>
              <a:rPr lang="es-CO" sz="2400" b="1" dirty="0" smtClean="0">
                <a:solidFill>
                  <a:srgbClr val="FF0000"/>
                </a:solidFill>
              </a:rPr>
              <a:t>2: </a:t>
            </a:r>
            <a:r>
              <a:rPr lang="es-CO" sz="2400" b="1" dirty="0" smtClean="0"/>
              <a:t>Desplazamiento hacia arriba de la posición nula</a:t>
            </a:r>
            <a:endParaRPr lang="es-CO" sz="2400" b="1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161915"/>
              </p:ext>
            </p:extLst>
          </p:nvPr>
        </p:nvGraphicFramePr>
        <p:xfrm>
          <a:off x="8188325" y="3074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5" name="Equation" r:id="rId6" imgW="583920" imgH="457200" progId="Equation.DSMT4">
                  <p:embed/>
                </p:oleObj>
              </mc:Choice>
              <mc:Fallback>
                <p:oleObj name="Equation" r:id="rId6" imgW="583920" imgH="45720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3074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6481701" y="46364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</a:t>
            </a:r>
            <a:r>
              <a:rPr lang="es-CO" sz="2400" b="1" dirty="0" smtClean="0">
                <a:solidFill>
                  <a:srgbClr val="FF0000"/>
                </a:solidFill>
              </a:rPr>
              <a:t>2: </a:t>
            </a:r>
            <a:r>
              <a:rPr lang="es-CO" sz="2400" b="1" dirty="0" smtClean="0"/>
              <a:t>Desplazamiento hacia abajo de la posición nula</a:t>
            </a:r>
            <a:endParaRPr lang="es-CO" sz="2400" b="1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60208"/>
              </p:ext>
            </p:extLst>
          </p:nvPr>
        </p:nvGraphicFramePr>
        <p:xfrm>
          <a:off x="8188325" y="5360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6" name="Equation" r:id="rId8" imgW="583920" imgH="457200" progId="Equation.DSMT4">
                  <p:embed/>
                </p:oleObj>
              </mc:Choice>
              <mc:Fallback>
                <p:oleObj name="Equation" r:id="rId8" imgW="583920" imgH="4572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5360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6350000" y="3905985"/>
            <a:ext cx="5753100" cy="2932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30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481701" y="517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1: </a:t>
            </a:r>
            <a:r>
              <a:rPr lang="es-CO" sz="2400" b="1" dirty="0"/>
              <a:t>Núcleo en la posición nula (sin </a:t>
            </a:r>
            <a:r>
              <a:rPr lang="es-CO" sz="2400" b="1" dirty="0" smtClean="0"/>
              <a:t>desplazamiento)</a:t>
            </a:r>
            <a:endParaRPr lang="es-CO" sz="2400" b="1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74325"/>
              </p:ext>
            </p:extLst>
          </p:nvPr>
        </p:nvGraphicFramePr>
        <p:xfrm>
          <a:off x="8188325" y="788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8" name="Equation" r:id="rId3" imgW="583920" imgH="457200" progId="Equation.DSMT4">
                  <p:embed/>
                </p:oleObj>
              </mc:Choice>
              <mc:Fallback>
                <p:oleObj name="Equation" r:id="rId3" imgW="583920" imgH="4572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788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73" y="1428875"/>
            <a:ext cx="6211027" cy="420029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481701" y="23123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</a:t>
            </a:r>
            <a:r>
              <a:rPr lang="es-CO" sz="2400" b="1" dirty="0" smtClean="0">
                <a:solidFill>
                  <a:srgbClr val="FF0000"/>
                </a:solidFill>
              </a:rPr>
              <a:t>2: </a:t>
            </a:r>
            <a:r>
              <a:rPr lang="es-CO" sz="2400" b="1" dirty="0" smtClean="0"/>
              <a:t>Desplazamiento hacia arriba de la posición nula</a:t>
            </a:r>
            <a:endParaRPr lang="es-CO" sz="2400" b="1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161915"/>
              </p:ext>
            </p:extLst>
          </p:nvPr>
        </p:nvGraphicFramePr>
        <p:xfrm>
          <a:off x="8188325" y="3074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9" name="Equation" r:id="rId6" imgW="583920" imgH="457200" progId="Equation.DSMT4">
                  <p:embed/>
                </p:oleObj>
              </mc:Choice>
              <mc:Fallback>
                <p:oleObj name="Equation" r:id="rId6" imgW="583920" imgH="45720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3074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6481701" y="46364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</a:t>
            </a:r>
            <a:r>
              <a:rPr lang="es-CO" sz="2400" b="1" dirty="0" smtClean="0">
                <a:solidFill>
                  <a:srgbClr val="FF0000"/>
                </a:solidFill>
              </a:rPr>
              <a:t>2: </a:t>
            </a:r>
            <a:r>
              <a:rPr lang="es-CO" sz="2400" b="1" dirty="0" smtClean="0"/>
              <a:t>Desplazamiento hacia abajo de la posición nula</a:t>
            </a:r>
            <a:endParaRPr lang="es-CO" sz="2400" b="1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60208"/>
              </p:ext>
            </p:extLst>
          </p:nvPr>
        </p:nvGraphicFramePr>
        <p:xfrm>
          <a:off x="8188325" y="5360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0" name="Equation" r:id="rId8" imgW="583920" imgH="457200" progId="Equation.DSMT4">
                  <p:embed/>
                </p:oleObj>
              </mc:Choice>
              <mc:Fallback>
                <p:oleObj name="Equation" r:id="rId8" imgW="583920" imgH="4572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5360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6350000" y="4552949"/>
            <a:ext cx="5753100" cy="2285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80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6957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 smtClean="0"/>
              <a:t>2. Circuito </a:t>
            </a:r>
            <a:r>
              <a:rPr lang="es-CO" sz="4800" dirty="0"/>
              <a:t>equivalente</a:t>
            </a:r>
            <a:endParaRPr lang="es-CO" sz="4800" b="1" dirty="0"/>
          </a:p>
        </p:txBody>
      </p:sp>
    </p:spTree>
    <p:extLst>
      <p:ext uri="{BB962C8B-B14F-4D97-AF65-F5344CB8AC3E}">
        <p14:creationId xmlns:p14="http://schemas.microsoft.com/office/powerpoint/2010/main" val="13645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481701" y="517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1: </a:t>
            </a:r>
            <a:r>
              <a:rPr lang="es-CO" sz="2400" b="1" dirty="0"/>
              <a:t>Núcleo en la posición nula (sin </a:t>
            </a:r>
            <a:r>
              <a:rPr lang="es-CO" sz="2400" b="1" dirty="0" smtClean="0"/>
              <a:t>desplazamiento)</a:t>
            </a:r>
            <a:endParaRPr lang="es-CO" sz="2400" b="1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74325"/>
              </p:ext>
            </p:extLst>
          </p:nvPr>
        </p:nvGraphicFramePr>
        <p:xfrm>
          <a:off x="8188325" y="788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2" name="Equation" r:id="rId3" imgW="583920" imgH="457200" progId="Equation.DSMT4">
                  <p:embed/>
                </p:oleObj>
              </mc:Choice>
              <mc:Fallback>
                <p:oleObj name="Equation" r:id="rId3" imgW="583920" imgH="4572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788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73" y="1428875"/>
            <a:ext cx="6211027" cy="420029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481701" y="23123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</a:t>
            </a:r>
            <a:r>
              <a:rPr lang="es-CO" sz="2400" b="1" dirty="0" smtClean="0">
                <a:solidFill>
                  <a:srgbClr val="FF0000"/>
                </a:solidFill>
              </a:rPr>
              <a:t>2: </a:t>
            </a:r>
            <a:r>
              <a:rPr lang="es-CO" sz="2400" b="1" dirty="0" smtClean="0"/>
              <a:t>Desplazamiento hacia arriba de la posición nula</a:t>
            </a:r>
            <a:endParaRPr lang="es-CO" sz="2400" b="1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161915"/>
              </p:ext>
            </p:extLst>
          </p:nvPr>
        </p:nvGraphicFramePr>
        <p:xfrm>
          <a:off x="8188325" y="3074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3" name="Equation" r:id="rId6" imgW="583920" imgH="457200" progId="Equation.DSMT4">
                  <p:embed/>
                </p:oleObj>
              </mc:Choice>
              <mc:Fallback>
                <p:oleObj name="Equation" r:id="rId6" imgW="583920" imgH="45720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3074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/>
          <p:cNvSpPr/>
          <p:nvPr/>
        </p:nvSpPr>
        <p:spPr>
          <a:xfrm>
            <a:off x="6481701" y="4636478"/>
            <a:ext cx="5253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Caso </a:t>
            </a:r>
            <a:r>
              <a:rPr lang="es-CO" sz="2400" b="1" dirty="0" smtClean="0">
                <a:solidFill>
                  <a:srgbClr val="FF0000"/>
                </a:solidFill>
              </a:rPr>
              <a:t>2: </a:t>
            </a:r>
            <a:r>
              <a:rPr lang="es-CO" sz="2400" b="1" dirty="0" smtClean="0"/>
              <a:t>Desplazamiento hacia abajo de la posición nula</a:t>
            </a:r>
            <a:endParaRPr lang="es-CO" sz="2400" b="1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60208"/>
              </p:ext>
            </p:extLst>
          </p:nvPr>
        </p:nvGraphicFramePr>
        <p:xfrm>
          <a:off x="8188325" y="5360988"/>
          <a:ext cx="183991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4" name="Equation" r:id="rId8" imgW="583920" imgH="457200" progId="Equation.DSMT4">
                  <p:embed/>
                </p:oleObj>
              </mc:Choice>
              <mc:Fallback>
                <p:oleObj name="Equation" r:id="rId8" imgW="583920" imgH="45720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325" y="5360988"/>
                        <a:ext cx="1839913" cy="1477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83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78" y="1308100"/>
            <a:ext cx="6661022" cy="3817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73" y="1428875"/>
            <a:ext cx="6211027" cy="420029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8356600" y="1046490"/>
            <a:ext cx="1295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2800" b="1" dirty="0" smtClean="0">
                <a:solidFill>
                  <a:srgbClr val="FF0000"/>
                </a:solidFill>
              </a:rPr>
              <a:t>Vsalida</a:t>
            </a:r>
            <a:endParaRPr lang="es-CO" sz="2800" b="1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629589" y="2164090"/>
            <a:ext cx="1295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4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Inductancia Mutua</a:t>
            </a:r>
            <a:endParaRPr lang="es-CO" b="1" dirty="0"/>
          </a:p>
        </p:txBody>
      </p:sp>
      <p:sp>
        <p:nvSpPr>
          <p:cNvPr id="3" name="Rectángulo 2"/>
          <p:cNvSpPr/>
          <p:nvPr/>
        </p:nvSpPr>
        <p:spPr>
          <a:xfrm>
            <a:off x="838200" y="1773535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 considera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 cilindro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 área transversal A,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sobre el que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 coloca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dos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embobinados de </a:t>
            </a:r>
            <a:r>
              <a:rPr lang="es-ES" sz="3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s-ES" sz="36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 </a:t>
            </a:r>
            <a:r>
              <a:rPr lang="es-ES" sz="3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s-ES" sz="36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ES" sz="36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vueltas,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 largo </a:t>
            </a:r>
            <a:r>
              <a:rPr lang="es-ES" sz="36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s-CO" sz="36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430498"/>
              </p:ext>
            </p:extLst>
          </p:nvPr>
        </p:nvGraphicFramePr>
        <p:xfrm>
          <a:off x="3725863" y="4027488"/>
          <a:ext cx="4132571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3" name="Equation" r:id="rId3" imgW="901440" imgH="393480" progId="Equation.DSMT4">
                  <p:embed/>
                </p:oleObj>
              </mc:Choice>
              <mc:Fallback>
                <p:oleObj name="Equation" r:id="rId3" imgW="901440" imgH="393480" progId="Equation.DSMT4">
                  <p:embed/>
                  <p:pic>
                    <p:nvPicPr>
                      <p:cNvPr id="7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4027488"/>
                        <a:ext cx="4132571" cy="1852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903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Inductancia Mutua</a:t>
            </a:r>
            <a:endParaRPr lang="es-CO" b="1" dirty="0"/>
          </a:p>
        </p:txBody>
      </p:sp>
      <p:sp>
        <p:nvSpPr>
          <p:cNvPr id="3" name="Rectángulo 2"/>
          <p:cNvSpPr/>
          <p:nvPr/>
        </p:nvSpPr>
        <p:spPr>
          <a:xfrm>
            <a:off x="838200" y="1773535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 considera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 cilindro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 área transversal A,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sobre el que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 coloca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dos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embobinados de </a:t>
            </a:r>
            <a:r>
              <a:rPr lang="es-ES" sz="3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s-ES" sz="36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 </a:t>
            </a:r>
            <a:r>
              <a:rPr lang="es-ES" sz="3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s-ES" sz="36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ES" sz="36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vueltas,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 largo </a:t>
            </a:r>
            <a:r>
              <a:rPr lang="es-ES" sz="36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s-CO" sz="36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867415"/>
              </p:ext>
            </p:extLst>
          </p:nvPr>
        </p:nvGraphicFramePr>
        <p:xfrm>
          <a:off x="1633538" y="3609975"/>
          <a:ext cx="3868737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6" name="Equation" r:id="rId3" imgW="1041120" imgH="393480" progId="Equation.DSMT4">
                  <p:embed/>
                </p:oleObj>
              </mc:Choice>
              <mc:Fallback>
                <p:oleObj name="Equation" r:id="rId3" imgW="1041120" imgH="39348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3609975"/>
                        <a:ext cx="3868737" cy="1501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240872"/>
              </p:ext>
            </p:extLst>
          </p:nvPr>
        </p:nvGraphicFramePr>
        <p:xfrm>
          <a:off x="6426200" y="3610708"/>
          <a:ext cx="3962400" cy="15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7" name="Equation" r:id="rId5" imgW="1066680" imgH="393480" progId="Equation.DSMT4">
                  <p:embed/>
                </p:oleObj>
              </mc:Choice>
              <mc:Fallback>
                <p:oleObj name="Equation" r:id="rId5" imgW="1066680" imgH="39348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3610708"/>
                        <a:ext cx="3962400" cy="1501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4268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Inductancia Mutua</a:t>
            </a:r>
            <a:endParaRPr lang="es-CO" b="1" dirty="0"/>
          </a:p>
        </p:txBody>
      </p:sp>
      <p:sp>
        <p:nvSpPr>
          <p:cNvPr id="3" name="Rectángulo 2"/>
          <p:cNvSpPr/>
          <p:nvPr/>
        </p:nvSpPr>
        <p:spPr>
          <a:xfrm>
            <a:off x="838200" y="1773535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 considera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 cilindro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 área transversal A,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sobre el que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 coloca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dos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embobinados de </a:t>
            </a:r>
            <a:r>
              <a:rPr lang="es-ES" sz="3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s-ES" sz="36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 </a:t>
            </a:r>
            <a:r>
              <a:rPr lang="es-ES" sz="3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s-ES" sz="36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ES" sz="36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vueltas,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 largo </a:t>
            </a:r>
            <a:r>
              <a:rPr lang="es-ES" sz="36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s-CO" sz="36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98504"/>
              </p:ext>
            </p:extLst>
          </p:nvPr>
        </p:nvGraphicFramePr>
        <p:xfrm>
          <a:off x="1633538" y="3609975"/>
          <a:ext cx="3868737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1" name="Equation" r:id="rId3" imgW="1041120" imgH="393480" progId="Equation.DSMT4">
                  <p:embed/>
                </p:oleObj>
              </mc:Choice>
              <mc:Fallback>
                <p:oleObj name="Equation" r:id="rId3" imgW="1041120" imgH="39348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3609975"/>
                        <a:ext cx="3868737" cy="1501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240872"/>
              </p:ext>
            </p:extLst>
          </p:nvPr>
        </p:nvGraphicFramePr>
        <p:xfrm>
          <a:off x="6426200" y="3610708"/>
          <a:ext cx="3962400" cy="15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2" name="Equation" r:id="rId5" imgW="1066680" imgH="393480" progId="Equation.DSMT4">
                  <p:embed/>
                </p:oleObj>
              </mc:Choice>
              <mc:Fallback>
                <p:oleObj name="Equation" r:id="rId5" imgW="1066680" imgH="393480" progId="Equation.DSMT4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3610708"/>
                        <a:ext cx="3962400" cy="1501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913747"/>
              </p:ext>
            </p:extLst>
          </p:nvPr>
        </p:nvGraphicFramePr>
        <p:xfrm>
          <a:off x="3894931" y="5407025"/>
          <a:ext cx="44021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3" name="Equation" r:id="rId7" imgW="977760" imgH="228600" progId="Equation.DSMT4">
                  <p:embed/>
                </p:oleObj>
              </mc:Choice>
              <mc:Fallback>
                <p:oleObj name="Equation" r:id="rId7" imgW="977760" imgH="22860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931" y="5407025"/>
                        <a:ext cx="4402138" cy="1055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141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Inductancia Mutua</a:t>
            </a:r>
            <a:endParaRPr lang="es-CO" b="1" dirty="0"/>
          </a:p>
        </p:txBody>
      </p:sp>
      <p:sp>
        <p:nvSpPr>
          <p:cNvPr id="3" name="Rectángulo 2"/>
          <p:cNvSpPr/>
          <p:nvPr/>
        </p:nvSpPr>
        <p:spPr>
          <a:xfrm>
            <a:off x="838200" y="1773535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 considera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 cilindro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 área transversal A,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sobre el que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 coloca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dos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embobinados de </a:t>
            </a:r>
            <a:r>
              <a:rPr lang="es-ES" sz="3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s-ES" sz="36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 </a:t>
            </a:r>
            <a:r>
              <a:rPr lang="es-ES" sz="3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s-ES" sz="36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ES" sz="36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vueltas,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 largo </a:t>
            </a:r>
            <a:r>
              <a:rPr lang="es-ES" sz="36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s-CO" sz="3600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928629"/>
              </p:ext>
            </p:extLst>
          </p:nvPr>
        </p:nvGraphicFramePr>
        <p:xfrm>
          <a:off x="1577181" y="3908425"/>
          <a:ext cx="9037638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9" name="Equation" r:id="rId3" imgW="2006280" imgH="393480" progId="Equation.DSMT4">
                  <p:embed/>
                </p:oleObj>
              </mc:Choice>
              <mc:Fallback>
                <p:oleObj name="Equation" r:id="rId3" imgW="2006280" imgH="39348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181" y="3908425"/>
                        <a:ext cx="9037638" cy="1817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4022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Inductancia Mutua</a:t>
            </a:r>
            <a:endParaRPr lang="es-CO" b="1" dirty="0"/>
          </a:p>
        </p:txBody>
      </p:sp>
      <p:sp>
        <p:nvSpPr>
          <p:cNvPr id="3" name="Rectángulo 2"/>
          <p:cNvSpPr/>
          <p:nvPr/>
        </p:nvSpPr>
        <p:spPr>
          <a:xfrm>
            <a:off x="838200" y="1773535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 considera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 cilindro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 área transversal A,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sobre el que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se coloca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dos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embobinados de </a:t>
            </a:r>
            <a:r>
              <a:rPr lang="es-ES" sz="3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s-ES" sz="36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 </a:t>
            </a:r>
            <a:r>
              <a:rPr lang="es-ES" sz="3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s-ES" sz="36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ES" sz="36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vueltas, </a:t>
            </a:r>
            <a:r>
              <a:rPr lang="es-E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 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de largo </a:t>
            </a:r>
            <a:r>
              <a:rPr lang="es-ES" sz="36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s-E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s-CO" sz="3600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945897"/>
              </p:ext>
            </p:extLst>
          </p:nvPr>
        </p:nvGraphicFramePr>
        <p:xfrm>
          <a:off x="2262188" y="3908425"/>
          <a:ext cx="7666037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3" name="Equation" r:id="rId3" imgW="1701720" imgH="393480" progId="Equation.DSMT4">
                  <p:embed/>
                </p:oleObj>
              </mc:Choice>
              <mc:Fallback>
                <p:oleObj name="Equation" r:id="rId3" imgW="1701720" imgH="393480" progId="Equation.DSMT4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3908425"/>
                        <a:ext cx="7666037" cy="1817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23508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57250" y="1159099"/>
            <a:ext cx="10420350" cy="2324331"/>
          </a:xfrm>
        </p:spPr>
        <p:txBody>
          <a:bodyPr/>
          <a:lstStyle/>
          <a:p>
            <a:r>
              <a:rPr lang="es-CO" b="1" u="sng" dirty="0" smtClean="0"/>
              <a:t>Aspecto Físico</a:t>
            </a:r>
            <a:endParaRPr lang="es-CO" b="1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6209393" y="3817257"/>
            <a:ext cx="5547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Símbolo eléctrico</a:t>
            </a:r>
            <a:endParaRPr lang="es-CO" sz="3600" dirty="0"/>
          </a:p>
          <a:p>
            <a:pPr marL="514350" indent="-514350">
              <a:buFont typeface="+mj-lt"/>
              <a:buAutoNum type="arabicPeriod"/>
            </a:pPr>
            <a:r>
              <a:rPr lang="es-CO" sz="3600" dirty="0" smtClean="0"/>
              <a:t>Aspecto físico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41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1" y="2444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grpSp>
        <p:nvGrpSpPr>
          <p:cNvPr id="15370" name="Group 10"/>
          <p:cNvGrpSpPr>
            <a:grpSpLocks/>
          </p:cNvGrpSpPr>
          <p:nvPr/>
        </p:nvGrpSpPr>
        <p:grpSpPr bwMode="auto">
          <a:xfrm>
            <a:off x="727076" y="3157536"/>
            <a:ext cx="10445750" cy="3098798"/>
            <a:chOff x="-457" y="1763"/>
            <a:chExt cx="6580" cy="1952"/>
          </a:xfrm>
        </p:grpSpPr>
        <p:graphicFrame>
          <p:nvGraphicFramePr>
            <p:cNvPr id="1536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600903"/>
                </p:ext>
              </p:extLst>
            </p:nvPr>
          </p:nvGraphicFramePr>
          <p:xfrm>
            <a:off x="-457" y="1763"/>
            <a:ext cx="6580" cy="1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562" name="Visio" r:id="rId3" imgW="5377891" imgH="1581912" progId="Visio.Drawing.6">
                    <p:embed/>
                  </p:oleObj>
                </mc:Choice>
                <mc:Fallback>
                  <p:oleObj name="Visio" r:id="rId3" imgW="5377891" imgH="1581912" progId="Visio.Drawing.6">
                    <p:embed/>
                    <p:pic>
                      <p:nvPicPr>
                        <p:cNvPr id="1536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57" y="1763"/>
                          <a:ext cx="6580" cy="1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4150" y="2069"/>
              <a:ext cx="318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15485" name="Rectangle 125"/>
          <p:cNvSpPr>
            <a:spLocks noChangeArrowheads="1"/>
          </p:cNvSpPr>
          <p:nvPr/>
        </p:nvSpPr>
        <p:spPr bwMode="auto">
          <a:xfrm>
            <a:off x="1524001" y="2220624"/>
            <a:ext cx="32912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fr-FR" altLang="ja-JP" sz="3600" b="1" dirty="0" smtClean="0">
                <a:ea typeface="MS PGothic" panose="020B0600070205080204" pitchFamily="34" charset="-128"/>
              </a:rPr>
              <a:t>Sensor Blindado</a:t>
            </a:r>
            <a:endParaRPr lang="en-US" altLang="ja-JP" sz="3600" b="1" dirty="0">
              <a:ea typeface="MS PGothic" panose="020B0600070205080204" pitchFamily="34" charset="-128"/>
            </a:endParaRPr>
          </a:p>
        </p:txBody>
      </p:sp>
      <p:sp>
        <p:nvSpPr>
          <p:cNvPr id="15489" name="Rectangle 129"/>
          <p:cNvSpPr>
            <a:spLocks noChangeArrowheads="1"/>
          </p:cNvSpPr>
          <p:nvPr/>
        </p:nvSpPr>
        <p:spPr bwMode="auto">
          <a:xfrm>
            <a:off x="3317772" y="249308"/>
            <a:ext cx="56485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fr-FR" altLang="ja-JP" sz="4000" b="1">
                <a:ea typeface="MS PGothic" panose="020B0600070205080204" pitchFamily="34" charset="-128"/>
              </a:rPr>
              <a:t>Otros sensores inductivos</a:t>
            </a:r>
            <a:endParaRPr lang="en-US" altLang="ja-JP" sz="4000" b="1">
              <a:ea typeface="MS PGothic" panose="020B0600070205080204" pitchFamily="34" charset="-128"/>
            </a:endParaRPr>
          </a:p>
        </p:txBody>
      </p:sp>
      <p:sp>
        <p:nvSpPr>
          <p:cNvPr id="15490" name="Rectangle 130"/>
          <p:cNvSpPr>
            <a:spLocks noChangeArrowheads="1"/>
          </p:cNvSpPr>
          <p:nvPr/>
        </p:nvSpPr>
        <p:spPr bwMode="auto">
          <a:xfrm>
            <a:off x="3510430" y="811283"/>
            <a:ext cx="52743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fr-FR" altLang="ja-JP" sz="4000" b="1" dirty="0">
                <a:ea typeface="MS PGothic" panose="020B0600070205080204" pitchFamily="34" charset="-128"/>
              </a:rPr>
              <a:t>Sensores de proximidad</a:t>
            </a:r>
            <a:endParaRPr lang="en-US" altLang="ja-JP" sz="4000" b="1" dirty="0">
              <a:ea typeface="MS PGothic" panose="020B0600070205080204" pitchFamily="34" charset="-128"/>
            </a:endParaRPr>
          </a:p>
        </p:txBody>
      </p:sp>
      <p:sp>
        <p:nvSpPr>
          <p:cNvPr id="13" name="Rectangle 125"/>
          <p:cNvSpPr>
            <a:spLocks noChangeArrowheads="1"/>
          </p:cNvSpPr>
          <p:nvPr/>
        </p:nvSpPr>
        <p:spPr bwMode="auto">
          <a:xfrm>
            <a:off x="6685556" y="2224552"/>
            <a:ext cx="39485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fr-FR" altLang="ja-JP" sz="3600" b="1" dirty="0" smtClean="0">
                <a:ea typeface="MS PGothic" panose="020B0600070205080204" pitchFamily="34" charset="-128"/>
              </a:rPr>
              <a:t>Sensor No Blindado</a:t>
            </a:r>
            <a:endParaRPr lang="en-US" altLang="ja-JP" sz="3600" b="1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00435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524001" y="2634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3863976" y="1628776"/>
          <a:ext cx="3960813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0" name="Visio" r:id="rId3" imgW="1719377" imgH="925373" progId="Visio.Drawing.6">
                  <p:embed/>
                </p:oleObj>
              </mc:Choice>
              <mc:Fallback>
                <p:oleObj name="Visio" r:id="rId3" imgW="1719377" imgH="925373" progId="Visio.Drawing.6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1628776"/>
                        <a:ext cx="3960813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524001" y="2463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225531"/>
              </p:ext>
            </p:extLst>
          </p:nvPr>
        </p:nvGraphicFramePr>
        <p:xfrm>
          <a:off x="2209094" y="3810565"/>
          <a:ext cx="8277051" cy="297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1" name="Visio" r:id="rId5" imgW="3570732" imgH="1039368" progId="Visio.Drawing.6">
                  <p:embed/>
                </p:oleObj>
              </mc:Choice>
              <mc:Fallback>
                <p:oleObj name="Visio" r:id="rId5" imgW="3570732" imgH="1039368" progId="Visio.Drawing.6">
                  <p:embed/>
                  <p:pic>
                    <p:nvPicPr>
                      <p:cNvPr id="14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094" y="3810565"/>
                        <a:ext cx="8277051" cy="29754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317772" y="249308"/>
            <a:ext cx="56485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fr-FR" altLang="ja-JP" sz="4000" b="1">
                <a:ea typeface="MS PGothic" panose="020B0600070205080204" pitchFamily="34" charset="-128"/>
              </a:rPr>
              <a:t>Otros sensores inductivos</a:t>
            </a:r>
            <a:endParaRPr lang="en-US" altLang="ja-JP" sz="4000" b="1">
              <a:ea typeface="MS PGothic" panose="020B0600070205080204" pitchFamily="34" charset="-128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510430" y="811283"/>
            <a:ext cx="52743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fr-FR" altLang="ja-JP" sz="4000" b="1">
                <a:ea typeface="MS PGothic" panose="020B0600070205080204" pitchFamily="34" charset="-128"/>
              </a:rPr>
              <a:t>Sensores de proximidad</a:t>
            </a:r>
            <a:endParaRPr lang="en-US" altLang="ja-JP" sz="4000" b="1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23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29059" y="333113"/>
            <a:ext cx="529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u="sng" dirty="0" smtClean="0"/>
              <a:t>Transformador</a:t>
            </a:r>
            <a:endParaRPr lang="es-CO" sz="4800" b="1" u="sng" dirty="0"/>
          </a:p>
        </p:txBody>
      </p:sp>
      <p:pic>
        <p:nvPicPr>
          <p:cNvPr id="121860" name="Picture 4" descr="http://www.transformadoresrte.com/wp-content/uploads/transformador_subesta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59" y="1416841"/>
            <a:ext cx="5292189" cy="499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39109" y="302821"/>
            <a:ext cx="3860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Aspecto Físico</a:t>
            </a:r>
          </a:p>
          <a:p>
            <a:r>
              <a:rPr lang="es-CO" sz="4800" i="1" dirty="0" smtClean="0"/>
              <a:t>(posición)</a:t>
            </a:r>
            <a:endParaRPr lang="es-CO" sz="4800" i="1" dirty="0"/>
          </a:p>
        </p:txBody>
      </p:sp>
      <p:pic>
        <p:nvPicPr>
          <p:cNvPr id="151554" name="Picture 2" descr="http://mlm-s1-p.mlstatic.com/sensor-inductivo-proximidad-obstaculos-robot-arduino-pic-15851-MLM20110685339_062014-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05" b="27619"/>
          <a:stretch/>
        </p:blipFill>
        <p:spPr bwMode="auto">
          <a:xfrm>
            <a:off x="1114881" y="2046515"/>
            <a:ext cx="4762500" cy="206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58" name="Picture 6" descr="http://img.directindustry.es/images_di/photo-g/14283-565273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r="27969"/>
          <a:stretch/>
        </p:blipFill>
        <p:spPr bwMode="auto">
          <a:xfrm>
            <a:off x="6502400" y="751140"/>
            <a:ext cx="2322286" cy="53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60" name="Picture 8" descr="http://img.directindustry.es/images_di/photo-g/14283-566173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9" b="17377"/>
          <a:stretch/>
        </p:blipFill>
        <p:spPr bwMode="auto">
          <a:xfrm>
            <a:off x="1114881" y="4223884"/>
            <a:ext cx="4037690" cy="261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62" name="Picture 10" descr="http://www.schneider-electric.com/site/tasks/sites/Press/cache/file/2E7551B2-E3F9-4BE4-994B08D248CE233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257" y="0"/>
            <a:ext cx="1663827" cy="251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64" name="Picture 12" descr="http://www.schneider-electric.com/site/tasks/render/file/?fileid=87CA4861-BC5B-E0AD-08C15C97FA389BB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257" y="2615145"/>
            <a:ext cx="1770315" cy="424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2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 descr="http://img.directindustry.es/images_di/photo-g/4818-2522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8899"/>
            <a:ext cx="573405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678" name="Picture 6" descr="http://www.sensores-de-medida.es/uploads/img/lvdt_palpador_gca_gc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0"/>
            <a:ext cx="5715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839109" y="302821"/>
            <a:ext cx="4545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Aspecto Físico</a:t>
            </a:r>
          </a:p>
          <a:p>
            <a:r>
              <a:rPr lang="es-CO" sz="4800" i="1" dirty="0" smtClean="0"/>
              <a:t>(desplazamiento)</a:t>
            </a:r>
            <a:endParaRPr lang="es-CO" sz="4800" i="1" dirty="0"/>
          </a:p>
        </p:txBody>
      </p:sp>
      <p:pic>
        <p:nvPicPr>
          <p:cNvPr id="156680" name="Picture 8" descr="http://image.made-in-china.com/2f0j10AKdQZsWhlUbf/-Sensor-de-posici-n-de-Lvdt-transductor-lineares-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3536017"/>
            <a:ext cx="4586890" cy="332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11681" y="7511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Aspecto Físico</a:t>
            </a:r>
            <a:endParaRPr lang="es-CO" sz="4800" b="1" i="1" dirty="0"/>
          </a:p>
        </p:txBody>
      </p:sp>
      <p:pic>
        <p:nvPicPr>
          <p:cNvPr id="157698" name="Picture 2" descr="Los sensores de desplazamiento lineal son fundamentales en la indust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9" y="1582137"/>
            <a:ext cx="8362318" cy="527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8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11681" y="7511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Aplicación</a:t>
            </a:r>
            <a:endParaRPr lang="es-CO" sz="4800" b="1" i="1" dirty="0"/>
          </a:p>
        </p:txBody>
      </p:sp>
      <p:pic>
        <p:nvPicPr>
          <p:cNvPr id="158724" name="Picture 4" descr="This diagram shows the LVDT level sensor attached to the side of a tank using a flat-hook assembly. The high-permeability core follows the position of the stainless-steel float. The LVDT electronics sense the core position using magnetic induction. Output is a 4 to 20-mA instrumentation current loop corresponding to the position of the core in the LVDT bod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597" y="1422626"/>
            <a:ext cx="9089403" cy="543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6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911681" y="751140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Aplicación</a:t>
            </a:r>
            <a:endParaRPr lang="es-CO" sz="4800" b="1" i="1" dirty="0"/>
          </a:p>
        </p:txBody>
      </p:sp>
      <p:pic>
        <p:nvPicPr>
          <p:cNvPr id="158722" name="Picture 2" descr="Linear-Potentio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3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0" y="460374"/>
            <a:ext cx="386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i="1" dirty="0" smtClean="0"/>
              <a:t>Aplicación</a:t>
            </a:r>
            <a:endParaRPr lang="es-CO" sz="4800" b="1" i="1" dirty="0"/>
          </a:p>
        </p:txBody>
      </p:sp>
      <p:pic>
        <p:nvPicPr>
          <p:cNvPr id="161794" name="Picture 2" descr="http://img.weiku.com/waterpicture/2011/10/27/16/Filling_machine_634592370287920006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0374"/>
            <a:ext cx="9448800" cy="629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1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/>
              <a:t>Laboratorio</a:t>
            </a:r>
            <a:endParaRPr lang="es-CO" b="1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979714" y="2307768"/>
            <a:ext cx="102325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s-CO" sz="3600" dirty="0"/>
              <a:t>Diseñar y construir un </a:t>
            </a:r>
            <a:r>
              <a:rPr lang="es-CO" sz="3600" dirty="0" err="1" smtClean="0"/>
              <a:t>LVDT</a:t>
            </a:r>
            <a:endParaRPr lang="es-CO" sz="3600" dirty="0"/>
          </a:p>
          <a:p>
            <a:pPr marL="742950" indent="-742950">
              <a:buAutoNum type="arabicPeriod"/>
            </a:pPr>
            <a:r>
              <a:rPr lang="es-ES" sz="3600" dirty="0"/>
              <a:t>Determinar valor de la permeabilidad relativa del material </a:t>
            </a:r>
            <a:endParaRPr lang="es-ES" sz="3600" dirty="0" smtClean="0"/>
          </a:p>
          <a:p>
            <a:pPr marL="742950" indent="-742950">
              <a:buAutoNum type="arabicPeriod"/>
            </a:pPr>
            <a:r>
              <a:rPr lang="es-ES" sz="3600" dirty="0" smtClean="0"/>
              <a:t>Obtener </a:t>
            </a:r>
            <a:r>
              <a:rPr lang="es-ES" sz="3600" smtClean="0"/>
              <a:t>el modelo</a:t>
            </a:r>
            <a:endParaRPr lang="es-ES" sz="3600" dirty="0"/>
          </a:p>
          <a:p>
            <a:pPr marL="742950" indent="-742950">
              <a:buAutoNum type="arabicPeriod"/>
            </a:pPr>
            <a:r>
              <a:rPr lang="es-ES" sz="3600" dirty="0"/>
              <a:t>Obtener la curva de comportamiento del </a:t>
            </a:r>
            <a:r>
              <a:rPr lang="es-ES" sz="3600" dirty="0" err="1"/>
              <a:t>LVDT</a:t>
            </a:r>
            <a:r>
              <a:rPr lang="es-ES" sz="3600" dirty="0"/>
              <a:t> en función del desplazamiento</a:t>
            </a:r>
          </a:p>
          <a:p>
            <a:pPr marL="742950" indent="-742950">
              <a:buAutoNum type="arabicPeriod"/>
            </a:pPr>
            <a:r>
              <a:rPr lang="es-ES" sz="3600" dirty="0"/>
              <a:t>Determinar la sensibilidad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7788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29059" y="333113"/>
            <a:ext cx="529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u="sng" dirty="0" smtClean="0"/>
              <a:t>Transformador</a:t>
            </a:r>
            <a:endParaRPr lang="es-CO" sz="4800" b="1" u="sng" dirty="0"/>
          </a:p>
        </p:txBody>
      </p:sp>
      <p:pic>
        <p:nvPicPr>
          <p:cNvPr id="121860" name="Picture 4" descr="http://www.transformadoresrte.com/wp-content/uploads/transformador_subesta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59" y="1416841"/>
            <a:ext cx="5292189" cy="499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2" name="Picture 6" descr="http://www.geocities.ws/saladefisica7/funciona/transformador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796" y="1416841"/>
            <a:ext cx="5111885" cy="507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6298796" y="333112"/>
            <a:ext cx="5111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u="sng" dirty="0" smtClean="0"/>
              <a:t>Circuito Magnético</a:t>
            </a:r>
            <a:endParaRPr lang="es-CO" sz="4800" b="1" u="sng" dirty="0"/>
          </a:p>
        </p:txBody>
      </p:sp>
    </p:spTree>
    <p:extLst>
      <p:ext uri="{BB962C8B-B14F-4D97-AF65-F5344CB8AC3E}">
        <p14:creationId xmlns:p14="http://schemas.microsoft.com/office/powerpoint/2010/main" val="36903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6957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 smtClean="0"/>
              <a:t>2. Circuito </a:t>
            </a:r>
            <a:r>
              <a:rPr lang="es-CO" sz="4800" dirty="0"/>
              <a:t>equivalente</a:t>
            </a:r>
            <a:endParaRPr lang="es-CO" sz="4800" b="1" dirty="0"/>
          </a:p>
        </p:txBody>
      </p:sp>
      <p:pic>
        <p:nvPicPr>
          <p:cNvPr id="121858" name="Picture 2" descr="https://upload.wikimedia.org/wikipedia/commons/thumb/e/e3/Circuito_magnetico_simple_detalle.jpg/450px-Circuito_magnetico_simple_detal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803" y="1398423"/>
            <a:ext cx="8457412" cy="537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7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19259" y="333113"/>
            <a:ext cx="4920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2. Circuito</a:t>
            </a:r>
          </a:p>
          <a:p>
            <a:r>
              <a:rPr lang="es-CO" sz="4800" b="1" dirty="0" smtClean="0"/>
              <a:t>Equivalente</a:t>
            </a:r>
            <a:endParaRPr lang="es-CO" sz="4800" b="1" dirty="0"/>
          </a:p>
        </p:txBody>
      </p:sp>
      <p:pic>
        <p:nvPicPr>
          <p:cNvPr id="7" name="Imagen 6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b="55350"/>
          <a:stretch/>
        </p:blipFill>
        <p:spPr bwMode="auto">
          <a:xfrm>
            <a:off x="3786387" y="90152"/>
            <a:ext cx="8186671" cy="306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89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682</Words>
  <Application>Microsoft Office PowerPoint</Application>
  <PresentationFormat>Panorámica</PresentationFormat>
  <Paragraphs>126</Paragraphs>
  <Slides>66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66</vt:i4>
      </vt:variant>
    </vt:vector>
  </HeadingPairs>
  <TitlesOfParts>
    <vt:vector size="78" baseType="lpstr">
      <vt:lpstr>MS PGothic</vt:lpstr>
      <vt:lpstr>SimSun</vt:lpstr>
      <vt:lpstr>Arial</vt:lpstr>
      <vt:lpstr>Calibri</vt:lpstr>
      <vt:lpstr>Calibri (Cuerpo)</vt:lpstr>
      <vt:lpstr>Calibri Light</vt:lpstr>
      <vt:lpstr>Cambria Math</vt:lpstr>
      <vt:lpstr>Times New Roman</vt:lpstr>
      <vt:lpstr>Tema de Office</vt:lpstr>
      <vt:lpstr>Equation</vt:lpstr>
      <vt:lpstr>Visio</vt:lpstr>
      <vt:lpstr>MathType 6.0 Equation</vt:lpstr>
      <vt:lpstr>Presentación de PowerPoint</vt:lpstr>
      <vt:lpstr>Presentación de PowerPoint</vt:lpstr>
      <vt:lpstr>Características generales de un Transductor Inductivo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3.1. Reluctancia Variable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</vt:lpstr>
      <vt:lpstr>Presentación de PowerPoint</vt:lpstr>
      <vt:lpstr>3.2.  Inductancia mutua variable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Inductancia Mutua</vt:lpstr>
      <vt:lpstr>Inductancia Mutua</vt:lpstr>
      <vt:lpstr>Inductancia Mutua</vt:lpstr>
      <vt:lpstr>Inductancia Mutua</vt:lpstr>
      <vt:lpstr>Inductancia Mutua</vt:lpstr>
      <vt:lpstr>Aspecto Físico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Laboratorio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196</cp:revision>
  <dcterms:created xsi:type="dcterms:W3CDTF">2016-02-07T17:05:38Z</dcterms:created>
  <dcterms:modified xsi:type="dcterms:W3CDTF">2016-04-11T20:56:40Z</dcterms:modified>
</cp:coreProperties>
</file>