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22" r:id="rId3"/>
    <p:sldId id="374" r:id="rId4"/>
    <p:sldId id="376" r:id="rId5"/>
    <p:sldId id="475" r:id="rId6"/>
    <p:sldId id="476" r:id="rId7"/>
    <p:sldId id="478" r:id="rId8"/>
    <p:sldId id="477" r:id="rId9"/>
    <p:sldId id="479" r:id="rId10"/>
    <p:sldId id="495" r:id="rId11"/>
    <p:sldId id="503" r:id="rId12"/>
    <p:sldId id="483" r:id="rId13"/>
    <p:sldId id="484" r:id="rId14"/>
    <p:sldId id="485" r:id="rId15"/>
    <p:sldId id="482" r:id="rId16"/>
    <p:sldId id="486" r:id="rId17"/>
    <p:sldId id="487" r:id="rId18"/>
    <p:sldId id="458" r:id="rId19"/>
    <p:sldId id="488" r:id="rId20"/>
    <p:sldId id="489" r:id="rId21"/>
    <p:sldId id="490" r:id="rId22"/>
    <p:sldId id="491" r:id="rId23"/>
    <p:sldId id="502" r:id="rId24"/>
    <p:sldId id="480" r:id="rId25"/>
    <p:sldId id="505" r:id="rId26"/>
    <p:sldId id="506" r:id="rId27"/>
    <p:sldId id="507" r:id="rId28"/>
    <p:sldId id="508" r:id="rId29"/>
    <p:sldId id="509" r:id="rId30"/>
    <p:sldId id="504" r:id="rId31"/>
    <p:sldId id="492" r:id="rId32"/>
    <p:sldId id="493" r:id="rId33"/>
    <p:sldId id="494" r:id="rId34"/>
    <p:sldId id="501" r:id="rId35"/>
    <p:sldId id="498" r:id="rId36"/>
    <p:sldId id="512" r:id="rId37"/>
    <p:sldId id="513" r:id="rId38"/>
    <p:sldId id="514" r:id="rId39"/>
    <p:sldId id="515" r:id="rId40"/>
    <p:sldId id="516" r:id="rId41"/>
    <p:sldId id="499" r:id="rId4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30" autoAdjust="0"/>
    <p:restoredTop sz="94660"/>
  </p:normalViewPr>
  <p:slideViewPr>
    <p:cSldViewPr snapToGrid="0">
      <p:cViewPr varScale="1">
        <p:scale>
          <a:sx n="74" d="100"/>
          <a:sy n="74" d="100"/>
        </p:scale>
        <p:origin x="3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8.w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11EAF-618D-43D5-8E92-FBE2226EDDDB}" type="datetimeFigureOut">
              <a:rPr lang="es-CO" smtClean="0"/>
              <a:t>11/04/2016</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BB60E-2B03-477D-BC94-1BA70BB9BDF3}" type="slidenum">
              <a:rPr lang="es-CO" smtClean="0"/>
              <a:t>‹Nº›</a:t>
            </a:fld>
            <a:endParaRPr lang="es-CO"/>
          </a:p>
        </p:txBody>
      </p:sp>
    </p:spTree>
    <p:extLst>
      <p:ext uri="{BB962C8B-B14F-4D97-AF65-F5344CB8AC3E}">
        <p14:creationId xmlns:p14="http://schemas.microsoft.com/office/powerpoint/2010/main" val="37055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6D1E29ED-11C0-40EF-A42C-37B9D499D34F}" type="datetimeFigureOut">
              <a:rPr lang="es-CO" smtClean="0"/>
              <a:t>11/04/2016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252434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6D1E29ED-11C0-40EF-A42C-37B9D499D34F}" type="datetimeFigureOut">
              <a:rPr lang="es-CO" smtClean="0"/>
              <a:t>11/04/2016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56629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6D1E29ED-11C0-40EF-A42C-37B9D499D34F}" type="datetimeFigureOut">
              <a:rPr lang="es-CO" smtClean="0"/>
              <a:t>11/04/2016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49840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6D1E29ED-11C0-40EF-A42C-37B9D499D34F}" type="datetimeFigureOut">
              <a:rPr lang="es-CO" smtClean="0"/>
              <a:t>11/04/2016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355959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D1E29ED-11C0-40EF-A42C-37B9D499D34F}" type="datetimeFigureOut">
              <a:rPr lang="es-CO" smtClean="0"/>
              <a:t>11/04/2016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134118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6D1E29ED-11C0-40EF-A42C-37B9D499D34F}" type="datetimeFigureOut">
              <a:rPr lang="es-CO" smtClean="0"/>
              <a:t>11/04/2016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316677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6D1E29ED-11C0-40EF-A42C-37B9D499D34F}" type="datetimeFigureOut">
              <a:rPr lang="es-CO" smtClean="0"/>
              <a:t>11/04/2016</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61416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6D1E29ED-11C0-40EF-A42C-37B9D499D34F}" type="datetimeFigureOut">
              <a:rPr lang="es-CO" smtClean="0"/>
              <a:t>11/04/2016</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77478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D1E29ED-11C0-40EF-A42C-37B9D499D34F}" type="datetimeFigureOut">
              <a:rPr lang="es-CO" smtClean="0"/>
              <a:t>11/04/2016</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214294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D1E29ED-11C0-40EF-A42C-37B9D499D34F}" type="datetimeFigureOut">
              <a:rPr lang="es-CO" smtClean="0"/>
              <a:t>11/04/2016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1285006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D1E29ED-11C0-40EF-A42C-37B9D499D34F}" type="datetimeFigureOut">
              <a:rPr lang="es-CO" smtClean="0"/>
              <a:t>11/04/2016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B3FE019-71E2-410B-BAE3-4EF797270667}" type="slidenum">
              <a:rPr lang="es-CO" smtClean="0"/>
              <a:t>‹Nº›</a:t>
            </a:fld>
            <a:endParaRPr lang="es-CO"/>
          </a:p>
        </p:txBody>
      </p:sp>
    </p:spTree>
    <p:extLst>
      <p:ext uri="{BB962C8B-B14F-4D97-AF65-F5344CB8AC3E}">
        <p14:creationId xmlns:p14="http://schemas.microsoft.com/office/powerpoint/2010/main" val="295161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1E29ED-11C0-40EF-A42C-37B9D499D34F}" type="datetimeFigureOut">
              <a:rPr lang="es-CO" smtClean="0"/>
              <a:t>11/04/2016</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E019-71E2-410B-BAE3-4EF797270667}" type="slidenum">
              <a:rPr lang="es-CO" smtClean="0"/>
              <a:t>‹Nº›</a:t>
            </a:fld>
            <a:endParaRPr lang="es-CO"/>
          </a:p>
        </p:txBody>
      </p:sp>
    </p:spTree>
    <p:extLst>
      <p:ext uri="{BB962C8B-B14F-4D97-AF65-F5344CB8AC3E}">
        <p14:creationId xmlns:p14="http://schemas.microsoft.com/office/powerpoint/2010/main" val="176801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7.bin"/><Relationship Id="rId4" Type="http://schemas.openxmlformats.org/officeDocument/2006/relationships/image" Target="../media/image23.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1.bin"/><Relationship Id="rId4" Type="http://schemas.openxmlformats.org/officeDocument/2006/relationships/image" Target="../media/image26.emf"/></Relationships>
</file>

<file path=ppt/slides/_rels/slide3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0.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12.bin"/><Relationship Id="rId4" Type="http://schemas.openxmlformats.org/officeDocument/2006/relationships/image" Target="../media/image2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15.bin"/><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33.wmf"/></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Electricidad" TargetMode="External"/><Relationship Id="rId2" Type="http://schemas.openxmlformats.org/officeDocument/2006/relationships/hyperlink" Target="https://es.wikipedia.org/wiki/Temperatura"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064" y="782160"/>
            <a:ext cx="5044450" cy="5309627"/>
          </a:xfrm>
          <a:prstGeom prst="rect">
            <a:avLst/>
          </a:prstGeom>
        </p:spPr>
      </p:pic>
      <p:sp>
        <p:nvSpPr>
          <p:cNvPr id="5" name="CuadroTexto 4"/>
          <p:cNvSpPr txBox="1"/>
          <p:nvPr/>
        </p:nvSpPr>
        <p:spPr>
          <a:xfrm>
            <a:off x="5269514" y="889461"/>
            <a:ext cx="6640174" cy="830997"/>
          </a:xfrm>
          <a:prstGeom prst="rect">
            <a:avLst/>
          </a:prstGeom>
          <a:noFill/>
        </p:spPr>
        <p:txBody>
          <a:bodyPr wrap="square" rtlCol="0">
            <a:spAutoFit/>
          </a:bodyPr>
          <a:lstStyle/>
          <a:p>
            <a:pPr algn="ctr"/>
            <a:r>
              <a:rPr lang="es-CO" sz="4800" b="1" dirty="0" smtClean="0">
                <a:latin typeface="Times New Roman" panose="02020603050405020304" pitchFamily="18" charset="0"/>
                <a:cs typeface="Times New Roman" panose="02020603050405020304" pitchFamily="18" charset="0"/>
              </a:rPr>
              <a:t>INSTRUMENTACIÓN</a:t>
            </a:r>
            <a:endParaRPr lang="es-CO"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346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extLst>
              <p:ext uri="{D42A27DB-BD31-4B8C-83A1-F6EECF244321}">
                <p14:modId xmlns:p14="http://schemas.microsoft.com/office/powerpoint/2010/main" val="1341645927"/>
              </p:ext>
            </p:extLst>
          </p:nvPr>
        </p:nvGraphicFramePr>
        <p:xfrm>
          <a:off x="503385" y="1298379"/>
          <a:ext cx="10971635" cy="5271142"/>
        </p:xfrm>
        <a:graphic>
          <a:graphicData uri="http://schemas.openxmlformats.org/presentationml/2006/ole">
            <mc:AlternateContent xmlns:mc="http://schemas.openxmlformats.org/markup-compatibility/2006">
              <mc:Choice xmlns:v="urn:schemas-microsoft-com:vml" Requires="v">
                <p:oleObj spid="_x0000_s170016" name="Visio" r:id="rId3" imgW="3587013" imgH="1724802" progId="Visio.Drawing.11">
                  <p:embed/>
                </p:oleObj>
              </mc:Choice>
              <mc:Fallback>
                <p:oleObj name="Visio" r:id="rId3" imgW="3587013" imgH="1724802" progId="Visio.Drawing.11">
                  <p:embed/>
                  <p:pic>
                    <p:nvPicPr>
                      <p:cNvPr id="225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85" y="1298379"/>
                        <a:ext cx="10971635" cy="5271142"/>
                      </a:xfrm>
                      <a:prstGeom prst="rect">
                        <a:avLst/>
                      </a:prstGeom>
                      <a:noFill/>
                      <a:ln>
                        <a:noFill/>
                      </a:ln>
                      <a:effectLst/>
                      <a:extLst/>
                    </p:spPr>
                  </p:pic>
                </p:oleObj>
              </mc:Fallback>
            </mc:AlternateContent>
          </a:graphicData>
        </a:graphic>
      </p:graphicFrame>
      <p:sp>
        <p:nvSpPr>
          <p:cNvPr id="22532" name="Text Box 4"/>
          <p:cNvSpPr txBox="1">
            <a:spLocks noChangeArrowheads="1"/>
          </p:cNvSpPr>
          <p:nvPr/>
        </p:nvSpPr>
        <p:spPr bwMode="auto">
          <a:xfrm>
            <a:off x="0" y="6333275"/>
            <a:ext cx="2224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lang="es-ES" altLang="es-CO" sz="1600" b="1" dirty="0">
                <a:cs typeface="Arial" panose="020B0604020202020204" pitchFamily="34" charset="0"/>
              </a:rPr>
              <a:t>© </a:t>
            </a:r>
            <a:r>
              <a:rPr lang="es-ES" altLang="es-CO" sz="1600" b="1" dirty="0" err="1">
                <a:cs typeface="Arial" panose="020B0604020202020204" pitchFamily="34" charset="0"/>
              </a:rPr>
              <a:t>ITES</a:t>
            </a:r>
            <a:r>
              <a:rPr lang="es-ES" altLang="es-CO" sz="1600" b="1" dirty="0">
                <a:cs typeface="Arial" panose="020B0604020202020204" pitchFamily="34" charset="0"/>
              </a:rPr>
              <a:t>-Paraninfo</a:t>
            </a:r>
            <a:endParaRPr lang="en-US" altLang="es-CO" sz="1600" b="1" dirty="0">
              <a:cs typeface="Arial" panose="020B0604020202020204" pitchFamily="34" charset="0"/>
            </a:endParaRPr>
          </a:p>
        </p:txBody>
      </p:sp>
      <p:sp>
        <p:nvSpPr>
          <p:cNvPr id="5" name="CuadroTexto 4"/>
          <p:cNvSpPr txBox="1"/>
          <p:nvPr/>
        </p:nvSpPr>
        <p:spPr>
          <a:xfrm>
            <a:off x="838200" y="255841"/>
            <a:ext cx="9786257" cy="830997"/>
          </a:xfrm>
          <a:prstGeom prst="rect">
            <a:avLst/>
          </a:prstGeom>
          <a:noFill/>
        </p:spPr>
        <p:txBody>
          <a:bodyPr wrap="square" rtlCol="0">
            <a:spAutoFit/>
          </a:bodyPr>
          <a:lstStyle/>
          <a:p>
            <a:r>
              <a:rPr lang="es-CO" sz="4800" b="1" dirty="0" smtClean="0"/>
              <a:t>2.2 Principio de operación </a:t>
            </a:r>
            <a:endParaRPr lang="es-CO" sz="4800" b="1" dirty="0"/>
          </a:p>
        </p:txBody>
      </p:sp>
    </p:spTree>
    <p:extLst>
      <p:ext uri="{BB962C8B-B14F-4D97-AF65-F5344CB8AC3E}">
        <p14:creationId xmlns:p14="http://schemas.microsoft.com/office/powerpoint/2010/main" val="83136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31850" y="741452"/>
            <a:ext cx="10515600" cy="2195543"/>
          </a:xfrm>
        </p:spPr>
        <p:txBody>
          <a:bodyPr/>
          <a:lstStyle/>
          <a:p>
            <a:r>
              <a:rPr lang="es-CO" b="1" u="sng" dirty="0" smtClean="0"/>
              <a:t>Tipos y aspecto físico de los termopares</a:t>
            </a:r>
            <a:endParaRPr lang="es-CO" b="1" u="sng" dirty="0"/>
          </a:p>
        </p:txBody>
      </p:sp>
      <p:sp>
        <p:nvSpPr>
          <p:cNvPr id="5" name="CuadroTexto 4"/>
          <p:cNvSpPr txBox="1"/>
          <p:nvPr/>
        </p:nvSpPr>
        <p:spPr>
          <a:xfrm>
            <a:off x="4031087" y="3501104"/>
            <a:ext cx="7199290" cy="1200329"/>
          </a:xfrm>
          <a:prstGeom prst="rect">
            <a:avLst/>
          </a:prstGeom>
          <a:noFill/>
        </p:spPr>
        <p:txBody>
          <a:bodyPr wrap="square" rtlCol="0">
            <a:spAutoFit/>
          </a:bodyPr>
          <a:lstStyle/>
          <a:p>
            <a:pPr marL="514350" indent="-514350">
              <a:buFont typeface="+mj-lt"/>
              <a:buAutoNum type="arabicPeriod"/>
            </a:pPr>
            <a:r>
              <a:rPr lang="es-CO" sz="3600" dirty="0" smtClean="0"/>
              <a:t>Tipos de Termopares</a:t>
            </a:r>
          </a:p>
          <a:p>
            <a:pPr marL="514350" indent="-514350">
              <a:buFont typeface="+mj-lt"/>
              <a:buAutoNum type="arabicPeriod"/>
            </a:pPr>
            <a:r>
              <a:rPr lang="es-CO" sz="3600" dirty="0" smtClean="0"/>
              <a:t>Aspecto Físico</a:t>
            </a:r>
          </a:p>
        </p:txBody>
      </p:sp>
    </p:spTree>
    <p:extLst>
      <p:ext uri="{BB962C8B-B14F-4D97-AF65-F5344CB8AC3E}">
        <p14:creationId xmlns:p14="http://schemas.microsoft.com/office/powerpoint/2010/main" val="3899533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38200" y="386470"/>
            <a:ext cx="9046029" cy="830997"/>
          </a:xfrm>
          <a:prstGeom prst="rect">
            <a:avLst/>
          </a:prstGeom>
          <a:noFill/>
        </p:spPr>
        <p:txBody>
          <a:bodyPr wrap="square" rtlCol="0">
            <a:spAutoFit/>
          </a:bodyPr>
          <a:lstStyle/>
          <a:p>
            <a:r>
              <a:rPr lang="es-CO" sz="4800" b="1" dirty="0" smtClean="0"/>
              <a:t>1. Tipos de Termopares</a:t>
            </a:r>
            <a:endParaRPr lang="es-CO" sz="4800" b="1" dirty="0"/>
          </a:p>
        </p:txBody>
      </p:sp>
      <p:sp>
        <p:nvSpPr>
          <p:cNvPr id="3" name="Rectángulo 2"/>
          <p:cNvSpPr/>
          <p:nvPr/>
        </p:nvSpPr>
        <p:spPr>
          <a:xfrm>
            <a:off x="838200" y="1493523"/>
            <a:ext cx="10515600" cy="1200329"/>
          </a:xfrm>
          <a:prstGeom prst="rect">
            <a:avLst/>
          </a:prstGeom>
        </p:spPr>
        <p:txBody>
          <a:bodyPr wrap="square">
            <a:spAutoFit/>
          </a:bodyPr>
          <a:lstStyle/>
          <a:p>
            <a:pPr algn="just"/>
            <a:r>
              <a:rPr lang="es-CO" sz="3600" dirty="0" smtClean="0"/>
              <a:t>Depende </a:t>
            </a:r>
            <a:r>
              <a:rPr lang="es-CO" sz="3600" dirty="0"/>
              <a:t>de los materiales y el rango de temperatura</a:t>
            </a:r>
          </a:p>
          <a:p>
            <a:pPr algn="just"/>
            <a:endParaRPr lang="es-CO" sz="3600" dirty="0"/>
          </a:p>
        </p:txBody>
      </p:sp>
    </p:spTree>
    <p:extLst>
      <p:ext uri="{BB962C8B-B14F-4D97-AF65-F5344CB8AC3E}">
        <p14:creationId xmlns:p14="http://schemas.microsoft.com/office/powerpoint/2010/main" val="2613445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38200" y="386470"/>
            <a:ext cx="9046029" cy="830997"/>
          </a:xfrm>
          <a:prstGeom prst="rect">
            <a:avLst/>
          </a:prstGeom>
          <a:noFill/>
        </p:spPr>
        <p:txBody>
          <a:bodyPr wrap="square" rtlCol="0">
            <a:spAutoFit/>
          </a:bodyPr>
          <a:lstStyle/>
          <a:p>
            <a:r>
              <a:rPr lang="es-CO" sz="4800" b="1" dirty="0" smtClean="0"/>
              <a:t>1. Tipos de Termopares</a:t>
            </a:r>
            <a:endParaRPr lang="es-CO" sz="4800" b="1" dirty="0"/>
          </a:p>
        </p:txBody>
      </p:sp>
      <p:graphicFrame>
        <p:nvGraphicFramePr>
          <p:cNvPr id="5" name="Group 226"/>
          <p:cNvGraphicFramePr>
            <a:graphicFrameLocks noGrp="1"/>
          </p:cNvGraphicFramePr>
          <p:nvPr>
            <p:extLst>
              <p:ext uri="{D42A27DB-BD31-4B8C-83A1-F6EECF244321}">
                <p14:modId xmlns:p14="http://schemas.microsoft.com/office/powerpoint/2010/main" val="4109161866"/>
              </p:ext>
            </p:extLst>
          </p:nvPr>
        </p:nvGraphicFramePr>
        <p:xfrm>
          <a:off x="87084" y="1469575"/>
          <a:ext cx="12046859" cy="4799136"/>
        </p:xfrm>
        <a:graphic>
          <a:graphicData uri="http://schemas.openxmlformats.org/drawingml/2006/table">
            <a:tbl>
              <a:tblPr/>
              <a:tblGrid>
                <a:gridCol w="885372">
                  <a:extLst>
                    <a:ext uri="{9D8B030D-6E8A-4147-A177-3AD203B41FA5}">
                      <a16:colId xmlns:a16="http://schemas.microsoft.com/office/drawing/2014/main" val="3692947749"/>
                    </a:ext>
                  </a:extLst>
                </a:gridCol>
                <a:gridCol w="5167086">
                  <a:extLst>
                    <a:ext uri="{9D8B030D-6E8A-4147-A177-3AD203B41FA5}">
                      <a16:colId xmlns:a16="http://schemas.microsoft.com/office/drawing/2014/main" val="3010753906"/>
                    </a:ext>
                  </a:extLst>
                </a:gridCol>
                <a:gridCol w="2540000">
                  <a:extLst>
                    <a:ext uri="{9D8B030D-6E8A-4147-A177-3AD203B41FA5}">
                      <a16:colId xmlns:a16="http://schemas.microsoft.com/office/drawing/2014/main" val="317742446"/>
                    </a:ext>
                  </a:extLst>
                </a:gridCol>
                <a:gridCol w="3454401">
                  <a:extLst>
                    <a:ext uri="{9D8B030D-6E8A-4147-A177-3AD203B41FA5}">
                      <a16:colId xmlns:a16="http://schemas.microsoft.com/office/drawing/2014/main" val="3243288752"/>
                    </a:ext>
                  </a:extLst>
                </a:gridCol>
              </a:tblGrid>
              <a:tr h="85248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15000"/>
                        </a:lnSpc>
                        <a:spcBef>
                          <a:spcPct val="0"/>
                        </a:spcBef>
                        <a:spcAft>
                          <a:spcPts val="0"/>
                        </a:spcAft>
                        <a:buClrTx/>
                        <a:buSzTx/>
                        <a:buFontTx/>
                        <a:buNone/>
                        <a:tabLst/>
                      </a:pPr>
                      <a:r>
                        <a:rPr lang="es-ES" altLang="es-CO" sz="2400" b="1" kern="1200" dirty="0" smtClean="0">
                          <a:solidFill>
                            <a:schemeClr val="bg1"/>
                          </a:solidFill>
                          <a:effectLst/>
                          <a:latin typeface="+mn-lt"/>
                          <a:ea typeface="+mn-ea"/>
                          <a:cs typeface="+mn-cs"/>
                        </a:rPr>
                        <a:t>Tipo</a:t>
                      </a:r>
                    </a:p>
                  </a:txBody>
                  <a:tcPr marL="121354" marR="121354" marT="60678" marB="6067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15000"/>
                        </a:lnSpc>
                        <a:spcBef>
                          <a:spcPct val="0"/>
                        </a:spcBef>
                        <a:spcAft>
                          <a:spcPts val="0"/>
                        </a:spcAft>
                        <a:buClrTx/>
                        <a:buSzTx/>
                        <a:buFontTx/>
                        <a:buNone/>
                        <a:tabLst/>
                      </a:pPr>
                      <a:r>
                        <a:rPr lang="es-ES" altLang="es-CO" sz="2400" b="1" kern="1200" dirty="0" smtClean="0">
                          <a:solidFill>
                            <a:schemeClr val="bg1"/>
                          </a:solidFill>
                          <a:effectLst/>
                          <a:latin typeface="+mn-lt"/>
                          <a:ea typeface="+mn-ea"/>
                          <a:cs typeface="+mn-cs"/>
                        </a:rPr>
                        <a:t>Composición</a:t>
                      </a:r>
                    </a:p>
                    <a:p>
                      <a:pPr marL="0" marR="0" lvl="0" indent="0" algn="ctr" defTabSz="914400" rtl="0" eaLnBrk="1" fontAlgn="base" latinLnBrk="0" hangingPunct="1">
                        <a:lnSpc>
                          <a:spcPct val="115000"/>
                        </a:lnSpc>
                        <a:spcBef>
                          <a:spcPct val="0"/>
                        </a:spcBef>
                        <a:spcAft>
                          <a:spcPts val="0"/>
                        </a:spcAft>
                        <a:buClrTx/>
                        <a:buSzTx/>
                        <a:buFontTx/>
                        <a:buNone/>
                        <a:tabLst/>
                      </a:pPr>
                      <a:r>
                        <a:rPr lang="es-ES" altLang="es-CO" sz="2400" b="1" kern="1200" dirty="0" smtClean="0">
                          <a:solidFill>
                            <a:schemeClr val="bg1"/>
                          </a:solidFill>
                          <a:effectLst/>
                          <a:latin typeface="+mn-lt"/>
                          <a:ea typeface="+mn-ea"/>
                          <a:cs typeface="+mn-cs"/>
                        </a:rPr>
                        <a:t>(terminal positivo - negativo)</a:t>
                      </a:r>
                    </a:p>
                  </a:txBody>
                  <a:tcPr marL="121354" marR="121354" marT="60678" marB="6067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15000"/>
                        </a:lnSpc>
                        <a:spcBef>
                          <a:spcPct val="0"/>
                        </a:spcBef>
                        <a:spcAft>
                          <a:spcPts val="0"/>
                        </a:spcAft>
                        <a:buClrTx/>
                        <a:buSzTx/>
                        <a:buFontTx/>
                        <a:buNone/>
                        <a:tabLst/>
                      </a:pPr>
                      <a:r>
                        <a:rPr lang="es-ES" altLang="es-CO" sz="2400" b="1" kern="1200" dirty="0" smtClean="0">
                          <a:solidFill>
                            <a:schemeClr val="bg1"/>
                          </a:solidFill>
                          <a:effectLst/>
                          <a:latin typeface="+mn-lt"/>
                          <a:ea typeface="+mn-ea"/>
                          <a:cs typeface="+mn-cs"/>
                        </a:rPr>
                        <a:t>Campo de medida (Zona Lineal)</a:t>
                      </a:r>
                    </a:p>
                  </a:txBody>
                  <a:tcPr marL="121354" marR="121354" marT="60678" marB="6067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15000"/>
                        </a:lnSpc>
                        <a:spcBef>
                          <a:spcPct val="0"/>
                        </a:spcBef>
                        <a:spcAft>
                          <a:spcPts val="0"/>
                        </a:spcAft>
                        <a:buClrTx/>
                        <a:buSzTx/>
                        <a:buFontTx/>
                        <a:buNone/>
                        <a:tabLst/>
                      </a:pPr>
                      <a:r>
                        <a:rPr lang="es-ES" altLang="es-CO" sz="2400" b="1" kern="1200" dirty="0" smtClean="0">
                          <a:solidFill>
                            <a:schemeClr val="bg1"/>
                          </a:solidFill>
                          <a:effectLst/>
                          <a:latin typeface="+mn-lt"/>
                          <a:ea typeface="+mn-ea"/>
                          <a:cs typeface="+mn-cs"/>
                        </a:rPr>
                        <a:t>Sensibilidad (a </a:t>
                      </a:r>
                      <a:r>
                        <a:rPr lang="es-ES" altLang="es-CO" sz="2400" b="1" kern="1200" dirty="0" err="1" smtClean="0">
                          <a:solidFill>
                            <a:schemeClr val="bg1"/>
                          </a:solidFill>
                          <a:effectLst/>
                          <a:latin typeface="+mn-lt"/>
                          <a:ea typeface="+mn-ea"/>
                          <a:cs typeface="+mn-cs"/>
                        </a:rPr>
                        <a:t>25ºC</a:t>
                      </a:r>
                      <a:r>
                        <a:rPr lang="es-ES" altLang="es-CO" sz="2400" b="1" kern="1200" dirty="0" smtClean="0">
                          <a:solidFill>
                            <a:schemeClr val="bg1"/>
                          </a:solidFill>
                          <a:effectLst/>
                          <a:latin typeface="+mn-lt"/>
                          <a:ea typeface="+mn-ea"/>
                          <a:cs typeface="+mn-cs"/>
                        </a:rPr>
                        <a:t>)</a:t>
                      </a:r>
                    </a:p>
                  </a:txBody>
                  <a:tcPr marL="121354" marR="121354" marT="60678" marB="6067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2987446549"/>
                  </a:ext>
                </a:extLst>
              </a:tr>
              <a:tr h="4449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J</a:t>
                      </a:r>
                      <a:endParaRPr kumimoji="0" lang="es-ES" altLang="es-CO" sz="2800" b="1" i="0" u="none" strike="noStrike" cap="none" normalizeH="0" baseline="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a:lnSpc>
                          <a:spcPct val="115000"/>
                        </a:lnSpc>
                        <a:spcAft>
                          <a:spcPts val="0"/>
                        </a:spcAft>
                      </a:pPr>
                      <a:r>
                        <a:rPr kumimoji="0" lang="es-CO" sz="2800" b="0" i="0" u="none" strike="noStrike" kern="1200" cap="none" normalizeH="0" baseline="0">
                          <a:ln>
                            <a:noFill/>
                          </a:ln>
                          <a:solidFill>
                            <a:schemeClr val="tx1"/>
                          </a:solidFill>
                          <a:effectLst/>
                          <a:latin typeface="Arial" panose="020B0604020202020204" pitchFamily="34" charset="0"/>
                          <a:ea typeface="+mn-ea"/>
                          <a:cs typeface="Times New Roman" panose="02020603050405020304" pitchFamily="18" charset="0"/>
                        </a:rPr>
                        <a:t>Hierro – constantan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0 a </a:t>
                      </a:r>
                      <a:r>
                        <a:rPr kumimoji="0" lang="es-ES"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760ºC</a:t>
                      </a:r>
                      <a:endParaRPr kumimoji="0" lang="es-ES" altLang="es-CO" sz="2800" b="0" i="0" u="none" strike="noStrike" cap="none" normalizeH="0" baseline="0" dirty="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51,5 </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rPr>
                        <a:t></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V/ºC</a:t>
                      </a:r>
                      <a:endPar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6376154"/>
                  </a:ext>
                </a:extLst>
              </a:tr>
              <a:tr h="4449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a:t>
                      </a:r>
                      <a:endParaRPr kumimoji="0" lang="es-ES" altLang="es-CO" sz="2800" b="1" i="0" u="none" strike="noStrike" cap="none" normalizeH="0" baseline="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a:lnSpc>
                          <a:spcPct val="115000"/>
                        </a:lnSpc>
                        <a:spcAft>
                          <a:spcPts val="0"/>
                        </a:spcAft>
                      </a:pPr>
                      <a:r>
                        <a:rPr kumimoji="0" lang="es-CO" sz="2800" b="0" i="0" u="none" strike="noStrike" kern="1200" cap="none" normalizeH="0" baseline="0">
                          <a:ln>
                            <a:noFill/>
                          </a:ln>
                          <a:solidFill>
                            <a:schemeClr val="tx1"/>
                          </a:solidFill>
                          <a:effectLst/>
                          <a:latin typeface="Arial" panose="020B0604020202020204" pitchFamily="34" charset="0"/>
                          <a:ea typeface="+mn-ea"/>
                          <a:cs typeface="Times New Roman" panose="02020603050405020304" pitchFamily="18" charset="0"/>
                        </a:rPr>
                        <a:t>Cromel – Alumel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-200 a </a:t>
                      </a:r>
                      <a:r>
                        <a:rPr kumimoji="0" lang="es-ES"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1250ºC</a:t>
                      </a:r>
                      <a:endParaRPr kumimoji="0" lang="es-ES" altLang="es-CO" sz="2800" b="0" i="0" u="none" strike="noStrike" cap="none" normalizeH="0" baseline="0" dirty="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40,5 </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rPr>
                        <a:t></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V/ºC</a:t>
                      </a:r>
                      <a:endPar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0942796"/>
                  </a:ext>
                </a:extLst>
              </a:tr>
              <a:tr h="4449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a:t>
                      </a:r>
                      <a:endParaRPr kumimoji="0" lang="es-ES" altLang="es-CO" sz="2800" b="1" i="0" u="none" strike="noStrike" cap="none" normalizeH="0" baseline="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a:lnSpc>
                          <a:spcPct val="115000"/>
                        </a:lnSpc>
                        <a:spcAft>
                          <a:spcPts val="0"/>
                        </a:spcAft>
                      </a:pPr>
                      <a:r>
                        <a:rPr kumimoji="0" lang="es-CO" sz="2800" b="0" i="0" u="none" strike="noStrike" kern="1200" cap="none" normalizeH="0" baseline="0">
                          <a:ln>
                            <a:noFill/>
                          </a:ln>
                          <a:solidFill>
                            <a:schemeClr val="tx1"/>
                          </a:solidFill>
                          <a:effectLst/>
                          <a:latin typeface="Arial" panose="020B0604020202020204" pitchFamily="34" charset="0"/>
                          <a:ea typeface="+mn-ea"/>
                          <a:cs typeface="Times New Roman" panose="02020603050405020304" pitchFamily="18" charset="0"/>
                        </a:rPr>
                        <a:t>Nicrosil – Nisil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0 a </a:t>
                      </a:r>
                      <a:r>
                        <a:rPr kumimoji="0" lang="es-ES"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1260ºC</a:t>
                      </a:r>
                      <a:endParaRPr kumimoji="0" lang="es-ES" altLang="es-CO" sz="2800" b="0" i="0" u="none" strike="noStrike" cap="none" normalizeH="0" baseline="0" dirty="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26</a:t>
                      </a:r>
                      <a:r>
                        <a:rPr kumimoji="0" lang="en-GB"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,5 </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rPr>
                        <a:t></a:t>
                      </a:r>
                      <a:r>
                        <a:rPr kumimoji="0" lang="en-GB"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V/ºC</a:t>
                      </a:r>
                      <a:endParaRPr kumimoji="0" lang="en-GB"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7816102"/>
                  </a:ext>
                </a:extLst>
              </a:tr>
              <a:tr h="4449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s-CO" sz="2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a:t>
                      </a:r>
                      <a:endParaRPr kumimoji="0" lang="en-GB" altLang="es-CO" sz="2800" b="1" i="0" u="none" strike="noStrike" cap="none" normalizeH="0" baseline="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a:lnSpc>
                          <a:spcPct val="115000"/>
                        </a:lnSpc>
                        <a:spcAft>
                          <a:spcPts val="0"/>
                        </a:spcAft>
                      </a:pPr>
                      <a:r>
                        <a:rPr kumimoji="0" lang="es-CO" sz="2800" b="0" i="0" u="none" strike="noStrike" kern="1200" cap="none" normalizeH="0" baseline="0" dirty="0">
                          <a:ln>
                            <a:noFill/>
                          </a:ln>
                          <a:solidFill>
                            <a:schemeClr val="tx1"/>
                          </a:solidFill>
                          <a:effectLst/>
                          <a:latin typeface="Arial" panose="020B0604020202020204" pitchFamily="34" charset="0"/>
                          <a:ea typeface="+mn-ea"/>
                          <a:cs typeface="Times New Roman" panose="02020603050405020304" pitchFamily="18" charset="0"/>
                        </a:rPr>
                        <a:t>Cobre – </a:t>
                      </a:r>
                      <a:r>
                        <a:rPr kumimoji="0" lang="es-CO" sz="2800" b="0" i="0" u="none" strike="noStrike" kern="1200" cap="none" normalizeH="0" baseline="0" dirty="0" err="1">
                          <a:ln>
                            <a:noFill/>
                          </a:ln>
                          <a:solidFill>
                            <a:schemeClr val="tx1"/>
                          </a:solidFill>
                          <a:effectLst/>
                          <a:latin typeface="Arial" panose="020B0604020202020204" pitchFamily="34" charset="0"/>
                          <a:ea typeface="+mn-ea"/>
                          <a:cs typeface="Times New Roman" panose="02020603050405020304" pitchFamily="18" charset="0"/>
                        </a:rPr>
                        <a:t>Constantan</a:t>
                      </a:r>
                      <a:endParaRPr kumimoji="0" lang="es-CO" sz="2800" b="0" i="0" u="none" strike="noStrike" kern="1200" cap="none" normalizeH="0" baseline="0" dirty="0">
                        <a:ln>
                          <a:noFill/>
                        </a:ln>
                        <a:solidFill>
                          <a:schemeClr val="tx1"/>
                        </a:solidFill>
                        <a:effectLst/>
                        <a:latin typeface="Arial" panose="020B0604020202020204" pitchFamily="34"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-200 a </a:t>
                      </a:r>
                      <a:r>
                        <a:rPr kumimoji="0" lang="es-ES"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350ºC</a:t>
                      </a:r>
                      <a:endParaRPr kumimoji="0" lang="es-ES" altLang="es-CO" sz="2800" b="0" i="0" u="none" strike="noStrike" cap="none" normalizeH="0" baseline="0" dirty="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41,0 </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rPr>
                        <a:t></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V/ºC</a:t>
                      </a:r>
                      <a:endPar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627483"/>
                  </a:ext>
                </a:extLst>
              </a:tr>
              <a:tr h="4449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R</a:t>
                      </a:r>
                      <a:endParaRPr kumimoji="0" lang="es-ES" altLang="es-CO" sz="2800" b="1" i="0" u="none" strike="noStrike" cap="none" normalizeH="0" baseline="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13%Pt</a:t>
                      </a:r>
                      <a:r>
                        <a:rPr kumimoji="0" lang="en-GB"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GB"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87%Rh</a:t>
                      </a:r>
                      <a:r>
                        <a:rPr kumimoji="0" lang="en-GB"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 Pt</a:t>
                      </a:r>
                      <a:endParaRPr kumimoji="0" lang="en-GB" altLang="es-CO" sz="2800" b="0" i="0" u="none" strike="noStrike" cap="none" normalizeH="0" baseline="0" dirty="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 a 1450ºC</a:t>
                      </a:r>
                      <a:endParaRPr kumimoji="0" lang="en-GB" altLang="es-CO" sz="2800" b="0" i="0" u="none" strike="noStrike" cap="none" normalizeH="0" baseline="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6 </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rPr>
                        <a:t></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V/ºC</a:t>
                      </a:r>
                      <a:endPar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7462019"/>
                  </a:ext>
                </a:extLst>
              </a:tr>
              <a:tr h="4449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s-CO" sz="28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a:t>
                      </a:r>
                      <a:endParaRPr kumimoji="0" lang="en-GB" altLang="es-CO" sz="2800" b="1" i="0" u="none" strike="noStrike" cap="none" normalizeH="0" baseline="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10%Pt</a:t>
                      </a:r>
                      <a:r>
                        <a:rPr kumimoji="0" lang="en-GB"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GB"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90%Rh</a:t>
                      </a:r>
                      <a:r>
                        <a:rPr kumimoji="0" lang="en-GB"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 Pt</a:t>
                      </a:r>
                      <a:endParaRPr kumimoji="0" lang="en-GB" altLang="es-CO" sz="2800" b="0" i="0" u="none" strike="noStrike" cap="none" normalizeH="0" baseline="0" dirty="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0 a 1450ºC</a:t>
                      </a:r>
                      <a:endParaRPr kumimoji="0" lang="en-GB" altLang="es-CO" sz="2800" b="0" i="0" u="none" strike="noStrike" cap="none" normalizeH="0" baseline="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6 </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rPr>
                        <a:t></a:t>
                      </a:r>
                      <a:r>
                        <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V/ºC</a:t>
                      </a:r>
                      <a:endParaRPr kumimoji="0" lang="es-ES" altLang="es-CO" sz="2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0283294"/>
                  </a:ext>
                </a:extLst>
              </a:tr>
              <a:tr h="4449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s-CO" sz="28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B</a:t>
                      </a:r>
                      <a:endParaRPr kumimoji="0" lang="en-GB" altLang="es-CO" sz="2800" b="1" i="0" u="none" strike="noStrike" cap="none" normalizeH="0" baseline="0" dirty="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30%Pt</a:t>
                      </a:r>
                      <a:r>
                        <a:rPr kumimoji="0" lang="en-GB"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GB"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70%Rh</a:t>
                      </a:r>
                      <a:r>
                        <a:rPr kumimoji="0" lang="en-GB"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 </a:t>
                      </a:r>
                      <a:r>
                        <a:rPr kumimoji="0" lang="en-GB"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6%Pt</a:t>
                      </a:r>
                      <a:r>
                        <a:rPr kumimoji="0" lang="en-GB"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r>
                        <a:rPr kumimoji="0" lang="en-GB"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94%Rh</a:t>
                      </a:r>
                      <a:endParaRPr kumimoji="0" lang="en-GB" altLang="es-CO" sz="2800" b="0" i="0" u="none" strike="noStrike" cap="none" normalizeH="0" baseline="0" dirty="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800 a </a:t>
                      </a:r>
                      <a:r>
                        <a:rPr kumimoji="0" lang="es-ES"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1800ºC</a:t>
                      </a:r>
                      <a:endParaRPr kumimoji="0" lang="es-ES" altLang="es-CO" sz="2800" b="0" i="0" u="none" strike="noStrike" cap="none" normalizeH="0" baseline="0" dirty="0" smtClean="0">
                        <a:ln>
                          <a:noFill/>
                        </a:ln>
                        <a:solidFill>
                          <a:schemeClr val="tx1"/>
                        </a:solidFill>
                        <a:effectLst/>
                        <a:latin typeface="Arial" panose="020B0604020202020204" pitchFamily="34" charset="0"/>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9 </a:t>
                      </a: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rPr>
                        <a:t></a:t>
                      </a: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V/</a:t>
                      </a:r>
                      <a:r>
                        <a:rPr kumimoji="0" lang="es-ES"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ºC</a:t>
                      </a: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 1000 </a:t>
                      </a:r>
                      <a:r>
                        <a:rPr kumimoji="0" lang="es-ES" altLang="es-CO" sz="2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ºC</a:t>
                      </a:r>
                      <a:r>
                        <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a:t>
                      </a:r>
                      <a:endParaRPr kumimoji="0" lang="es-ES" altLang="es-CO" sz="2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endParaRPr>
                    </a:p>
                  </a:txBody>
                  <a:tcPr marL="121354" marR="121354" marT="60678" marB="60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0206937"/>
                  </a:ext>
                </a:extLst>
              </a:tr>
            </a:tbl>
          </a:graphicData>
        </a:graphic>
      </p:graphicFrame>
    </p:spTree>
    <p:extLst>
      <p:ext uri="{BB962C8B-B14F-4D97-AF65-F5344CB8AC3E}">
        <p14:creationId xmlns:p14="http://schemas.microsoft.com/office/powerpoint/2010/main" val="357678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02"/>
          <p:cNvGraphicFramePr>
            <a:graphicFrameLocks noGrp="1"/>
          </p:cNvGraphicFramePr>
          <p:nvPr>
            <p:extLst>
              <p:ext uri="{D42A27DB-BD31-4B8C-83A1-F6EECF244321}">
                <p14:modId xmlns:p14="http://schemas.microsoft.com/office/powerpoint/2010/main" val="4109911596"/>
              </p:ext>
            </p:extLst>
          </p:nvPr>
        </p:nvGraphicFramePr>
        <p:xfrm>
          <a:off x="221795" y="385308"/>
          <a:ext cx="11723462" cy="6134612"/>
        </p:xfrm>
        <a:graphic>
          <a:graphicData uri="http://schemas.openxmlformats.org/drawingml/2006/table">
            <a:tbl>
              <a:tblPr/>
              <a:tblGrid>
                <a:gridCol w="1254541">
                  <a:extLst>
                    <a:ext uri="{9D8B030D-6E8A-4147-A177-3AD203B41FA5}">
                      <a16:colId xmlns:a16="http://schemas.microsoft.com/office/drawing/2014/main" val="3550327175"/>
                    </a:ext>
                  </a:extLst>
                </a:gridCol>
                <a:gridCol w="10468921">
                  <a:extLst>
                    <a:ext uri="{9D8B030D-6E8A-4147-A177-3AD203B41FA5}">
                      <a16:colId xmlns:a16="http://schemas.microsoft.com/office/drawing/2014/main" val="2229715897"/>
                    </a:ext>
                  </a:extLst>
                </a:gridCol>
              </a:tblGrid>
              <a:tr h="58456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15000"/>
                        </a:lnSpc>
                        <a:spcBef>
                          <a:spcPct val="0"/>
                        </a:spcBef>
                        <a:spcAft>
                          <a:spcPts val="0"/>
                        </a:spcAft>
                        <a:buClrTx/>
                        <a:buSzTx/>
                        <a:buFontTx/>
                        <a:buNone/>
                        <a:tabLst/>
                      </a:pPr>
                      <a:r>
                        <a:rPr lang="es-ES" altLang="es-CO" sz="2400" b="1" kern="1200" smtClean="0">
                          <a:solidFill>
                            <a:schemeClr val="bg1"/>
                          </a:solidFill>
                          <a:effectLst/>
                          <a:latin typeface="+mn-lt"/>
                          <a:ea typeface="+mn-ea"/>
                          <a:cs typeface="+mn-cs"/>
                        </a:rPr>
                        <a:t>Tipo</a:t>
                      </a: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15000"/>
                        </a:lnSpc>
                        <a:spcBef>
                          <a:spcPct val="0"/>
                        </a:spcBef>
                        <a:spcAft>
                          <a:spcPts val="0"/>
                        </a:spcAft>
                        <a:buClrTx/>
                        <a:buSzTx/>
                        <a:buFontTx/>
                        <a:buNone/>
                        <a:tabLst/>
                      </a:pPr>
                      <a:r>
                        <a:rPr lang="es-ES" altLang="es-CO" sz="2400" b="1" kern="1200" dirty="0" smtClean="0">
                          <a:solidFill>
                            <a:schemeClr val="bg1"/>
                          </a:solidFill>
                          <a:effectLst/>
                          <a:latin typeface="+mn-lt"/>
                          <a:ea typeface="+mn-ea"/>
                          <a:cs typeface="+mn-cs"/>
                        </a:rPr>
                        <a:t>Aplicación</a:t>
                      </a: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2903599109"/>
                  </a:ext>
                </a:extLst>
              </a:tr>
              <a:tr h="1239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J</a:t>
                      </a:r>
                      <a:endParaRPr kumimoji="0" lang="es-ES" altLang="es-CO" sz="2400" b="1" i="0" u="none" strike="noStrike" cap="none" normalizeH="0" baseline="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Apropiado para atmósferas inertes o reductoras. Las atmósferas oxidantes disminuyen la vida útil debido a la presencia de hierro en el termopar que, además, se oxida muy rápidamente por encima de </a:t>
                      </a:r>
                      <a:r>
                        <a:rPr kumimoji="0" lang="es-ES" altLang="es-CO" sz="20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538ºC</a:t>
                      </a: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No es adecuado para bajas temperaturas (por debajo de </a:t>
                      </a:r>
                      <a:r>
                        <a:rPr kumimoji="0" lang="es-ES" altLang="es-CO" sz="20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0ºC</a:t>
                      </a: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a:t>
                      </a:r>
                      <a:endParaRPr kumimoji="0" lang="es-ES" altLang="es-CO" sz="2000" b="0" i="0" u="none" strike="noStrike" cap="none" normalizeH="0" baseline="0" dirty="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1602038"/>
                  </a:ext>
                </a:extLst>
              </a:tr>
              <a:tr h="95595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K</a:t>
                      </a:r>
                      <a:endParaRPr kumimoji="0" lang="es-ES" altLang="es-CO" sz="2400" b="1" i="0" u="none" strike="noStrike" cap="none" normalizeH="0" baseline="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Muy utilizado por encima de </a:t>
                      </a:r>
                      <a:r>
                        <a:rPr kumimoji="0" lang="es-ES" altLang="es-CO" sz="20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538ºC</a:t>
                      </a: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debido a las limitaciones del termopar de tipo J. El cromo tiende a oxidarse ante la presencia de oxígeno lo que puede llevar a importantes derivas en el margen de 816 a </a:t>
                      </a:r>
                      <a:r>
                        <a:rPr kumimoji="0" lang="es-ES" altLang="es-CO" sz="20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1038ºC</a:t>
                      </a: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a:t>
                      </a:r>
                      <a:endParaRPr kumimoji="0" lang="es-ES" altLang="es-CO" sz="2000" b="0" i="0" u="none" strike="noStrike" cap="none" normalizeH="0" baseline="0" dirty="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9535214"/>
                  </a:ext>
                </a:extLst>
              </a:tr>
              <a:tr h="38486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N</a:t>
                      </a:r>
                      <a:endParaRPr kumimoji="0" lang="es-ES" altLang="es-CO" sz="2400" b="1" i="0" u="none" strike="noStrike" cap="none" normalizeH="0" baseline="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Se utiliza en aplicaciones donde el termopar de tipo K tiene problemas de oxidación.</a:t>
                      </a:r>
                      <a:endParaRPr kumimoji="0" lang="es-ES" altLang="es-CO" sz="2000" b="0" i="0" u="none" strike="noStrike" cap="none" normalizeH="0" baseline="0" dirty="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9562784"/>
                  </a:ext>
                </a:extLst>
              </a:tr>
              <a:tr h="3894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a:t>
                      </a:r>
                      <a:endParaRPr kumimoji="0" lang="es-ES" altLang="es-CO" sz="2400" b="1" i="0" u="none" strike="noStrike" cap="none" normalizeH="0" baseline="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Adecuado para atmósferas oxidantes, inertes y reductoras.</a:t>
                      </a:r>
                      <a:endParaRPr kumimoji="0" lang="es-ES" altLang="es-CO" sz="2000" b="0" i="0" u="none" strike="noStrike" cap="none" normalizeH="0" baseline="0" dirty="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647712"/>
                  </a:ext>
                </a:extLst>
              </a:tr>
              <a:tr h="1545112">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400" b="1"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R, S</a:t>
                      </a:r>
                      <a:endParaRPr kumimoji="0" lang="es-ES" altLang="es-CO" sz="2400" b="1" i="0" u="none" strike="noStrike" cap="none" normalizeH="0" baseline="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Recomendados para altas temperaturas. El de tipo R se utiliza industrialmente mientras que el S en laboratorios. El uso continuado a altas temperaturas provoca el crecimiento del granulado y puede sufrir una ruptura mecánica. Deben protegerse con tubos no metálicos y aislantes cerámicos. Tienden a </a:t>
                      </a:r>
                      <a:r>
                        <a:rPr kumimoji="0" lang="es-ES" altLang="es-CO" sz="20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descalibrarse</a:t>
                      </a: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debido a la difusión del rodio a la rama de platino puro y a su volatilización.</a:t>
                      </a:r>
                      <a:endParaRPr kumimoji="0" lang="es-ES" altLang="es-CO" sz="2000" b="0" i="0" u="none" strike="noStrike" cap="none" normalizeH="0" baseline="0" dirty="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9095310"/>
                  </a:ext>
                </a:extLst>
              </a:tr>
              <a:tr h="67270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altLang="es-CO" sz="2400" b="1"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B</a:t>
                      </a:r>
                      <a:endParaRPr kumimoji="0" lang="es-ES" altLang="es-CO" sz="2400" b="1" i="0" u="none" strike="noStrike" cap="none" normalizeH="0" baseline="0" dirty="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altLang="es-CO" sz="20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Semejante a los tipos R y S aunque el límite de temperatura es mayor y es menos susceptible al crecimiento del granulado.</a:t>
                      </a:r>
                      <a:endParaRPr kumimoji="0" lang="es-ES" altLang="es-CO" sz="2000" b="0" i="0" u="none" strike="noStrike" cap="none" normalizeH="0" baseline="0" dirty="0" smtClean="0">
                        <a:ln>
                          <a:noFill/>
                        </a:ln>
                        <a:solidFill>
                          <a:schemeClr val="tx1"/>
                        </a:solidFill>
                        <a:effectLst/>
                        <a:latin typeface="Arial" panose="020B0604020202020204" pitchFamily="34" charset="0"/>
                      </a:endParaRPr>
                    </a:p>
                  </a:txBody>
                  <a:tcPr marL="91888" marR="91888" marT="45944" marB="45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6918258"/>
                  </a:ext>
                </a:extLst>
              </a:tr>
            </a:tbl>
          </a:graphicData>
        </a:graphic>
      </p:graphicFrame>
    </p:spTree>
    <p:extLst>
      <p:ext uri="{BB962C8B-B14F-4D97-AF65-F5344CB8AC3E}">
        <p14:creationId xmlns:p14="http://schemas.microsoft.com/office/powerpoint/2010/main" val="177344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38200" y="386470"/>
            <a:ext cx="10294257" cy="830997"/>
          </a:xfrm>
          <a:prstGeom prst="rect">
            <a:avLst/>
          </a:prstGeom>
          <a:noFill/>
        </p:spPr>
        <p:txBody>
          <a:bodyPr wrap="square" rtlCol="0">
            <a:spAutoFit/>
          </a:bodyPr>
          <a:lstStyle/>
          <a:p>
            <a:r>
              <a:rPr lang="es-CO" sz="4800" b="1" dirty="0" smtClean="0"/>
              <a:t>1. Tipos de Termopares </a:t>
            </a:r>
            <a:r>
              <a:rPr lang="es-CO" sz="4800" b="1" i="1" dirty="0" smtClean="0"/>
              <a:t>(rango lineal)</a:t>
            </a:r>
            <a:endParaRPr lang="es-CO" sz="4800" b="1" i="1" dirty="0"/>
          </a:p>
        </p:txBody>
      </p:sp>
      <p:graphicFrame>
        <p:nvGraphicFramePr>
          <p:cNvPr id="6" name="Object 6"/>
          <p:cNvGraphicFramePr>
            <a:graphicFrameLocks noChangeAspect="1"/>
          </p:cNvGraphicFramePr>
          <p:nvPr>
            <p:extLst>
              <p:ext uri="{D42A27DB-BD31-4B8C-83A1-F6EECF244321}">
                <p14:modId xmlns:p14="http://schemas.microsoft.com/office/powerpoint/2010/main" val="1091414200"/>
              </p:ext>
            </p:extLst>
          </p:nvPr>
        </p:nvGraphicFramePr>
        <p:xfrm>
          <a:off x="2424919" y="1268413"/>
          <a:ext cx="7459310" cy="5589587"/>
        </p:xfrm>
        <a:graphic>
          <a:graphicData uri="http://schemas.openxmlformats.org/presentationml/2006/ole">
            <mc:AlternateContent xmlns:mc="http://schemas.openxmlformats.org/markup-compatibility/2006">
              <mc:Choice xmlns:v="urn:schemas-microsoft-com:vml" Requires="v">
                <p:oleObj spid="_x0000_s158761" name="Visio" r:id="rId3" imgW="3125419" imgH="2382012" progId="Visio.Drawing.6">
                  <p:embed/>
                </p:oleObj>
              </mc:Choice>
              <mc:Fallback>
                <p:oleObj name="Visio" r:id="rId3" imgW="3125419" imgH="2382012" progId="Visio.Drawing.6">
                  <p:embed/>
                  <p:pic>
                    <p:nvPicPr>
                      <p:cNvPr id="153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919" y="1268413"/>
                        <a:ext cx="7459310" cy="5589587"/>
                      </a:xfrm>
                      <a:prstGeom prst="rect">
                        <a:avLst/>
                      </a:prstGeom>
                      <a:noFill/>
                    </p:spPr>
                  </p:pic>
                </p:oleObj>
              </mc:Fallback>
            </mc:AlternateContent>
          </a:graphicData>
        </a:graphic>
      </p:graphicFrame>
    </p:spTree>
    <p:extLst>
      <p:ext uri="{BB962C8B-B14F-4D97-AF65-F5344CB8AC3E}">
        <p14:creationId xmlns:p14="http://schemas.microsoft.com/office/powerpoint/2010/main" val="670140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683096280"/>
              </p:ext>
            </p:extLst>
          </p:nvPr>
        </p:nvGraphicFramePr>
        <p:xfrm>
          <a:off x="967073" y="1439234"/>
          <a:ext cx="10149904" cy="2898601"/>
        </p:xfrm>
        <a:graphic>
          <a:graphicData uri="http://schemas.openxmlformats.org/presentationml/2006/ole">
            <mc:AlternateContent xmlns:mc="http://schemas.openxmlformats.org/markup-compatibility/2006">
              <mc:Choice xmlns:v="urn:schemas-microsoft-com:vml" Requires="v">
                <p:oleObj spid="_x0000_s159806" name="Visio" r:id="rId3" imgW="2716269" imgH="845248" progId="Visio.Drawing.6">
                  <p:embed/>
                </p:oleObj>
              </mc:Choice>
              <mc:Fallback>
                <p:oleObj name="Visio" r:id="rId3" imgW="2716269" imgH="845248" progId="Visio.Drawing.6">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073" y="1439234"/>
                        <a:ext cx="10149904" cy="289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4"/>
          <p:cNvSpPr>
            <a:spLocks noChangeArrowheads="1"/>
          </p:cNvSpPr>
          <p:nvPr/>
        </p:nvSpPr>
        <p:spPr bwMode="auto">
          <a:xfrm>
            <a:off x="1992313" y="188913"/>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s-ES" altLang="es-CO" sz="4000" b="1" u="sng" dirty="0">
                <a:solidFill>
                  <a:srgbClr val="FF0000"/>
                </a:solidFill>
                <a:latin typeface="Arial Narrow" panose="020B0606020202030204" pitchFamily="34" charset="0"/>
                <a:cs typeface="Times New Roman" panose="02020603050405020304" pitchFamily="18" charset="0"/>
              </a:rPr>
              <a:t>Carcasa y conectores isotérmicos</a:t>
            </a:r>
            <a:endParaRPr lang="es-ES_tradnl" altLang="es-CO" sz="4000" b="1" u="sng" dirty="0">
              <a:solidFill>
                <a:srgbClr val="FF0000"/>
              </a:solidFill>
              <a:latin typeface="Arial Narrow" panose="020B0606020202030204" pitchFamily="34" charset="0"/>
              <a:cs typeface="Times New Roman"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2936593689"/>
              </p:ext>
            </p:extLst>
          </p:nvPr>
        </p:nvGraphicFramePr>
        <p:xfrm>
          <a:off x="1349931" y="4560977"/>
          <a:ext cx="9347677" cy="1781175"/>
        </p:xfrm>
        <a:graphic>
          <a:graphicData uri="http://schemas.openxmlformats.org/presentationml/2006/ole">
            <mc:AlternateContent xmlns:mc="http://schemas.openxmlformats.org/markup-compatibility/2006">
              <mc:Choice xmlns:v="urn:schemas-microsoft-com:vml" Requires="v">
                <p:oleObj spid="_x0000_s159807" name="Visio" r:id="rId5" imgW="3787287" imgH="721862" progId="Visio.Drawing.11">
                  <p:embed/>
                </p:oleObj>
              </mc:Choice>
              <mc:Fallback>
                <p:oleObj name="Visio" r:id="rId5" imgW="3787287" imgH="721862" progId="Visio.Drawing.11">
                  <p:embed/>
                  <p:pic>
                    <p:nvPicPr>
                      <p:cNvPr id="174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931" y="4560977"/>
                        <a:ext cx="9347677"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0" y="6335183"/>
            <a:ext cx="2881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s-ES" altLang="es-CO" sz="1600" b="1" dirty="0">
                <a:cs typeface="Arial" panose="020B0604020202020204" pitchFamily="34" charset="0"/>
              </a:rPr>
              <a:t>© </a:t>
            </a:r>
            <a:r>
              <a:rPr lang="es-ES" altLang="es-CO" sz="1600" b="1" dirty="0" err="1">
                <a:cs typeface="Arial" panose="020B0604020202020204" pitchFamily="34" charset="0"/>
              </a:rPr>
              <a:t>ITES</a:t>
            </a:r>
            <a:r>
              <a:rPr lang="es-ES" altLang="es-CO" sz="1600" b="1" dirty="0">
                <a:cs typeface="Arial" panose="020B0604020202020204" pitchFamily="34" charset="0"/>
              </a:rPr>
              <a:t>-Paraninfo</a:t>
            </a:r>
            <a:endParaRPr lang="en-US" altLang="es-CO" sz="1600" b="1" dirty="0">
              <a:cs typeface="Arial" panose="020B0604020202020204" pitchFamily="34" charset="0"/>
            </a:endParaRPr>
          </a:p>
        </p:txBody>
      </p:sp>
    </p:spTree>
    <p:extLst>
      <p:ext uri="{BB962C8B-B14F-4D97-AF65-F5344CB8AC3E}">
        <p14:creationId xmlns:p14="http://schemas.microsoft.com/office/powerpoint/2010/main" val="70004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38200" y="386470"/>
            <a:ext cx="9046029" cy="830997"/>
          </a:xfrm>
          <a:prstGeom prst="rect">
            <a:avLst/>
          </a:prstGeom>
          <a:noFill/>
        </p:spPr>
        <p:txBody>
          <a:bodyPr wrap="square" rtlCol="0">
            <a:spAutoFit/>
          </a:bodyPr>
          <a:lstStyle/>
          <a:p>
            <a:r>
              <a:rPr lang="es-CO" sz="4800" b="1" dirty="0" smtClean="0"/>
              <a:t>2. Aspecto Físico</a:t>
            </a:r>
            <a:endParaRPr lang="es-CO" sz="4800" b="1" dirty="0"/>
          </a:p>
        </p:txBody>
      </p:sp>
      <p:pic>
        <p:nvPicPr>
          <p:cNvPr id="160774" name="Picture 6" descr="http://1.bp.blogspot.com/-Wd8A4jLX4SE/Tdk39j43SEI/AAAAAAAAAC0/qwYlgapUzHE/s1600/son-termopar_espec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79155"/>
            <a:ext cx="7510083" cy="41023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8962623" y="3414847"/>
            <a:ext cx="2885941" cy="830997"/>
          </a:xfrm>
          <a:prstGeom prst="rect">
            <a:avLst/>
          </a:prstGeom>
          <a:noFill/>
        </p:spPr>
        <p:txBody>
          <a:bodyPr wrap="square" rtlCol="0">
            <a:spAutoFit/>
          </a:bodyPr>
          <a:lstStyle/>
          <a:p>
            <a:r>
              <a:rPr lang="es-CO" sz="4800" b="1" dirty="0" smtClean="0"/>
              <a:t>Tipo J y K</a:t>
            </a:r>
            <a:endParaRPr lang="es-CO" sz="4800" b="1" dirty="0"/>
          </a:p>
        </p:txBody>
      </p:sp>
    </p:spTree>
    <p:extLst>
      <p:ext uri="{BB962C8B-B14F-4D97-AF65-F5344CB8AC3E}">
        <p14:creationId xmlns:p14="http://schemas.microsoft.com/office/powerpoint/2010/main" val="364036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descr="http://corporaciongiva.com/images/pt100/0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59" y="1678545"/>
            <a:ext cx="6239398" cy="461922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8614894" y="3414847"/>
            <a:ext cx="2885941" cy="830997"/>
          </a:xfrm>
          <a:prstGeom prst="rect">
            <a:avLst/>
          </a:prstGeom>
          <a:noFill/>
        </p:spPr>
        <p:txBody>
          <a:bodyPr wrap="square" rtlCol="0">
            <a:spAutoFit/>
          </a:bodyPr>
          <a:lstStyle/>
          <a:p>
            <a:pPr algn="ctr"/>
            <a:r>
              <a:rPr lang="es-CO" sz="4800" b="1" dirty="0" smtClean="0"/>
              <a:t>Tipo T</a:t>
            </a:r>
            <a:endParaRPr lang="es-CO" sz="4800" b="1" dirty="0"/>
          </a:p>
        </p:txBody>
      </p:sp>
      <p:sp>
        <p:nvSpPr>
          <p:cNvPr id="6" name="CuadroTexto 5"/>
          <p:cNvSpPr txBox="1"/>
          <p:nvPr/>
        </p:nvSpPr>
        <p:spPr>
          <a:xfrm>
            <a:off x="838200" y="386470"/>
            <a:ext cx="9046029" cy="830997"/>
          </a:xfrm>
          <a:prstGeom prst="rect">
            <a:avLst/>
          </a:prstGeom>
          <a:noFill/>
        </p:spPr>
        <p:txBody>
          <a:bodyPr wrap="square" rtlCol="0">
            <a:spAutoFit/>
          </a:bodyPr>
          <a:lstStyle/>
          <a:p>
            <a:r>
              <a:rPr lang="es-CO" sz="4800" b="1" dirty="0" smtClean="0"/>
              <a:t>2. Aspecto Físico</a:t>
            </a:r>
            <a:endParaRPr lang="es-CO" sz="4800" b="1" dirty="0"/>
          </a:p>
        </p:txBody>
      </p:sp>
    </p:spTree>
    <p:extLst>
      <p:ext uri="{BB962C8B-B14F-4D97-AF65-F5344CB8AC3E}">
        <p14:creationId xmlns:p14="http://schemas.microsoft.com/office/powerpoint/2010/main" val="1364560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38200" y="386470"/>
            <a:ext cx="10147479" cy="830997"/>
          </a:xfrm>
          <a:prstGeom prst="rect">
            <a:avLst/>
          </a:prstGeom>
          <a:noFill/>
        </p:spPr>
        <p:txBody>
          <a:bodyPr wrap="square" rtlCol="0">
            <a:spAutoFit/>
          </a:bodyPr>
          <a:lstStyle/>
          <a:p>
            <a:r>
              <a:rPr lang="es-CO" sz="4800" b="1" dirty="0" smtClean="0"/>
              <a:t>2. Aspecto Físico (Vaina Protectora)</a:t>
            </a:r>
            <a:endParaRPr lang="es-CO" sz="4800" b="1" dirty="0"/>
          </a:p>
        </p:txBody>
      </p:sp>
      <p:pic>
        <p:nvPicPr>
          <p:cNvPr id="166926" name="Picture 14" descr="http://innovantis.biz/images/proveedor/SensoresTemperatu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474" y="1217467"/>
            <a:ext cx="8402929" cy="542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23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064" y="782160"/>
            <a:ext cx="5044450" cy="5309627"/>
          </a:xfrm>
          <a:prstGeom prst="rect">
            <a:avLst/>
          </a:prstGeom>
        </p:spPr>
      </p:pic>
      <p:sp>
        <p:nvSpPr>
          <p:cNvPr id="5" name="CuadroTexto 4"/>
          <p:cNvSpPr txBox="1"/>
          <p:nvPr/>
        </p:nvSpPr>
        <p:spPr>
          <a:xfrm>
            <a:off x="5269514" y="889461"/>
            <a:ext cx="6640174" cy="830997"/>
          </a:xfrm>
          <a:prstGeom prst="rect">
            <a:avLst/>
          </a:prstGeom>
          <a:noFill/>
        </p:spPr>
        <p:txBody>
          <a:bodyPr wrap="square" rtlCol="0">
            <a:spAutoFit/>
          </a:bodyPr>
          <a:lstStyle/>
          <a:p>
            <a:pPr algn="ctr"/>
            <a:r>
              <a:rPr lang="es-CO" sz="4800" b="1" dirty="0" smtClean="0">
                <a:latin typeface="Times New Roman" panose="02020603050405020304" pitchFamily="18" charset="0"/>
                <a:cs typeface="Times New Roman" panose="02020603050405020304" pitchFamily="18" charset="0"/>
              </a:rPr>
              <a:t>INSTRUMENTACIÓN</a:t>
            </a:r>
            <a:endParaRPr lang="es-CO" sz="4800" b="1" dirty="0">
              <a:latin typeface="Times New Roman" panose="02020603050405020304" pitchFamily="18" charset="0"/>
              <a:cs typeface="Times New Roman" panose="02020603050405020304" pitchFamily="18" charset="0"/>
            </a:endParaRPr>
          </a:p>
        </p:txBody>
      </p:sp>
      <p:sp>
        <p:nvSpPr>
          <p:cNvPr id="6" name="Título 1"/>
          <p:cNvSpPr txBox="1">
            <a:spLocks/>
          </p:cNvSpPr>
          <p:nvPr/>
        </p:nvSpPr>
        <p:spPr>
          <a:xfrm>
            <a:off x="5269514" y="2099256"/>
            <a:ext cx="6640174" cy="12303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rgbClr val="FF0000"/>
                </a:solidFill>
              </a:rPr>
              <a:t>TRANSDUCTOR TERMOELÉCTRICOS</a:t>
            </a:r>
            <a:endParaRPr lang="es-CO" sz="3600" b="1" i="1" u="sng" dirty="0">
              <a:solidFill>
                <a:srgbClr val="FF0000"/>
              </a:solidFill>
            </a:endParaRPr>
          </a:p>
        </p:txBody>
      </p:sp>
      <p:pic>
        <p:nvPicPr>
          <p:cNvPr id="151554" name="Picture 2" descr="http://img.directindustry.es/images_di/photo-g/86559-263684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00" t="7948" r="8010" b="8645"/>
          <a:stretch/>
        </p:blipFill>
        <p:spPr bwMode="auto">
          <a:xfrm>
            <a:off x="6506142" y="3607977"/>
            <a:ext cx="4295707" cy="301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756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38200" y="386470"/>
            <a:ext cx="10147479" cy="830997"/>
          </a:xfrm>
          <a:prstGeom prst="rect">
            <a:avLst/>
          </a:prstGeom>
          <a:noFill/>
        </p:spPr>
        <p:txBody>
          <a:bodyPr wrap="square" rtlCol="0">
            <a:spAutoFit/>
          </a:bodyPr>
          <a:lstStyle/>
          <a:p>
            <a:r>
              <a:rPr lang="es-CO" sz="4800" b="1" dirty="0" smtClean="0"/>
              <a:t>2. Aspecto Físico</a:t>
            </a:r>
            <a:endParaRPr lang="es-CO" sz="4800" b="1" dirty="0"/>
          </a:p>
        </p:txBody>
      </p:sp>
      <p:pic>
        <p:nvPicPr>
          <p:cNvPr id="165892" name="Picture 4" descr="http://equilabcolombia.com/wp-content/uploads/2015/11/Termocupl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663" y="1183544"/>
            <a:ext cx="10265682" cy="567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035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38200" y="386470"/>
            <a:ext cx="10147479" cy="830997"/>
          </a:xfrm>
          <a:prstGeom prst="rect">
            <a:avLst/>
          </a:prstGeom>
          <a:noFill/>
        </p:spPr>
        <p:txBody>
          <a:bodyPr wrap="square" rtlCol="0">
            <a:spAutoFit/>
          </a:bodyPr>
          <a:lstStyle/>
          <a:p>
            <a:r>
              <a:rPr lang="es-CO" sz="4800" b="1" dirty="0" smtClean="0"/>
              <a:t>2. Aspecto Físico</a:t>
            </a:r>
            <a:endParaRPr lang="es-CO" sz="4800" b="1" dirty="0"/>
          </a:p>
        </p:txBody>
      </p:sp>
      <p:pic>
        <p:nvPicPr>
          <p:cNvPr id="167938" name="Picture 2" descr="https://www.logismarket.com.ar/ip/mediterm-termocuplas-compactadas-termocuplas-compactadas-tipo-t-j-k-716311-FG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621664"/>
            <a:ext cx="6476462" cy="598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710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38200" y="386470"/>
            <a:ext cx="10147479" cy="830997"/>
          </a:xfrm>
          <a:prstGeom prst="rect">
            <a:avLst/>
          </a:prstGeom>
          <a:noFill/>
        </p:spPr>
        <p:txBody>
          <a:bodyPr wrap="square" rtlCol="0">
            <a:spAutoFit/>
          </a:bodyPr>
          <a:lstStyle/>
          <a:p>
            <a:r>
              <a:rPr lang="es-CO" sz="4800" b="1" dirty="0" smtClean="0"/>
              <a:t>2. Aspecto Físico</a:t>
            </a:r>
            <a:endParaRPr lang="es-CO" sz="4800" b="1" dirty="0"/>
          </a:p>
        </p:txBody>
      </p:sp>
      <p:pic>
        <p:nvPicPr>
          <p:cNvPr id="168962" name="Picture 2" descr="http://www.promelsa.com.pe/fotos/Fotos_Catalogo/542063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3937"/>
            <a:ext cx="5464194" cy="4093029"/>
          </a:xfrm>
          <a:prstGeom prst="rect">
            <a:avLst/>
          </a:prstGeom>
          <a:noFill/>
          <a:extLst>
            <a:ext uri="{909E8E84-426E-40DD-AFC4-6F175D3DCCD1}">
              <a14:hiddenFill xmlns:a14="http://schemas.microsoft.com/office/drawing/2010/main">
                <a:solidFill>
                  <a:srgbClr val="FFFFFF"/>
                </a:solidFill>
              </a14:hiddenFill>
            </a:ext>
          </a:extLst>
        </p:spPr>
      </p:pic>
      <p:pic>
        <p:nvPicPr>
          <p:cNvPr id="168964" name="Picture 4" descr="http://www.viditec.com.ar/media/catalog/product/cache/1/image/340x/a564502cd78239c40fe0346c08536d52/f/l/fluke80pj-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263" y="386470"/>
            <a:ext cx="323850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168966" name="Picture 6" descr="http://mec-s2-p.mlstatic.com/termocupla-fluke-80bk-a-tipo-k-220-MEC4671687425_072013-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9160" y="3976995"/>
            <a:ext cx="2804707" cy="2804707"/>
          </a:xfrm>
          <a:prstGeom prst="rect">
            <a:avLst/>
          </a:prstGeom>
          <a:noFill/>
          <a:extLst>
            <a:ext uri="{909E8E84-426E-40DD-AFC4-6F175D3DCCD1}">
              <a14:hiddenFill xmlns:a14="http://schemas.microsoft.com/office/drawing/2010/main">
                <a:solidFill>
                  <a:srgbClr val="FFFFFF"/>
                </a:solidFill>
              </a14:hiddenFill>
            </a:ext>
          </a:extLst>
        </p:spPr>
      </p:pic>
      <p:pic>
        <p:nvPicPr>
          <p:cNvPr id="168968" name="Picture 8" descr="https://www.seisa.com.co/img/portafolio/fluke-industrial-1.png"/>
          <p:cNvPicPr>
            <a:picLocks noChangeAspect="1" noChangeArrowheads="1"/>
          </p:cNvPicPr>
          <p:nvPr/>
        </p:nvPicPr>
        <p:blipFill rotWithShape="1">
          <a:blip r:embed="rId5">
            <a:extLst>
              <a:ext uri="{28A0092B-C50C-407E-A947-70E740481C1C}">
                <a14:useLocalDpi xmlns:a14="http://schemas.microsoft.com/office/drawing/2010/main" val="0"/>
              </a:ext>
            </a:extLst>
          </a:blip>
          <a:srcRect t="18208" b="19800"/>
          <a:stretch/>
        </p:blipFill>
        <p:spPr bwMode="auto">
          <a:xfrm>
            <a:off x="3087462" y="4962478"/>
            <a:ext cx="4561566" cy="146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60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31850" y="741452"/>
            <a:ext cx="10515600" cy="2195543"/>
          </a:xfrm>
        </p:spPr>
        <p:txBody>
          <a:bodyPr/>
          <a:lstStyle/>
          <a:p>
            <a:r>
              <a:rPr lang="es-CO" b="1" u="sng" dirty="0" smtClean="0"/>
              <a:t>Leyes y uso de las tablas </a:t>
            </a:r>
            <a:r>
              <a:rPr lang="es-CO" b="1" u="sng" dirty="0"/>
              <a:t>de </a:t>
            </a:r>
            <a:r>
              <a:rPr lang="es-CO" b="1" u="sng" dirty="0" smtClean="0"/>
              <a:t>termopares</a:t>
            </a:r>
            <a:endParaRPr lang="es-CO" b="1" u="sng" dirty="0"/>
          </a:p>
        </p:txBody>
      </p:sp>
      <p:sp>
        <p:nvSpPr>
          <p:cNvPr id="5" name="CuadroTexto 4"/>
          <p:cNvSpPr txBox="1"/>
          <p:nvPr/>
        </p:nvSpPr>
        <p:spPr>
          <a:xfrm>
            <a:off x="4031087" y="3501104"/>
            <a:ext cx="7199290" cy="1200329"/>
          </a:xfrm>
          <a:prstGeom prst="rect">
            <a:avLst/>
          </a:prstGeom>
          <a:noFill/>
        </p:spPr>
        <p:txBody>
          <a:bodyPr wrap="square" rtlCol="0">
            <a:spAutoFit/>
          </a:bodyPr>
          <a:lstStyle/>
          <a:p>
            <a:pPr marL="514350" indent="-514350">
              <a:buFont typeface="+mj-lt"/>
              <a:buAutoNum type="arabicPeriod"/>
            </a:pPr>
            <a:r>
              <a:rPr lang="es-CO" sz="3600" dirty="0"/>
              <a:t>Tablas de termopares (</a:t>
            </a:r>
            <a:r>
              <a:rPr lang="es-CO" sz="3600" dirty="0" smtClean="0"/>
              <a:t>uso)</a:t>
            </a:r>
          </a:p>
          <a:p>
            <a:pPr marL="514350" indent="-514350">
              <a:buFont typeface="+mj-lt"/>
              <a:buAutoNum type="arabicPeriod"/>
            </a:pPr>
            <a:r>
              <a:rPr lang="es-CO" sz="3600" dirty="0" smtClean="0"/>
              <a:t>Leyes de los Termopares</a:t>
            </a:r>
          </a:p>
        </p:txBody>
      </p:sp>
    </p:spTree>
    <p:extLst>
      <p:ext uri="{BB962C8B-B14F-4D97-AF65-F5344CB8AC3E}">
        <p14:creationId xmlns:p14="http://schemas.microsoft.com/office/powerpoint/2010/main" val="2704543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5321" y="680119"/>
            <a:ext cx="9046029" cy="830997"/>
          </a:xfrm>
          <a:prstGeom prst="rect">
            <a:avLst/>
          </a:prstGeom>
          <a:noFill/>
        </p:spPr>
        <p:txBody>
          <a:bodyPr wrap="square" rtlCol="0">
            <a:spAutoFit/>
          </a:bodyPr>
          <a:lstStyle/>
          <a:p>
            <a:r>
              <a:rPr lang="es-CO" sz="4800" b="1" dirty="0" smtClean="0"/>
              <a:t>2. Tablas de termopares</a:t>
            </a:r>
            <a:endParaRPr lang="es-CO" sz="4800" b="1" dirty="0"/>
          </a:p>
        </p:txBody>
      </p:sp>
      <p:pic>
        <p:nvPicPr>
          <p:cNvPr id="2" name="Imagen 1"/>
          <p:cNvPicPr>
            <a:picLocks noChangeAspect="1"/>
          </p:cNvPicPr>
          <p:nvPr/>
        </p:nvPicPr>
        <p:blipFill rotWithShape="1">
          <a:blip r:embed="rId3"/>
          <a:srcRect l="55299" r="2615" b="58408"/>
          <a:stretch/>
        </p:blipFill>
        <p:spPr>
          <a:xfrm>
            <a:off x="7846092" y="-1"/>
            <a:ext cx="4200154" cy="1996225"/>
          </a:xfrm>
          <a:prstGeom prst="rect">
            <a:avLst/>
          </a:prstGeom>
        </p:spPr>
      </p:pic>
      <p:pic>
        <p:nvPicPr>
          <p:cNvPr id="7" name="Imagen 6"/>
          <p:cNvPicPr>
            <a:picLocks noChangeAspect="1"/>
          </p:cNvPicPr>
          <p:nvPr/>
        </p:nvPicPr>
        <p:blipFill rotWithShape="1">
          <a:blip r:embed="rId4"/>
          <a:srcRect b="16710"/>
          <a:stretch/>
        </p:blipFill>
        <p:spPr>
          <a:xfrm>
            <a:off x="825321" y="2191236"/>
            <a:ext cx="8631750" cy="4552414"/>
          </a:xfrm>
          <a:prstGeom prst="rect">
            <a:avLst/>
          </a:prstGeom>
        </p:spPr>
      </p:pic>
      <p:graphicFrame>
        <p:nvGraphicFramePr>
          <p:cNvPr id="8" name="2 Objeto"/>
          <p:cNvGraphicFramePr>
            <a:graphicFrameLocks noChangeAspect="1"/>
          </p:cNvGraphicFramePr>
          <p:nvPr>
            <p:extLst>
              <p:ext uri="{D42A27DB-BD31-4B8C-83A1-F6EECF244321}">
                <p14:modId xmlns:p14="http://schemas.microsoft.com/office/powerpoint/2010/main" val="3755212814"/>
              </p:ext>
            </p:extLst>
          </p:nvPr>
        </p:nvGraphicFramePr>
        <p:xfrm>
          <a:off x="10141382" y="2191236"/>
          <a:ext cx="1904864" cy="544249"/>
        </p:xfrm>
        <a:graphic>
          <a:graphicData uri="http://schemas.openxmlformats.org/presentationml/2006/ole">
            <mc:AlternateContent xmlns:mc="http://schemas.openxmlformats.org/markup-compatibility/2006">
              <mc:Choice xmlns:v="urn:schemas-microsoft-com:vml" Requires="v">
                <p:oleObj spid="_x0000_s177171" name="Equation" r:id="rId5" imgW="622080" imgH="177480" progId="Equation.DSMT4">
                  <p:embed/>
                </p:oleObj>
              </mc:Choice>
              <mc:Fallback>
                <p:oleObj name="Equation" r:id="rId5" imgW="622080" imgH="177480" progId="Equation.DSMT4">
                  <p:embed/>
                  <p:pic>
                    <p:nvPicPr>
                      <p:cNvPr id="5" name="2 Objeto"/>
                      <p:cNvPicPr>
                        <a:picLocks noChangeAspect="1" noChangeArrowheads="1"/>
                      </p:cNvPicPr>
                      <p:nvPr/>
                    </p:nvPicPr>
                    <p:blipFill>
                      <a:blip r:embed="rId6"/>
                      <a:srcRect/>
                      <a:stretch>
                        <a:fillRect/>
                      </a:stretch>
                    </p:blipFill>
                    <p:spPr bwMode="auto">
                      <a:xfrm>
                        <a:off x="10141382" y="2191236"/>
                        <a:ext cx="1904864" cy="54424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47327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76439"/>
            <a:ext cx="10515600" cy="1325563"/>
          </a:xfrm>
        </p:spPr>
        <p:txBody>
          <a:bodyPr/>
          <a:lstStyle/>
          <a:p>
            <a:r>
              <a:rPr lang="es-CO" u="sng" dirty="0" smtClean="0">
                <a:solidFill>
                  <a:srgbClr val="FF0000"/>
                </a:solidFill>
              </a:rPr>
              <a:t>Ejemplo</a:t>
            </a:r>
            <a:endParaRPr lang="es-CO" u="sng" dirty="0">
              <a:solidFill>
                <a:srgbClr val="FF0000"/>
              </a:solidFill>
            </a:endParaRPr>
          </a:p>
        </p:txBody>
      </p:sp>
      <p:sp>
        <p:nvSpPr>
          <p:cNvPr id="6" name="Rectangle 4"/>
          <p:cNvSpPr>
            <a:spLocks noChangeArrowheads="1"/>
          </p:cNvSpPr>
          <p:nvPr/>
        </p:nvSpPr>
        <p:spPr bwMode="auto">
          <a:xfrm>
            <a:off x="838199" y="1390909"/>
            <a:ext cx="10515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CO" sz="3600" dirty="0" smtClean="0">
                <a:latin typeface="Times New Roman" panose="02020603050405020304" pitchFamily="18" charset="0"/>
                <a:ea typeface="SimSun" panose="02010600030101010101" pitchFamily="2" charset="-122"/>
                <a:cs typeface="Times New Roman" panose="02020603050405020304" pitchFamily="18" charset="0"/>
              </a:rPr>
              <a:t>Se cuenta con un </a:t>
            </a:r>
            <a:r>
              <a:rPr lang="es-CO" sz="3600" b="1" u="sng" dirty="0" smtClean="0">
                <a:latin typeface="Times New Roman" panose="02020603050405020304" pitchFamily="18" charset="0"/>
                <a:ea typeface="SimSun" panose="02010600030101010101" pitchFamily="2" charset="-122"/>
                <a:cs typeface="Times New Roman" panose="02020603050405020304" pitchFamily="18" charset="0"/>
              </a:rPr>
              <a:t>termopar tipo J </a:t>
            </a:r>
            <a:r>
              <a:rPr lang="es-CO" sz="3600" dirty="0" smtClean="0">
                <a:latin typeface="Times New Roman" panose="02020603050405020304" pitchFamily="18" charset="0"/>
                <a:ea typeface="SimSun" panose="02010600030101010101" pitchFamily="2" charset="-122"/>
                <a:cs typeface="Times New Roman" panose="02020603050405020304" pitchFamily="18" charset="0"/>
              </a:rPr>
              <a:t>para la medición del proceso de pasteurización de una empresa láctea, el ingeniero encargado no cuenta con un equipo de acondicionamiento que le entregue la lectura de temperatura, por este motivo decide medir la tensión en los terminales del termopar, la tensión medida es de </a:t>
            </a:r>
            <a:r>
              <a:rPr lang="es-CO" sz="3600" b="1" u="sng" dirty="0" smtClean="0">
                <a:latin typeface="Times New Roman" panose="02020603050405020304" pitchFamily="18" charset="0"/>
                <a:ea typeface="SimSun" panose="02010600030101010101" pitchFamily="2" charset="-122"/>
                <a:cs typeface="Times New Roman" panose="02020603050405020304" pitchFamily="18" charset="0"/>
              </a:rPr>
              <a:t>10.84 [</a:t>
            </a:r>
            <a:r>
              <a:rPr lang="es-CO" sz="3600" b="1" u="sng" dirty="0" err="1" smtClean="0">
                <a:latin typeface="Times New Roman" panose="02020603050405020304" pitchFamily="18" charset="0"/>
                <a:ea typeface="SimSun" panose="02010600030101010101" pitchFamily="2" charset="-122"/>
                <a:cs typeface="Times New Roman" panose="02020603050405020304" pitchFamily="18" charset="0"/>
              </a:rPr>
              <a:t>mV</a:t>
            </a:r>
            <a:r>
              <a:rPr lang="es-CO" sz="3600" b="1" u="sng"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600" dirty="0" smtClean="0">
                <a:latin typeface="Times New Roman" panose="02020603050405020304" pitchFamily="18" charset="0"/>
                <a:ea typeface="SimSun" panose="02010600030101010101" pitchFamily="2" charset="-122"/>
                <a:cs typeface="Times New Roman" panose="02020603050405020304" pitchFamily="18" charset="0"/>
              </a:rPr>
              <a:t>si la </a:t>
            </a:r>
            <a:r>
              <a:rPr lang="es-CO" sz="3600" b="1" u="sng" dirty="0" smtClean="0">
                <a:latin typeface="Times New Roman" panose="02020603050405020304" pitchFamily="18" charset="0"/>
                <a:ea typeface="SimSun" panose="02010600030101010101" pitchFamily="2" charset="-122"/>
                <a:cs typeface="Times New Roman" panose="02020603050405020304" pitchFamily="18" charset="0"/>
              </a:rPr>
              <a:t>temperatura fría o de referencia es de </a:t>
            </a:r>
            <a:r>
              <a:rPr lang="es-CO" sz="3600" b="1" u="sng" dirty="0" err="1" smtClean="0">
                <a:latin typeface="Times New Roman" panose="02020603050405020304" pitchFamily="18" charset="0"/>
                <a:ea typeface="SimSun" panose="02010600030101010101" pitchFamily="2" charset="-122"/>
                <a:cs typeface="Times New Roman" panose="02020603050405020304" pitchFamily="18" charset="0"/>
              </a:rPr>
              <a:t>0</a:t>
            </a:r>
            <a:r>
              <a:rPr lang="es-CO" sz="3600" b="1" u="sng" baseline="30000" dirty="0" err="1" smtClean="0">
                <a:latin typeface="Times New Roman" panose="02020603050405020304" pitchFamily="18" charset="0"/>
                <a:ea typeface="SimSun" panose="02010600030101010101" pitchFamily="2" charset="-122"/>
                <a:cs typeface="Times New Roman" panose="02020603050405020304" pitchFamily="18" charset="0"/>
              </a:rPr>
              <a:t>o</a:t>
            </a:r>
            <a:r>
              <a:rPr lang="es-CO" sz="3600" b="1" u="sng" dirty="0" err="1" smtClean="0">
                <a:latin typeface="Times New Roman" panose="02020603050405020304" pitchFamily="18" charset="0"/>
                <a:ea typeface="SimSun" panose="02010600030101010101" pitchFamily="2" charset="-122"/>
                <a:cs typeface="Times New Roman" panose="02020603050405020304" pitchFamily="18" charset="0"/>
              </a:rPr>
              <a:t>C</a:t>
            </a:r>
            <a:r>
              <a:rPr lang="es-CO" sz="3600" b="1" u="sng"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600" dirty="0" smtClean="0">
                <a:latin typeface="Times New Roman" panose="02020603050405020304" pitchFamily="18" charset="0"/>
                <a:ea typeface="SimSun" panose="02010600030101010101" pitchFamily="2" charset="-122"/>
                <a:cs typeface="Times New Roman" panose="02020603050405020304" pitchFamily="18" charset="0"/>
              </a:rPr>
              <a:t>¿cuál es la temperatura del </a:t>
            </a:r>
            <a:r>
              <a:rPr lang="es-CO" sz="3600" dirty="0">
                <a:latin typeface="Times New Roman" panose="02020603050405020304" pitchFamily="18" charset="0"/>
                <a:ea typeface="SimSun" panose="02010600030101010101" pitchFamily="2" charset="-122"/>
                <a:cs typeface="Times New Roman" panose="02020603050405020304" pitchFamily="18" charset="0"/>
              </a:rPr>
              <a:t>proceso de </a:t>
            </a:r>
            <a:r>
              <a:rPr lang="es-CO" sz="3600" dirty="0" smtClean="0">
                <a:latin typeface="Times New Roman" panose="02020603050405020304" pitchFamily="18" charset="0"/>
                <a:ea typeface="SimSun" panose="02010600030101010101" pitchFamily="2" charset="-122"/>
                <a:cs typeface="Times New Roman" panose="02020603050405020304" pitchFamily="18" charset="0"/>
              </a:rPr>
              <a:t>pasteurización</a:t>
            </a:r>
            <a:r>
              <a:rPr lang="es-CO" sz="3600" dirty="0">
                <a:latin typeface="Times New Roman" panose="02020603050405020304" pitchFamily="18"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771375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b="27023"/>
          <a:stretch/>
        </p:blipFill>
        <p:spPr>
          <a:xfrm>
            <a:off x="233697" y="203926"/>
            <a:ext cx="11855271" cy="6480210"/>
          </a:xfrm>
          <a:prstGeom prst="rect">
            <a:avLst/>
          </a:prstGeom>
        </p:spPr>
      </p:pic>
    </p:spTree>
    <p:extLst>
      <p:ext uri="{BB962C8B-B14F-4D97-AF65-F5344CB8AC3E}">
        <p14:creationId xmlns:p14="http://schemas.microsoft.com/office/powerpoint/2010/main" val="2573388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b="27023"/>
          <a:stretch/>
        </p:blipFill>
        <p:spPr>
          <a:xfrm>
            <a:off x="233697" y="203926"/>
            <a:ext cx="11855271" cy="6480210"/>
          </a:xfrm>
          <a:prstGeom prst="rect">
            <a:avLst/>
          </a:prstGeom>
        </p:spPr>
      </p:pic>
      <p:sp>
        <p:nvSpPr>
          <p:cNvPr id="2" name="Rectángulo 1"/>
          <p:cNvSpPr/>
          <p:nvPr/>
        </p:nvSpPr>
        <p:spPr>
          <a:xfrm>
            <a:off x="3490175" y="3464417"/>
            <a:ext cx="927279" cy="2446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09719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b="27023"/>
          <a:stretch/>
        </p:blipFill>
        <p:spPr>
          <a:xfrm>
            <a:off x="233697" y="203926"/>
            <a:ext cx="11855271" cy="6480210"/>
          </a:xfrm>
          <a:prstGeom prst="rect">
            <a:avLst/>
          </a:prstGeom>
        </p:spPr>
      </p:pic>
      <p:sp>
        <p:nvSpPr>
          <p:cNvPr id="2" name="Rectángulo 1"/>
          <p:cNvSpPr/>
          <p:nvPr/>
        </p:nvSpPr>
        <p:spPr>
          <a:xfrm>
            <a:off x="3490175" y="3464417"/>
            <a:ext cx="927279" cy="2446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 name="Conector recto de flecha 4"/>
          <p:cNvCxnSpPr>
            <a:stCxn id="2" idx="1"/>
          </p:cNvCxnSpPr>
          <p:nvPr/>
        </p:nvCxnSpPr>
        <p:spPr>
          <a:xfrm flipH="1" flipV="1">
            <a:off x="734096" y="3580327"/>
            <a:ext cx="2756079" cy="644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H="1" flipV="1">
            <a:off x="3889419" y="1017431"/>
            <a:ext cx="1" cy="245342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78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b="27023"/>
          <a:stretch/>
        </p:blipFill>
        <p:spPr>
          <a:xfrm>
            <a:off x="233697" y="203926"/>
            <a:ext cx="11855271" cy="6480210"/>
          </a:xfrm>
          <a:prstGeom prst="rect">
            <a:avLst/>
          </a:prstGeom>
        </p:spPr>
      </p:pic>
      <p:sp>
        <p:nvSpPr>
          <p:cNvPr id="2" name="Rectángulo 1"/>
          <p:cNvSpPr/>
          <p:nvPr/>
        </p:nvSpPr>
        <p:spPr>
          <a:xfrm>
            <a:off x="3490175" y="3464417"/>
            <a:ext cx="927279" cy="2446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 name="Conector recto de flecha 4"/>
          <p:cNvCxnSpPr>
            <a:stCxn id="2" idx="1"/>
          </p:cNvCxnSpPr>
          <p:nvPr/>
        </p:nvCxnSpPr>
        <p:spPr>
          <a:xfrm flipH="1" flipV="1">
            <a:off x="734096" y="3580327"/>
            <a:ext cx="2756079" cy="644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H="1" flipV="1">
            <a:off x="3889419" y="1017431"/>
            <a:ext cx="1" cy="245342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4664566" y="3048157"/>
            <a:ext cx="5190187" cy="1077218"/>
          </a:xfrm>
          <a:prstGeom prst="rect">
            <a:avLst/>
          </a:prstGeom>
          <a:solidFill>
            <a:schemeClr val="bg1"/>
          </a:solidFill>
        </p:spPr>
        <p:txBody>
          <a:bodyPr wrap="square" rtlCol="0">
            <a:spAutoFit/>
          </a:bodyPr>
          <a:lstStyle/>
          <a:p>
            <a:r>
              <a:rPr lang="es-CO" sz="2800" dirty="0" smtClean="0"/>
              <a:t>Temperatura  para  </a:t>
            </a:r>
            <a:r>
              <a:rPr lang="es-CO" sz="3200" b="1" u="sng" dirty="0" smtClean="0">
                <a:solidFill>
                  <a:srgbClr val="FF0000"/>
                </a:solidFill>
              </a:rPr>
              <a:t>V=</a:t>
            </a:r>
            <a:r>
              <a:rPr lang="es-CO" sz="3200" b="1" u="sng" dirty="0" err="1" smtClean="0">
                <a:solidFill>
                  <a:srgbClr val="FF0000"/>
                </a:solidFill>
              </a:rPr>
              <a:t>10.84mV</a:t>
            </a:r>
            <a:r>
              <a:rPr lang="es-CO" sz="2800" dirty="0" smtClean="0"/>
              <a:t> es aproximadamente de </a:t>
            </a:r>
            <a:r>
              <a:rPr lang="es-CO" sz="3200" b="1" u="sng" dirty="0" err="1" smtClean="0">
                <a:solidFill>
                  <a:srgbClr val="FF0000"/>
                </a:solidFill>
              </a:rPr>
              <a:t>201°C</a:t>
            </a:r>
            <a:endParaRPr lang="es-CO" sz="3200" b="1" u="sng" dirty="0" smtClean="0">
              <a:solidFill>
                <a:srgbClr val="FF0000"/>
              </a:solidFill>
            </a:endParaRPr>
          </a:p>
        </p:txBody>
      </p:sp>
    </p:spTree>
    <p:extLst>
      <p:ext uri="{BB962C8B-B14F-4D97-AF65-F5344CB8AC3E}">
        <p14:creationId xmlns:p14="http://schemas.microsoft.com/office/powerpoint/2010/main" val="3939730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831850" y="741452"/>
            <a:ext cx="10515600" cy="2195543"/>
          </a:xfrm>
        </p:spPr>
        <p:txBody>
          <a:bodyPr/>
          <a:lstStyle/>
          <a:p>
            <a:r>
              <a:rPr lang="es-CO" b="1" u="sng" dirty="0" smtClean="0"/>
              <a:t>Características Transductor Termoeléctrico</a:t>
            </a:r>
            <a:endParaRPr lang="es-CO" b="1" u="sng" dirty="0"/>
          </a:p>
        </p:txBody>
      </p:sp>
      <p:sp>
        <p:nvSpPr>
          <p:cNvPr id="5" name="CuadroTexto 4"/>
          <p:cNvSpPr txBox="1"/>
          <p:nvPr/>
        </p:nvSpPr>
        <p:spPr>
          <a:xfrm>
            <a:off x="4031087" y="3501104"/>
            <a:ext cx="7199290" cy="1200329"/>
          </a:xfrm>
          <a:prstGeom prst="rect">
            <a:avLst/>
          </a:prstGeom>
          <a:noFill/>
        </p:spPr>
        <p:txBody>
          <a:bodyPr wrap="square" rtlCol="0">
            <a:spAutoFit/>
          </a:bodyPr>
          <a:lstStyle/>
          <a:p>
            <a:pPr marL="514350" indent="-514350">
              <a:buFont typeface="+mj-lt"/>
              <a:buAutoNum type="arabicPeriod"/>
            </a:pPr>
            <a:r>
              <a:rPr lang="es-CO" sz="3600" dirty="0" smtClean="0"/>
              <a:t>Definición</a:t>
            </a:r>
          </a:p>
          <a:p>
            <a:pPr marL="514350" indent="-514350">
              <a:buFont typeface="+mj-lt"/>
              <a:buAutoNum type="arabicPeriod"/>
            </a:pPr>
            <a:r>
              <a:rPr lang="es-CO" sz="3600" dirty="0" smtClean="0"/>
              <a:t>Construcción – Principios físicos</a:t>
            </a:r>
          </a:p>
        </p:txBody>
      </p:sp>
    </p:spTree>
    <p:extLst>
      <p:ext uri="{BB962C8B-B14F-4D97-AF65-F5344CB8AC3E}">
        <p14:creationId xmlns:p14="http://schemas.microsoft.com/office/powerpoint/2010/main" val="29491941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38200" y="1170240"/>
            <a:ext cx="9046029" cy="830997"/>
          </a:xfrm>
          <a:prstGeom prst="rect">
            <a:avLst/>
          </a:prstGeom>
          <a:noFill/>
        </p:spPr>
        <p:txBody>
          <a:bodyPr wrap="square" rtlCol="0">
            <a:spAutoFit/>
          </a:bodyPr>
          <a:lstStyle/>
          <a:p>
            <a:r>
              <a:rPr lang="es-CO" sz="4800" b="1" dirty="0" smtClean="0"/>
              <a:t>2. Leyes de los Termopares</a:t>
            </a:r>
            <a:endParaRPr lang="es-CO" sz="4800" b="1" dirty="0"/>
          </a:p>
        </p:txBody>
      </p:sp>
      <p:sp>
        <p:nvSpPr>
          <p:cNvPr id="3" name="Rectangle 3"/>
          <p:cNvSpPr>
            <a:spLocks noChangeArrowheads="1"/>
          </p:cNvSpPr>
          <p:nvPr/>
        </p:nvSpPr>
        <p:spPr bwMode="auto">
          <a:xfrm>
            <a:off x="1481070" y="2519990"/>
            <a:ext cx="9156878" cy="339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marL="571500" indent="-571500" algn="l">
              <a:buFont typeface="Arial" panose="020B0604020202020204" pitchFamily="34" charset="0"/>
              <a:buChar char="•"/>
            </a:pPr>
            <a:r>
              <a:rPr lang="es-ES" altLang="es-CO" sz="4000" b="1" u="sng" dirty="0">
                <a:solidFill>
                  <a:srgbClr val="FF0000"/>
                </a:solidFill>
                <a:latin typeface="Arial Narrow" panose="020B0606020202030204" pitchFamily="34" charset="0"/>
                <a:cs typeface="Times New Roman" panose="02020603050405020304" pitchFamily="18" charset="0"/>
              </a:rPr>
              <a:t>Ley de los circuitos </a:t>
            </a:r>
            <a:r>
              <a:rPr lang="es-ES" altLang="es-CO" sz="4000" b="1" u="sng" dirty="0" smtClean="0">
                <a:solidFill>
                  <a:srgbClr val="FF0000"/>
                </a:solidFill>
                <a:latin typeface="Arial Narrow" panose="020B0606020202030204" pitchFamily="34" charset="0"/>
                <a:cs typeface="Times New Roman" panose="02020603050405020304" pitchFamily="18" charset="0"/>
              </a:rPr>
              <a:t>homogéneos</a:t>
            </a:r>
          </a:p>
          <a:p>
            <a:pPr algn="l"/>
            <a:endParaRPr lang="es-ES" altLang="es-CO" sz="4000" b="1" u="sng" dirty="0" smtClean="0">
              <a:solidFill>
                <a:srgbClr val="FF0000"/>
              </a:solidFill>
              <a:latin typeface="Arial Narrow" panose="020B0606020202030204" pitchFamily="34" charset="0"/>
              <a:cs typeface="Times New Roman" panose="02020603050405020304" pitchFamily="18" charset="0"/>
            </a:endParaRPr>
          </a:p>
          <a:p>
            <a:pPr marL="571500" indent="-571500" algn="l">
              <a:buFont typeface="Arial" panose="020B0604020202020204" pitchFamily="34" charset="0"/>
              <a:buChar char="•"/>
            </a:pPr>
            <a:r>
              <a:rPr lang="es-ES" altLang="es-CO" sz="4000" b="1" u="sng" dirty="0">
                <a:solidFill>
                  <a:srgbClr val="FF0000"/>
                </a:solidFill>
                <a:latin typeface="Arial Narrow" panose="020B0606020202030204" pitchFamily="34" charset="0"/>
                <a:cs typeface="Times New Roman" panose="02020603050405020304" pitchFamily="18" charset="0"/>
              </a:rPr>
              <a:t>Ley de los metales </a:t>
            </a:r>
            <a:r>
              <a:rPr lang="es-ES" altLang="es-CO" sz="4000" b="1" u="sng" dirty="0" smtClean="0">
                <a:solidFill>
                  <a:srgbClr val="FF0000"/>
                </a:solidFill>
                <a:latin typeface="Arial Narrow" panose="020B0606020202030204" pitchFamily="34" charset="0"/>
                <a:cs typeface="Times New Roman" panose="02020603050405020304" pitchFamily="18" charset="0"/>
              </a:rPr>
              <a:t>intermedios</a:t>
            </a:r>
          </a:p>
          <a:p>
            <a:pPr algn="l"/>
            <a:endParaRPr lang="es-ES" altLang="es-CO" sz="4000" b="1" u="sng" dirty="0" smtClean="0">
              <a:solidFill>
                <a:srgbClr val="FF0000"/>
              </a:solidFill>
              <a:latin typeface="Arial Narrow" panose="020B0606020202030204" pitchFamily="34" charset="0"/>
              <a:cs typeface="Times New Roman" panose="02020603050405020304" pitchFamily="18" charset="0"/>
            </a:endParaRPr>
          </a:p>
          <a:p>
            <a:pPr marL="571500" indent="-571500" algn="l">
              <a:buFont typeface="Arial" panose="020B0604020202020204" pitchFamily="34" charset="0"/>
              <a:buChar char="•"/>
            </a:pPr>
            <a:r>
              <a:rPr lang="es-ES" altLang="es-CO" sz="4000" b="1" u="sng" dirty="0">
                <a:solidFill>
                  <a:srgbClr val="FF0000"/>
                </a:solidFill>
                <a:latin typeface="Arial Narrow" panose="020B0606020202030204" pitchFamily="34" charset="0"/>
                <a:cs typeface="Times New Roman" panose="02020603050405020304" pitchFamily="18" charset="0"/>
              </a:rPr>
              <a:t>Ley de las temperaturas </a:t>
            </a:r>
            <a:r>
              <a:rPr lang="es-ES" altLang="es-CO" sz="4000" b="1" u="sng" dirty="0" smtClean="0">
                <a:solidFill>
                  <a:srgbClr val="FF0000"/>
                </a:solidFill>
                <a:latin typeface="Arial Narrow" panose="020B0606020202030204" pitchFamily="34" charset="0"/>
                <a:cs typeface="Times New Roman" panose="02020603050405020304" pitchFamily="18" charset="0"/>
              </a:rPr>
              <a:t>intermedias</a:t>
            </a:r>
            <a:endParaRPr lang="es-ES_tradnl" altLang="es-CO" sz="4000" b="1" u="sng" dirty="0">
              <a:solidFill>
                <a:srgbClr val="FF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063231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extLst>
              <p:ext uri="{D42A27DB-BD31-4B8C-83A1-F6EECF244321}">
                <p14:modId xmlns:p14="http://schemas.microsoft.com/office/powerpoint/2010/main" val="3601239609"/>
              </p:ext>
            </p:extLst>
          </p:nvPr>
        </p:nvGraphicFramePr>
        <p:xfrm>
          <a:off x="-10651" y="1720251"/>
          <a:ext cx="12176790" cy="3058725"/>
        </p:xfrm>
        <a:graphic>
          <a:graphicData uri="http://schemas.openxmlformats.org/presentationml/2006/ole">
            <mc:AlternateContent xmlns:mc="http://schemas.openxmlformats.org/markup-compatibility/2006">
              <mc:Choice xmlns:v="urn:schemas-microsoft-com:vml" Requires="v">
                <p:oleObj spid="_x0000_s171067" name="Visio" r:id="rId3" imgW="2999196" imgH="752132" progId="Visio.Drawing.6">
                  <p:embed/>
                </p:oleObj>
              </mc:Choice>
              <mc:Fallback>
                <p:oleObj name="Visio" r:id="rId3" imgW="2999196" imgH="752132" progId="Visio.Drawing.6">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1" y="1720251"/>
                        <a:ext cx="12176790" cy="305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Rectangle 3"/>
          <p:cNvSpPr>
            <a:spLocks noChangeArrowheads="1"/>
          </p:cNvSpPr>
          <p:nvPr/>
        </p:nvSpPr>
        <p:spPr bwMode="auto">
          <a:xfrm>
            <a:off x="1992313" y="188913"/>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s-ES" altLang="es-CO" sz="4000" b="1" u="sng" dirty="0">
                <a:solidFill>
                  <a:srgbClr val="FF0000"/>
                </a:solidFill>
                <a:latin typeface="Arial Narrow" panose="020B0606020202030204" pitchFamily="34" charset="0"/>
                <a:cs typeface="Times New Roman" panose="02020603050405020304" pitchFamily="18" charset="0"/>
              </a:rPr>
              <a:t>Ley de los circuitos homogéneos</a:t>
            </a:r>
            <a:endParaRPr lang="es-ES_tradnl" altLang="es-CO" sz="4000" b="1" u="sng" dirty="0">
              <a:solidFill>
                <a:srgbClr val="FF0000"/>
              </a:solidFill>
              <a:latin typeface="Arial Narrow" panose="020B0606020202030204" pitchFamily="34" charset="0"/>
              <a:cs typeface="Times New Roman" panose="02020603050405020304" pitchFamily="18" charset="0"/>
            </a:endParaRPr>
          </a:p>
        </p:txBody>
      </p:sp>
      <p:sp>
        <p:nvSpPr>
          <p:cNvPr id="3076" name="Text Box 4"/>
          <p:cNvSpPr txBox="1">
            <a:spLocks noChangeArrowheads="1"/>
          </p:cNvSpPr>
          <p:nvPr/>
        </p:nvSpPr>
        <p:spPr bwMode="auto">
          <a:xfrm>
            <a:off x="0" y="6335183"/>
            <a:ext cx="2881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s-ES" altLang="es-CO" sz="1600" b="1" dirty="0">
                <a:cs typeface="Arial" panose="020B0604020202020204" pitchFamily="34" charset="0"/>
              </a:rPr>
              <a:t>© </a:t>
            </a:r>
            <a:r>
              <a:rPr lang="es-ES" altLang="es-CO" sz="1600" b="1" dirty="0" err="1">
                <a:cs typeface="Arial" panose="020B0604020202020204" pitchFamily="34" charset="0"/>
              </a:rPr>
              <a:t>ITES</a:t>
            </a:r>
            <a:r>
              <a:rPr lang="es-ES" altLang="es-CO" sz="1600" b="1" dirty="0">
                <a:cs typeface="Arial" panose="020B0604020202020204" pitchFamily="34" charset="0"/>
              </a:rPr>
              <a:t>-Paraninfo</a:t>
            </a:r>
            <a:endParaRPr lang="en-US" altLang="es-CO" sz="1600" b="1" dirty="0">
              <a:cs typeface="Arial" panose="020B0604020202020204" pitchFamily="34" charset="0"/>
            </a:endParaRPr>
          </a:p>
        </p:txBody>
      </p:sp>
      <p:graphicFrame>
        <p:nvGraphicFramePr>
          <p:cNvPr id="5" name="2 Objeto"/>
          <p:cNvGraphicFramePr>
            <a:graphicFrameLocks noChangeAspect="1"/>
          </p:cNvGraphicFramePr>
          <p:nvPr>
            <p:extLst>
              <p:ext uri="{D42A27DB-BD31-4B8C-83A1-F6EECF244321}">
                <p14:modId xmlns:p14="http://schemas.microsoft.com/office/powerpoint/2010/main" val="21212538"/>
              </p:ext>
            </p:extLst>
          </p:nvPr>
        </p:nvGraphicFramePr>
        <p:xfrm>
          <a:off x="4483093" y="5063270"/>
          <a:ext cx="2445121" cy="1257423"/>
        </p:xfrm>
        <a:graphic>
          <a:graphicData uri="http://schemas.openxmlformats.org/presentationml/2006/ole">
            <mc:AlternateContent xmlns:mc="http://schemas.openxmlformats.org/markup-compatibility/2006">
              <mc:Choice xmlns:v="urn:schemas-microsoft-com:vml" Requires="v">
                <p:oleObj spid="_x0000_s171068" name="Equation" r:id="rId5" imgW="444240" imgH="228600" progId="Equation.DSMT4">
                  <p:embed/>
                </p:oleObj>
              </mc:Choice>
              <mc:Fallback>
                <p:oleObj name="Equation" r:id="rId5" imgW="444240" imgH="228600" progId="Equation.DSMT4">
                  <p:embed/>
                  <p:pic>
                    <p:nvPicPr>
                      <p:cNvPr id="4" name="2 Objeto"/>
                      <p:cNvPicPr>
                        <a:picLocks noChangeAspect="1" noChangeArrowheads="1"/>
                      </p:cNvPicPr>
                      <p:nvPr/>
                    </p:nvPicPr>
                    <p:blipFill>
                      <a:blip r:embed="rId6"/>
                      <a:srcRect/>
                      <a:stretch>
                        <a:fillRect/>
                      </a:stretch>
                    </p:blipFill>
                    <p:spPr bwMode="auto">
                      <a:xfrm>
                        <a:off x="4483093" y="5063270"/>
                        <a:ext cx="2445121" cy="125742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921034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extLst>
              <p:ext uri="{D42A27DB-BD31-4B8C-83A1-F6EECF244321}">
                <p14:modId xmlns:p14="http://schemas.microsoft.com/office/powerpoint/2010/main" val="4130320474"/>
              </p:ext>
            </p:extLst>
          </p:nvPr>
        </p:nvGraphicFramePr>
        <p:xfrm>
          <a:off x="78951" y="1780363"/>
          <a:ext cx="12072201" cy="2617117"/>
        </p:xfrm>
        <a:graphic>
          <a:graphicData uri="http://schemas.openxmlformats.org/presentationml/2006/ole">
            <mc:AlternateContent xmlns:mc="http://schemas.openxmlformats.org/markup-compatibility/2006">
              <mc:Choice xmlns:v="urn:schemas-microsoft-com:vml" Requires="v">
                <p:oleObj spid="_x0000_s172091" name="Visio" r:id="rId3" imgW="3383560" imgH="733394" progId="Visio.Drawing.6">
                  <p:embed/>
                </p:oleObj>
              </mc:Choice>
              <mc:Fallback>
                <p:oleObj name="Visio" r:id="rId3" imgW="3383560" imgH="733394" progId="Visio.Drawing.6">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1" y="1780363"/>
                        <a:ext cx="12072201" cy="2617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Rectangle 4"/>
          <p:cNvSpPr>
            <a:spLocks noChangeArrowheads="1"/>
          </p:cNvSpPr>
          <p:nvPr/>
        </p:nvSpPr>
        <p:spPr bwMode="auto">
          <a:xfrm>
            <a:off x="1992313" y="188913"/>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s-ES" altLang="es-CO" sz="4000" b="1" u="sng" dirty="0">
                <a:solidFill>
                  <a:srgbClr val="FF0000"/>
                </a:solidFill>
                <a:latin typeface="Arial Narrow" panose="020B0606020202030204" pitchFamily="34" charset="0"/>
                <a:cs typeface="Times New Roman" panose="02020603050405020304" pitchFamily="18" charset="0"/>
              </a:rPr>
              <a:t>Ley de los metales intermedios</a:t>
            </a:r>
            <a:endParaRPr lang="es-ES_tradnl" altLang="es-CO" sz="4000" b="1" u="sng" dirty="0">
              <a:solidFill>
                <a:srgbClr val="FF0000"/>
              </a:solidFill>
              <a:latin typeface="Arial Narrow" panose="020B0606020202030204" pitchFamily="34" charset="0"/>
              <a:cs typeface="Times New Roman" panose="02020603050405020304" pitchFamily="18" charset="0"/>
            </a:endParaRPr>
          </a:p>
        </p:txBody>
      </p:sp>
      <p:sp>
        <p:nvSpPr>
          <p:cNvPr id="5" name="Text Box 4"/>
          <p:cNvSpPr txBox="1">
            <a:spLocks noChangeArrowheads="1"/>
          </p:cNvSpPr>
          <p:nvPr/>
        </p:nvSpPr>
        <p:spPr bwMode="auto">
          <a:xfrm>
            <a:off x="0" y="6335183"/>
            <a:ext cx="2881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s-ES" altLang="es-CO" sz="1600" b="1" dirty="0">
                <a:cs typeface="Arial" panose="020B0604020202020204" pitchFamily="34" charset="0"/>
              </a:rPr>
              <a:t>© </a:t>
            </a:r>
            <a:r>
              <a:rPr lang="es-ES" altLang="es-CO" sz="1600" b="1" dirty="0" err="1">
                <a:cs typeface="Arial" panose="020B0604020202020204" pitchFamily="34" charset="0"/>
              </a:rPr>
              <a:t>ITES</a:t>
            </a:r>
            <a:r>
              <a:rPr lang="es-ES" altLang="es-CO" sz="1600" b="1" dirty="0">
                <a:cs typeface="Arial" panose="020B0604020202020204" pitchFamily="34" charset="0"/>
              </a:rPr>
              <a:t>-Paraninfo</a:t>
            </a:r>
            <a:endParaRPr lang="en-US" altLang="es-CO" sz="1600" b="1" dirty="0">
              <a:cs typeface="Arial" panose="020B0604020202020204" pitchFamily="34" charset="0"/>
            </a:endParaRPr>
          </a:p>
        </p:txBody>
      </p:sp>
      <p:graphicFrame>
        <p:nvGraphicFramePr>
          <p:cNvPr id="6" name="2 Objeto"/>
          <p:cNvGraphicFramePr>
            <a:graphicFrameLocks noChangeAspect="1"/>
          </p:cNvGraphicFramePr>
          <p:nvPr>
            <p:extLst>
              <p:ext uri="{D42A27DB-BD31-4B8C-83A1-F6EECF244321}">
                <p14:modId xmlns:p14="http://schemas.microsoft.com/office/powerpoint/2010/main" val="2841336077"/>
              </p:ext>
            </p:extLst>
          </p:nvPr>
        </p:nvGraphicFramePr>
        <p:xfrm>
          <a:off x="4483093" y="5063270"/>
          <a:ext cx="2445121" cy="1257423"/>
        </p:xfrm>
        <a:graphic>
          <a:graphicData uri="http://schemas.openxmlformats.org/presentationml/2006/ole">
            <mc:AlternateContent xmlns:mc="http://schemas.openxmlformats.org/markup-compatibility/2006">
              <mc:Choice xmlns:v="urn:schemas-microsoft-com:vml" Requires="v">
                <p:oleObj spid="_x0000_s172092" name="Equation" r:id="rId5" imgW="444240" imgH="228600" progId="Equation.DSMT4">
                  <p:embed/>
                </p:oleObj>
              </mc:Choice>
              <mc:Fallback>
                <p:oleObj name="Equation" r:id="rId5" imgW="444240" imgH="228600" progId="Equation.DSMT4">
                  <p:embed/>
                  <p:pic>
                    <p:nvPicPr>
                      <p:cNvPr id="5" name="2 Objeto"/>
                      <p:cNvPicPr>
                        <a:picLocks noChangeAspect="1" noChangeArrowheads="1"/>
                      </p:cNvPicPr>
                      <p:nvPr/>
                    </p:nvPicPr>
                    <p:blipFill>
                      <a:blip r:embed="rId6"/>
                      <a:srcRect/>
                      <a:stretch>
                        <a:fillRect/>
                      </a:stretch>
                    </p:blipFill>
                    <p:spPr bwMode="auto">
                      <a:xfrm>
                        <a:off x="4483093" y="5063270"/>
                        <a:ext cx="2445121" cy="125742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694814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extLst>
              <p:ext uri="{D42A27DB-BD31-4B8C-83A1-F6EECF244321}">
                <p14:modId xmlns:p14="http://schemas.microsoft.com/office/powerpoint/2010/main" val="186231502"/>
              </p:ext>
            </p:extLst>
          </p:nvPr>
        </p:nvGraphicFramePr>
        <p:xfrm>
          <a:off x="0" y="1730076"/>
          <a:ext cx="12191999" cy="2616874"/>
        </p:xfrm>
        <a:graphic>
          <a:graphicData uri="http://schemas.openxmlformats.org/presentationml/2006/ole">
            <mc:AlternateContent xmlns:mc="http://schemas.openxmlformats.org/markup-compatibility/2006">
              <mc:Choice xmlns:v="urn:schemas-microsoft-com:vml" Requires="v">
                <p:oleObj spid="_x0000_s173116" name="Visio" r:id="rId3" imgW="4260950" imgH="913859" progId="Visio.Drawing.6">
                  <p:embed/>
                </p:oleObj>
              </mc:Choice>
              <mc:Fallback>
                <p:oleObj name="Visio" r:id="rId3" imgW="4260950" imgH="913859" progId="Visio.Drawing.6">
                  <p:embed/>
                  <p:pic>
                    <p:nvPicPr>
                      <p:cNvPr id="92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30076"/>
                        <a:ext cx="12191999" cy="2616874"/>
                      </a:xfrm>
                      <a:prstGeom prst="rect">
                        <a:avLst/>
                      </a:prstGeom>
                      <a:noFill/>
                      <a:ln>
                        <a:noFill/>
                      </a:ln>
                      <a:effectLst/>
                      <a:extLst/>
                    </p:spPr>
                  </p:pic>
                </p:oleObj>
              </mc:Fallback>
            </mc:AlternateContent>
          </a:graphicData>
        </a:graphic>
      </p:graphicFrame>
      <p:sp>
        <p:nvSpPr>
          <p:cNvPr id="9219" name="Rectangle 3"/>
          <p:cNvSpPr>
            <a:spLocks noChangeArrowheads="1"/>
          </p:cNvSpPr>
          <p:nvPr/>
        </p:nvSpPr>
        <p:spPr bwMode="auto">
          <a:xfrm>
            <a:off x="1992313" y="188913"/>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s-ES" altLang="es-CO" sz="4000" b="1" u="sng" dirty="0">
                <a:solidFill>
                  <a:srgbClr val="FF0000"/>
                </a:solidFill>
                <a:latin typeface="Arial Narrow" panose="020B0606020202030204" pitchFamily="34" charset="0"/>
                <a:cs typeface="Times New Roman" panose="02020603050405020304" pitchFamily="18" charset="0"/>
              </a:rPr>
              <a:t>Ley de las temperaturas intermedias</a:t>
            </a:r>
            <a:endParaRPr lang="es-ES_tradnl" altLang="es-CO" sz="4000" b="1" u="sng" dirty="0">
              <a:solidFill>
                <a:srgbClr val="FF0000"/>
              </a:solidFill>
              <a:latin typeface="Arial Narrow" panose="020B0606020202030204" pitchFamily="34" charset="0"/>
              <a:cs typeface="Times New Roman" panose="02020603050405020304" pitchFamily="18" charset="0"/>
            </a:endParaRPr>
          </a:p>
        </p:txBody>
      </p:sp>
      <p:sp>
        <p:nvSpPr>
          <p:cNvPr id="5" name="Text Box 4"/>
          <p:cNvSpPr txBox="1">
            <a:spLocks noChangeArrowheads="1"/>
          </p:cNvSpPr>
          <p:nvPr/>
        </p:nvSpPr>
        <p:spPr bwMode="auto">
          <a:xfrm>
            <a:off x="0" y="6335183"/>
            <a:ext cx="2881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s-ES" altLang="es-CO" sz="1600" b="1" dirty="0">
                <a:cs typeface="Arial" panose="020B0604020202020204" pitchFamily="34" charset="0"/>
              </a:rPr>
              <a:t>© </a:t>
            </a:r>
            <a:r>
              <a:rPr lang="es-ES" altLang="es-CO" sz="1600" b="1" dirty="0" err="1">
                <a:cs typeface="Arial" panose="020B0604020202020204" pitchFamily="34" charset="0"/>
              </a:rPr>
              <a:t>ITES</a:t>
            </a:r>
            <a:r>
              <a:rPr lang="es-ES" altLang="es-CO" sz="1600" b="1" dirty="0">
                <a:cs typeface="Arial" panose="020B0604020202020204" pitchFamily="34" charset="0"/>
              </a:rPr>
              <a:t>-Paraninfo</a:t>
            </a:r>
            <a:endParaRPr lang="en-US" altLang="es-CO" sz="1600" b="1" dirty="0">
              <a:cs typeface="Arial" panose="020B0604020202020204" pitchFamily="34" charset="0"/>
            </a:endParaRPr>
          </a:p>
        </p:txBody>
      </p:sp>
      <p:graphicFrame>
        <p:nvGraphicFramePr>
          <p:cNvPr id="8" name="2 Objeto"/>
          <p:cNvGraphicFramePr>
            <a:graphicFrameLocks noChangeAspect="1"/>
          </p:cNvGraphicFramePr>
          <p:nvPr>
            <p:extLst>
              <p:ext uri="{D42A27DB-BD31-4B8C-83A1-F6EECF244321}">
                <p14:modId xmlns:p14="http://schemas.microsoft.com/office/powerpoint/2010/main" val="3029400346"/>
              </p:ext>
            </p:extLst>
          </p:nvPr>
        </p:nvGraphicFramePr>
        <p:xfrm>
          <a:off x="8582770" y="4676698"/>
          <a:ext cx="3355945" cy="1846440"/>
        </p:xfrm>
        <a:graphic>
          <a:graphicData uri="http://schemas.openxmlformats.org/presentationml/2006/ole">
            <mc:AlternateContent xmlns:mc="http://schemas.openxmlformats.org/markup-compatibility/2006">
              <mc:Choice xmlns:v="urn:schemas-microsoft-com:vml" Requires="v">
                <p:oleObj spid="_x0000_s173117" name="Equation" r:id="rId5" imgW="1155600" imgH="634680" progId="Equation.DSMT4">
                  <p:embed/>
                </p:oleObj>
              </mc:Choice>
              <mc:Fallback>
                <p:oleObj name="Equation" r:id="rId5" imgW="1155600" imgH="634680" progId="Equation.DSMT4">
                  <p:embed/>
                  <p:pic>
                    <p:nvPicPr>
                      <p:cNvPr id="7" name="2 Objeto"/>
                      <p:cNvPicPr>
                        <a:picLocks noChangeAspect="1" noChangeArrowheads="1"/>
                      </p:cNvPicPr>
                      <p:nvPr/>
                    </p:nvPicPr>
                    <p:blipFill>
                      <a:blip r:embed="rId6"/>
                      <a:srcRect/>
                      <a:stretch>
                        <a:fillRect/>
                      </a:stretch>
                    </p:blipFill>
                    <p:spPr bwMode="auto">
                      <a:xfrm>
                        <a:off x="8582770" y="4676698"/>
                        <a:ext cx="3355945" cy="184644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039967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extLst>
              <p:ext uri="{D42A27DB-BD31-4B8C-83A1-F6EECF244321}">
                <p14:modId xmlns:p14="http://schemas.microsoft.com/office/powerpoint/2010/main" val="186231502"/>
              </p:ext>
            </p:extLst>
          </p:nvPr>
        </p:nvGraphicFramePr>
        <p:xfrm>
          <a:off x="0" y="1730076"/>
          <a:ext cx="12191999" cy="2616874"/>
        </p:xfrm>
        <a:graphic>
          <a:graphicData uri="http://schemas.openxmlformats.org/presentationml/2006/ole">
            <mc:AlternateContent xmlns:mc="http://schemas.openxmlformats.org/markup-compatibility/2006">
              <mc:Choice xmlns:v="urn:schemas-microsoft-com:vml" Requires="v">
                <p:oleObj spid="_x0000_s176211" name="Visio" r:id="rId3" imgW="4260950" imgH="913859" progId="Visio.Drawing.6">
                  <p:embed/>
                </p:oleObj>
              </mc:Choice>
              <mc:Fallback>
                <p:oleObj name="Visio" r:id="rId3" imgW="4260950" imgH="913859" progId="Visio.Drawing.6">
                  <p:embed/>
                  <p:pic>
                    <p:nvPicPr>
                      <p:cNvPr id="92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30076"/>
                        <a:ext cx="12191999" cy="2616874"/>
                      </a:xfrm>
                      <a:prstGeom prst="rect">
                        <a:avLst/>
                      </a:prstGeom>
                      <a:noFill/>
                      <a:ln>
                        <a:noFill/>
                      </a:ln>
                      <a:effectLst/>
                      <a:extLst/>
                    </p:spPr>
                  </p:pic>
                </p:oleObj>
              </mc:Fallback>
            </mc:AlternateContent>
          </a:graphicData>
        </a:graphic>
      </p:graphicFrame>
      <p:sp>
        <p:nvSpPr>
          <p:cNvPr id="9219" name="Rectangle 3"/>
          <p:cNvSpPr>
            <a:spLocks noChangeArrowheads="1"/>
          </p:cNvSpPr>
          <p:nvPr/>
        </p:nvSpPr>
        <p:spPr bwMode="auto">
          <a:xfrm>
            <a:off x="1992313" y="188913"/>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es-ES" altLang="es-CO" sz="4000" b="1" u="sng" dirty="0">
                <a:solidFill>
                  <a:srgbClr val="FF0000"/>
                </a:solidFill>
                <a:latin typeface="Arial Narrow" panose="020B0606020202030204" pitchFamily="34" charset="0"/>
                <a:cs typeface="Times New Roman" panose="02020603050405020304" pitchFamily="18" charset="0"/>
              </a:rPr>
              <a:t>Ley de las temperaturas intermedias</a:t>
            </a:r>
            <a:endParaRPr lang="es-ES_tradnl" altLang="es-CO" sz="4000" b="1" u="sng" dirty="0">
              <a:solidFill>
                <a:srgbClr val="FF0000"/>
              </a:solidFill>
              <a:latin typeface="Arial Narrow" panose="020B0606020202030204" pitchFamily="34" charset="0"/>
              <a:cs typeface="Times New Roman" panose="02020603050405020304" pitchFamily="18" charset="0"/>
            </a:endParaRPr>
          </a:p>
        </p:txBody>
      </p:sp>
      <p:sp>
        <p:nvSpPr>
          <p:cNvPr id="5" name="Text Box 4"/>
          <p:cNvSpPr txBox="1">
            <a:spLocks noChangeArrowheads="1"/>
          </p:cNvSpPr>
          <p:nvPr/>
        </p:nvSpPr>
        <p:spPr bwMode="auto">
          <a:xfrm>
            <a:off x="0" y="6335183"/>
            <a:ext cx="2881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s-ES" altLang="es-CO" sz="1600" b="1" dirty="0">
                <a:cs typeface="Arial" panose="020B0604020202020204" pitchFamily="34" charset="0"/>
              </a:rPr>
              <a:t>© </a:t>
            </a:r>
            <a:r>
              <a:rPr lang="es-ES" altLang="es-CO" sz="1600" b="1" dirty="0" err="1">
                <a:cs typeface="Arial" panose="020B0604020202020204" pitchFamily="34" charset="0"/>
              </a:rPr>
              <a:t>ITES</a:t>
            </a:r>
            <a:r>
              <a:rPr lang="es-ES" altLang="es-CO" sz="1600" b="1" dirty="0">
                <a:cs typeface="Arial" panose="020B0604020202020204" pitchFamily="34" charset="0"/>
              </a:rPr>
              <a:t>-Paraninfo</a:t>
            </a:r>
            <a:endParaRPr lang="en-US" altLang="es-CO" sz="1600" b="1" dirty="0">
              <a:cs typeface="Arial" panose="020B0604020202020204" pitchFamily="34" charset="0"/>
            </a:endParaRPr>
          </a:p>
        </p:txBody>
      </p:sp>
      <p:graphicFrame>
        <p:nvGraphicFramePr>
          <p:cNvPr id="6" name="2 Objeto"/>
          <p:cNvGraphicFramePr>
            <a:graphicFrameLocks noChangeAspect="1"/>
          </p:cNvGraphicFramePr>
          <p:nvPr>
            <p:extLst>
              <p:ext uri="{D42A27DB-BD31-4B8C-83A1-F6EECF244321}">
                <p14:modId xmlns:p14="http://schemas.microsoft.com/office/powerpoint/2010/main" val="173113947"/>
              </p:ext>
            </p:extLst>
          </p:nvPr>
        </p:nvGraphicFramePr>
        <p:xfrm>
          <a:off x="930544" y="4676698"/>
          <a:ext cx="6845300" cy="1328737"/>
        </p:xfrm>
        <a:graphic>
          <a:graphicData uri="http://schemas.openxmlformats.org/presentationml/2006/ole">
            <mc:AlternateContent xmlns:mc="http://schemas.openxmlformats.org/markup-compatibility/2006">
              <mc:Choice xmlns:v="urn:schemas-microsoft-com:vml" Requires="v">
                <p:oleObj spid="_x0000_s176212" name="Equation" r:id="rId5" imgW="1244520" imgH="241200" progId="Equation.DSMT4">
                  <p:embed/>
                </p:oleObj>
              </mc:Choice>
              <mc:Fallback>
                <p:oleObj name="Equation" r:id="rId5" imgW="1244520" imgH="241200" progId="Equation.DSMT4">
                  <p:embed/>
                  <p:pic>
                    <p:nvPicPr>
                      <p:cNvPr id="6" name="2 Objeto"/>
                      <p:cNvPicPr>
                        <a:picLocks noChangeAspect="1" noChangeArrowheads="1"/>
                      </p:cNvPicPr>
                      <p:nvPr/>
                    </p:nvPicPr>
                    <p:blipFill>
                      <a:blip r:embed="rId6"/>
                      <a:srcRect/>
                      <a:stretch>
                        <a:fillRect/>
                      </a:stretch>
                    </p:blipFill>
                    <p:spPr bwMode="auto">
                      <a:xfrm>
                        <a:off x="930544" y="4676698"/>
                        <a:ext cx="6845300" cy="1328737"/>
                      </a:xfrm>
                      <a:prstGeom prst="rect">
                        <a:avLst/>
                      </a:prstGeom>
                      <a:noFill/>
                      <a:ln>
                        <a:noFill/>
                      </a:ln>
                      <a:extLst/>
                    </p:spPr>
                  </p:pic>
                </p:oleObj>
              </mc:Fallback>
            </mc:AlternateContent>
          </a:graphicData>
        </a:graphic>
      </p:graphicFrame>
      <p:graphicFrame>
        <p:nvGraphicFramePr>
          <p:cNvPr id="7" name="2 Objeto"/>
          <p:cNvGraphicFramePr>
            <a:graphicFrameLocks noChangeAspect="1"/>
          </p:cNvGraphicFramePr>
          <p:nvPr>
            <p:extLst>
              <p:ext uri="{D42A27DB-BD31-4B8C-83A1-F6EECF244321}">
                <p14:modId xmlns:p14="http://schemas.microsoft.com/office/powerpoint/2010/main" val="959736455"/>
              </p:ext>
            </p:extLst>
          </p:nvPr>
        </p:nvGraphicFramePr>
        <p:xfrm>
          <a:off x="8582770" y="4676698"/>
          <a:ext cx="3355945" cy="1846440"/>
        </p:xfrm>
        <a:graphic>
          <a:graphicData uri="http://schemas.openxmlformats.org/presentationml/2006/ole">
            <mc:AlternateContent xmlns:mc="http://schemas.openxmlformats.org/markup-compatibility/2006">
              <mc:Choice xmlns:v="urn:schemas-microsoft-com:vml" Requires="v">
                <p:oleObj spid="_x0000_s176213" name="Equation" r:id="rId7" imgW="1155600" imgH="634680" progId="Equation.DSMT4">
                  <p:embed/>
                </p:oleObj>
              </mc:Choice>
              <mc:Fallback>
                <p:oleObj name="Equation" r:id="rId7" imgW="1155600" imgH="634680" progId="Equation.DSMT4">
                  <p:embed/>
                  <p:pic>
                    <p:nvPicPr>
                      <p:cNvPr id="7" name="2 Objeto"/>
                      <p:cNvPicPr>
                        <a:picLocks noChangeAspect="1" noChangeArrowheads="1"/>
                      </p:cNvPicPr>
                      <p:nvPr/>
                    </p:nvPicPr>
                    <p:blipFill>
                      <a:blip r:embed="rId8"/>
                      <a:srcRect/>
                      <a:stretch>
                        <a:fillRect/>
                      </a:stretch>
                    </p:blipFill>
                    <p:spPr bwMode="auto">
                      <a:xfrm>
                        <a:off x="8582770" y="4676698"/>
                        <a:ext cx="3355945" cy="184644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10462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76439"/>
            <a:ext cx="10515600" cy="1325563"/>
          </a:xfrm>
        </p:spPr>
        <p:txBody>
          <a:bodyPr/>
          <a:lstStyle/>
          <a:p>
            <a:r>
              <a:rPr lang="es-CO" u="sng" dirty="0" smtClean="0">
                <a:solidFill>
                  <a:srgbClr val="FF0000"/>
                </a:solidFill>
              </a:rPr>
              <a:t>Ejercicio</a:t>
            </a:r>
            <a:endParaRPr lang="es-CO" u="sng" dirty="0">
              <a:solidFill>
                <a:srgbClr val="FF0000"/>
              </a:solidFill>
            </a:endParaRPr>
          </a:p>
        </p:txBody>
      </p:sp>
      <p:sp>
        <p:nvSpPr>
          <p:cNvPr id="6" name="Rectangle 4"/>
          <p:cNvSpPr>
            <a:spLocks noChangeArrowheads="1"/>
          </p:cNvSpPr>
          <p:nvPr/>
        </p:nvSpPr>
        <p:spPr bwMode="auto">
          <a:xfrm>
            <a:off x="917222" y="1521777"/>
            <a:ext cx="1051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CO" sz="3200" dirty="0" smtClean="0">
                <a:latin typeface="Times New Roman" panose="02020603050405020304" pitchFamily="18" charset="0"/>
                <a:ea typeface="SimSun" panose="02010600030101010101" pitchFamily="2" charset="-122"/>
                <a:cs typeface="Times New Roman" panose="02020603050405020304" pitchFamily="18" charset="0"/>
              </a:rPr>
              <a:t>Si </a:t>
            </a:r>
            <a:r>
              <a:rPr lang="es-CO" sz="3200" dirty="0">
                <a:latin typeface="Times New Roman" panose="02020603050405020304" pitchFamily="18" charset="0"/>
                <a:ea typeface="SimSun" panose="02010600030101010101" pitchFamily="2" charset="-122"/>
                <a:cs typeface="Times New Roman" panose="02020603050405020304" pitchFamily="18" charset="0"/>
              </a:rPr>
              <a:t>la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temperatura ambiente es </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20</a:t>
            </a:r>
            <a:r>
              <a:rPr lang="es-CO" sz="3200" baseline="30000" dirty="0" err="1" smtClean="0">
                <a:latin typeface="Times New Roman" panose="02020603050405020304" pitchFamily="18" charset="0"/>
                <a:ea typeface="SimSun" panose="02010600030101010101" pitchFamily="2" charset="-122"/>
                <a:cs typeface="Times New Roman" panose="02020603050405020304" pitchFamily="18" charset="0"/>
              </a:rPr>
              <a:t>o</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C</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y la tensión de salida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para la temperatura caliente es </a:t>
            </a:r>
            <a:r>
              <a:rPr lang="es-CO" sz="3200" dirty="0">
                <a:latin typeface="Times New Roman" panose="02020603050405020304" pitchFamily="18" charset="0"/>
                <a:ea typeface="SimSun" panose="02010600030101010101" pitchFamily="2" charset="-122"/>
                <a:cs typeface="Times New Roman" panose="02020603050405020304" pitchFamily="18" charset="0"/>
              </a:rPr>
              <a:t>2,635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mV</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¿Cuál es la temperatura de la </a:t>
            </a:r>
            <a:r>
              <a:rPr lang="es-CO" sz="3200" b="1" u="sng"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unión fría</a:t>
            </a:r>
            <a:r>
              <a:rPr lang="es-CO" sz="3200" dirty="0">
                <a:latin typeface="Times New Roman" panose="02020603050405020304" pitchFamily="18" charset="0"/>
                <a:ea typeface="SimSu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843548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76439"/>
            <a:ext cx="10515600" cy="1325563"/>
          </a:xfrm>
        </p:spPr>
        <p:txBody>
          <a:bodyPr/>
          <a:lstStyle/>
          <a:p>
            <a:r>
              <a:rPr lang="es-CO" u="sng" dirty="0" smtClean="0">
                <a:solidFill>
                  <a:srgbClr val="FF0000"/>
                </a:solidFill>
              </a:rPr>
              <a:t>Ejercicio</a:t>
            </a:r>
            <a:endParaRPr lang="es-CO" u="sng" dirty="0">
              <a:solidFill>
                <a:srgbClr val="FF0000"/>
              </a:solidFill>
            </a:endParaRPr>
          </a:p>
        </p:txBody>
      </p:sp>
      <p:sp>
        <p:nvSpPr>
          <p:cNvPr id="6" name="Rectangle 4"/>
          <p:cNvSpPr>
            <a:spLocks noChangeArrowheads="1"/>
          </p:cNvSpPr>
          <p:nvPr/>
        </p:nvSpPr>
        <p:spPr bwMode="auto">
          <a:xfrm>
            <a:off x="917222" y="1521777"/>
            <a:ext cx="1051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CO" sz="3200" dirty="0" smtClean="0">
                <a:latin typeface="Times New Roman" panose="02020603050405020304" pitchFamily="18" charset="0"/>
                <a:ea typeface="SimSun" panose="02010600030101010101" pitchFamily="2" charset="-122"/>
                <a:cs typeface="Times New Roman" panose="02020603050405020304" pitchFamily="18" charset="0"/>
              </a:rPr>
              <a:t>Si </a:t>
            </a:r>
            <a:r>
              <a:rPr lang="es-CO" sz="3200" dirty="0">
                <a:latin typeface="Times New Roman" panose="02020603050405020304" pitchFamily="18" charset="0"/>
                <a:ea typeface="SimSun" panose="02010600030101010101" pitchFamily="2" charset="-122"/>
                <a:cs typeface="Times New Roman" panose="02020603050405020304" pitchFamily="18" charset="0"/>
              </a:rPr>
              <a:t>la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temperatura ambiente es </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20</a:t>
            </a:r>
            <a:r>
              <a:rPr lang="es-CO" sz="3200" baseline="30000" dirty="0" err="1" smtClean="0">
                <a:latin typeface="Times New Roman" panose="02020603050405020304" pitchFamily="18" charset="0"/>
                <a:ea typeface="SimSun" panose="02010600030101010101" pitchFamily="2" charset="-122"/>
                <a:cs typeface="Times New Roman" panose="02020603050405020304" pitchFamily="18" charset="0"/>
              </a:rPr>
              <a:t>o</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C</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y la tensión de salida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para la temperatura caliente es </a:t>
            </a:r>
            <a:r>
              <a:rPr lang="es-CO" sz="3200" dirty="0">
                <a:latin typeface="Times New Roman" panose="02020603050405020304" pitchFamily="18" charset="0"/>
                <a:ea typeface="SimSun" panose="02010600030101010101" pitchFamily="2" charset="-122"/>
                <a:cs typeface="Times New Roman" panose="02020603050405020304" pitchFamily="18" charset="0"/>
              </a:rPr>
              <a:t>2,635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mV</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¿Cuál es la temperatura de la </a:t>
            </a:r>
            <a:r>
              <a:rPr lang="es-CO" sz="3200" b="1" u="sng"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unión fría</a:t>
            </a:r>
            <a:r>
              <a:rPr lang="es-CO" sz="3200" dirty="0">
                <a:latin typeface="Times New Roman" panose="02020603050405020304" pitchFamily="18" charset="0"/>
                <a:ea typeface="SimSun" panose="02010600030101010101" pitchFamily="2" charset="-122"/>
                <a:cs typeface="Times New Roman" panose="02020603050405020304" pitchFamily="18" charset="0"/>
              </a:rPr>
              <a:t>? </a:t>
            </a:r>
          </a:p>
        </p:txBody>
      </p:sp>
      <p:graphicFrame>
        <p:nvGraphicFramePr>
          <p:cNvPr id="9" name="2 Objeto"/>
          <p:cNvGraphicFramePr>
            <a:graphicFrameLocks noChangeAspect="1"/>
          </p:cNvGraphicFramePr>
          <p:nvPr>
            <p:extLst>
              <p:ext uri="{D42A27DB-BD31-4B8C-83A1-F6EECF244321}">
                <p14:modId xmlns:p14="http://schemas.microsoft.com/office/powerpoint/2010/main" val="738310728"/>
              </p:ext>
            </p:extLst>
          </p:nvPr>
        </p:nvGraphicFramePr>
        <p:xfrm>
          <a:off x="2673349" y="3337659"/>
          <a:ext cx="6845300" cy="1328737"/>
        </p:xfrm>
        <a:graphic>
          <a:graphicData uri="http://schemas.openxmlformats.org/presentationml/2006/ole">
            <mc:AlternateContent xmlns:mc="http://schemas.openxmlformats.org/markup-compatibility/2006">
              <mc:Choice xmlns:v="urn:schemas-microsoft-com:vml" Requires="v">
                <p:oleObj spid="_x0000_s178200" name="Equation" r:id="rId3" imgW="1244520" imgH="241200" progId="Equation.DSMT4">
                  <p:embed/>
                </p:oleObj>
              </mc:Choice>
              <mc:Fallback>
                <p:oleObj name="Equation" r:id="rId3" imgW="1244520" imgH="241200" progId="Equation.DSMT4">
                  <p:embed/>
                  <p:pic>
                    <p:nvPicPr>
                      <p:cNvPr id="9" name="2 Objeto"/>
                      <p:cNvPicPr>
                        <a:picLocks noChangeAspect="1" noChangeArrowheads="1"/>
                      </p:cNvPicPr>
                      <p:nvPr/>
                    </p:nvPicPr>
                    <p:blipFill>
                      <a:blip r:embed="rId4"/>
                      <a:srcRect/>
                      <a:stretch>
                        <a:fillRect/>
                      </a:stretch>
                    </p:blipFill>
                    <p:spPr bwMode="auto">
                      <a:xfrm>
                        <a:off x="2673349" y="3337659"/>
                        <a:ext cx="6845300" cy="1328737"/>
                      </a:xfrm>
                      <a:prstGeom prst="rect">
                        <a:avLst/>
                      </a:prstGeom>
                      <a:noFill/>
                      <a:ln>
                        <a:noFill/>
                      </a:ln>
                      <a:extLst/>
                    </p:spPr>
                  </p:pic>
                </p:oleObj>
              </mc:Fallback>
            </mc:AlternateContent>
          </a:graphicData>
        </a:graphic>
      </p:graphicFrame>
      <p:graphicFrame>
        <p:nvGraphicFramePr>
          <p:cNvPr id="11" name="2 Objeto"/>
          <p:cNvGraphicFramePr>
            <a:graphicFrameLocks noChangeAspect="1"/>
          </p:cNvGraphicFramePr>
          <p:nvPr>
            <p:extLst>
              <p:ext uri="{D42A27DB-BD31-4B8C-83A1-F6EECF244321}">
                <p14:modId xmlns:p14="http://schemas.microsoft.com/office/powerpoint/2010/main" val="2631036751"/>
              </p:ext>
            </p:extLst>
          </p:nvPr>
        </p:nvGraphicFramePr>
        <p:xfrm>
          <a:off x="7315027" y="4924602"/>
          <a:ext cx="4719637" cy="1846262"/>
        </p:xfrm>
        <a:graphic>
          <a:graphicData uri="http://schemas.openxmlformats.org/presentationml/2006/ole">
            <mc:AlternateContent xmlns:mc="http://schemas.openxmlformats.org/markup-compatibility/2006">
              <mc:Choice xmlns:v="urn:schemas-microsoft-com:vml" Requires="v">
                <p:oleObj spid="_x0000_s178201" name="Equation" r:id="rId5" imgW="1625400" imgH="634680" progId="Equation.DSMT4">
                  <p:embed/>
                </p:oleObj>
              </mc:Choice>
              <mc:Fallback>
                <p:oleObj name="Equation" r:id="rId5" imgW="1625400" imgH="634680" progId="Equation.DSMT4">
                  <p:embed/>
                  <p:pic>
                    <p:nvPicPr>
                      <p:cNvPr id="11" name="2 Objeto"/>
                      <p:cNvPicPr>
                        <a:picLocks noChangeAspect="1" noChangeArrowheads="1"/>
                      </p:cNvPicPr>
                      <p:nvPr/>
                    </p:nvPicPr>
                    <p:blipFill>
                      <a:blip r:embed="rId6"/>
                      <a:srcRect/>
                      <a:stretch>
                        <a:fillRect/>
                      </a:stretch>
                    </p:blipFill>
                    <p:spPr bwMode="auto">
                      <a:xfrm>
                        <a:off x="7315027" y="4924602"/>
                        <a:ext cx="4719637" cy="184626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2997328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76439"/>
            <a:ext cx="10515600" cy="1325563"/>
          </a:xfrm>
        </p:spPr>
        <p:txBody>
          <a:bodyPr/>
          <a:lstStyle/>
          <a:p>
            <a:r>
              <a:rPr lang="es-CO" u="sng" dirty="0" smtClean="0">
                <a:solidFill>
                  <a:srgbClr val="FF0000"/>
                </a:solidFill>
              </a:rPr>
              <a:t>Ejercicio</a:t>
            </a:r>
            <a:endParaRPr lang="es-CO" u="sng" dirty="0">
              <a:solidFill>
                <a:srgbClr val="FF0000"/>
              </a:solidFill>
            </a:endParaRPr>
          </a:p>
        </p:txBody>
      </p:sp>
      <p:sp>
        <p:nvSpPr>
          <p:cNvPr id="6" name="Rectangle 4"/>
          <p:cNvSpPr>
            <a:spLocks noChangeArrowheads="1"/>
          </p:cNvSpPr>
          <p:nvPr/>
        </p:nvSpPr>
        <p:spPr bwMode="auto">
          <a:xfrm>
            <a:off x="917222" y="1521777"/>
            <a:ext cx="1051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CO" sz="3200" dirty="0" smtClean="0">
                <a:latin typeface="Times New Roman" panose="02020603050405020304" pitchFamily="18" charset="0"/>
                <a:ea typeface="SimSun" panose="02010600030101010101" pitchFamily="2" charset="-122"/>
                <a:cs typeface="Times New Roman" panose="02020603050405020304" pitchFamily="18" charset="0"/>
              </a:rPr>
              <a:t>Si </a:t>
            </a:r>
            <a:r>
              <a:rPr lang="es-CO" sz="3200" dirty="0">
                <a:latin typeface="Times New Roman" panose="02020603050405020304" pitchFamily="18" charset="0"/>
                <a:ea typeface="SimSun" panose="02010600030101010101" pitchFamily="2" charset="-122"/>
                <a:cs typeface="Times New Roman" panose="02020603050405020304" pitchFamily="18" charset="0"/>
              </a:rPr>
              <a:t>la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temperatura ambiente es </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20</a:t>
            </a:r>
            <a:r>
              <a:rPr lang="es-CO" sz="3200" baseline="30000" dirty="0" err="1" smtClean="0">
                <a:latin typeface="Times New Roman" panose="02020603050405020304" pitchFamily="18" charset="0"/>
                <a:ea typeface="SimSun" panose="02010600030101010101" pitchFamily="2" charset="-122"/>
                <a:cs typeface="Times New Roman" panose="02020603050405020304" pitchFamily="18" charset="0"/>
              </a:rPr>
              <a:t>o</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C</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y la tensión de salida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para la temperatura caliente es </a:t>
            </a:r>
            <a:r>
              <a:rPr lang="es-CO" sz="3200" dirty="0">
                <a:latin typeface="Times New Roman" panose="02020603050405020304" pitchFamily="18" charset="0"/>
                <a:ea typeface="SimSun" panose="02010600030101010101" pitchFamily="2" charset="-122"/>
                <a:cs typeface="Times New Roman" panose="02020603050405020304" pitchFamily="18" charset="0"/>
              </a:rPr>
              <a:t>2,635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mV</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¿Cuál es la temperatura de la </a:t>
            </a:r>
            <a:r>
              <a:rPr lang="es-CO" sz="3200" b="1" u="sng"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unión fría</a:t>
            </a:r>
            <a:r>
              <a:rPr lang="es-CO" sz="3200" dirty="0">
                <a:latin typeface="Times New Roman" panose="02020603050405020304" pitchFamily="18" charset="0"/>
                <a:ea typeface="SimSun" panose="02010600030101010101" pitchFamily="2" charset="-122"/>
                <a:cs typeface="Times New Roman" panose="02020603050405020304" pitchFamily="18" charset="0"/>
              </a:rPr>
              <a:t>? </a:t>
            </a:r>
          </a:p>
        </p:txBody>
      </p:sp>
      <p:graphicFrame>
        <p:nvGraphicFramePr>
          <p:cNvPr id="9" name="2 Objeto"/>
          <p:cNvGraphicFramePr>
            <a:graphicFrameLocks noChangeAspect="1"/>
          </p:cNvGraphicFramePr>
          <p:nvPr>
            <p:extLst>
              <p:ext uri="{D42A27DB-BD31-4B8C-83A1-F6EECF244321}">
                <p14:modId xmlns:p14="http://schemas.microsoft.com/office/powerpoint/2010/main" val="1508597935"/>
              </p:ext>
            </p:extLst>
          </p:nvPr>
        </p:nvGraphicFramePr>
        <p:xfrm>
          <a:off x="2673349" y="3337659"/>
          <a:ext cx="6845300" cy="1328737"/>
        </p:xfrm>
        <a:graphic>
          <a:graphicData uri="http://schemas.openxmlformats.org/presentationml/2006/ole">
            <mc:AlternateContent xmlns:mc="http://schemas.openxmlformats.org/markup-compatibility/2006">
              <mc:Choice xmlns:v="urn:schemas-microsoft-com:vml" Requires="v">
                <p:oleObj spid="_x0000_s179213" name="Equation" r:id="rId3" imgW="1244520" imgH="241200" progId="Equation.DSMT4">
                  <p:embed/>
                </p:oleObj>
              </mc:Choice>
              <mc:Fallback>
                <p:oleObj name="Equation" r:id="rId3" imgW="1244520" imgH="241200" progId="Equation.DSMT4">
                  <p:embed/>
                  <p:pic>
                    <p:nvPicPr>
                      <p:cNvPr id="9" name="2 Objeto"/>
                      <p:cNvPicPr>
                        <a:picLocks noChangeAspect="1" noChangeArrowheads="1"/>
                      </p:cNvPicPr>
                      <p:nvPr/>
                    </p:nvPicPr>
                    <p:blipFill>
                      <a:blip r:embed="rId4"/>
                      <a:srcRect/>
                      <a:stretch>
                        <a:fillRect/>
                      </a:stretch>
                    </p:blipFill>
                    <p:spPr bwMode="auto">
                      <a:xfrm>
                        <a:off x="2673349" y="3337659"/>
                        <a:ext cx="6845300" cy="1328737"/>
                      </a:xfrm>
                      <a:prstGeom prst="rect">
                        <a:avLst/>
                      </a:prstGeom>
                      <a:noFill/>
                      <a:ln>
                        <a:noFill/>
                      </a:ln>
                      <a:extLst/>
                    </p:spPr>
                  </p:pic>
                </p:oleObj>
              </mc:Fallback>
            </mc:AlternateContent>
          </a:graphicData>
        </a:graphic>
      </p:graphicFrame>
      <p:cxnSp>
        <p:nvCxnSpPr>
          <p:cNvPr id="7" name="Conector recto de flecha 6"/>
          <p:cNvCxnSpPr/>
          <p:nvPr/>
        </p:nvCxnSpPr>
        <p:spPr>
          <a:xfrm flipV="1">
            <a:off x="8477956" y="4564796"/>
            <a:ext cx="0" cy="899026"/>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0" name="Conector recto de flecha 9"/>
          <p:cNvCxnSpPr/>
          <p:nvPr/>
        </p:nvCxnSpPr>
        <p:spPr>
          <a:xfrm flipH="1" flipV="1">
            <a:off x="9189156" y="4564796"/>
            <a:ext cx="1027288" cy="899026"/>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8" name="CuadroTexto 7"/>
          <p:cNvSpPr txBox="1"/>
          <p:nvPr/>
        </p:nvSpPr>
        <p:spPr>
          <a:xfrm>
            <a:off x="9502422" y="5662700"/>
            <a:ext cx="1851377" cy="461665"/>
          </a:xfrm>
          <a:prstGeom prst="rect">
            <a:avLst/>
          </a:prstGeom>
          <a:noFill/>
        </p:spPr>
        <p:txBody>
          <a:bodyPr wrap="square" rtlCol="0">
            <a:spAutoFit/>
          </a:bodyPr>
          <a:lstStyle/>
          <a:p>
            <a:pPr algn="ctr"/>
            <a:r>
              <a:rPr lang="es-CO" sz="2400" b="1" dirty="0" smtClean="0"/>
              <a:t>T.referencia</a:t>
            </a:r>
            <a:endParaRPr lang="es-CO" sz="2400" b="1" dirty="0"/>
          </a:p>
        </p:txBody>
      </p:sp>
      <p:sp>
        <p:nvSpPr>
          <p:cNvPr id="13" name="CuadroTexto 12"/>
          <p:cNvSpPr txBox="1"/>
          <p:nvPr/>
        </p:nvSpPr>
        <p:spPr>
          <a:xfrm>
            <a:off x="7667272" y="5662699"/>
            <a:ext cx="1851377" cy="461665"/>
          </a:xfrm>
          <a:prstGeom prst="rect">
            <a:avLst/>
          </a:prstGeom>
          <a:noFill/>
        </p:spPr>
        <p:txBody>
          <a:bodyPr wrap="square" rtlCol="0">
            <a:spAutoFit/>
          </a:bodyPr>
          <a:lstStyle/>
          <a:p>
            <a:pPr algn="ctr"/>
            <a:r>
              <a:rPr lang="es-CO" sz="2400" b="1" dirty="0" smtClean="0"/>
              <a:t>T.proceso</a:t>
            </a:r>
            <a:endParaRPr lang="es-CO" sz="2400" b="1" dirty="0"/>
          </a:p>
        </p:txBody>
      </p:sp>
    </p:spTree>
    <p:extLst>
      <p:ext uri="{BB962C8B-B14F-4D97-AF65-F5344CB8AC3E}">
        <p14:creationId xmlns:p14="http://schemas.microsoft.com/office/powerpoint/2010/main" val="2404565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76439"/>
            <a:ext cx="10515600" cy="1325563"/>
          </a:xfrm>
        </p:spPr>
        <p:txBody>
          <a:bodyPr/>
          <a:lstStyle/>
          <a:p>
            <a:r>
              <a:rPr lang="es-CO" u="sng" dirty="0" smtClean="0">
                <a:solidFill>
                  <a:srgbClr val="FF0000"/>
                </a:solidFill>
              </a:rPr>
              <a:t>Ejercicio</a:t>
            </a:r>
            <a:endParaRPr lang="es-CO" u="sng" dirty="0">
              <a:solidFill>
                <a:srgbClr val="FF0000"/>
              </a:solidFill>
            </a:endParaRPr>
          </a:p>
        </p:txBody>
      </p:sp>
      <p:sp>
        <p:nvSpPr>
          <p:cNvPr id="6" name="Rectangle 4"/>
          <p:cNvSpPr>
            <a:spLocks noChangeArrowheads="1"/>
          </p:cNvSpPr>
          <p:nvPr/>
        </p:nvSpPr>
        <p:spPr bwMode="auto">
          <a:xfrm>
            <a:off x="917222" y="1521777"/>
            <a:ext cx="1051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CO" sz="3200" dirty="0" smtClean="0">
                <a:latin typeface="Times New Roman" panose="02020603050405020304" pitchFamily="18" charset="0"/>
                <a:ea typeface="SimSun" panose="02010600030101010101" pitchFamily="2" charset="-122"/>
                <a:cs typeface="Times New Roman" panose="02020603050405020304" pitchFamily="18" charset="0"/>
              </a:rPr>
              <a:t>Si </a:t>
            </a:r>
            <a:r>
              <a:rPr lang="es-CO" sz="3200" dirty="0">
                <a:latin typeface="Times New Roman" panose="02020603050405020304" pitchFamily="18" charset="0"/>
                <a:ea typeface="SimSun" panose="02010600030101010101" pitchFamily="2" charset="-122"/>
                <a:cs typeface="Times New Roman" panose="02020603050405020304" pitchFamily="18" charset="0"/>
              </a:rPr>
              <a:t>la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temperatura ambiente es </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20</a:t>
            </a:r>
            <a:r>
              <a:rPr lang="es-CO" sz="3200" baseline="30000" dirty="0" err="1" smtClean="0">
                <a:latin typeface="Times New Roman" panose="02020603050405020304" pitchFamily="18" charset="0"/>
                <a:ea typeface="SimSun" panose="02010600030101010101" pitchFamily="2" charset="-122"/>
                <a:cs typeface="Times New Roman" panose="02020603050405020304" pitchFamily="18" charset="0"/>
              </a:rPr>
              <a:t>o</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C</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y la tensión de salida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para la temperatura caliente es </a:t>
            </a:r>
            <a:r>
              <a:rPr lang="es-CO" sz="3200" dirty="0">
                <a:latin typeface="Times New Roman" panose="02020603050405020304" pitchFamily="18" charset="0"/>
                <a:ea typeface="SimSun" panose="02010600030101010101" pitchFamily="2" charset="-122"/>
                <a:cs typeface="Times New Roman" panose="02020603050405020304" pitchFamily="18" charset="0"/>
              </a:rPr>
              <a:t>2,635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mV</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¿Cuál es la temperatura de la </a:t>
            </a:r>
            <a:r>
              <a:rPr lang="es-CO" sz="3200" b="1" u="sng"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unión fría</a:t>
            </a:r>
            <a:r>
              <a:rPr lang="es-CO" sz="3200" dirty="0">
                <a:latin typeface="Times New Roman" panose="02020603050405020304" pitchFamily="18" charset="0"/>
                <a:ea typeface="SimSun" panose="02010600030101010101" pitchFamily="2" charset="-122"/>
                <a:cs typeface="Times New Roman" panose="02020603050405020304" pitchFamily="18" charset="0"/>
              </a:rPr>
              <a:t>? </a:t>
            </a:r>
          </a:p>
        </p:txBody>
      </p:sp>
      <p:graphicFrame>
        <p:nvGraphicFramePr>
          <p:cNvPr id="9" name="2 Objeto"/>
          <p:cNvGraphicFramePr>
            <a:graphicFrameLocks noChangeAspect="1"/>
          </p:cNvGraphicFramePr>
          <p:nvPr>
            <p:extLst>
              <p:ext uri="{D42A27DB-BD31-4B8C-83A1-F6EECF244321}">
                <p14:modId xmlns:p14="http://schemas.microsoft.com/office/powerpoint/2010/main" val="3202926612"/>
              </p:ext>
            </p:extLst>
          </p:nvPr>
        </p:nvGraphicFramePr>
        <p:xfrm>
          <a:off x="2673349" y="3337659"/>
          <a:ext cx="6845300" cy="1328737"/>
        </p:xfrm>
        <a:graphic>
          <a:graphicData uri="http://schemas.openxmlformats.org/presentationml/2006/ole">
            <mc:AlternateContent xmlns:mc="http://schemas.openxmlformats.org/markup-compatibility/2006">
              <mc:Choice xmlns:v="urn:schemas-microsoft-com:vml" Requires="v">
                <p:oleObj spid="_x0000_s180236" name="Equation" r:id="rId3" imgW="1244520" imgH="241200" progId="Equation.DSMT4">
                  <p:embed/>
                </p:oleObj>
              </mc:Choice>
              <mc:Fallback>
                <p:oleObj name="Equation" r:id="rId3" imgW="1244520" imgH="241200" progId="Equation.DSMT4">
                  <p:embed/>
                  <p:pic>
                    <p:nvPicPr>
                      <p:cNvPr id="9" name="2 Objeto"/>
                      <p:cNvPicPr>
                        <a:picLocks noChangeAspect="1" noChangeArrowheads="1"/>
                      </p:cNvPicPr>
                      <p:nvPr/>
                    </p:nvPicPr>
                    <p:blipFill>
                      <a:blip r:embed="rId4"/>
                      <a:srcRect/>
                      <a:stretch>
                        <a:fillRect/>
                      </a:stretch>
                    </p:blipFill>
                    <p:spPr bwMode="auto">
                      <a:xfrm>
                        <a:off x="2673349" y="3337659"/>
                        <a:ext cx="6845300" cy="1328737"/>
                      </a:xfrm>
                      <a:prstGeom prst="rect">
                        <a:avLst/>
                      </a:prstGeom>
                      <a:noFill/>
                      <a:ln>
                        <a:noFill/>
                      </a:ln>
                      <a:extLst/>
                    </p:spPr>
                  </p:pic>
                </p:oleObj>
              </mc:Fallback>
            </mc:AlternateContent>
          </a:graphicData>
        </a:graphic>
      </p:graphicFrame>
      <p:cxnSp>
        <p:nvCxnSpPr>
          <p:cNvPr id="7" name="Conector recto de flecha 6"/>
          <p:cNvCxnSpPr/>
          <p:nvPr/>
        </p:nvCxnSpPr>
        <p:spPr>
          <a:xfrm flipV="1">
            <a:off x="8477956" y="4564796"/>
            <a:ext cx="0" cy="899026"/>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0" name="Conector recto de flecha 9"/>
          <p:cNvCxnSpPr/>
          <p:nvPr/>
        </p:nvCxnSpPr>
        <p:spPr>
          <a:xfrm flipH="1" flipV="1">
            <a:off x="9189156" y="4564796"/>
            <a:ext cx="1027288" cy="899026"/>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8" name="CuadroTexto 7"/>
          <p:cNvSpPr txBox="1"/>
          <p:nvPr/>
        </p:nvSpPr>
        <p:spPr>
          <a:xfrm>
            <a:off x="7667272" y="5701367"/>
            <a:ext cx="1851377" cy="461665"/>
          </a:xfrm>
          <a:prstGeom prst="rect">
            <a:avLst/>
          </a:prstGeom>
          <a:noFill/>
        </p:spPr>
        <p:txBody>
          <a:bodyPr wrap="square" rtlCol="0">
            <a:spAutoFit/>
          </a:bodyPr>
          <a:lstStyle/>
          <a:p>
            <a:pPr algn="ctr"/>
            <a:r>
              <a:rPr lang="es-CO" sz="2400" b="1" dirty="0" smtClean="0"/>
              <a:t>T.referencia</a:t>
            </a:r>
            <a:endParaRPr lang="es-CO" sz="2400" b="1" dirty="0"/>
          </a:p>
        </p:txBody>
      </p:sp>
      <p:sp>
        <p:nvSpPr>
          <p:cNvPr id="13" name="CuadroTexto 12"/>
          <p:cNvSpPr txBox="1"/>
          <p:nvPr/>
        </p:nvSpPr>
        <p:spPr>
          <a:xfrm>
            <a:off x="9290755" y="5678090"/>
            <a:ext cx="1851377" cy="461665"/>
          </a:xfrm>
          <a:prstGeom prst="rect">
            <a:avLst/>
          </a:prstGeom>
          <a:noFill/>
        </p:spPr>
        <p:txBody>
          <a:bodyPr wrap="square" rtlCol="0">
            <a:spAutoFit/>
          </a:bodyPr>
          <a:lstStyle/>
          <a:p>
            <a:pPr algn="ctr"/>
            <a:r>
              <a:rPr lang="es-CO" sz="2400" b="1" dirty="0" smtClean="0"/>
              <a:t>T.proceso</a:t>
            </a:r>
            <a:endParaRPr lang="es-CO" sz="2400" b="1" dirty="0"/>
          </a:p>
        </p:txBody>
      </p:sp>
    </p:spTree>
    <p:extLst>
      <p:ext uri="{BB962C8B-B14F-4D97-AF65-F5344CB8AC3E}">
        <p14:creationId xmlns:p14="http://schemas.microsoft.com/office/powerpoint/2010/main" val="36212535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76439"/>
            <a:ext cx="10515600" cy="1325563"/>
          </a:xfrm>
        </p:spPr>
        <p:txBody>
          <a:bodyPr/>
          <a:lstStyle/>
          <a:p>
            <a:r>
              <a:rPr lang="es-CO" u="sng" dirty="0" smtClean="0">
                <a:solidFill>
                  <a:srgbClr val="FF0000"/>
                </a:solidFill>
              </a:rPr>
              <a:t>Ejercicio</a:t>
            </a:r>
            <a:endParaRPr lang="es-CO" u="sng" dirty="0">
              <a:solidFill>
                <a:srgbClr val="FF0000"/>
              </a:solidFill>
            </a:endParaRPr>
          </a:p>
        </p:txBody>
      </p:sp>
      <p:sp>
        <p:nvSpPr>
          <p:cNvPr id="6" name="Rectangle 4"/>
          <p:cNvSpPr>
            <a:spLocks noChangeArrowheads="1"/>
          </p:cNvSpPr>
          <p:nvPr/>
        </p:nvSpPr>
        <p:spPr bwMode="auto">
          <a:xfrm>
            <a:off x="917222" y="1521777"/>
            <a:ext cx="1051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CO" sz="3200" dirty="0" smtClean="0">
                <a:latin typeface="Times New Roman" panose="02020603050405020304" pitchFamily="18" charset="0"/>
                <a:ea typeface="SimSun" panose="02010600030101010101" pitchFamily="2" charset="-122"/>
                <a:cs typeface="Times New Roman" panose="02020603050405020304" pitchFamily="18" charset="0"/>
              </a:rPr>
              <a:t>Si </a:t>
            </a:r>
            <a:r>
              <a:rPr lang="es-CO" sz="3200" dirty="0">
                <a:latin typeface="Times New Roman" panose="02020603050405020304" pitchFamily="18" charset="0"/>
                <a:ea typeface="SimSun" panose="02010600030101010101" pitchFamily="2" charset="-122"/>
                <a:cs typeface="Times New Roman" panose="02020603050405020304" pitchFamily="18" charset="0"/>
              </a:rPr>
              <a:t>la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temperatura ambiente es </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20</a:t>
            </a:r>
            <a:r>
              <a:rPr lang="es-CO" sz="3200" baseline="30000" dirty="0" err="1" smtClean="0">
                <a:latin typeface="Times New Roman" panose="02020603050405020304" pitchFamily="18" charset="0"/>
                <a:ea typeface="SimSun" panose="02010600030101010101" pitchFamily="2" charset="-122"/>
                <a:cs typeface="Times New Roman" panose="02020603050405020304" pitchFamily="18" charset="0"/>
              </a:rPr>
              <a:t>o</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C</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y la tensión de salida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para la temperatura caliente es </a:t>
            </a:r>
            <a:r>
              <a:rPr lang="es-CO" sz="3200" dirty="0">
                <a:latin typeface="Times New Roman" panose="02020603050405020304" pitchFamily="18" charset="0"/>
                <a:ea typeface="SimSun" panose="02010600030101010101" pitchFamily="2" charset="-122"/>
                <a:cs typeface="Times New Roman" panose="02020603050405020304" pitchFamily="18" charset="0"/>
              </a:rPr>
              <a:t>2,635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mV</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¿Cuál es la temperatura de la </a:t>
            </a:r>
            <a:r>
              <a:rPr lang="es-CO" sz="3200" b="1" u="sng"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unión fría</a:t>
            </a:r>
            <a:r>
              <a:rPr lang="es-CO" sz="3200" dirty="0">
                <a:latin typeface="Times New Roman" panose="02020603050405020304" pitchFamily="18" charset="0"/>
                <a:ea typeface="SimSun" panose="02010600030101010101" pitchFamily="2" charset="-122"/>
                <a:cs typeface="Times New Roman" panose="02020603050405020304" pitchFamily="18" charset="0"/>
              </a:rPr>
              <a:t>? </a:t>
            </a:r>
          </a:p>
        </p:txBody>
      </p:sp>
      <p:graphicFrame>
        <p:nvGraphicFramePr>
          <p:cNvPr id="9" name="2 Objeto"/>
          <p:cNvGraphicFramePr>
            <a:graphicFrameLocks noChangeAspect="1"/>
          </p:cNvGraphicFramePr>
          <p:nvPr>
            <p:extLst>
              <p:ext uri="{D42A27DB-BD31-4B8C-83A1-F6EECF244321}">
                <p14:modId xmlns:p14="http://schemas.microsoft.com/office/powerpoint/2010/main" val="4089857625"/>
              </p:ext>
            </p:extLst>
          </p:nvPr>
        </p:nvGraphicFramePr>
        <p:xfrm>
          <a:off x="2673349" y="3337659"/>
          <a:ext cx="6845300" cy="1328737"/>
        </p:xfrm>
        <a:graphic>
          <a:graphicData uri="http://schemas.openxmlformats.org/presentationml/2006/ole">
            <mc:AlternateContent xmlns:mc="http://schemas.openxmlformats.org/markup-compatibility/2006">
              <mc:Choice xmlns:v="urn:schemas-microsoft-com:vml" Requires="v">
                <p:oleObj spid="_x0000_s181259" name="Equation" r:id="rId3" imgW="1244520" imgH="241200" progId="Equation.DSMT4">
                  <p:embed/>
                </p:oleObj>
              </mc:Choice>
              <mc:Fallback>
                <p:oleObj name="Equation" r:id="rId3" imgW="1244520" imgH="241200" progId="Equation.DSMT4">
                  <p:embed/>
                  <p:pic>
                    <p:nvPicPr>
                      <p:cNvPr id="9" name="2 Objeto"/>
                      <p:cNvPicPr>
                        <a:picLocks noChangeAspect="1" noChangeArrowheads="1"/>
                      </p:cNvPicPr>
                      <p:nvPr/>
                    </p:nvPicPr>
                    <p:blipFill>
                      <a:blip r:embed="rId4"/>
                      <a:srcRect/>
                      <a:stretch>
                        <a:fillRect/>
                      </a:stretch>
                    </p:blipFill>
                    <p:spPr bwMode="auto">
                      <a:xfrm>
                        <a:off x="2673349" y="3337659"/>
                        <a:ext cx="6845300" cy="1328737"/>
                      </a:xfrm>
                      <a:prstGeom prst="rect">
                        <a:avLst/>
                      </a:prstGeom>
                      <a:noFill/>
                      <a:ln>
                        <a:noFill/>
                      </a:ln>
                      <a:extLst/>
                    </p:spPr>
                  </p:pic>
                </p:oleObj>
              </mc:Fallback>
            </mc:AlternateContent>
          </a:graphicData>
        </a:graphic>
      </p:graphicFrame>
      <p:cxnSp>
        <p:nvCxnSpPr>
          <p:cNvPr id="7" name="Conector recto de flecha 6"/>
          <p:cNvCxnSpPr/>
          <p:nvPr/>
        </p:nvCxnSpPr>
        <p:spPr>
          <a:xfrm flipV="1">
            <a:off x="8477956" y="4564796"/>
            <a:ext cx="0" cy="899026"/>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cxnSp>
        <p:nvCxnSpPr>
          <p:cNvPr id="10" name="Conector recto de flecha 9"/>
          <p:cNvCxnSpPr/>
          <p:nvPr/>
        </p:nvCxnSpPr>
        <p:spPr>
          <a:xfrm flipH="1" flipV="1">
            <a:off x="9189156" y="4564796"/>
            <a:ext cx="1027288" cy="899026"/>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8" name="CuadroTexto 7"/>
          <p:cNvSpPr txBox="1"/>
          <p:nvPr/>
        </p:nvSpPr>
        <p:spPr>
          <a:xfrm>
            <a:off x="7667272" y="5701367"/>
            <a:ext cx="1851377" cy="461665"/>
          </a:xfrm>
          <a:prstGeom prst="rect">
            <a:avLst/>
          </a:prstGeom>
          <a:noFill/>
        </p:spPr>
        <p:txBody>
          <a:bodyPr wrap="square" rtlCol="0">
            <a:spAutoFit/>
          </a:bodyPr>
          <a:lstStyle/>
          <a:p>
            <a:pPr algn="ctr"/>
            <a:r>
              <a:rPr lang="es-CO" sz="2400" b="1" dirty="0" smtClean="0"/>
              <a:t>T.referencia</a:t>
            </a:r>
            <a:endParaRPr lang="es-CO" sz="2400" b="1" dirty="0"/>
          </a:p>
        </p:txBody>
      </p:sp>
      <p:sp>
        <p:nvSpPr>
          <p:cNvPr id="13" name="CuadroTexto 12"/>
          <p:cNvSpPr txBox="1"/>
          <p:nvPr/>
        </p:nvSpPr>
        <p:spPr>
          <a:xfrm>
            <a:off x="9502422" y="5678090"/>
            <a:ext cx="1851377" cy="461665"/>
          </a:xfrm>
          <a:prstGeom prst="rect">
            <a:avLst/>
          </a:prstGeom>
          <a:noFill/>
        </p:spPr>
        <p:txBody>
          <a:bodyPr wrap="square" rtlCol="0">
            <a:spAutoFit/>
          </a:bodyPr>
          <a:lstStyle/>
          <a:p>
            <a:pPr algn="ctr"/>
            <a:r>
              <a:rPr lang="es-CO" sz="2400" b="1" dirty="0" smtClean="0"/>
              <a:t>T.proceso</a:t>
            </a:r>
            <a:endParaRPr lang="es-CO" sz="2400" b="1" dirty="0"/>
          </a:p>
        </p:txBody>
      </p:sp>
      <p:cxnSp>
        <p:nvCxnSpPr>
          <p:cNvPr id="11" name="Conector recto de flecha 10"/>
          <p:cNvCxnSpPr/>
          <p:nvPr/>
        </p:nvCxnSpPr>
        <p:spPr>
          <a:xfrm flipV="1">
            <a:off x="6196249" y="4666396"/>
            <a:ext cx="0" cy="899026"/>
          </a:xfrm>
          <a:prstGeom prst="straightConnector1">
            <a:avLst/>
          </a:prstGeom>
          <a:ln w="76200">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2" name="CuadroTexto 11"/>
          <p:cNvSpPr txBox="1"/>
          <p:nvPr/>
        </p:nvSpPr>
        <p:spPr>
          <a:xfrm>
            <a:off x="5270560" y="5701367"/>
            <a:ext cx="1851377" cy="461665"/>
          </a:xfrm>
          <a:prstGeom prst="rect">
            <a:avLst/>
          </a:prstGeom>
          <a:noFill/>
        </p:spPr>
        <p:txBody>
          <a:bodyPr wrap="square" rtlCol="0">
            <a:spAutoFit/>
          </a:bodyPr>
          <a:lstStyle/>
          <a:p>
            <a:pPr algn="ctr"/>
            <a:r>
              <a:rPr lang="es-CO" sz="2400" b="1" dirty="0" smtClean="0"/>
              <a:t>T. Unión fría</a:t>
            </a:r>
            <a:endParaRPr lang="es-CO" sz="2400" b="1" dirty="0"/>
          </a:p>
        </p:txBody>
      </p:sp>
    </p:spTree>
    <p:extLst>
      <p:ext uri="{BB962C8B-B14F-4D97-AF65-F5344CB8AC3E}">
        <p14:creationId xmlns:p14="http://schemas.microsoft.com/office/powerpoint/2010/main" val="3851466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38200" y="2828836"/>
            <a:ext cx="10515600" cy="2308324"/>
          </a:xfrm>
          <a:prstGeom prst="rect">
            <a:avLst/>
          </a:prstGeom>
        </p:spPr>
        <p:txBody>
          <a:bodyPr wrap="square">
            <a:spAutoFit/>
          </a:bodyPr>
          <a:lstStyle/>
          <a:p>
            <a:pPr algn="just"/>
            <a:r>
              <a:rPr lang="es-CO" sz="3600" dirty="0" smtClean="0">
                <a:latin typeface="Times New Roman" panose="02020603050405020304" pitchFamily="18" charset="0"/>
                <a:ea typeface="SimSun" panose="02010600030101010101" pitchFamily="2" charset="-122"/>
              </a:rPr>
              <a:t>Basan </a:t>
            </a:r>
            <a:r>
              <a:rPr lang="es-CO" sz="3600" dirty="0">
                <a:latin typeface="Times New Roman" panose="02020603050405020304" pitchFamily="18" charset="0"/>
                <a:ea typeface="SimSun" panose="02010600030101010101" pitchFamily="2" charset="-122"/>
              </a:rPr>
              <a:t>su funcionamiento en la </a:t>
            </a:r>
            <a:r>
              <a:rPr lang="es-CO" sz="3600" i="1" u="sng" dirty="0">
                <a:solidFill>
                  <a:srgbClr val="FF0000"/>
                </a:solidFill>
                <a:latin typeface="Times New Roman" panose="02020603050405020304" pitchFamily="18" charset="0"/>
                <a:ea typeface="SimSun" panose="02010600030101010101" pitchFamily="2" charset="-122"/>
              </a:rPr>
              <a:t>variación de </a:t>
            </a:r>
            <a:r>
              <a:rPr lang="es-CO" sz="3600" i="1" u="sng" dirty="0" smtClean="0">
                <a:solidFill>
                  <a:srgbClr val="FF0000"/>
                </a:solidFill>
                <a:latin typeface="Times New Roman" panose="02020603050405020304" pitchFamily="18" charset="0"/>
                <a:ea typeface="SimSun" panose="02010600030101010101" pitchFamily="2" charset="-122"/>
              </a:rPr>
              <a:t>la diferencia de potencia (mv) en función de un cambio te temperatura</a:t>
            </a:r>
            <a:r>
              <a:rPr lang="es-CO" sz="3600" dirty="0" smtClean="0">
                <a:latin typeface="Times New Roman" panose="02020603050405020304" pitchFamily="18" charset="0"/>
                <a:ea typeface="SimSun" panose="02010600030101010101" pitchFamily="2" charset="-122"/>
              </a:rPr>
              <a:t>. Son utilizados </a:t>
            </a:r>
            <a:r>
              <a:rPr lang="es-CO" sz="3600" dirty="0">
                <a:latin typeface="Times New Roman" panose="02020603050405020304" pitchFamily="18" charset="0"/>
                <a:ea typeface="SimSun" panose="02010600030101010101" pitchFamily="2" charset="-122"/>
              </a:rPr>
              <a:t>para la medición </a:t>
            </a:r>
            <a:r>
              <a:rPr lang="es-CO" sz="3600" dirty="0" smtClean="0">
                <a:latin typeface="Times New Roman" panose="02020603050405020304" pitchFamily="18" charset="0"/>
                <a:ea typeface="SimSun" panose="02010600030101010101" pitchFamily="2" charset="-122"/>
              </a:rPr>
              <a:t>de temperatura (</a:t>
            </a:r>
            <a:r>
              <a:rPr lang="es-CO" sz="3600" u="sng" dirty="0" smtClean="0">
                <a:latin typeface="Times New Roman" panose="02020603050405020304" pitchFamily="18" charset="0"/>
                <a:ea typeface="SimSun" panose="02010600030101010101" pitchFamily="2" charset="-122"/>
              </a:rPr>
              <a:t>altamente utilizados a nivel industria</a:t>
            </a:r>
            <a:r>
              <a:rPr lang="es-CO" sz="3600" dirty="0" smtClean="0">
                <a:latin typeface="Times New Roman" panose="02020603050405020304" pitchFamily="18" charset="0"/>
                <a:ea typeface="SimSun" panose="02010600030101010101" pitchFamily="2" charset="-122"/>
              </a:rPr>
              <a:t>)</a:t>
            </a:r>
            <a:endParaRPr lang="es-CO" sz="3600" u="sng" dirty="0">
              <a:solidFill>
                <a:srgbClr val="FF0000"/>
              </a:solidFill>
              <a:latin typeface="Times New Roman" panose="02020603050405020304" pitchFamily="18" charset="0"/>
              <a:ea typeface="SimSun" panose="02010600030101010101" pitchFamily="2" charset="-122"/>
            </a:endParaRPr>
          </a:p>
        </p:txBody>
      </p:sp>
      <p:sp>
        <p:nvSpPr>
          <p:cNvPr id="4" name="CuadroTexto 3"/>
          <p:cNvSpPr txBox="1"/>
          <p:nvPr/>
        </p:nvSpPr>
        <p:spPr>
          <a:xfrm>
            <a:off x="838200" y="1170240"/>
            <a:ext cx="4920343" cy="830997"/>
          </a:xfrm>
          <a:prstGeom prst="rect">
            <a:avLst/>
          </a:prstGeom>
          <a:noFill/>
        </p:spPr>
        <p:txBody>
          <a:bodyPr wrap="square" rtlCol="0">
            <a:spAutoFit/>
          </a:bodyPr>
          <a:lstStyle/>
          <a:p>
            <a:r>
              <a:rPr lang="es-CO" sz="4800" b="1" dirty="0" smtClean="0"/>
              <a:t>1. Definición</a:t>
            </a:r>
            <a:endParaRPr lang="es-CO" sz="4800" b="1" dirty="0"/>
          </a:p>
        </p:txBody>
      </p:sp>
    </p:spTree>
    <p:extLst>
      <p:ext uri="{BB962C8B-B14F-4D97-AF65-F5344CB8AC3E}">
        <p14:creationId xmlns:p14="http://schemas.microsoft.com/office/powerpoint/2010/main" val="35189588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76439"/>
            <a:ext cx="10515600" cy="1325563"/>
          </a:xfrm>
        </p:spPr>
        <p:txBody>
          <a:bodyPr/>
          <a:lstStyle/>
          <a:p>
            <a:r>
              <a:rPr lang="es-CO" u="sng" dirty="0" smtClean="0">
                <a:solidFill>
                  <a:srgbClr val="FF0000"/>
                </a:solidFill>
              </a:rPr>
              <a:t>Ejercicio</a:t>
            </a:r>
            <a:endParaRPr lang="es-CO" u="sng" dirty="0">
              <a:solidFill>
                <a:srgbClr val="FF0000"/>
              </a:solidFill>
            </a:endParaRPr>
          </a:p>
        </p:txBody>
      </p:sp>
      <p:sp>
        <p:nvSpPr>
          <p:cNvPr id="6" name="Rectangle 4"/>
          <p:cNvSpPr>
            <a:spLocks noChangeArrowheads="1"/>
          </p:cNvSpPr>
          <p:nvPr/>
        </p:nvSpPr>
        <p:spPr bwMode="auto">
          <a:xfrm>
            <a:off x="917222" y="1521777"/>
            <a:ext cx="1051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CO" sz="3200" dirty="0" smtClean="0">
                <a:latin typeface="Times New Roman" panose="02020603050405020304" pitchFamily="18" charset="0"/>
                <a:ea typeface="SimSun" panose="02010600030101010101" pitchFamily="2" charset="-122"/>
                <a:cs typeface="Times New Roman" panose="02020603050405020304" pitchFamily="18" charset="0"/>
              </a:rPr>
              <a:t>Si </a:t>
            </a:r>
            <a:r>
              <a:rPr lang="es-CO" sz="3200" dirty="0">
                <a:latin typeface="Times New Roman" panose="02020603050405020304" pitchFamily="18" charset="0"/>
                <a:ea typeface="SimSun" panose="02010600030101010101" pitchFamily="2" charset="-122"/>
                <a:cs typeface="Times New Roman" panose="02020603050405020304" pitchFamily="18" charset="0"/>
              </a:rPr>
              <a:t>la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temperatura ambiente es </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20.1</a:t>
            </a:r>
            <a:r>
              <a:rPr lang="es-CO" sz="3200" baseline="30000" dirty="0" err="1" smtClean="0">
                <a:latin typeface="Times New Roman" panose="02020603050405020304" pitchFamily="18" charset="0"/>
                <a:ea typeface="SimSun" panose="02010600030101010101" pitchFamily="2" charset="-122"/>
                <a:cs typeface="Times New Roman" panose="02020603050405020304" pitchFamily="18" charset="0"/>
              </a:rPr>
              <a:t>o</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C</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y la tensión de salida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para la temperatura caliente es </a:t>
            </a:r>
            <a:r>
              <a:rPr lang="es-CO" sz="3200" dirty="0">
                <a:latin typeface="Times New Roman" panose="02020603050405020304" pitchFamily="18" charset="0"/>
                <a:ea typeface="SimSun" panose="02010600030101010101" pitchFamily="2" charset="-122"/>
                <a:cs typeface="Times New Roman" panose="02020603050405020304" pitchFamily="18" charset="0"/>
              </a:rPr>
              <a:t>2,635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mV</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a:t>
            </a:r>
            <a:r>
              <a:rPr lang="es-CO" sz="3200" dirty="0">
                <a:latin typeface="Times New Roman" panose="02020603050405020304" pitchFamily="18" charset="0"/>
                <a:ea typeface="SimSun" panose="02010600030101010101" pitchFamily="2" charset="-122"/>
                <a:cs typeface="Times New Roman" panose="02020603050405020304" pitchFamily="18" charset="0"/>
              </a:rPr>
              <a:t>¿Cuál es la temperatura de la </a:t>
            </a:r>
            <a:r>
              <a:rPr lang="es-CO" sz="3200" b="1" u="sng"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unión fría</a:t>
            </a:r>
            <a:r>
              <a:rPr lang="es-CO" sz="3200" dirty="0">
                <a:latin typeface="Times New Roman" panose="02020603050405020304" pitchFamily="18" charset="0"/>
                <a:ea typeface="SimSun" panose="02010600030101010101" pitchFamily="2" charset="-122"/>
                <a:cs typeface="Times New Roman" panose="02020603050405020304" pitchFamily="18" charset="0"/>
              </a:rPr>
              <a:t>? </a:t>
            </a:r>
          </a:p>
        </p:txBody>
      </p:sp>
      <p:graphicFrame>
        <p:nvGraphicFramePr>
          <p:cNvPr id="9" name="2 Objeto"/>
          <p:cNvGraphicFramePr>
            <a:graphicFrameLocks noChangeAspect="1"/>
          </p:cNvGraphicFramePr>
          <p:nvPr>
            <p:extLst>
              <p:ext uri="{D42A27DB-BD31-4B8C-83A1-F6EECF244321}">
                <p14:modId xmlns:p14="http://schemas.microsoft.com/office/powerpoint/2010/main" val="1306619552"/>
              </p:ext>
            </p:extLst>
          </p:nvPr>
        </p:nvGraphicFramePr>
        <p:xfrm>
          <a:off x="2673349" y="3672509"/>
          <a:ext cx="6845300" cy="1328737"/>
        </p:xfrm>
        <a:graphic>
          <a:graphicData uri="http://schemas.openxmlformats.org/presentationml/2006/ole">
            <mc:AlternateContent xmlns:mc="http://schemas.openxmlformats.org/markup-compatibility/2006">
              <mc:Choice xmlns:v="urn:schemas-microsoft-com:vml" Requires="v">
                <p:oleObj spid="_x0000_s182282" name="Equation" r:id="rId3" imgW="1244520" imgH="241200" progId="Equation.DSMT4">
                  <p:embed/>
                </p:oleObj>
              </mc:Choice>
              <mc:Fallback>
                <p:oleObj name="Equation" r:id="rId3" imgW="1244520" imgH="241200" progId="Equation.DSMT4">
                  <p:embed/>
                  <p:pic>
                    <p:nvPicPr>
                      <p:cNvPr id="9" name="2 Objeto"/>
                      <p:cNvPicPr>
                        <a:picLocks noChangeAspect="1" noChangeArrowheads="1"/>
                      </p:cNvPicPr>
                      <p:nvPr/>
                    </p:nvPicPr>
                    <p:blipFill>
                      <a:blip r:embed="rId4"/>
                      <a:srcRect/>
                      <a:stretch>
                        <a:fillRect/>
                      </a:stretch>
                    </p:blipFill>
                    <p:spPr bwMode="auto">
                      <a:xfrm>
                        <a:off x="2673349" y="3672509"/>
                        <a:ext cx="6845300" cy="132873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475110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76439"/>
            <a:ext cx="10515600" cy="1325563"/>
          </a:xfrm>
        </p:spPr>
        <p:txBody>
          <a:bodyPr/>
          <a:lstStyle/>
          <a:p>
            <a:r>
              <a:rPr lang="es-CO" u="sng" dirty="0" smtClean="0">
                <a:solidFill>
                  <a:srgbClr val="FF0000"/>
                </a:solidFill>
              </a:rPr>
              <a:t>Ejercicio</a:t>
            </a:r>
            <a:endParaRPr lang="es-CO" u="sng" dirty="0">
              <a:solidFill>
                <a:srgbClr val="FF0000"/>
              </a:solidFill>
            </a:endParaRPr>
          </a:p>
        </p:txBody>
      </p:sp>
      <p:sp>
        <p:nvSpPr>
          <p:cNvPr id="6" name="Rectangle 4"/>
          <p:cNvSpPr>
            <a:spLocks noChangeArrowheads="1"/>
          </p:cNvSpPr>
          <p:nvPr/>
        </p:nvSpPr>
        <p:spPr bwMode="auto">
          <a:xfrm>
            <a:off x="838199" y="1467470"/>
            <a:ext cx="105156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s-CO" sz="3200" dirty="0" smtClean="0">
                <a:latin typeface="Times New Roman" panose="02020603050405020304" pitchFamily="18" charset="0"/>
                <a:ea typeface="SimSun" panose="02010600030101010101" pitchFamily="2" charset="-122"/>
                <a:cs typeface="Times New Roman" panose="02020603050405020304" pitchFamily="18" charset="0"/>
              </a:rPr>
              <a:t>La temperatura de un proceso con temperatura </a:t>
            </a:r>
            <a:r>
              <a:rPr lang="es-CO" sz="3200" dirty="0">
                <a:latin typeface="Times New Roman" panose="02020603050405020304" pitchFamily="18" charset="0"/>
                <a:ea typeface="SimSun" panose="02010600030101010101" pitchFamily="2" charset="-122"/>
                <a:cs typeface="Times New Roman" panose="02020603050405020304" pitchFamily="18" charset="0"/>
              </a:rPr>
              <a:t>ambiente de </a:t>
            </a:r>
            <a:r>
              <a:rPr lang="es-CO" sz="3200" dirty="0" err="1">
                <a:latin typeface="Times New Roman" panose="02020603050405020304" pitchFamily="18" charset="0"/>
                <a:ea typeface="SimSun" panose="02010600030101010101" pitchFamily="2" charset="-122"/>
                <a:cs typeface="Times New Roman" panose="02020603050405020304" pitchFamily="18" charset="0"/>
              </a:rPr>
              <a:t>25</a:t>
            </a:r>
            <a:r>
              <a:rPr lang="es-CO" sz="3200" baseline="30000" dirty="0" err="1">
                <a:latin typeface="Times New Roman" panose="02020603050405020304" pitchFamily="18" charset="0"/>
                <a:ea typeface="SimSun" panose="02010600030101010101" pitchFamily="2" charset="-122"/>
                <a:cs typeface="Times New Roman" panose="02020603050405020304" pitchFamily="18" charset="0"/>
              </a:rPr>
              <a:t>o</a:t>
            </a:r>
            <a:r>
              <a:rPr lang="es-CO" sz="3200" dirty="0" err="1">
                <a:latin typeface="Times New Roman" panose="02020603050405020304" pitchFamily="18" charset="0"/>
                <a:ea typeface="SimSun" panose="02010600030101010101" pitchFamily="2" charset="-122"/>
                <a:cs typeface="Times New Roman" panose="02020603050405020304" pitchFamily="18" charset="0"/>
              </a:rPr>
              <a:t>C</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genera una tensión de </a:t>
            </a:r>
            <a:r>
              <a:rPr lang="es-CO" sz="3200" dirty="0">
                <a:latin typeface="Times New Roman" panose="02020603050405020304" pitchFamily="18" charset="0"/>
                <a:ea typeface="SimSun" panose="02010600030101010101" pitchFamily="2" charset="-122"/>
                <a:cs typeface="Times New Roman" panose="02020603050405020304" pitchFamily="18" charset="0"/>
              </a:rPr>
              <a:t>16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mV</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para un termopar tipo K, Determinar </a:t>
            </a:r>
            <a:r>
              <a:rPr lang="es-CO" sz="3200" dirty="0">
                <a:latin typeface="Times New Roman" panose="02020603050405020304" pitchFamily="18" charset="0"/>
                <a:ea typeface="SimSun" panose="02010600030101010101" pitchFamily="2" charset="-122"/>
                <a:cs typeface="Times New Roman" panose="02020603050405020304" pitchFamily="18" charset="0"/>
              </a:rPr>
              <a:t>la temperatura del proceso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con respecto a la referencia de </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0</a:t>
            </a:r>
            <a:r>
              <a:rPr lang="es-CO" sz="3200" baseline="30000" dirty="0" err="1" smtClean="0">
                <a:latin typeface="Times New Roman" panose="02020603050405020304" pitchFamily="18" charset="0"/>
                <a:ea typeface="SimSun" panose="02010600030101010101" pitchFamily="2" charset="-122"/>
                <a:cs typeface="Times New Roman" panose="02020603050405020304" pitchFamily="18" charset="0"/>
              </a:rPr>
              <a:t>o</a:t>
            </a:r>
            <a:r>
              <a:rPr lang="es-CO" sz="3200" dirty="0" err="1" smtClean="0">
                <a:latin typeface="Times New Roman" panose="02020603050405020304" pitchFamily="18" charset="0"/>
                <a:ea typeface="SimSun" panose="02010600030101010101" pitchFamily="2" charset="-122"/>
                <a:cs typeface="Times New Roman" panose="02020603050405020304" pitchFamily="18" charset="0"/>
              </a:rPr>
              <a:t>C</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 y con respecto a la </a:t>
            </a:r>
            <a:r>
              <a:rPr lang="es-CO" sz="3200" dirty="0">
                <a:latin typeface="Times New Roman" panose="02020603050405020304" pitchFamily="18" charset="0"/>
                <a:ea typeface="SimSun" panose="02010600030101010101" pitchFamily="2" charset="-122"/>
                <a:cs typeface="Times New Roman" panose="02020603050405020304" pitchFamily="18" charset="0"/>
              </a:rPr>
              <a:t>temperatura </a:t>
            </a:r>
            <a:r>
              <a:rPr lang="es-CO" sz="3200" dirty="0" smtClean="0">
                <a:latin typeface="Times New Roman" panose="02020603050405020304" pitchFamily="18" charset="0"/>
                <a:ea typeface="SimSun" panose="02010600030101010101" pitchFamily="2" charset="-122"/>
                <a:cs typeface="Times New Roman" panose="02020603050405020304" pitchFamily="18" charset="0"/>
              </a:rPr>
              <a:t>ambiente.</a:t>
            </a:r>
            <a:endParaRPr lang="es-CO" sz="3200"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8" name="Imagen 7"/>
          <p:cNvPicPr/>
          <p:nvPr/>
        </p:nvPicPr>
        <p:blipFill>
          <a:blip r:embed="rId2" cstate="print"/>
          <a:srcRect/>
          <a:stretch>
            <a:fillRect/>
          </a:stretch>
        </p:blipFill>
        <p:spPr bwMode="auto">
          <a:xfrm>
            <a:off x="1581902" y="3652064"/>
            <a:ext cx="9028193" cy="2620417"/>
          </a:xfrm>
          <a:prstGeom prst="rect">
            <a:avLst/>
          </a:prstGeom>
          <a:noFill/>
          <a:ln w="9525">
            <a:noFill/>
            <a:miter lim="800000"/>
            <a:headEnd/>
            <a:tailEnd/>
          </a:ln>
        </p:spPr>
      </p:pic>
    </p:spTree>
    <p:extLst>
      <p:ext uri="{BB962C8B-B14F-4D97-AF65-F5344CB8AC3E}">
        <p14:creationId xmlns:p14="http://schemas.microsoft.com/office/powerpoint/2010/main" val="2745288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38200" y="2277293"/>
            <a:ext cx="10515600" cy="1754326"/>
          </a:xfrm>
          <a:prstGeom prst="rect">
            <a:avLst/>
          </a:prstGeom>
        </p:spPr>
        <p:txBody>
          <a:bodyPr wrap="square">
            <a:spAutoFit/>
          </a:bodyPr>
          <a:lstStyle/>
          <a:p>
            <a:pPr algn="just"/>
            <a:r>
              <a:rPr lang="es-CO" sz="3600" dirty="0" smtClean="0"/>
              <a:t>Los </a:t>
            </a:r>
            <a:r>
              <a:rPr lang="es-CO" sz="3600" dirty="0"/>
              <a:t>termopares o también llamados </a:t>
            </a:r>
            <a:r>
              <a:rPr lang="es-CO" sz="3600" i="1" dirty="0" err="1" smtClean="0">
                <a:solidFill>
                  <a:srgbClr val="FF0000"/>
                </a:solidFill>
              </a:rPr>
              <a:t>termocuplas</a:t>
            </a:r>
            <a:r>
              <a:rPr lang="es-CO" sz="3600" dirty="0" smtClean="0"/>
              <a:t> se construyen a partir de dos materiales distintos unidos en un extremo.</a:t>
            </a:r>
            <a:endParaRPr lang="es-CO" sz="3600" dirty="0"/>
          </a:p>
        </p:txBody>
      </p:sp>
      <p:sp>
        <p:nvSpPr>
          <p:cNvPr id="4" name="CuadroTexto 3"/>
          <p:cNvSpPr txBox="1"/>
          <p:nvPr/>
        </p:nvSpPr>
        <p:spPr>
          <a:xfrm>
            <a:off x="838200" y="1170240"/>
            <a:ext cx="4920343" cy="830997"/>
          </a:xfrm>
          <a:prstGeom prst="rect">
            <a:avLst/>
          </a:prstGeom>
          <a:noFill/>
        </p:spPr>
        <p:txBody>
          <a:bodyPr wrap="square" rtlCol="0">
            <a:spAutoFit/>
          </a:bodyPr>
          <a:lstStyle/>
          <a:p>
            <a:r>
              <a:rPr lang="es-CO" sz="4800" b="1" dirty="0" smtClean="0"/>
              <a:t>2.1 Construcción</a:t>
            </a:r>
            <a:endParaRPr lang="es-CO" sz="4800" b="1" dirty="0"/>
          </a:p>
        </p:txBody>
      </p:sp>
      <p:pic>
        <p:nvPicPr>
          <p:cNvPr id="152578" name="Picture 2" descr="Archivo:Termopar tipo K (diagrama simple)-LM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456" y="4031619"/>
            <a:ext cx="8095343" cy="260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137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38200" y="2277293"/>
            <a:ext cx="10515600" cy="1754326"/>
          </a:xfrm>
          <a:prstGeom prst="rect">
            <a:avLst/>
          </a:prstGeom>
        </p:spPr>
        <p:txBody>
          <a:bodyPr wrap="square">
            <a:spAutoFit/>
          </a:bodyPr>
          <a:lstStyle/>
          <a:p>
            <a:pPr algn="just"/>
            <a:r>
              <a:rPr lang="es-CO" sz="3600" dirty="0" smtClean="0"/>
              <a:t>Los termopares basan su funcionamiento en tres efectos </a:t>
            </a:r>
            <a:r>
              <a:rPr lang="es-CO" sz="3600" dirty="0" err="1" smtClean="0"/>
              <a:t>Peltier</a:t>
            </a:r>
            <a:r>
              <a:rPr lang="es-CO" sz="3600" dirty="0" smtClean="0"/>
              <a:t>, Thomson y principalmente el efecto </a:t>
            </a:r>
            <a:r>
              <a:rPr lang="es-CO" sz="3600" dirty="0" err="1" smtClean="0"/>
              <a:t>Seebeck</a:t>
            </a:r>
            <a:r>
              <a:rPr lang="es-CO" sz="3600" dirty="0" smtClean="0"/>
              <a:t>.</a:t>
            </a:r>
            <a:endParaRPr lang="es-CO" sz="3600" dirty="0"/>
          </a:p>
        </p:txBody>
      </p:sp>
      <p:sp>
        <p:nvSpPr>
          <p:cNvPr id="4" name="CuadroTexto 3"/>
          <p:cNvSpPr txBox="1"/>
          <p:nvPr/>
        </p:nvSpPr>
        <p:spPr>
          <a:xfrm>
            <a:off x="838200" y="1170240"/>
            <a:ext cx="9786257" cy="830997"/>
          </a:xfrm>
          <a:prstGeom prst="rect">
            <a:avLst/>
          </a:prstGeom>
          <a:noFill/>
        </p:spPr>
        <p:txBody>
          <a:bodyPr wrap="square" rtlCol="0">
            <a:spAutoFit/>
          </a:bodyPr>
          <a:lstStyle/>
          <a:p>
            <a:r>
              <a:rPr lang="es-CO" sz="4800" b="1" dirty="0" smtClean="0"/>
              <a:t>2.2 Principio de operación </a:t>
            </a:r>
            <a:endParaRPr lang="es-CO" sz="4800" b="1" dirty="0"/>
          </a:p>
        </p:txBody>
      </p:sp>
      <p:sp>
        <p:nvSpPr>
          <p:cNvPr id="5" name="Rectángulo 4"/>
          <p:cNvSpPr/>
          <p:nvPr/>
        </p:nvSpPr>
        <p:spPr>
          <a:xfrm>
            <a:off x="2032000" y="4336703"/>
            <a:ext cx="9321800" cy="1754326"/>
          </a:xfrm>
          <a:prstGeom prst="rect">
            <a:avLst/>
          </a:prstGeom>
        </p:spPr>
        <p:txBody>
          <a:bodyPr wrap="square">
            <a:spAutoFit/>
          </a:bodyPr>
          <a:lstStyle/>
          <a:p>
            <a:pPr marL="571500" indent="-571500" algn="just">
              <a:buFont typeface="Arial" panose="020B0604020202020204" pitchFamily="34" charset="0"/>
              <a:buChar char="•"/>
            </a:pPr>
            <a:r>
              <a:rPr lang="es-CO" sz="3600" dirty="0"/>
              <a:t>Efecto </a:t>
            </a:r>
            <a:r>
              <a:rPr lang="es-CO" sz="3600" dirty="0" err="1"/>
              <a:t>Seebeck</a:t>
            </a:r>
            <a:r>
              <a:rPr lang="es-CO" sz="3600" dirty="0" smtClean="0"/>
              <a:t>.</a:t>
            </a:r>
            <a:endParaRPr lang="es-CO" sz="3600" dirty="0" smtClean="0"/>
          </a:p>
          <a:p>
            <a:pPr marL="571500" indent="-571500" algn="just">
              <a:buFont typeface="Arial" panose="020B0604020202020204" pitchFamily="34" charset="0"/>
              <a:buChar char="•"/>
            </a:pPr>
            <a:r>
              <a:rPr lang="es-CO" sz="3600" dirty="0" smtClean="0"/>
              <a:t>Efecto </a:t>
            </a:r>
            <a:r>
              <a:rPr lang="es-CO" sz="3600" dirty="0" err="1" smtClean="0"/>
              <a:t>Peltier</a:t>
            </a:r>
            <a:r>
              <a:rPr lang="es-CO" sz="3600" dirty="0"/>
              <a:t>.</a:t>
            </a:r>
            <a:r>
              <a:rPr lang="es-CO" sz="3600" dirty="0" smtClean="0"/>
              <a:t> </a:t>
            </a:r>
          </a:p>
          <a:p>
            <a:pPr marL="571500" indent="-571500" algn="just">
              <a:buFont typeface="Arial" panose="020B0604020202020204" pitchFamily="34" charset="0"/>
              <a:buChar char="•"/>
            </a:pPr>
            <a:r>
              <a:rPr lang="es-CO" sz="3600" dirty="0" smtClean="0"/>
              <a:t>Efecto Thomson</a:t>
            </a:r>
            <a:r>
              <a:rPr lang="es-CO" sz="3600" dirty="0" smtClean="0"/>
              <a:t>.</a:t>
            </a:r>
            <a:endParaRPr lang="es-CO" sz="3600" dirty="0" smtClean="0"/>
          </a:p>
        </p:txBody>
      </p:sp>
    </p:spTree>
    <p:extLst>
      <p:ext uri="{BB962C8B-B14F-4D97-AF65-F5344CB8AC3E}">
        <p14:creationId xmlns:p14="http://schemas.microsoft.com/office/powerpoint/2010/main" val="1283919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38200" y="2277293"/>
            <a:ext cx="10515600" cy="1754326"/>
          </a:xfrm>
          <a:prstGeom prst="rect">
            <a:avLst/>
          </a:prstGeom>
        </p:spPr>
        <p:txBody>
          <a:bodyPr wrap="square">
            <a:spAutoFit/>
          </a:bodyPr>
          <a:lstStyle/>
          <a:p>
            <a:pPr algn="just"/>
            <a:r>
              <a:rPr lang="es-CO" sz="3600" dirty="0" smtClean="0"/>
              <a:t>Al </a:t>
            </a:r>
            <a:r>
              <a:rPr lang="es-CO" sz="3600" dirty="0"/>
              <a:t>unir dos alambres de materiales </a:t>
            </a:r>
            <a:r>
              <a:rPr lang="es-CO" sz="3600" dirty="0" smtClean="0"/>
              <a:t>diferentes, </a:t>
            </a:r>
            <a:r>
              <a:rPr lang="es-CO" sz="3600" dirty="0"/>
              <a:t>se </a:t>
            </a:r>
            <a:r>
              <a:rPr lang="es-CO" sz="3600" dirty="0" smtClean="0"/>
              <a:t>genera </a:t>
            </a:r>
            <a:r>
              <a:rPr lang="es-CO" sz="3600" dirty="0"/>
              <a:t>una corriente eléctrica cuando las junturas se encuentran a diferente temperatura. </a:t>
            </a:r>
          </a:p>
        </p:txBody>
      </p:sp>
      <p:sp>
        <p:nvSpPr>
          <p:cNvPr id="4" name="CuadroTexto 3"/>
          <p:cNvSpPr txBox="1"/>
          <p:nvPr/>
        </p:nvSpPr>
        <p:spPr>
          <a:xfrm>
            <a:off x="838200" y="1170240"/>
            <a:ext cx="9786257" cy="830997"/>
          </a:xfrm>
          <a:prstGeom prst="rect">
            <a:avLst/>
          </a:prstGeom>
          <a:noFill/>
        </p:spPr>
        <p:txBody>
          <a:bodyPr wrap="square" rtlCol="0">
            <a:spAutoFit/>
          </a:bodyPr>
          <a:lstStyle/>
          <a:p>
            <a:r>
              <a:rPr lang="es-CO" sz="4800" b="1" dirty="0" smtClean="0"/>
              <a:t>2.2.1 </a:t>
            </a:r>
            <a:r>
              <a:rPr lang="es-CO" sz="4800" b="1" dirty="0"/>
              <a:t>Efecto </a:t>
            </a:r>
            <a:r>
              <a:rPr lang="es-CO" sz="4800" b="1" dirty="0" err="1" smtClean="0"/>
              <a:t>Seebeck</a:t>
            </a:r>
            <a:r>
              <a:rPr lang="es-CO" sz="4800" b="1" dirty="0" smtClean="0"/>
              <a:t> (1821)</a:t>
            </a:r>
            <a:endParaRPr lang="es-CO" sz="4800" b="1" dirty="0"/>
          </a:p>
        </p:txBody>
      </p:sp>
      <p:sp>
        <p:nvSpPr>
          <p:cNvPr id="2" name="Rectángulo 1"/>
          <p:cNvSpPr/>
          <p:nvPr/>
        </p:nvSpPr>
        <p:spPr>
          <a:xfrm>
            <a:off x="5557157" y="4859218"/>
            <a:ext cx="6259286" cy="1077218"/>
          </a:xfrm>
          <a:prstGeom prst="rect">
            <a:avLst/>
          </a:prstGeom>
        </p:spPr>
        <p:txBody>
          <a:bodyPr wrap="square">
            <a:spAutoFit/>
          </a:bodyPr>
          <a:lstStyle/>
          <a:p>
            <a:r>
              <a:rPr lang="es-CO" sz="2800" i="1" dirty="0"/>
              <a:t>El efecto </a:t>
            </a:r>
            <a:r>
              <a:rPr lang="es-CO" sz="2800" i="1" dirty="0" err="1"/>
              <a:t>Seebeck</a:t>
            </a:r>
            <a:r>
              <a:rPr lang="es-CO" sz="2800" i="1" dirty="0"/>
              <a:t> es la conversión de </a:t>
            </a:r>
            <a:r>
              <a:rPr lang="es-CO" sz="2800" i="1" dirty="0" smtClean="0">
                <a:hlinkClick r:id="rId2" tooltip="Temperatura"/>
              </a:rPr>
              <a:t>temperatura</a:t>
            </a:r>
            <a:r>
              <a:rPr lang="es-CO" sz="2800" i="1" dirty="0"/>
              <a:t> directamente a </a:t>
            </a:r>
            <a:r>
              <a:rPr lang="es-CO" sz="2800" i="1" dirty="0">
                <a:hlinkClick r:id="rId3" tooltip="Electricidad"/>
              </a:rPr>
              <a:t>electricidad</a:t>
            </a:r>
            <a:r>
              <a:rPr lang="es-CO" sz="3600" i="1" dirty="0"/>
              <a:t>.</a:t>
            </a:r>
          </a:p>
        </p:txBody>
      </p:sp>
      <p:pic>
        <p:nvPicPr>
          <p:cNvPr id="154626" name="Picture 2" descr="https://upload.wikimedia.org/wikipedia/commons/thumb/0/0b/Seebeck_effect_circuit.svg/220px-Seebeck_effect_circui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056" y="4307675"/>
            <a:ext cx="4114909" cy="228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636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38200" y="2277293"/>
            <a:ext cx="10515600" cy="3970318"/>
          </a:xfrm>
          <a:prstGeom prst="rect">
            <a:avLst/>
          </a:prstGeom>
        </p:spPr>
        <p:txBody>
          <a:bodyPr wrap="square">
            <a:spAutoFit/>
          </a:bodyPr>
          <a:lstStyle/>
          <a:p>
            <a:pPr algn="just"/>
            <a:r>
              <a:rPr lang="es-CO" sz="3600" dirty="0" smtClean="0"/>
              <a:t>Liberación </a:t>
            </a:r>
            <a:r>
              <a:rPr lang="es-CO" sz="3600" dirty="0"/>
              <a:t>o absorción de calor en la unión de dos metales sobre los cuales se hace circular una corriente</a:t>
            </a:r>
            <a:r>
              <a:rPr lang="es-CO" sz="3600" dirty="0" smtClean="0"/>
              <a:t>.</a:t>
            </a:r>
          </a:p>
          <a:p>
            <a:pPr algn="just"/>
            <a:r>
              <a:rPr lang="es-CO" sz="3600" i="1" u="sng" dirty="0">
                <a:solidFill>
                  <a:srgbClr val="FF0000"/>
                </a:solidFill>
              </a:rPr>
              <a:t>Realiza la acción inversa al efecto </a:t>
            </a:r>
            <a:r>
              <a:rPr lang="es-CO" sz="3600" i="1" u="sng" dirty="0" err="1" smtClean="0">
                <a:solidFill>
                  <a:srgbClr val="FF0000"/>
                </a:solidFill>
              </a:rPr>
              <a:t>Seebeck</a:t>
            </a:r>
            <a:r>
              <a:rPr lang="es-CO" sz="3600" dirty="0" smtClean="0">
                <a:solidFill>
                  <a:srgbClr val="FF0000"/>
                </a:solidFill>
              </a:rPr>
              <a:t> </a:t>
            </a:r>
            <a:r>
              <a:rPr lang="es-CO" sz="3600" dirty="0" smtClean="0"/>
              <a:t>(diferencia </a:t>
            </a:r>
            <a:r>
              <a:rPr lang="es-CO" sz="3600" dirty="0"/>
              <a:t>térmica a partir de una diferencia de potencial eléctrico)</a:t>
            </a:r>
          </a:p>
          <a:p>
            <a:endParaRPr lang="es-CO" sz="3600" dirty="0"/>
          </a:p>
          <a:p>
            <a:endParaRPr lang="es-CO" sz="3600" dirty="0"/>
          </a:p>
        </p:txBody>
      </p:sp>
      <p:sp>
        <p:nvSpPr>
          <p:cNvPr id="4" name="CuadroTexto 3"/>
          <p:cNvSpPr txBox="1"/>
          <p:nvPr/>
        </p:nvSpPr>
        <p:spPr>
          <a:xfrm>
            <a:off x="838200" y="1170240"/>
            <a:ext cx="9786257" cy="830997"/>
          </a:xfrm>
          <a:prstGeom prst="rect">
            <a:avLst/>
          </a:prstGeom>
          <a:noFill/>
        </p:spPr>
        <p:txBody>
          <a:bodyPr wrap="square" rtlCol="0">
            <a:spAutoFit/>
          </a:bodyPr>
          <a:lstStyle/>
          <a:p>
            <a:r>
              <a:rPr lang="es-CO" sz="4800" b="1" dirty="0" smtClean="0"/>
              <a:t>2.2.1 </a:t>
            </a:r>
            <a:r>
              <a:rPr lang="es-CO" sz="4800" b="1" dirty="0"/>
              <a:t>Efecto </a:t>
            </a:r>
            <a:r>
              <a:rPr lang="es-CO" sz="4800" b="1" dirty="0" err="1" smtClean="0"/>
              <a:t>Peltier</a:t>
            </a:r>
            <a:r>
              <a:rPr lang="es-CO" sz="4800" b="1" dirty="0" smtClean="0"/>
              <a:t> (1834)</a:t>
            </a:r>
            <a:endParaRPr lang="es-CO" sz="4800" b="1" dirty="0"/>
          </a:p>
        </p:txBody>
      </p:sp>
      <p:pic>
        <p:nvPicPr>
          <p:cNvPr id="155650" name="Picture 2" descr="http://html.rincondelvago.com/0005556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029" y="4591000"/>
            <a:ext cx="5558971" cy="22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479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38200" y="2277293"/>
            <a:ext cx="10515600" cy="2308324"/>
          </a:xfrm>
          <a:prstGeom prst="rect">
            <a:avLst/>
          </a:prstGeom>
        </p:spPr>
        <p:txBody>
          <a:bodyPr wrap="square">
            <a:spAutoFit/>
          </a:bodyPr>
          <a:lstStyle/>
          <a:p>
            <a:pPr algn="just"/>
            <a:r>
              <a:rPr lang="es-CO" sz="3600" dirty="0" smtClean="0"/>
              <a:t>Liberación </a:t>
            </a:r>
            <a:r>
              <a:rPr lang="es-CO" sz="3600" dirty="0"/>
              <a:t>o absorción de calor al circular una corriente a través de un </a:t>
            </a:r>
            <a:r>
              <a:rPr lang="es-CO" sz="3600" i="1" u="sng" dirty="0">
                <a:solidFill>
                  <a:srgbClr val="FF0000"/>
                </a:solidFill>
              </a:rPr>
              <a:t>metal homogéneo </a:t>
            </a:r>
            <a:r>
              <a:rPr lang="es-CO" sz="3600" dirty="0"/>
              <a:t>en el que existe un gradiente de temperatura. </a:t>
            </a:r>
          </a:p>
          <a:p>
            <a:pPr algn="just"/>
            <a:endParaRPr lang="es-CO" sz="3600" dirty="0"/>
          </a:p>
        </p:txBody>
      </p:sp>
      <p:sp>
        <p:nvSpPr>
          <p:cNvPr id="4" name="CuadroTexto 3"/>
          <p:cNvSpPr txBox="1"/>
          <p:nvPr/>
        </p:nvSpPr>
        <p:spPr>
          <a:xfrm>
            <a:off x="838200" y="1170240"/>
            <a:ext cx="9786257" cy="830997"/>
          </a:xfrm>
          <a:prstGeom prst="rect">
            <a:avLst/>
          </a:prstGeom>
          <a:noFill/>
        </p:spPr>
        <p:txBody>
          <a:bodyPr wrap="square" rtlCol="0">
            <a:spAutoFit/>
          </a:bodyPr>
          <a:lstStyle/>
          <a:p>
            <a:r>
              <a:rPr lang="es-CO" sz="4800" b="1" dirty="0" smtClean="0"/>
              <a:t>2.2.1 </a:t>
            </a:r>
            <a:r>
              <a:rPr lang="es-CO" sz="4800" b="1" dirty="0"/>
              <a:t>Efecto </a:t>
            </a:r>
            <a:r>
              <a:rPr lang="es-CO" sz="4800" b="1" dirty="0" smtClean="0"/>
              <a:t>Thomson (1851)</a:t>
            </a:r>
            <a:endParaRPr lang="es-CO" sz="4800" b="1" dirty="0"/>
          </a:p>
        </p:txBody>
      </p:sp>
    </p:spTree>
    <p:extLst>
      <p:ext uri="{BB962C8B-B14F-4D97-AF65-F5344CB8AC3E}">
        <p14:creationId xmlns:p14="http://schemas.microsoft.com/office/powerpoint/2010/main" val="130620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2917</TotalTime>
  <Words>1007</Words>
  <Application>Microsoft Office PowerPoint</Application>
  <PresentationFormat>Panorámica</PresentationFormat>
  <Paragraphs>131</Paragraphs>
  <Slides>41</Slides>
  <Notes>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41</vt:i4>
      </vt:variant>
    </vt:vector>
  </HeadingPairs>
  <TitlesOfParts>
    <vt:vector size="51" baseType="lpstr">
      <vt:lpstr>SimSun</vt:lpstr>
      <vt:lpstr>Arial</vt:lpstr>
      <vt:lpstr>Arial Narrow</vt:lpstr>
      <vt:lpstr>Calibri</vt:lpstr>
      <vt:lpstr>Calibri Light</vt:lpstr>
      <vt:lpstr>Symbol</vt:lpstr>
      <vt:lpstr>Times New Roman</vt:lpstr>
      <vt:lpstr>Tema de Office</vt:lpstr>
      <vt:lpstr>Visio</vt:lpstr>
      <vt:lpstr>Equation</vt:lpstr>
      <vt:lpstr>Presentación de PowerPoint</vt:lpstr>
      <vt:lpstr>Presentación de PowerPoint</vt:lpstr>
      <vt:lpstr>Características Transductor Termoeléctrico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Tipos y aspecto físico de los termopares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Leyes y uso de las tablas de termopares</vt:lpstr>
      <vt:lpstr>Presentación de PowerPoint</vt:lpstr>
      <vt:lpstr>Ejemplo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vt:lpstr>
      <vt:lpstr>Ejercicio</vt:lpstr>
      <vt:lpstr>Ejercicio</vt:lpstr>
      <vt:lpstr>Ejercicio</vt:lpstr>
      <vt:lpstr>Ejercicio</vt:lpstr>
      <vt:lpstr>Ejercicio</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dc:creator>
  <cp:lastModifiedBy>Diego</cp:lastModifiedBy>
  <cp:revision>222</cp:revision>
  <dcterms:created xsi:type="dcterms:W3CDTF">2016-02-07T17:05:38Z</dcterms:created>
  <dcterms:modified xsi:type="dcterms:W3CDTF">2016-04-11T21:00:17Z</dcterms:modified>
</cp:coreProperties>
</file>