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6" r:id="rId2"/>
    <p:sldId id="518" r:id="rId3"/>
    <p:sldId id="322" r:id="rId4"/>
    <p:sldId id="374" r:id="rId5"/>
    <p:sldId id="519" r:id="rId6"/>
    <p:sldId id="599" r:id="rId7"/>
    <p:sldId id="601" r:id="rId8"/>
    <p:sldId id="600" r:id="rId9"/>
    <p:sldId id="598" r:id="rId10"/>
    <p:sldId id="602" r:id="rId11"/>
    <p:sldId id="628" r:id="rId12"/>
    <p:sldId id="630" r:id="rId13"/>
    <p:sldId id="631" r:id="rId14"/>
    <p:sldId id="632" r:id="rId15"/>
    <p:sldId id="633" r:id="rId16"/>
    <p:sldId id="634" r:id="rId17"/>
    <p:sldId id="635" r:id="rId18"/>
    <p:sldId id="636" r:id="rId19"/>
    <p:sldId id="629" r:id="rId20"/>
    <p:sldId id="720" r:id="rId21"/>
    <p:sldId id="627" r:id="rId22"/>
    <p:sldId id="637" r:id="rId23"/>
    <p:sldId id="640" r:id="rId24"/>
    <p:sldId id="651" r:id="rId25"/>
    <p:sldId id="650" r:id="rId26"/>
    <p:sldId id="642" r:id="rId27"/>
    <p:sldId id="643" r:id="rId28"/>
    <p:sldId id="644" r:id="rId29"/>
    <p:sldId id="645" r:id="rId30"/>
    <p:sldId id="647" r:id="rId31"/>
    <p:sldId id="646" r:id="rId32"/>
    <p:sldId id="648" r:id="rId33"/>
    <p:sldId id="649" r:id="rId34"/>
    <p:sldId id="641" r:id="rId35"/>
    <p:sldId id="652" r:id="rId36"/>
    <p:sldId id="657" r:id="rId37"/>
    <p:sldId id="658" r:id="rId38"/>
    <p:sldId id="663" r:id="rId39"/>
    <p:sldId id="661" r:id="rId40"/>
    <p:sldId id="662" r:id="rId41"/>
    <p:sldId id="664" r:id="rId42"/>
    <p:sldId id="685" r:id="rId43"/>
    <p:sldId id="670" r:id="rId44"/>
    <p:sldId id="681" r:id="rId45"/>
    <p:sldId id="682" r:id="rId46"/>
    <p:sldId id="683" r:id="rId47"/>
    <p:sldId id="673" r:id="rId48"/>
    <p:sldId id="680" r:id="rId49"/>
    <p:sldId id="674" r:id="rId50"/>
    <p:sldId id="684" r:id="rId51"/>
    <p:sldId id="675" r:id="rId52"/>
    <p:sldId id="679" r:id="rId53"/>
    <p:sldId id="676" r:id="rId54"/>
    <p:sldId id="677" r:id="rId55"/>
    <p:sldId id="686" r:id="rId56"/>
    <p:sldId id="678" r:id="rId57"/>
    <p:sldId id="688" r:id="rId58"/>
    <p:sldId id="689" r:id="rId59"/>
    <p:sldId id="691" r:id="rId60"/>
    <p:sldId id="692" r:id="rId61"/>
    <p:sldId id="693" r:id="rId62"/>
    <p:sldId id="694" r:id="rId63"/>
    <p:sldId id="695" r:id="rId64"/>
    <p:sldId id="698" r:id="rId65"/>
    <p:sldId id="699" r:id="rId66"/>
    <p:sldId id="700" r:id="rId67"/>
    <p:sldId id="702" r:id="rId68"/>
    <p:sldId id="703" r:id="rId69"/>
    <p:sldId id="704" r:id="rId70"/>
    <p:sldId id="706" r:id="rId71"/>
    <p:sldId id="705" r:id="rId72"/>
    <p:sldId id="707" r:id="rId73"/>
    <p:sldId id="708" r:id="rId74"/>
    <p:sldId id="709" r:id="rId75"/>
    <p:sldId id="710" r:id="rId76"/>
    <p:sldId id="711" r:id="rId77"/>
    <p:sldId id="712" r:id="rId78"/>
    <p:sldId id="713" r:id="rId79"/>
    <p:sldId id="714" r:id="rId80"/>
    <p:sldId id="716" r:id="rId81"/>
    <p:sldId id="715" r:id="rId82"/>
    <p:sldId id="717" r:id="rId83"/>
    <p:sldId id="718" r:id="rId84"/>
    <p:sldId id="719" r:id="rId85"/>
    <p:sldId id="603" r:id="rId86"/>
    <p:sldId id="604" r:id="rId87"/>
    <p:sldId id="605" r:id="rId88"/>
    <p:sldId id="606" r:id="rId89"/>
    <p:sldId id="608" r:id="rId90"/>
    <p:sldId id="609" r:id="rId91"/>
    <p:sldId id="610" r:id="rId92"/>
    <p:sldId id="611" r:id="rId93"/>
    <p:sldId id="612" r:id="rId94"/>
    <p:sldId id="613" r:id="rId95"/>
    <p:sldId id="624" r:id="rId96"/>
    <p:sldId id="626" r:id="rId97"/>
    <p:sldId id="614" r:id="rId98"/>
    <p:sldId id="615" r:id="rId99"/>
    <p:sldId id="616" r:id="rId100"/>
    <p:sldId id="618" r:id="rId101"/>
    <p:sldId id="617" r:id="rId102"/>
    <p:sldId id="619" r:id="rId103"/>
    <p:sldId id="620" r:id="rId104"/>
    <p:sldId id="621" r:id="rId105"/>
    <p:sldId id="622" r:id="rId106"/>
    <p:sldId id="623" r:id="rId107"/>
    <p:sldId id="696" r:id="rId108"/>
    <p:sldId id="697" r:id="rId109"/>
    <p:sldId id="721" r:id="rId110"/>
    <p:sldId id="722" r:id="rId111"/>
    <p:sldId id="723" r:id="rId112"/>
    <p:sldId id="725" r:id="rId113"/>
    <p:sldId id="726" r:id="rId114"/>
    <p:sldId id="727" r:id="rId115"/>
    <p:sldId id="729" r:id="rId116"/>
    <p:sldId id="728" r:id="rId117"/>
    <p:sldId id="730" r:id="rId118"/>
    <p:sldId id="731" r:id="rId119"/>
    <p:sldId id="732" r:id="rId120"/>
    <p:sldId id="733" r:id="rId1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C7A5F-15CC-4B4A-8C56-2B31B57C6A2A}" type="doc">
      <dgm:prSet loTypeId="urn:microsoft.com/office/officeart/2005/8/layout/b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D67F766-021E-4E7D-B469-93628F7F58B1}">
      <dgm:prSet phldrT="[Texto]" custT="1"/>
      <dgm:spPr/>
      <dgm:t>
        <a:bodyPr/>
        <a:lstStyle/>
        <a:p>
          <a:r>
            <a:rPr lang="es-ES" sz="2400" dirty="0" smtClean="0"/>
            <a:t>Temperatura</a:t>
          </a:r>
          <a:endParaRPr lang="es-ES" sz="2400" dirty="0"/>
        </a:p>
      </dgm:t>
    </dgm:pt>
    <dgm:pt modelId="{C92FA516-E3DD-4A8D-9E45-4F1AA4053EB3}" type="parTrans" cxnId="{F9EEB20E-4C15-442B-A4B1-02ADFA1BF289}">
      <dgm:prSet/>
      <dgm:spPr/>
      <dgm:t>
        <a:bodyPr/>
        <a:lstStyle/>
        <a:p>
          <a:endParaRPr lang="es-ES" sz="2400"/>
        </a:p>
      </dgm:t>
    </dgm:pt>
    <dgm:pt modelId="{E8C9A45E-6572-41DC-8547-57620C2EDFD0}" type="sibTrans" cxnId="{F9EEB20E-4C15-442B-A4B1-02ADFA1BF289}">
      <dgm:prSet/>
      <dgm:spPr/>
      <dgm:t>
        <a:bodyPr/>
        <a:lstStyle/>
        <a:p>
          <a:endParaRPr lang="es-ES" sz="2400"/>
        </a:p>
      </dgm:t>
    </dgm:pt>
    <dgm:pt modelId="{FEB5B3C0-C253-43BA-93CF-A145DB930F7B}">
      <dgm:prSet phldrT="[Texto]" custT="1"/>
      <dgm:spPr/>
      <dgm:t>
        <a:bodyPr/>
        <a:lstStyle/>
        <a:p>
          <a:r>
            <a:rPr lang="es-ES" sz="2400" dirty="0" smtClean="0"/>
            <a:t>RTD</a:t>
          </a:r>
          <a:endParaRPr lang="es-ES" sz="2400" dirty="0"/>
        </a:p>
      </dgm:t>
    </dgm:pt>
    <dgm:pt modelId="{087FE6F4-2F49-4765-A306-2A5C10602B89}" type="parTrans" cxnId="{463186D6-7175-48C7-B601-66BBD6CC0F01}">
      <dgm:prSet/>
      <dgm:spPr/>
      <dgm:t>
        <a:bodyPr/>
        <a:lstStyle/>
        <a:p>
          <a:endParaRPr lang="es-ES" sz="2400"/>
        </a:p>
      </dgm:t>
    </dgm:pt>
    <dgm:pt modelId="{DF250335-0356-4896-B6FA-B632712D0D37}" type="sibTrans" cxnId="{463186D6-7175-48C7-B601-66BBD6CC0F01}">
      <dgm:prSet/>
      <dgm:spPr/>
      <dgm:t>
        <a:bodyPr/>
        <a:lstStyle/>
        <a:p>
          <a:endParaRPr lang="es-ES" sz="2400"/>
        </a:p>
      </dgm:t>
    </dgm:pt>
    <dgm:pt modelId="{2E1F5600-AD25-4A77-A287-B8B100D696F3}">
      <dgm:prSet phldrT="[Texto]" custT="1"/>
      <dgm:spPr/>
      <dgm:t>
        <a:bodyPr/>
        <a:lstStyle/>
        <a:p>
          <a:r>
            <a:rPr lang="es-ES" sz="2400" dirty="0" smtClean="0">
              <a:solidFill>
                <a:srgbClr val="FF0000"/>
              </a:solidFill>
            </a:rPr>
            <a:t>Presión</a:t>
          </a:r>
          <a:endParaRPr lang="es-ES" sz="2400" dirty="0">
            <a:solidFill>
              <a:srgbClr val="FF0000"/>
            </a:solidFill>
          </a:endParaRPr>
        </a:p>
      </dgm:t>
    </dgm:pt>
    <dgm:pt modelId="{555C680F-82D9-4B53-A065-82695C8A10FB}" type="parTrans" cxnId="{D5D59199-1EB9-48C2-8F39-B7B7ACBCC371}">
      <dgm:prSet/>
      <dgm:spPr/>
      <dgm:t>
        <a:bodyPr/>
        <a:lstStyle/>
        <a:p>
          <a:endParaRPr lang="es-ES" sz="2400"/>
        </a:p>
      </dgm:t>
    </dgm:pt>
    <dgm:pt modelId="{312361A3-7383-43DC-A8E2-4CAD2EE229D8}" type="sibTrans" cxnId="{D5D59199-1EB9-48C2-8F39-B7B7ACBCC371}">
      <dgm:prSet/>
      <dgm:spPr/>
      <dgm:t>
        <a:bodyPr/>
        <a:lstStyle/>
        <a:p>
          <a:endParaRPr lang="es-ES" sz="2400"/>
        </a:p>
      </dgm:t>
    </dgm:pt>
    <dgm:pt modelId="{330EBAB5-E4B9-467F-8B4A-BD94C5C1BD87}">
      <dgm:prSet phldrT="[Texto]" custT="1"/>
      <dgm:spPr/>
      <dgm:t>
        <a:bodyPr/>
        <a:lstStyle/>
        <a:p>
          <a:r>
            <a:rPr lang="es-ES" sz="2400" dirty="0" smtClean="0">
              <a:solidFill>
                <a:srgbClr val="FF0000"/>
              </a:solidFill>
            </a:rPr>
            <a:t>Deformación elástica</a:t>
          </a:r>
          <a:endParaRPr lang="es-ES" sz="2400" dirty="0">
            <a:solidFill>
              <a:srgbClr val="FF0000"/>
            </a:solidFill>
          </a:endParaRPr>
        </a:p>
      </dgm:t>
    </dgm:pt>
    <dgm:pt modelId="{B5D2DD3E-BAEE-4D7F-8241-4692C378F1BE}" type="parTrans" cxnId="{DFCFF10F-359E-408C-BE3B-32FFC2ACE52B}">
      <dgm:prSet/>
      <dgm:spPr/>
      <dgm:t>
        <a:bodyPr/>
        <a:lstStyle/>
        <a:p>
          <a:endParaRPr lang="es-ES" sz="2400"/>
        </a:p>
      </dgm:t>
    </dgm:pt>
    <dgm:pt modelId="{8101D626-604E-465E-BBB9-7D240D49C007}" type="sibTrans" cxnId="{DFCFF10F-359E-408C-BE3B-32FFC2ACE52B}">
      <dgm:prSet/>
      <dgm:spPr/>
      <dgm:t>
        <a:bodyPr/>
        <a:lstStyle/>
        <a:p>
          <a:endParaRPr lang="es-ES" sz="2400"/>
        </a:p>
      </dgm:t>
    </dgm:pt>
    <dgm:pt modelId="{9CAB9536-2B37-47BF-8858-36BC96284D0E}">
      <dgm:prSet phldrT="[Texto]" custT="1"/>
      <dgm:spPr/>
      <dgm:t>
        <a:bodyPr/>
        <a:lstStyle/>
        <a:p>
          <a:r>
            <a:rPr lang="es-ES" sz="2400" dirty="0" smtClean="0">
              <a:solidFill>
                <a:srgbClr val="FF0000"/>
              </a:solidFill>
            </a:rPr>
            <a:t>Electromecánicos</a:t>
          </a:r>
          <a:endParaRPr lang="es-ES" sz="2400" dirty="0">
            <a:solidFill>
              <a:srgbClr val="FF0000"/>
            </a:solidFill>
          </a:endParaRPr>
        </a:p>
      </dgm:t>
    </dgm:pt>
    <dgm:pt modelId="{30CD01C5-7F91-4561-AE88-E3783A8952F8}" type="parTrans" cxnId="{08F992C1-1C3C-4F51-AEC0-99C6F396098F}">
      <dgm:prSet/>
      <dgm:spPr/>
      <dgm:t>
        <a:bodyPr/>
        <a:lstStyle/>
        <a:p>
          <a:endParaRPr lang="es-ES" sz="2400"/>
        </a:p>
      </dgm:t>
    </dgm:pt>
    <dgm:pt modelId="{13E0AE76-7199-4AA7-A7D6-49128244481D}" type="sibTrans" cxnId="{08F992C1-1C3C-4F51-AEC0-99C6F396098F}">
      <dgm:prSet/>
      <dgm:spPr/>
      <dgm:t>
        <a:bodyPr/>
        <a:lstStyle/>
        <a:p>
          <a:endParaRPr lang="es-ES" sz="2400"/>
        </a:p>
      </dgm:t>
    </dgm:pt>
    <dgm:pt modelId="{C6F6084F-D224-46BE-AA0D-0C52088C1843}">
      <dgm:prSet phldrT="[Texto]" custT="1"/>
      <dgm:spPr/>
      <dgm:t>
        <a:bodyPr/>
        <a:lstStyle/>
        <a:p>
          <a:r>
            <a:rPr lang="es-ES" sz="2400" dirty="0" smtClean="0"/>
            <a:t>Nivel</a:t>
          </a:r>
          <a:endParaRPr lang="es-ES" sz="2400" dirty="0"/>
        </a:p>
      </dgm:t>
    </dgm:pt>
    <dgm:pt modelId="{20909523-2030-431C-8724-F00553F2DD53}" type="parTrans" cxnId="{8D855AE3-DCC4-49A9-A5E4-9B70CF77F51D}">
      <dgm:prSet/>
      <dgm:spPr/>
      <dgm:t>
        <a:bodyPr/>
        <a:lstStyle/>
        <a:p>
          <a:endParaRPr lang="es-ES" sz="2400"/>
        </a:p>
      </dgm:t>
    </dgm:pt>
    <dgm:pt modelId="{F6150C4A-4E15-483C-8199-95BA2D8CF904}" type="sibTrans" cxnId="{8D855AE3-DCC4-49A9-A5E4-9B70CF77F51D}">
      <dgm:prSet/>
      <dgm:spPr/>
      <dgm:t>
        <a:bodyPr/>
        <a:lstStyle/>
        <a:p>
          <a:endParaRPr lang="es-ES" sz="2400"/>
        </a:p>
      </dgm:t>
    </dgm:pt>
    <dgm:pt modelId="{B5F041E7-8092-4920-BE59-DFE8D72620C7}">
      <dgm:prSet phldrT="[Texto]" custT="1"/>
      <dgm:spPr/>
      <dgm:t>
        <a:bodyPr/>
        <a:lstStyle/>
        <a:p>
          <a:r>
            <a:rPr lang="es-ES" sz="2400" dirty="0" smtClean="0"/>
            <a:t>Desplazamiento</a:t>
          </a:r>
          <a:endParaRPr lang="es-ES" sz="2400" dirty="0"/>
        </a:p>
      </dgm:t>
    </dgm:pt>
    <dgm:pt modelId="{C51A3D70-51B8-4D81-93CB-D78224023A57}" type="parTrans" cxnId="{C923BE94-6A35-421B-989D-9D3897F50AB2}">
      <dgm:prSet/>
      <dgm:spPr/>
      <dgm:t>
        <a:bodyPr/>
        <a:lstStyle/>
        <a:p>
          <a:endParaRPr lang="es-ES" sz="2400"/>
        </a:p>
      </dgm:t>
    </dgm:pt>
    <dgm:pt modelId="{3FAF0A54-AD21-4801-A69A-CF33AB66753D}" type="sibTrans" cxnId="{C923BE94-6A35-421B-989D-9D3897F50AB2}">
      <dgm:prSet/>
      <dgm:spPr/>
      <dgm:t>
        <a:bodyPr/>
        <a:lstStyle/>
        <a:p>
          <a:endParaRPr lang="es-ES" sz="2400"/>
        </a:p>
      </dgm:t>
    </dgm:pt>
    <dgm:pt modelId="{3E52C7CD-B159-4610-8CBB-3204B139144C}">
      <dgm:prSet phldrT="[Texto]" custT="1"/>
      <dgm:spPr/>
      <dgm:t>
        <a:bodyPr/>
        <a:lstStyle/>
        <a:p>
          <a:r>
            <a:rPr lang="es-ES" sz="2400" dirty="0" smtClean="0"/>
            <a:t>Presión hidrostática</a:t>
          </a:r>
          <a:endParaRPr lang="es-ES" sz="2400" dirty="0"/>
        </a:p>
      </dgm:t>
    </dgm:pt>
    <dgm:pt modelId="{D861EE57-588C-42AB-A4F1-AAE3EAA2658C}" type="parTrans" cxnId="{05FB2964-D3F4-4991-92F6-3E215B18BB59}">
      <dgm:prSet/>
      <dgm:spPr/>
      <dgm:t>
        <a:bodyPr/>
        <a:lstStyle/>
        <a:p>
          <a:endParaRPr lang="es-ES" sz="2400"/>
        </a:p>
      </dgm:t>
    </dgm:pt>
    <dgm:pt modelId="{5BFFE2E1-CF3F-477A-B7AE-6DD37F47FEED}" type="sibTrans" cxnId="{05FB2964-D3F4-4991-92F6-3E215B18BB59}">
      <dgm:prSet/>
      <dgm:spPr/>
      <dgm:t>
        <a:bodyPr/>
        <a:lstStyle/>
        <a:p>
          <a:endParaRPr lang="es-ES" sz="2400"/>
        </a:p>
      </dgm:t>
    </dgm:pt>
    <dgm:pt modelId="{621673F4-3A95-4EA6-9A07-7B543E151C88}">
      <dgm:prSet phldrT="[Texto]" custT="1"/>
      <dgm:spPr/>
      <dgm:t>
        <a:bodyPr/>
        <a:lstStyle/>
        <a:p>
          <a:r>
            <a:rPr lang="es-ES" sz="2400" dirty="0" smtClean="0"/>
            <a:t>Según las características del liquido</a:t>
          </a:r>
          <a:endParaRPr lang="es-ES" sz="2400" dirty="0"/>
        </a:p>
      </dgm:t>
    </dgm:pt>
    <dgm:pt modelId="{5860AB95-4B4E-4B11-8FF6-394DF41C4BAC}" type="parTrans" cxnId="{FF4EC4B5-4EE5-41ED-995A-4C796E7272E5}">
      <dgm:prSet/>
      <dgm:spPr/>
      <dgm:t>
        <a:bodyPr/>
        <a:lstStyle/>
        <a:p>
          <a:endParaRPr lang="es-ES" sz="2400"/>
        </a:p>
      </dgm:t>
    </dgm:pt>
    <dgm:pt modelId="{21721469-7133-42C9-9509-EABD39C18090}" type="sibTrans" cxnId="{FF4EC4B5-4EE5-41ED-995A-4C796E7272E5}">
      <dgm:prSet/>
      <dgm:spPr/>
      <dgm:t>
        <a:bodyPr/>
        <a:lstStyle/>
        <a:p>
          <a:endParaRPr lang="es-ES" sz="2400"/>
        </a:p>
      </dgm:t>
    </dgm:pt>
    <dgm:pt modelId="{1BBD321B-266E-4D17-BD69-4A3594F51442}">
      <dgm:prSet phldrT="[Texto]" custT="1"/>
      <dgm:spPr/>
      <dgm:t>
        <a:bodyPr/>
        <a:lstStyle/>
        <a:p>
          <a:r>
            <a:rPr lang="es-ES" sz="2400" dirty="0" smtClean="0"/>
            <a:t>Caudal</a:t>
          </a:r>
          <a:endParaRPr lang="es-ES" sz="2400" dirty="0"/>
        </a:p>
      </dgm:t>
    </dgm:pt>
    <dgm:pt modelId="{80604AED-9AAF-4B48-B59C-27A8A33A67FE}" type="parTrans" cxnId="{18C714C0-B5A5-4FB5-BDC3-15379E5E0870}">
      <dgm:prSet/>
      <dgm:spPr/>
      <dgm:t>
        <a:bodyPr/>
        <a:lstStyle/>
        <a:p>
          <a:endParaRPr lang="es-ES" sz="2400"/>
        </a:p>
      </dgm:t>
    </dgm:pt>
    <dgm:pt modelId="{F029C46B-B9CA-4886-962A-9F115FC845ED}" type="sibTrans" cxnId="{18C714C0-B5A5-4FB5-BDC3-15379E5E0870}">
      <dgm:prSet/>
      <dgm:spPr/>
      <dgm:t>
        <a:bodyPr/>
        <a:lstStyle/>
        <a:p>
          <a:endParaRPr lang="es-ES" sz="2400"/>
        </a:p>
      </dgm:t>
    </dgm:pt>
    <dgm:pt modelId="{24B08A66-6446-4E1C-B521-1DBBEE792700}">
      <dgm:prSet custT="1"/>
      <dgm:spPr/>
      <dgm:t>
        <a:bodyPr/>
        <a:lstStyle/>
        <a:p>
          <a:r>
            <a:rPr lang="es-ES" sz="2400" dirty="0" smtClean="0"/>
            <a:t>Por restricción</a:t>
          </a:r>
          <a:endParaRPr lang="es-ES" sz="2400" dirty="0"/>
        </a:p>
      </dgm:t>
    </dgm:pt>
    <dgm:pt modelId="{0AB0743C-421E-4F53-9C3A-74712940033B}" type="parTrans" cxnId="{07E6ECBD-315D-4031-8655-D990893894CE}">
      <dgm:prSet/>
      <dgm:spPr/>
      <dgm:t>
        <a:bodyPr/>
        <a:lstStyle/>
        <a:p>
          <a:endParaRPr lang="es-ES"/>
        </a:p>
      </dgm:t>
    </dgm:pt>
    <dgm:pt modelId="{F10A07B5-ACCB-426E-BB88-16661932BB5A}" type="sibTrans" cxnId="{07E6ECBD-315D-4031-8655-D990893894CE}">
      <dgm:prSet/>
      <dgm:spPr/>
      <dgm:t>
        <a:bodyPr/>
        <a:lstStyle/>
        <a:p>
          <a:endParaRPr lang="es-ES"/>
        </a:p>
      </dgm:t>
    </dgm:pt>
    <dgm:pt modelId="{8199F24F-3AFE-4194-8865-86D46E6146B6}">
      <dgm:prSet custT="1"/>
      <dgm:spPr/>
      <dgm:t>
        <a:bodyPr/>
        <a:lstStyle/>
        <a:p>
          <a:r>
            <a:rPr lang="es-ES" sz="2400" dirty="0" smtClean="0"/>
            <a:t>Tipo turbina</a:t>
          </a:r>
          <a:endParaRPr lang="es-ES" sz="2400" dirty="0"/>
        </a:p>
      </dgm:t>
    </dgm:pt>
    <dgm:pt modelId="{CD2C615F-91E8-4A30-B3D6-21E463FD36B9}" type="parTrans" cxnId="{3CD3435D-66D9-4672-B818-EF0CC4E2C21E}">
      <dgm:prSet/>
      <dgm:spPr/>
      <dgm:t>
        <a:bodyPr/>
        <a:lstStyle/>
        <a:p>
          <a:endParaRPr lang="es-ES"/>
        </a:p>
      </dgm:t>
    </dgm:pt>
    <dgm:pt modelId="{9B9EFBD0-0A72-4E5D-A244-BEF2290A636E}" type="sibTrans" cxnId="{3CD3435D-66D9-4672-B818-EF0CC4E2C21E}">
      <dgm:prSet/>
      <dgm:spPr/>
      <dgm:t>
        <a:bodyPr/>
        <a:lstStyle/>
        <a:p>
          <a:endParaRPr lang="es-ES"/>
        </a:p>
      </dgm:t>
    </dgm:pt>
    <dgm:pt modelId="{02136AB3-520D-478F-8572-0CF239109827}">
      <dgm:prSet phldrT="[Texto]" custT="1"/>
      <dgm:spPr/>
      <dgm:t>
        <a:bodyPr/>
        <a:lstStyle/>
        <a:p>
          <a:r>
            <a:rPr lang="es-ES" sz="2400" dirty="0" smtClean="0"/>
            <a:t>Termistores</a:t>
          </a:r>
          <a:endParaRPr lang="es-ES" sz="2400" dirty="0"/>
        </a:p>
      </dgm:t>
    </dgm:pt>
    <dgm:pt modelId="{9D7CE505-BE35-4B81-A506-6481A3CADEF4}" type="parTrans" cxnId="{8A8ED84F-0DF3-4B49-907B-CD1530ACCD38}">
      <dgm:prSet/>
      <dgm:spPr/>
      <dgm:t>
        <a:bodyPr/>
        <a:lstStyle/>
        <a:p>
          <a:endParaRPr lang="es-ES"/>
        </a:p>
      </dgm:t>
    </dgm:pt>
    <dgm:pt modelId="{ECF51742-17E4-4314-B760-D86D08922D99}" type="sibTrans" cxnId="{8A8ED84F-0DF3-4B49-907B-CD1530ACCD38}">
      <dgm:prSet/>
      <dgm:spPr/>
      <dgm:t>
        <a:bodyPr/>
        <a:lstStyle/>
        <a:p>
          <a:endParaRPr lang="es-ES"/>
        </a:p>
      </dgm:t>
    </dgm:pt>
    <dgm:pt modelId="{3F36BEC2-6102-4A3A-B2A8-630C8B4D5363}">
      <dgm:prSet phldrT="[Texto]" custT="1"/>
      <dgm:spPr/>
      <dgm:t>
        <a:bodyPr/>
        <a:lstStyle/>
        <a:p>
          <a:r>
            <a:rPr lang="es-ES" sz="2400" dirty="0" smtClean="0"/>
            <a:t> Termopares</a:t>
          </a:r>
          <a:endParaRPr lang="es-ES" sz="2400" dirty="0"/>
        </a:p>
      </dgm:t>
    </dgm:pt>
    <dgm:pt modelId="{219C4D8E-7421-45EC-8DA9-58006B28AB87}" type="parTrans" cxnId="{2C180FFB-6CC9-47B9-A7C7-978391166D9E}">
      <dgm:prSet/>
      <dgm:spPr/>
      <dgm:t>
        <a:bodyPr/>
        <a:lstStyle/>
        <a:p>
          <a:endParaRPr lang="es-ES"/>
        </a:p>
      </dgm:t>
    </dgm:pt>
    <dgm:pt modelId="{7B2664F2-255D-4C64-BE38-931B2D31D4FA}" type="sibTrans" cxnId="{2C180FFB-6CC9-47B9-A7C7-978391166D9E}">
      <dgm:prSet/>
      <dgm:spPr/>
      <dgm:t>
        <a:bodyPr/>
        <a:lstStyle/>
        <a:p>
          <a:endParaRPr lang="es-ES"/>
        </a:p>
      </dgm:t>
    </dgm:pt>
    <dgm:pt modelId="{24BA91FA-20F3-441C-91C3-738EFA7982ED}">
      <dgm:prSet phldrT="[Texto]" custT="1"/>
      <dgm:spPr/>
      <dgm:t>
        <a:bodyPr/>
        <a:lstStyle/>
        <a:p>
          <a:endParaRPr lang="es-ES" sz="2400" dirty="0"/>
        </a:p>
      </dgm:t>
    </dgm:pt>
    <dgm:pt modelId="{C2DB88FC-1C3F-457A-85A2-2EF7073C6279}" type="parTrans" cxnId="{B9C34DEA-41B7-40B5-BD02-2FAA644F51C6}">
      <dgm:prSet/>
      <dgm:spPr/>
      <dgm:t>
        <a:bodyPr/>
        <a:lstStyle/>
        <a:p>
          <a:endParaRPr lang="es-ES"/>
        </a:p>
      </dgm:t>
    </dgm:pt>
    <dgm:pt modelId="{D183F5CF-CE24-4A85-80A4-44076C4DB7E1}" type="sibTrans" cxnId="{B9C34DEA-41B7-40B5-BD02-2FAA644F51C6}">
      <dgm:prSet/>
      <dgm:spPr/>
      <dgm:t>
        <a:bodyPr/>
        <a:lstStyle/>
        <a:p>
          <a:endParaRPr lang="es-ES"/>
        </a:p>
      </dgm:t>
    </dgm:pt>
    <dgm:pt modelId="{E46B1E62-7EF6-437C-9537-5031F54D20F6}">
      <dgm:prSet phldrT="[Texto]" custT="1"/>
      <dgm:spPr/>
      <dgm:t>
        <a:bodyPr/>
        <a:lstStyle/>
        <a:p>
          <a:r>
            <a:rPr lang="es-ES" sz="2400" dirty="0" smtClean="0"/>
            <a:t>Termómetros</a:t>
          </a:r>
          <a:endParaRPr lang="es-ES" sz="2400" dirty="0"/>
        </a:p>
      </dgm:t>
    </dgm:pt>
    <dgm:pt modelId="{3E15CF5A-D937-4A95-A847-09E82498E567}" type="parTrans" cxnId="{3B8F47F9-A22D-4D00-869B-F135832F6240}">
      <dgm:prSet/>
      <dgm:spPr/>
      <dgm:t>
        <a:bodyPr/>
        <a:lstStyle/>
        <a:p>
          <a:endParaRPr lang="es-ES"/>
        </a:p>
      </dgm:t>
    </dgm:pt>
    <dgm:pt modelId="{454A09EE-E1BA-4825-B07D-B0D8DF823740}" type="sibTrans" cxnId="{3B8F47F9-A22D-4D00-869B-F135832F6240}">
      <dgm:prSet/>
      <dgm:spPr/>
      <dgm:t>
        <a:bodyPr/>
        <a:lstStyle/>
        <a:p>
          <a:endParaRPr lang="es-ES"/>
        </a:p>
      </dgm:t>
    </dgm:pt>
    <dgm:pt modelId="{84125D81-87B0-406A-B457-02E852546C3A}" type="pres">
      <dgm:prSet presAssocID="{10CC7A5F-15CC-4B4A-8C56-2B31B57C6A2A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323DB3B-92D5-4A9F-8275-58D76E61222E}" type="pres">
      <dgm:prSet presAssocID="{FD67F766-021E-4E7D-B469-93628F7F58B1}" presName="compNode" presStyleCnt="0"/>
      <dgm:spPr/>
    </dgm:pt>
    <dgm:pt modelId="{8344AE1B-83F4-4ABE-8C8F-96F0A7AFD551}" type="pres">
      <dgm:prSet presAssocID="{FD67F766-021E-4E7D-B469-93628F7F58B1}" presName="childRect" presStyleLbl="bgAcc1" presStyleIdx="0" presStyleCnt="4" custScaleY="18727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1F8065-60AF-4CA6-A36A-8CEF096256FD}" type="pres">
      <dgm:prSet presAssocID="{FD67F766-021E-4E7D-B469-93628F7F58B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72EC5C-78FC-4494-8429-59756B7BADA4}" type="pres">
      <dgm:prSet presAssocID="{FD67F766-021E-4E7D-B469-93628F7F58B1}" presName="parentRect" presStyleLbl="alignNode1" presStyleIdx="0" presStyleCnt="4"/>
      <dgm:spPr/>
      <dgm:t>
        <a:bodyPr/>
        <a:lstStyle/>
        <a:p>
          <a:endParaRPr lang="es-ES"/>
        </a:p>
      </dgm:t>
    </dgm:pt>
    <dgm:pt modelId="{2882FBAE-79BC-4C0D-A301-119FEA6BA786}" type="pres">
      <dgm:prSet presAssocID="{FD67F766-021E-4E7D-B469-93628F7F58B1}" presName="adorn" presStyleLbl="fgAccFollowNode1" presStyleIdx="0" presStyleCnt="4"/>
      <dgm:spPr/>
    </dgm:pt>
    <dgm:pt modelId="{81F2801F-5369-4441-92A0-D083BC6B238E}" type="pres">
      <dgm:prSet presAssocID="{E8C9A45E-6572-41DC-8547-57620C2EDFD0}" presName="sibTrans" presStyleLbl="sibTrans2D1" presStyleIdx="0" presStyleCnt="0"/>
      <dgm:spPr/>
      <dgm:t>
        <a:bodyPr/>
        <a:lstStyle/>
        <a:p>
          <a:endParaRPr lang="es-ES"/>
        </a:p>
      </dgm:t>
    </dgm:pt>
    <dgm:pt modelId="{27E8C22E-45A8-4024-B930-1AD351E2F804}" type="pres">
      <dgm:prSet presAssocID="{2E1F5600-AD25-4A77-A287-B8B100D696F3}" presName="compNode" presStyleCnt="0"/>
      <dgm:spPr/>
    </dgm:pt>
    <dgm:pt modelId="{A5C04204-1DA8-4D67-A2BC-44CA14BEAD9C}" type="pres">
      <dgm:prSet presAssocID="{2E1F5600-AD25-4A77-A287-B8B100D696F3}" presName="childRect" presStyleLbl="bgAcc1" presStyleIdx="1" presStyleCnt="4" custScaleX="111494" custScaleY="18617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46D333-A36C-4CF3-B6E5-8CFEC4308FF5}" type="pres">
      <dgm:prSet presAssocID="{2E1F5600-AD25-4A77-A287-B8B100D696F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1EF986-63FA-400E-8F8D-7AE46859CB37}" type="pres">
      <dgm:prSet presAssocID="{2E1F5600-AD25-4A77-A287-B8B100D696F3}" presName="parentRect" presStyleLbl="alignNode1" presStyleIdx="1" presStyleCnt="4" custScaleX="111360"/>
      <dgm:spPr/>
      <dgm:t>
        <a:bodyPr/>
        <a:lstStyle/>
        <a:p>
          <a:endParaRPr lang="es-ES"/>
        </a:p>
      </dgm:t>
    </dgm:pt>
    <dgm:pt modelId="{84F02461-9EDF-4E3C-9BA9-1E5AF59504D4}" type="pres">
      <dgm:prSet presAssocID="{2E1F5600-AD25-4A77-A287-B8B100D696F3}" presName="adorn" presStyleLbl="fgAccFollowNode1" presStyleIdx="1" presStyleCnt="4"/>
      <dgm:spPr/>
    </dgm:pt>
    <dgm:pt modelId="{6C6AE2C6-F9E1-4BC6-8244-498806B5B172}" type="pres">
      <dgm:prSet presAssocID="{312361A3-7383-43DC-A8E2-4CAD2EE229D8}" presName="sibTrans" presStyleLbl="sibTrans2D1" presStyleIdx="0" presStyleCnt="0"/>
      <dgm:spPr/>
      <dgm:t>
        <a:bodyPr/>
        <a:lstStyle/>
        <a:p>
          <a:endParaRPr lang="es-ES"/>
        </a:p>
      </dgm:t>
    </dgm:pt>
    <dgm:pt modelId="{A91C19F0-0E3C-4143-A023-67899D7894E8}" type="pres">
      <dgm:prSet presAssocID="{C6F6084F-D224-46BE-AA0D-0C52088C1843}" presName="compNode" presStyleCnt="0"/>
      <dgm:spPr/>
    </dgm:pt>
    <dgm:pt modelId="{DB3BC757-0DC7-4808-8DEE-D034641B9022}" type="pres">
      <dgm:prSet presAssocID="{C6F6084F-D224-46BE-AA0D-0C52088C1843}" presName="childRect" presStyleLbl="bgAcc1" presStyleIdx="2" presStyleCnt="4" custScaleY="18259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996F57-CB7F-4AEA-80F3-777763629500}" type="pres">
      <dgm:prSet presAssocID="{C6F6084F-D224-46BE-AA0D-0C52088C184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1519D6-1590-404D-9595-854EB2656CCD}" type="pres">
      <dgm:prSet presAssocID="{C6F6084F-D224-46BE-AA0D-0C52088C1843}" presName="parentRect" presStyleLbl="alignNode1" presStyleIdx="2" presStyleCnt="4"/>
      <dgm:spPr/>
      <dgm:t>
        <a:bodyPr/>
        <a:lstStyle/>
        <a:p>
          <a:endParaRPr lang="es-ES"/>
        </a:p>
      </dgm:t>
    </dgm:pt>
    <dgm:pt modelId="{629858D6-0C6D-4AC0-9042-CE95061381D8}" type="pres">
      <dgm:prSet presAssocID="{C6F6084F-D224-46BE-AA0D-0C52088C1843}" presName="adorn" presStyleLbl="fgAccFollowNode1" presStyleIdx="2" presStyleCnt="4"/>
      <dgm:spPr/>
    </dgm:pt>
    <dgm:pt modelId="{32EC7F52-2CBC-4954-813E-9DA4ED675E7E}" type="pres">
      <dgm:prSet presAssocID="{F6150C4A-4E15-483C-8199-95BA2D8CF904}" presName="sibTrans" presStyleLbl="sibTrans2D1" presStyleIdx="0" presStyleCnt="0"/>
      <dgm:spPr/>
      <dgm:t>
        <a:bodyPr/>
        <a:lstStyle/>
        <a:p>
          <a:endParaRPr lang="es-ES"/>
        </a:p>
      </dgm:t>
    </dgm:pt>
    <dgm:pt modelId="{F99F2C42-171A-44B4-8C84-3CEBAD53799B}" type="pres">
      <dgm:prSet presAssocID="{1BBD321B-266E-4D17-BD69-4A3594F51442}" presName="compNode" presStyleCnt="0"/>
      <dgm:spPr/>
    </dgm:pt>
    <dgm:pt modelId="{EE7E77EA-4B45-4DDC-AC64-3564ED449E04}" type="pres">
      <dgm:prSet presAssocID="{1BBD321B-266E-4D17-BD69-4A3594F51442}" presName="childRect" presStyleLbl="bgAcc1" presStyleIdx="3" presStyleCnt="4" custScaleX="1145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ECC525-1D05-4DD7-81A9-FDAE92412762}" type="pres">
      <dgm:prSet presAssocID="{1BBD321B-266E-4D17-BD69-4A3594F5144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9076B8-EC02-4CC3-A4E3-61E6A17FC5AD}" type="pres">
      <dgm:prSet presAssocID="{1BBD321B-266E-4D17-BD69-4A3594F51442}" presName="parentRect" presStyleLbl="alignNode1" presStyleIdx="3" presStyleCnt="4" custScaleX="114585"/>
      <dgm:spPr/>
      <dgm:t>
        <a:bodyPr/>
        <a:lstStyle/>
        <a:p>
          <a:endParaRPr lang="es-ES"/>
        </a:p>
      </dgm:t>
    </dgm:pt>
    <dgm:pt modelId="{0F6808DE-3300-4AD1-A09F-3F183415EFF5}" type="pres">
      <dgm:prSet presAssocID="{1BBD321B-266E-4D17-BD69-4A3594F51442}" presName="adorn" presStyleLbl="fgAccFollowNode1" presStyleIdx="3" presStyleCnt="4"/>
      <dgm:spPr/>
    </dgm:pt>
  </dgm:ptLst>
  <dgm:cxnLst>
    <dgm:cxn modelId="{E6A04A42-35FA-47B6-ABDD-855FD3D9B9AA}" type="presOf" srcId="{E46B1E62-7EF6-437C-9537-5031F54D20F6}" destId="{8344AE1B-83F4-4ABE-8C8F-96F0A7AFD551}" srcOrd="0" destOrd="3" presId="urn:microsoft.com/office/officeart/2005/8/layout/bList2"/>
    <dgm:cxn modelId="{DFCFF10F-359E-408C-BE3B-32FFC2ACE52B}" srcId="{2E1F5600-AD25-4A77-A287-B8B100D696F3}" destId="{330EBAB5-E4B9-467F-8B4A-BD94C5C1BD87}" srcOrd="0" destOrd="0" parTransId="{B5D2DD3E-BAEE-4D7F-8241-4692C378F1BE}" sibTransId="{8101D626-604E-465E-BBB9-7D240D49C007}"/>
    <dgm:cxn modelId="{B0D23EF4-6311-4BDE-9CD8-FE8812E405C6}" type="presOf" srcId="{1BBD321B-266E-4D17-BD69-4A3594F51442}" destId="{9C9076B8-EC02-4CC3-A4E3-61E6A17FC5AD}" srcOrd="1" destOrd="0" presId="urn:microsoft.com/office/officeart/2005/8/layout/bList2"/>
    <dgm:cxn modelId="{07E6ECBD-315D-4031-8655-D990893894CE}" srcId="{1BBD321B-266E-4D17-BD69-4A3594F51442}" destId="{24B08A66-6446-4E1C-B521-1DBBEE792700}" srcOrd="0" destOrd="0" parTransId="{0AB0743C-421E-4F53-9C3A-74712940033B}" sibTransId="{F10A07B5-ACCB-426E-BB88-16661932BB5A}"/>
    <dgm:cxn modelId="{F9EEB20E-4C15-442B-A4B1-02ADFA1BF289}" srcId="{10CC7A5F-15CC-4B4A-8C56-2B31B57C6A2A}" destId="{FD67F766-021E-4E7D-B469-93628F7F58B1}" srcOrd="0" destOrd="0" parTransId="{C92FA516-E3DD-4A8D-9E45-4F1AA4053EB3}" sibTransId="{E8C9A45E-6572-41DC-8547-57620C2EDFD0}"/>
    <dgm:cxn modelId="{8D855AE3-DCC4-49A9-A5E4-9B70CF77F51D}" srcId="{10CC7A5F-15CC-4B4A-8C56-2B31B57C6A2A}" destId="{C6F6084F-D224-46BE-AA0D-0C52088C1843}" srcOrd="2" destOrd="0" parTransId="{20909523-2030-431C-8724-F00553F2DD53}" sibTransId="{F6150C4A-4E15-483C-8199-95BA2D8CF904}"/>
    <dgm:cxn modelId="{05FB2964-D3F4-4991-92F6-3E215B18BB59}" srcId="{C6F6084F-D224-46BE-AA0D-0C52088C1843}" destId="{3E52C7CD-B159-4610-8CBB-3204B139144C}" srcOrd="1" destOrd="0" parTransId="{D861EE57-588C-42AB-A4F1-AAE3EAA2658C}" sibTransId="{5BFFE2E1-CF3F-477A-B7AE-6DD37F47FEED}"/>
    <dgm:cxn modelId="{929AEC3D-1B0F-45EE-9527-7445CB578296}" type="presOf" srcId="{FEB5B3C0-C253-43BA-93CF-A145DB930F7B}" destId="{8344AE1B-83F4-4ABE-8C8F-96F0A7AFD551}" srcOrd="0" destOrd="0" presId="urn:microsoft.com/office/officeart/2005/8/layout/bList2"/>
    <dgm:cxn modelId="{00EA0F36-5963-49B4-8C23-0B7E6A1445A4}" type="presOf" srcId="{621673F4-3A95-4EA6-9A07-7B543E151C88}" destId="{DB3BC757-0DC7-4808-8DEE-D034641B9022}" srcOrd="0" destOrd="2" presId="urn:microsoft.com/office/officeart/2005/8/layout/bList2"/>
    <dgm:cxn modelId="{463186D6-7175-48C7-B601-66BBD6CC0F01}" srcId="{FD67F766-021E-4E7D-B469-93628F7F58B1}" destId="{FEB5B3C0-C253-43BA-93CF-A145DB930F7B}" srcOrd="0" destOrd="0" parTransId="{087FE6F4-2F49-4765-A306-2A5C10602B89}" sibTransId="{DF250335-0356-4896-B6FA-B632712D0D37}"/>
    <dgm:cxn modelId="{18C714C0-B5A5-4FB5-BDC3-15379E5E0870}" srcId="{10CC7A5F-15CC-4B4A-8C56-2B31B57C6A2A}" destId="{1BBD321B-266E-4D17-BD69-4A3594F51442}" srcOrd="3" destOrd="0" parTransId="{80604AED-9AAF-4B48-B59C-27A8A33A67FE}" sibTransId="{F029C46B-B9CA-4886-962A-9F115FC845ED}"/>
    <dgm:cxn modelId="{B9C34DEA-41B7-40B5-BD02-2FAA644F51C6}" srcId="{FD67F766-021E-4E7D-B469-93628F7F58B1}" destId="{24BA91FA-20F3-441C-91C3-738EFA7982ED}" srcOrd="4" destOrd="0" parTransId="{C2DB88FC-1C3F-457A-85A2-2EF7073C6279}" sibTransId="{D183F5CF-CE24-4A85-80A4-44076C4DB7E1}"/>
    <dgm:cxn modelId="{8A8ED84F-0DF3-4B49-907B-CD1530ACCD38}" srcId="{FD67F766-021E-4E7D-B469-93628F7F58B1}" destId="{02136AB3-520D-478F-8572-0CF239109827}" srcOrd="1" destOrd="0" parTransId="{9D7CE505-BE35-4B81-A506-6481A3CADEF4}" sibTransId="{ECF51742-17E4-4314-B760-D86D08922D99}"/>
    <dgm:cxn modelId="{E83AF466-7A37-4F8E-BE4D-06E53446BE80}" type="presOf" srcId="{E8C9A45E-6572-41DC-8547-57620C2EDFD0}" destId="{81F2801F-5369-4441-92A0-D083BC6B238E}" srcOrd="0" destOrd="0" presId="urn:microsoft.com/office/officeart/2005/8/layout/bList2"/>
    <dgm:cxn modelId="{A0DA1021-1324-4AF3-9180-5F2DA7025366}" type="presOf" srcId="{FD67F766-021E-4E7D-B469-93628F7F58B1}" destId="{C872EC5C-78FC-4494-8429-59756B7BADA4}" srcOrd="1" destOrd="0" presId="urn:microsoft.com/office/officeart/2005/8/layout/bList2"/>
    <dgm:cxn modelId="{3CD3435D-66D9-4672-B818-EF0CC4E2C21E}" srcId="{1BBD321B-266E-4D17-BD69-4A3594F51442}" destId="{8199F24F-3AFE-4194-8865-86D46E6146B6}" srcOrd="1" destOrd="0" parTransId="{CD2C615F-91E8-4A30-B3D6-21E463FD36B9}" sibTransId="{9B9EFBD0-0A72-4E5D-A244-BEF2290A636E}"/>
    <dgm:cxn modelId="{FF4EC4B5-4EE5-41ED-995A-4C796E7272E5}" srcId="{C6F6084F-D224-46BE-AA0D-0C52088C1843}" destId="{621673F4-3A95-4EA6-9A07-7B543E151C88}" srcOrd="2" destOrd="0" parTransId="{5860AB95-4B4E-4B11-8FF6-394DF41C4BAC}" sibTransId="{21721469-7133-42C9-9509-EABD39C18090}"/>
    <dgm:cxn modelId="{08F992C1-1C3C-4F51-AEC0-99C6F396098F}" srcId="{2E1F5600-AD25-4A77-A287-B8B100D696F3}" destId="{9CAB9536-2B37-47BF-8858-36BC96284D0E}" srcOrd="1" destOrd="0" parTransId="{30CD01C5-7F91-4561-AE88-E3783A8952F8}" sibTransId="{13E0AE76-7199-4AA7-A7D6-49128244481D}"/>
    <dgm:cxn modelId="{65855347-0F1C-4998-954F-D12709436EE8}" type="presOf" srcId="{24B08A66-6446-4E1C-B521-1DBBEE792700}" destId="{EE7E77EA-4B45-4DDC-AC64-3564ED449E04}" srcOrd="0" destOrd="0" presId="urn:microsoft.com/office/officeart/2005/8/layout/bList2"/>
    <dgm:cxn modelId="{D5D59199-1EB9-48C2-8F39-B7B7ACBCC371}" srcId="{10CC7A5F-15CC-4B4A-8C56-2B31B57C6A2A}" destId="{2E1F5600-AD25-4A77-A287-B8B100D696F3}" srcOrd="1" destOrd="0" parTransId="{555C680F-82D9-4B53-A065-82695C8A10FB}" sibTransId="{312361A3-7383-43DC-A8E2-4CAD2EE229D8}"/>
    <dgm:cxn modelId="{C00ECB6D-FA60-4FDF-A23D-8005B77375DB}" type="presOf" srcId="{312361A3-7383-43DC-A8E2-4CAD2EE229D8}" destId="{6C6AE2C6-F9E1-4BC6-8244-498806B5B172}" srcOrd="0" destOrd="0" presId="urn:microsoft.com/office/officeart/2005/8/layout/bList2"/>
    <dgm:cxn modelId="{D0FB1765-4FC2-4281-A337-A628931E2861}" type="presOf" srcId="{1BBD321B-266E-4D17-BD69-4A3594F51442}" destId="{C0ECC525-1D05-4DD7-81A9-FDAE92412762}" srcOrd="0" destOrd="0" presId="urn:microsoft.com/office/officeart/2005/8/layout/bList2"/>
    <dgm:cxn modelId="{2062FC57-FAF3-4209-9FC6-ED29823D0BEA}" type="presOf" srcId="{C6F6084F-D224-46BE-AA0D-0C52088C1843}" destId="{7A996F57-CB7F-4AEA-80F3-777763629500}" srcOrd="0" destOrd="0" presId="urn:microsoft.com/office/officeart/2005/8/layout/bList2"/>
    <dgm:cxn modelId="{F67E834B-94B2-4D95-AC15-A663522432D6}" type="presOf" srcId="{2E1F5600-AD25-4A77-A287-B8B100D696F3}" destId="{A846D333-A36C-4CF3-B6E5-8CFEC4308FF5}" srcOrd="0" destOrd="0" presId="urn:microsoft.com/office/officeart/2005/8/layout/bList2"/>
    <dgm:cxn modelId="{3D9B9E0D-10A0-4EA5-A64E-21CCEF038FAC}" type="presOf" srcId="{2E1F5600-AD25-4A77-A287-B8B100D696F3}" destId="{EC1EF986-63FA-400E-8F8D-7AE46859CB37}" srcOrd="1" destOrd="0" presId="urn:microsoft.com/office/officeart/2005/8/layout/bList2"/>
    <dgm:cxn modelId="{554EB75E-F27C-4B07-BE8B-7C86FA06A10E}" type="presOf" srcId="{FD67F766-021E-4E7D-B469-93628F7F58B1}" destId="{461F8065-60AF-4CA6-A36A-8CEF096256FD}" srcOrd="0" destOrd="0" presId="urn:microsoft.com/office/officeart/2005/8/layout/bList2"/>
    <dgm:cxn modelId="{960F94A2-9E32-47A0-A024-CD343553B9CD}" type="presOf" srcId="{F6150C4A-4E15-483C-8199-95BA2D8CF904}" destId="{32EC7F52-2CBC-4954-813E-9DA4ED675E7E}" srcOrd="0" destOrd="0" presId="urn:microsoft.com/office/officeart/2005/8/layout/bList2"/>
    <dgm:cxn modelId="{F8C65E9F-EABD-4E44-9303-21881B60A7C0}" type="presOf" srcId="{8199F24F-3AFE-4194-8865-86D46E6146B6}" destId="{EE7E77EA-4B45-4DDC-AC64-3564ED449E04}" srcOrd="0" destOrd="1" presId="urn:microsoft.com/office/officeart/2005/8/layout/bList2"/>
    <dgm:cxn modelId="{2C558784-0C62-4F18-8D88-CC9D8378D931}" type="presOf" srcId="{02136AB3-520D-478F-8572-0CF239109827}" destId="{8344AE1B-83F4-4ABE-8C8F-96F0A7AFD551}" srcOrd="0" destOrd="1" presId="urn:microsoft.com/office/officeart/2005/8/layout/bList2"/>
    <dgm:cxn modelId="{C923BE94-6A35-421B-989D-9D3897F50AB2}" srcId="{C6F6084F-D224-46BE-AA0D-0C52088C1843}" destId="{B5F041E7-8092-4920-BE59-DFE8D72620C7}" srcOrd="0" destOrd="0" parTransId="{C51A3D70-51B8-4D81-93CB-D78224023A57}" sibTransId="{3FAF0A54-AD21-4801-A69A-CF33AB66753D}"/>
    <dgm:cxn modelId="{7C8AB324-D9FD-4AD1-9FF9-BE698D079272}" type="presOf" srcId="{3F36BEC2-6102-4A3A-B2A8-630C8B4D5363}" destId="{8344AE1B-83F4-4ABE-8C8F-96F0A7AFD551}" srcOrd="0" destOrd="2" presId="urn:microsoft.com/office/officeart/2005/8/layout/bList2"/>
    <dgm:cxn modelId="{CB37F1CD-5F26-4088-85A2-4A2E57BD3C16}" type="presOf" srcId="{3E52C7CD-B159-4610-8CBB-3204B139144C}" destId="{DB3BC757-0DC7-4808-8DEE-D034641B9022}" srcOrd="0" destOrd="1" presId="urn:microsoft.com/office/officeart/2005/8/layout/bList2"/>
    <dgm:cxn modelId="{3ECB70B3-7691-4818-83B0-7C59B282C782}" type="presOf" srcId="{24BA91FA-20F3-441C-91C3-738EFA7982ED}" destId="{8344AE1B-83F4-4ABE-8C8F-96F0A7AFD551}" srcOrd="0" destOrd="4" presId="urn:microsoft.com/office/officeart/2005/8/layout/bList2"/>
    <dgm:cxn modelId="{3A5BEB35-EEBE-4BC5-B69A-441CA509B27B}" type="presOf" srcId="{9CAB9536-2B37-47BF-8858-36BC96284D0E}" destId="{A5C04204-1DA8-4D67-A2BC-44CA14BEAD9C}" srcOrd="0" destOrd="1" presId="urn:microsoft.com/office/officeart/2005/8/layout/bList2"/>
    <dgm:cxn modelId="{6FE59C46-733C-4F49-BBF7-28810A3BBC7A}" type="presOf" srcId="{B5F041E7-8092-4920-BE59-DFE8D72620C7}" destId="{DB3BC757-0DC7-4808-8DEE-D034641B9022}" srcOrd="0" destOrd="0" presId="urn:microsoft.com/office/officeart/2005/8/layout/bList2"/>
    <dgm:cxn modelId="{A3B9D0F5-8090-4DC1-83B8-D46945F26056}" type="presOf" srcId="{10CC7A5F-15CC-4B4A-8C56-2B31B57C6A2A}" destId="{84125D81-87B0-406A-B457-02E852546C3A}" srcOrd="0" destOrd="0" presId="urn:microsoft.com/office/officeart/2005/8/layout/bList2"/>
    <dgm:cxn modelId="{3B8F47F9-A22D-4D00-869B-F135832F6240}" srcId="{FD67F766-021E-4E7D-B469-93628F7F58B1}" destId="{E46B1E62-7EF6-437C-9537-5031F54D20F6}" srcOrd="3" destOrd="0" parTransId="{3E15CF5A-D937-4A95-A847-09E82498E567}" sibTransId="{454A09EE-E1BA-4825-B07D-B0D8DF823740}"/>
    <dgm:cxn modelId="{FD9DCCA8-EC5C-43C5-9808-5F2183043210}" type="presOf" srcId="{330EBAB5-E4B9-467F-8B4A-BD94C5C1BD87}" destId="{A5C04204-1DA8-4D67-A2BC-44CA14BEAD9C}" srcOrd="0" destOrd="0" presId="urn:microsoft.com/office/officeart/2005/8/layout/bList2"/>
    <dgm:cxn modelId="{9204D742-4C36-45B7-B151-B701990670A4}" type="presOf" srcId="{C6F6084F-D224-46BE-AA0D-0C52088C1843}" destId="{141519D6-1590-404D-9595-854EB2656CCD}" srcOrd="1" destOrd="0" presId="urn:microsoft.com/office/officeart/2005/8/layout/bList2"/>
    <dgm:cxn modelId="{2C180FFB-6CC9-47B9-A7C7-978391166D9E}" srcId="{FD67F766-021E-4E7D-B469-93628F7F58B1}" destId="{3F36BEC2-6102-4A3A-B2A8-630C8B4D5363}" srcOrd="2" destOrd="0" parTransId="{219C4D8E-7421-45EC-8DA9-58006B28AB87}" sibTransId="{7B2664F2-255D-4C64-BE38-931B2D31D4FA}"/>
    <dgm:cxn modelId="{A8782E6D-D7F2-43CA-B153-21CA150E22D6}" type="presParOf" srcId="{84125D81-87B0-406A-B457-02E852546C3A}" destId="{9323DB3B-92D5-4A9F-8275-58D76E61222E}" srcOrd="0" destOrd="0" presId="urn:microsoft.com/office/officeart/2005/8/layout/bList2"/>
    <dgm:cxn modelId="{4C395CA1-3D88-44ED-97BA-770C58F2DD79}" type="presParOf" srcId="{9323DB3B-92D5-4A9F-8275-58D76E61222E}" destId="{8344AE1B-83F4-4ABE-8C8F-96F0A7AFD551}" srcOrd="0" destOrd="0" presId="urn:microsoft.com/office/officeart/2005/8/layout/bList2"/>
    <dgm:cxn modelId="{88CA9AE9-4C78-477C-9BC1-D6EDE3A4FE04}" type="presParOf" srcId="{9323DB3B-92D5-4A9F-8275-58D76E61222E}" destId="{461F8065-60AF-4CA6-A36A-8CEF096256FD}" srcOrd="1" destOrd="0" presId="urn:microsoft.com/office/officeart/2005/8/layout/bList2"/>
    <dgm:cxn modelId="{F83B0D8E-3EA2-4F66-91B0-8A3FF1AABA9E}" type="presParOf" srcId="{9323DB3B-92D5-4A9F-8275-58D76E61222E}" destId="{C872EC5C-78FC-4494-8429-59756B7BADA4}" srcOrd="2" destOrd="0" presId="urn:microsoft.com/office/officeart/2005/8/layout/bList2"/>
    <dgm:cxn modelId="{78769632-18F0-4C98-AB59-E9DC5410A419}" type="presParOf" srcId="{9323DB3B-92D5-4A9F-8275-58D76E61222E}" destId="{2882FBAE-79BC-4C0D-A301-119FEA6BA786}" srcOrd="3" destOrd="0" presId="urn:microsoft.com/office/officeart/2005/8/layout/bList2"/>
    <dgm:cxn modelId="{6FD21B53-E74E-4660-AACB-61905183D107}" type="presParOf" srcId="{84125D81-87B0-406A-B457-02E852546C3A}" destId="{81F2801F-5369-4441-92A0-D083BC6B238E}" srcOrd="1" destOrd="0" presId="urn:microsoft.com/office/officeart/2005/8/layout/bList2"/>
    <dgm:cxn modelId="{2080D7AD-B353-41C6-B60A-62A0C8DECDFD}" type="presParOf" srcId="{84125D81-87B0-406A-B457-02E852546C3A}" destId="{27E8C22E-45A8-4024-B930-1AD351E2F804}" srcOrd="2" destOrd="0" presId="urn:microsoft.com/office/officeart/2005/8/layout/bList2"/>
    <dgm:cxn modelId="{AF280CFA-4BFF-432B-B9E4-732E5C510304}" type="presParOf" srcId="{27E8C22E-45A8-4024-B930-1AD351E2F804}" destId="{A5C04204-1DA8-4D67-A2BC-44CA14BEAD9C}" srcOrd="0" destOrd="0" presId="urn:microsoft.com/office/officeart/2005/8/layout/bList2"/>
    <dgm:cxn modelId="{F74CD2C3-9731-4E22-80AC-5E0AC88A5FDE}" type="presParOf" srcId="{27E8C22E-45A8-4024-B930-1AD351E2F804}" destId="{A846D333-A36C-4CF3-B6E5-8CFEC4308FF5}" srcOrd="1" destOrd="0" presId="urn:microsoft.com/office/officeart/2005/8/layout/bList2"/>
    <dgm:cxn modelId="{B28375B3-35BF-4084-A4F3-DBF4832F6164}" type="presParOf" srcId="{27E8C22E-45A8-4024-B930-1AD351E2F804}" destId="{EC1EF986-63FA-400E-8F8D-7AE46859CB37}" srcOrd="2" destOrd="0" presId="urn:microsoft.com/office/officeart/2005/8/layout/bList2"/>
    <dgm:cxn modelId="{B195A259-B675-4F2E-8A61-D28329A93B75}" type="presParOf" srcId="{27E8C22E-45A8-4024-B930-1AD351E2F804}" destId="{84F02461-9EDF-4E3C-9BA9-1E5AF59504D4}" srcOrd="3" destOrd="0" presId="urn:microsoft.com/office/officeart/2005/8/layout/bList2"/>
    <dgm:cxn modelId="{5D4391EB-E77E-48CB-ADB9-26CB4F07D66F}" type="presParOf" srcId="{84125D81-87B0-406A-B457-02E852546C3A}" destId="{6C6AE2C6-F9E1-4BC6-8244-498806B5B172}" srcOrd="3" destOrd="0" presId="urn:microsoft.com/office/officeart/2005/8/layout/bList2"/>
    <dgm:cxn modelId="{590644F9-0BCE-4C2D-A71D-DD490B45B845}" type="presParOf" srcId="{84125D81-87B0-406A-B457-02E852546C3A}" destId="{A91C19F0-0E3C-4143-A023-67899D7894E8}" srcOrd="4" destOrd="0" presId="urn:microsoft.com/office/officeart/2005/8/layout/bList2"/>
    <dgm:cxn modelId="{86E492D9-A008-4DB1-BB08-AB2AAF78034C}" type="presParOf" srcId="{A91C19F0-0E3C-4143-A023-67899D7894E8}" destId="{DB3BC757-0DC7-4808-8DEE-D034641B9022}" srcOrd="0" destOrd="0" presId="urn:microsoft.com/office/officeart/2005/8/layout/bList2"/>
    <dgm:cxn modelId="{B78610AB-8A84-46F7-996D-4ADD09116054}" type="presParOf" srcId="{A91C19F0-0E3C-4143-A023-67899D7894E8}" destId="{7A996F57-CB7F-4AEA-80F3-777763629500}" srcOrd="1" destOrd="0" presId="urn:microsoft.com/office/officeart/2005/8/layout/bList2"/>
    <dgm:cxn modelId="{206F47BD-A3FB-4437-8CFD-AD7279BA0561}" type="presParOf" srcId="{A91C19F0-0E3C-4143-A023-67899D7894E8}" destId="{141519D6-1590-404D-9595-854EB2656CCD}" srcOrd="2" destOrd="0" presId="urn:microsoft.com/office/officeart/2005/8/layout/bList2"/>
    <dgm:cxn modelId="{ABF32B75-F8D7-4CF2-B10A-B512E77CD592}" type="presParOf" srcId="{A91C19F0-0E3C-4143-A023-67899D7894E8}" destId="{629858D6-0C6D-4AC0-9042-CE95061381D8}" srcOrd="3" destOrd="0" presId="urn:microsoft.com/office/officeart/2005/8/layout/bList2"/>
    <dgm:cxn modelId="{176B420C-D321-4490-8E12-FE164237D01C}" type="presParOf" srcId="{84125D81-87B0-406A-B457-02E852546C3A}" destId="{32EC7F52-2CBC-4954-813E-9DA4ED675E7E}" srcOrd="5" destOrd="0" presId="urn:microsoft.com/office/officeart/2005/8/layout/bList2"/>
    <dgm:cxn modelId="{2C0F8952-86FB-40A9-A39E-ED3174BD6AAF}" type="presParOf" srcId="{84125D81-87B0-406A-B457-02E852546C3A}" destId="{F99F2C42-171A-44B4-8C84-3CEBAD53799B}" srcOrd="6" destOrd="0" presId="urn:microsoft.com/office/officeart/2005/8/layout/bList2"/>
    <dgm:cxn modelId="{6D427366-2909-4ED1-B2F4-5B41C2F4CFD3}" type="presParOf" srcId="{F99F2C42-171A-44B4-8C84-3CEBAD53799B}" destId="{EE7E77EA-4B45-4DDC-AC64-3564ED449E04}" srcOrd="0" destOrd="0" presId="urn:microsoft.com/office/officeart/2005/8/layout/bList2"/>
    <dgm:cxn modelId="{EBB47064-0E86-4899-BCF7-65B0613BD790}" type="presParOf" srcId="{F99F2C42-171A-44B4-8C84-3CEBAD53799B}" destId="{C0ECC525-1D05-4DD7-81A9-FDAE92412762}" srcOrd="1" destOrd="0" presId="urn:microsoft.com/office/officeart/2005/8/layout/bList2"/>
    <dgm:cxn modelId="{39940754-1B28-44FC-9931-36E426D8DE2C}" type="presParOf" srcId="{F99F2C42-171A-44B4-8C84-3CEBAD53799B}" destId="{9C9076B8-EC02-4CC3-A4E3-61E6A17FC5AD}" srcOrd="2" destOrd="0" presId="urn:microsoft.com/office/officeart/2005/8/layout/bList2"/>
    <dgm:cxn modelId="{20CA7E3C-861A-4CDE-AC96-C30593A54822}" type="presParOf" srcId="{F99F2C42-171A-44B4-8C84-3CEBAD53799B}" destId="{0F6808DE-3300-4AD1-A09F-3F183415EFF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4AE1B-83F4-4ABE-8C8F-96F0A7AFD551}">
      <dsp:nvSpPr>
        <dsp:cNvPr id="0" name=""/>
        <dsp:cNvSpPr/>
      </dsp:nvSpPr>
      <dsp:spPr>
        <a:xfrm>
          <a:off x="9073" y="486561"/>
          <a:ext cx="2454499" cy="34312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RTD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Termistores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 Termopares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Termómetros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400" kern="1200" dirty="0"/>
        </a:p>
      </dsp:txBody>
      <dsp:txXfrm>
        <a:off x="66585" y="544073"/>
        <a:ext cx="2339475" cy="3373746"/>
      </dsp:txXfrm>
    </dsp:sp>
    <dsp:sp modelId="{C872EC5C-78FC-4494-8429-59756B7BADA4}">
      <dsp:nvSpPr>
        <dsp:cNvPr id="0" name=""/>
        <dsp:cNvSpPr/>
      </dsp:nvSpPr>
      <dsp:spPr>
        <a:xfrm>
          <a:off x="9073" y="3118306"/>
          <a:ext cx="2454499" cy="78785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Temperatura</a:t>
          </a:r>
          <a:endParaRPr lang="es-ES" sz="2400" kern="1200" dirty="0"/>
        </a:p>
      </dsp:txBody>
      <dsp:txXfrm>
        <a:off x="9073" y="3118306"/>
        <a:ext cx="1728521" cy="787859"/>
      </dsp:txXfrm>
    </dsp:sp>
    <dsp:sp modelId="{2882FBAE-79BC-4C0D-A301-119FEA6BA786}">
      <dsp:nvSpPr>
        <dsp:cNvPr id="0" name=""/>
        <dsp:cNvSpPr/>
      </dsp:nvSpPr>
      <dsp:spPr>
        <a:xfrm>
          <a:off x="1807028" y="3243451"/>
          <a:ext cx="859074" cy="859074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04204-1DA8-4D67-A2BC-44CA14BEAD9C}">
      <dsp:nvSpPr>
        <dsp:cNvPr id="0" name=""/>
        <dsp:cNvSpPr/>
      </dsp:nvSpPr>
      <dsp:spPr>
        <a:xfrm>
          <a:off x="2878933" y="491600"/>
          <a:ext cx="2736620" cy="34111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>
              <a:solidFill>
                <a:srgbClr val="FF0000"/>
              </a:solidFill>
            </a:rPr>
            <a:t>Deformación elástica</a:t>
          </a:r>
          <a:endParaRPr lang="es-ES" sz="2400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>
              <a:solidFill>
                <a:srgbClr val="FF0000"/>
              </a:solidFill>
            </a:rPr>
            <a:t>Electromecánicos</a:t>
          </a:r>
          <a:endParaRPr lang="es-ES" sz="2400" kern="1200" dirty="0">
            <a:solidFill>
              <a:srgbClr val="FF0000"/>
            </a:solidFill>
          </a:endParaRPr>
        </a:p>
      </dsp:txBody>
      <dsp:txXfrm>
        <a:off x="2943055" y="555722"/>
        <a:ext cx="2608376" cy="3346981"/>
      </dsp:txXfrm>
    </dsp:sp>
    <dsp:sp modelId="{EC1EF986-63FA-400E-8F8D-7AE46859CB37}">
      <dsp:nvSpPr>
        <dsp:cNvPr id="0" name=""/>
        <dsp:cNvSpPr/>
      </dsp:nvSpPr>
      <dsp:spPr>
        <a:xfrm>
          <a:off x="2880578" y="3113268"/>
          <a:ext cx="2733331" cy="787859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rgbClr val="FF0000"/>
              </a:solidFill>
            </a:rPr>
            <a:t>Presión</a:t>
          </a:r>
          <a:endParaRPr lang="es-ES" sz="2400" kern="1200" dirty="0">
            <a:solidFill>
              <a:srgbClr val="FF0000"/>
            </a:solidFill>
          </a:endParaRPr>
        </a:p>
      </dsp:txBody>
      <dsp:txXfrm>
        <a:off x="2880578" y="3113268"/>
        <a:ext cx="1924881" cy="787859"/>
      </dsp:txXfrm>
    </dsp:sp>
    <dsp:sp modelId="{84F02461-9EDF-4E3C-9BA9-1E5AF59504D4}">
      <dsp:nvSpPr>
        <dsp:cNvPr id="0" name=""/>
        <dsp:cNvSpPr/>
      </dsp:nvSpPr>
      <dsp:spPr>
        <a:xfrm>
          <a:off x="4817948" y="3238412"/>
          <a:ext cx="859074" cy="859074"/>
        </a:xfrm>
        <a:prstGeom prst="ellipse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BC757-0DC7-4808-8DEE-D034641B9022}">
      <dsp:nvSpPr>
        <dsp:cNvPr id="0" name=""/>
        <dsp:cNvSpPr/>
      </dsp:nvSpPr>
      <dsp:spPr>
        <a:xfrm>
          <a:off x="5889854" y="507998"/>
          <a:ext cx="2454499" cy="33455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Desplazamiento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Presión hidrostática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Según las características del liquido</a:t>
          </a:r>
          <a:endParaRPr lang="es-ES" sz="2400" kern="1200" dirty="0"/>
        </a:p>
      </dsp:txBody>
      <dsp:txXfrm>
        <a:off x="5947366" y="565510"/>
        <a:ext cx="2339475" cy="3287997"/>
      </dsp:txXfrm>
    </dsp:sp>
    <dsp:sp modelId="{141519D6-1590-404D-9595-854EB2656CCD}">
      <dsp:nvSpPr>
        <dsp:cNvPr id="0" name=""/>
        <dsp:cNvSpPr/>
      </dsp:nvSpPr>
      <dsp:spPr>
        <a:xfrm>
          <a:off x="5889854" y="3096869"/>
          <a:ext cx="2454499" cy="787859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Nivel</a:t>
          </a:r>
          <a:endParaRPr lang="es-ES" sz="2400" kern="1200" dirty="0"/>
        </a:p>
      </dsp:txBody>
      <dsp:txXfrm>
        <a:off x="5889854" y="3096869"/>
        <a:ext cx="1728521" cy="787859"/>
      </dsp:txXfrm>
    </dsp:sp>
    <dsp:sp modelId="{629858D6-0C6D-4AC0-9042-CE95061381D8}">
      <dsp:nvSpPr>
        <dsp:cNvPr id="0" name=""/>
        <dsp:cNvSpPr/>
      </dsp:nvSpPr>
      <dsp:spPr>
        <a:xfrm>
          <a:off x="7687808" y="3222014"/>
          <a:ext cx="859074" cy="859074"/>
        </a:xfrm>
        <a:prstGeom prst="ellipse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E77EA-4B45-4DDC-AC64-3564ED449E04}">
      <dsp:nvSpPr>
        <dsp:cNvPr id="0" name=""/>
        <dsp:cNvSpPr/>
      </dsp:nvSpPr>
      <dsp:spPr>
        <a:xfrm>
          <a:off x="8759714" y="886318"/>
          <a:ext cx="2812488" cy="183223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Por restricción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Tipo turbina</a:t>
          </a:r>
          <a:endParaRPr lang="es-ES" sz="2400" kern="1200" dirty="0"/>
        </a:p>
      </dsp:txBody>
      <dsp:txXfrm>
        <a:off x="8802645" y="929249"/>
        <a:ext cx="2726626" cy="1789301"/>
      </dsp:txXfrm>
    </dsp:sp>
    <dsp:sp modelId="{9C9076B8-EC02-4CC3-A4E3-61E6A17FC5AD}">
      <dsp:nvSpPr>
        <dsp:cNvPr id="0" name=""/>
        <dsp:cNvSpPr/>
      </dsp:nvSpPr>
      <dsp:spPr>
        <a:xfrm>
          <a:off x="8759714" y="2718550"/>
          <a:ext cx="2812488" cy="787859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Caudal</a:t>
          </a:r>
          <a:endParaRPr lang="es-ES" sz="2400" kern="1200" dirty="0"/>
        </a:p>
      </dsp:txBody>
      <dsp:txXfrm>
        <a:off x="8759714" y="2718550"/>
        <a:ext cx="1980625" cy="787859"/>
      </dsp:txXfrm>
    </dsp:sp>
    <dsp:sp modelId="{0F6808DE-3300-4AD1-A09F-3F183415EFF5}">
      <dsp:nvSpPr>
        <dsp:cNvPr id="0" name=""/>
        <dsp:cNvSpPr/>
      </dsp:nvSpPr>
      <dsp:spPr>
        <a:xfrm>
          <a:off x="10736663" y="2843694"/>
          <a:ext cx="859074" cy="859074"/>
        </a:xfrm>
        <a:prstGeom prst="ellipse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0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6.wmf"/><Relationship Id="rId1" Type="http://schemas.openxmlformats.org/officeDocument/2006/relationships/image" Target="../media/image6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6.wmf"/><Relationship Id="rId1" Type="http://schemas.openxmlformats.org/officeDocument/2006/relationships/image" Target="../media/image64.wmf"/><Relationship Id="rId4" Type="http://schemas.openxmlformats.org/officeDocument/2006/relationships/image" Target="../media/image7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4.wmf"/><Relationship Id="rId4" Type="http://schemas.openxmlformats.org/officeDocument/2006/relationships/image" Target="../media/image7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66.wmf"/><Relationship Id="rId1" Type="http://schemas.openxmlformats.org/officeDocument/2006/relationships/image" Target="../media/image64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3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3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3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8.wmf"/><Relationship Id="rId1" Type="http://schemas.openxmlformats.org/officeDocument/2006/relationships/image" Target="../media/image73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8.wmf"/><Relationship Id="rId1" Type="http://schemas.openxmlformats.org/officeDocument/2006/relationships/image" Target="../media/image7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78.wmf"/><Relationship Id="rId1" Type="http://schemas.openxmlformats.org/officeDocument/2006/relationships/image" Target="../media/image73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73.wmf"/><Relationship Id="rId4" Type="http://schemas.openxmlformats.org/officeDocument/2006/relationships/image" Target="../media/image66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73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5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1EAF-618D-43D5-8E92-FBE2226EDDDB}" type="datetimeFigureOut">
              <a:rPr lang="es-CO" smtClean="0"/>
              <a:t>01/08/2016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B60E-2B03-477D-BC94-1BA70BB9BDF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5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01/08/2016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43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01/08/2016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62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01/08/2016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84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01/08/2016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01/08/2016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411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01/08/2016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67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01/08/2016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4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01/08/2016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47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01/08/2016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9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01/08/2016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5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01/08/2016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16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9ED-11C0-40EF-A42C-37B9D499D34F}" type="datetimeFigureOut">
              <a:rPr lang="es-CO" smtClean="0"/>
              <a:t>01/08/2016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E019-71E2-410B-BAE3-4EF79727066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801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8.bin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9.bin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104.w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5.w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106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07.w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108.w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109.w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110.w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111.w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1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emf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6.wmf"/><Relationship Id="rId9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emf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emf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0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2.emf"/><Relationship Id="rId4" Type="http://schemas.openxmlformats.org/officeDocument/2006/relationships/image" Target="../media/image3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2.emf"/><Relationship Id="rId4" Type="http://schemas.openxmlformats.org/officeDocument/2006/relationships/image" Target="../media/image3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emf"/><Relationship Id="rId4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2.emf"/><Relationship Id="rId4" Type="http://schemas.openxmlformats.org/officeDocument/2006/relationships/image" Target="../media/image3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5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61.emf"/><Relationship Id="rId4" Type="http://schemas.openxmlformats.org/officeDocument/2006/relationships/image" Target="../media/image60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1.emf"/><Relationship Id="rId4" Type="http://schemas.openxmlformats.org/officeDocument/2006/relationships/image" Target="../media/image60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61.emf"/><Relationship Id="rId4" Type="http://schemas.openxmlformats.org/officeDocument/2006/relationships/image" Target="../media/image60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9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1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61.emf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61.emf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8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61.emf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9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61.emf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2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1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61.emf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3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0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2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4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6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8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61.emf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61.emf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0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61.emf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1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61.emf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2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image" Target="../media/image61.emf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6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4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96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 </a:t>
            </a:r>
            <a:r>
              <a:rPr lang="es-CO" sz="4800" b="1" dirty="0"/>
              <a:t>Unidades - Conversión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509127"/>
                  </p:ext>
                </p:extLst>
              </p:nvPr>
            </p:nvGraphicFramePr>
            <p:xfrm>
              <a:off x="1587125" y="2640513"/>
              <a:ext cx="8458396" cy="252374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4775943">
                      <a:extLst>
                        <a:ext uri="{9D8B030D-6E8A-4147-A177-3AD203B41FA5}">
                          <a16:colId xmlns:a16="http://schemas.microsoft.com/office/drawing/2014/main" val="379345233"/>
                        </a:ext>
                      </a:extLst>
                    </a:gridCol>
                    <a:gridCol w="3682453">
                      <a:extLst>
                        <a:ext uri="{9D8B030D-6E8A-4147-A177-3AD203B41FA5}">
                          <a16:colId xmlns:a16="http://schemas.microsoft.com/office/drawing/2014/main" val="39971860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 dirty="0" smtClean="0">
                              <a:effectLst/>
                            </a:rPr>
                            <a:t>Unidades Presión</a:t>
                          </a:r>
                          <a:endParaRPr lang="es-CO" sz="3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 dirty="0">
                              <a:effectLst/>
                            </a:rPr>
                            <a:t>Pascal[Pa]</a:t>
                          </a:r>
                          <a:endParaRPr lang="es-CO" sz="3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392929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 dirty="0">
                              <a:effectLst/>
                            </a:rPr>
                            <a:t>1 ATM</a:t>
                          </a:r>
                          <a:endParaRPr lang="es-CO" sz="3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 dirty="0">
                              <a:effectLst/>
                            </a:rPr>
                            <a:t>101325</a:t>
                          </a:r>
                          <a:endParaRPr lang="es-CO" sz="3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08682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 dirty="0">
                              <a:effectLst/>
                            </a:rPr>
                            <a:t>1 BAR</a:t>
                          </a:r>
                          <a:endParaRPr lang="es-CO" sz="3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3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3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  <m:r>
                                      <a:rPr lang="es-CO" sz="3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sz="3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CO" sz="3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3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72957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 dirty="0">
                              <a:effectLst/>
                            </a:rPr>
                            <a:t>1 PSI</a:t>
                          </a:r>
                          <a:endParaRPr lang="es-CO" sz="3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 dirty="0">
                              <a:effectLst/>
                            </a:rPr>
                            <a:t>6894.76</a:t>
                          </a:r>
                          <a:endParaRPr lang="es-CO" sz="3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4301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509127"/>
                  </p:ext>
                </p:extLst>
              </p:nvPr>
            </p:nvGraphicFramePr>
            <p:xfrm>
              <a:off x="1587125" y="2640513"/>
              <a:ext cx="8458396" cy="2538032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4775943">
                      <a:extLst>
                        <a:ext uri="{9D8B030D-6E8A-4147-A177-3AD203B41FA5}">
                          <a16:colId xmlns:a16="http://schemas.microsoft.com/office/drawing/2014/main" val="379345233"/>
                        </a:ext>
                      </a:extLst>
                    </a:gridCol>
                    <a:gridCol w="3682453">
                      <a:extLst>
                        <a:ext uri="{9D8B030D-6E8A-4147-A177-3AD203B41FA5}">
                          <a16:colId xmlns:a16="http://schemas.microsoft.com/office/drawing/2014/main" val="3997186075"/>
                        </a:ext>
                      </a:extLst>
                    </a:gridCol>
                  </a:tblGrid>
                  <a:tr h="6309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 dirty="0" smtClean="0">
                              <a:effectLst/>
                            </a:rPr>
                            <a:t>Unidades Presión</a:t>
                          </a:r>
                          <a:endParaRPr lang="es-CO" sz="3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 dirty="0">
                              <a:effectLst/>
                            </a:rPr>
                            <a:t>Pascal[</a:t>
                          </a:r>
                          <a:r>
                            <a:rPr lang="es-CO" sz="3600" dirty="0" err="1">
                              <a:effectLst/>
                            </a:rPr>
                            <a:t>Pa</a:t>
                          </a:r>
                          <a:r>
                            <a:rPr lang="es-CO" sz="3600" dirty="0">
                              <a:effectLst/>
                            </a:rPr>
                            <a:t>]</a:t>
                          </a:r>
                          <a:endParaRPr lang="es-CO" sz="3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39292984"/>
                      </a:ext>
                    </a:extLst>
                  </a:tr>
                  <a:tr h="6309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>
                              <a:effectLst/>
                            </a:rPr>
                            <a:t>1 ATM</a:t>
                          </a:r>
                          <a:endParaRPr lang="es-CO" sz="3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 dirty="0">
                              <a:effectLst/>
                            </a:rPr>
                            <a:t>101325</a:t>
                          </a:r>
                          <a:endParaRPr lang="es-CO" sz="3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0868266"/>
                      </a:ext>
                    </a:extLst>
                  </a:tr>
                  <a:tr h="6452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>
                              <a:effectLst/>
                            </a:rPr>
                            <a:t>1 BAR</a:t>
                          </a:r>
                          <a:endParaRPr lang="es-CO" sz="3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9967" t="-209434" r="-828" b="-134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7295782"/>
                      </a:ext>
                    </a:extLst>
                  </a:tr>
                  <a:tr h="6309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 dirty="0">
                              <a:effectLst/>
                            </a:rPr>
                            <a:t>1 PSI</a:t>
                          </a:r>
                          <a:endParaRPr lang="es-CO" sz="3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3600" dirty="0">
                              <a:effectLst/>
                            </a:rPr>
                            <a:t>6894.76</a:t>
                          </a:r>
                          <a:endParaRPr lang="es-CO" sz="3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43014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04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es-CO" sz="4800" b="1" dirty="0" smtClean="0"/>
              <a:t>Transductor magnético</a:t>
            </a:r>
            <a:endParaRPr lang="es-CO" sz="4800" b="1" dirty="0"/>
          </a:p>
        </p:txBody>
      </p:sp>
      <p:sp>
        <p:nvSpPr>
          <p:cNvPr id="2" name="Rectángulo 1"/>
          <p:cNvSpPr/>
          <p:nvPr/>
        </p:nvSpPr>
        <p:spPr>
          <a:xfrm>
            <a:off x="770466" y="1794795"/>
            <a:ext cx="10614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U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tilizar sensores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magnético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para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convertir el desplazamiento en una variación de inductancia o de tensión directamente </a:t>
            </a:r>
          </a:p>
        </p:txBody>
      </p:sp>
    </p:spTree>
    <p:extLst>
      <p:ext uri="{BB962C8B-B14F-4D97-AF65-F5344CB8AC3E}">
        <p14:creationId xmlns:p14="http://schemas.microsoft.com/office/powerpoint/2010/main" val="5977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es-CO" sz="4800" b="1" dirty="0" smtClean="0"/>
              <a:t>Transductor magnético</a:t>
            </a:r>
            <a:endParaRPr lang="es-CO" sz="4800" b="1" dirty="0"/>
          </a:p>
        </p:txBody>
      </p:sp>
      <p:sp>
        <p:nvSpPr>
          <p:cNvPr id="2" name="Rectángulo 1"/>
          <p:cNvSpPr/>
          <p:nvPr/>
        </p:nvSpPr>
        <p:spPr>
          <a:xfrm>
            <a:off x="770466" y="1794795"/>
            <a:ext cx="10614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U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tilizar sensores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magnético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para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convertir el desplazamiento en una variación de inductancia o de tensión directamente </a:t>
            </a:r>
          </a:p>
        </p:txBody>
      </p:sp>
      <p:pic>
        <p:nvPicPr>
          <p:cNvPr id="6" name="Imagen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6915" y="3062590"/>
            <a:ext cx="9739614" cy="379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77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es-CO" sz="4800" b="1" dirty="0" smtClean="0"/>
              <a:t>Transductor magnético</a:t>
            </a:r>
            <a:endParaRPr lang="es-CO" sz="4800" b="1" dirty="0"/>
          </a:p>
        </p:txBody>
      </p:sp>
      <p:sp>
        <p:nvSpPr>
          <p:cNvPr id="2" name="Rectángulo 1"/>
          <p:cNvSpPr/>
          <p:nvPr/>
        </p:nvSpPr>
        <p:spPr>
          <a:xfrm>
            <a:off x="770466" y="1794795"/>
            <a:ext cx="10614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U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tilizar sensores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magnético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para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convertir el desplazamiento en una variación de inductancia o de tensión directamente </a:t>
            </a:r>
          </a:p>
        </p:txBody>
      </p:sp>
      <p:pic>
        <p:nvPicPr>
          <p:cNvPr id="5" name="Imagen 4"/>
          <p:cNvPicPr/>
          <p:nvPr/>
        </p:nvPicPr>
        <p:blipFill rotWithShape="1">
          <a:blip r:embed="rId2" cstate="print"/>
          <a:srcRect t="10198" b="21001"/>
          <a:stretch/>
        </p:blipFill>
        <p:spPr bwMode="auto">
          <a:xfrm>
            <a:off x="610722" y="3178627"/>
            <a:ext cx="10898246" cy="328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8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 startAt="3"/>
            </a:pPr>
            <a:r>
              <a:rPr lang="es-CO" sz="4800" b="1" dirty="0" smtClean="0"/>
              <a:t>Transductor capacitivo</a:t>
            </a:r>
            <a:endParaRPr lang="es-CO" sz="4800" b="1" dirty="0"/>
          </a:p>
        </p:txBody>
      </p:sp>
      <p:sp>
        <p:nvSpPr>
          <p:cNvPr id="2" name="Rectángulo 1"/>
          <p:cNvSpPr/>
          <p:nvPr/>
        </p:nvSpPr>
        <p:spPr>
          <a:xfrm>
            <a:off x="770466" y="1794795"/>
            <a:ext cx="10614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Transductores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capacitivos de área variable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para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convertir el desplazamiento en una variación de capacitancia</a:t>
            </a:r>
          </a:p>
        </p:txBody>
      </p:sp>
    </p:spTree>
    <p:extLst>
      <p:ext uri="{BB962C8B-B14F-4D97-AF65-F5344CB8AC3E}">
        <p14:creationId xmlns:p14="http://schemas.microsoft.com/office/powerpoint/2010/main" val="13148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 startAt="3"/>
            </a:pPr>
            <a:r>
              <a:rPr lang="es-CO" sz="4800" b="1" dirty="0" smtClean="0"/>
              <a:t>Transductor capacitivo</a:t>
            </a:r>
            <a:endParaRPr lang="es-CO" sz="4800" b="1" dirty="0"/>
          </a:p>
        </p:txBody>
      </p:sp>
      <p:sp>
        <p:nvSpPr>
          <p:cNvPr id="2" name="Rectángulo 1"/>
          <p:cNvSpPr/>
          <p:nvPr/>
        </p:nvSpPr>
        <p:spPr>
          <a:xfrm>
            <a:off x="770466" y="1794795"/>
            <a:ext cx="10614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Transductores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capacitivos de área variable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para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convertir el desplazamiento en una variación de capacitancia</a:t>
            </a:r>
          </a:p>
        </p:txBody>
      </p:sp>
      <p:pic>
        <p:nvPicPr>
          <p:cNvPr id="5" name="Imagen 4"/>
          <p:cNvPicPr/>
          <p:nvPr/>
        </p:nvPicPr>
        <p:blipFill rotWithShape="1">
          <a:blip r:embed="rId2" cstate="print"/>
          <a:srcRect t="8056" b="12555"/>
          <a:stretch/>
        </p:blipFill>
        <p:spPr bwMode="auto">
          <a:xfrm>
            <a:off x="1241284" y="3062590"/>
            <a:ext cx="9672819" cy="367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70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 startAt="3"/>
            </a:pPr>
            <a:r>
              <a:rPr lang="es-CO" sz="4800" b="1" dirty="0" smtClean="0"/>
              <a:t>Transductor capacitivo</a:t>
            </a:r>
            <a:endParaRPr lang="es-CO" sz="4800" b="1" dirty="0"/>
          </a:p>
        </p:txBody>
      </p:sp>
      <p:sp>
        <p:nvSpPr>
          <p:cNvPr id="2" name="Rectángulo 1"/>
          <p:cNvSpPr/>
          <p:nvPr/>
        </p:nvSpPr>
        <p:spPr>
          <a:xfrm>
            <a:off x="770466" y="1794795"/>
            <a:ext cx="10614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Transductores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capacitivos de área variable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para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convertir el desplazamiento en una variación de capacitancia</a:t>
            </a:r>
          </a:p>
        </p:txBody>
      </p:sp>
      <p:pic>
        <p:nvPicPr>
          <p:cNvPr id="6" name="Imagen 5"/>
          <p:cNvPicPr/>
          <p:nvPr/>
        </p:nvPicPr>
        <p:blipFill rotWithShape="1">
          <a:blip r:embed="rId2" cstate="print"/>
          <a:srcRect t="5612"/>
          <a:stretch/>
        </p:blipFill>
        <p:spPr bwMode="auto">
          <a:xfrm>
            <a:off x="3710921" y="2946100"/>
            <a:ext cx="4733546" cy="39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7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 startAt="3"/>
            </a:pPr>
            <a:r>
              <a:rPr lang="es-CO" sz="4800" b="1" dirty="0" smtClean="0"/>
              <a:t>Transductor capacitivo</a:t>
            </a:r>
            <a:endParaRPr lang="es-CO" sz="4800" b="1" dirty="0"/>
          </a:p>
        </p:txBody>
      </p:sp>
      <p:sp>
        <p:nvSpPr>
          <p:cNvPr id="2" name="Rectángulo 1"/>
          <p:cNvSpPr/>
          <p:nvPr/>
        </p:nvSpPr>
        <p:spPr>
          <a:xfrm>
            <a:off x="770466" y="1794795"/>
            <a:ext cx="10614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Transductores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capacitivos de área variable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para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convertir el desplazamiento en una variación de capacitancia</a:t>
            </a:r>
          </a:p>
        </p:txBody>
      </p:sp>
      <p:pic>
        <p:nvPicPr>
          <p:cNvPr id="5" name="Imagen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3180" y="2872013"/>
            <a:ext cx="4443413" cy="393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947566"/>
              </p:ext>
            </p:extLst>
          </p:nvPr>
        </p:nvGraphicFramePr>
        <p:xfrm>
          <a:off x="8767763" y="5102906"/>
          <a:ext cx="250983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8" name="Equation" r:id="rId4" imgW="482400" imgH="228600" progId="Equation.DSMT4">
                  <p:embed/>
                </p:oleObj>
              </mc:Choice>
              <mc:Fallback>
                <p:oleObj name="Equation" r:id="rId4" imgW="482400" imgH="2286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7763" y="5102906"/>
                        <a:ext cx="2509837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1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43" y="149920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43368" y="1558032"/>
            <a:ext cx="66493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Se quiere realizar la medición de presión de un tanque de altura 0.75 m lleno de agua, utilizando un transductor capacitivo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cilíndrico de r</a:t>
            </a:r>
            <a:r>
              <a:rPr lang="es-CO" sz="3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=2[cm] y r</a:t>
            </a:r>
            <a:r>
              <a:rPr lang="es-CO" sz="3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=1[cm] acoplado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al tanque mediante un fuelle. Si la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curva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representa el patronamiento del fuelle, determinar:</a:t>
            </a:r>
          </a:p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La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presión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en función del fuelle.</a:t>
            </a:r>
            <a:endParaRPr lang="es-CO" sz="3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b.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Calcular </a:t>
            </a:r>
            <a:r>
              <a:rPr lang="el-GR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ε</a:t>
            </a:r>
            <a:r>
              <a:rPr lang="es-CO" sz="3200" baseline="-25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si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S=-0.12x10</a:t>
            </a:r>
            <a:r>
              <a:rPr lang="es-CO" sz="32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-15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 [F/Pa]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43" y="515398"/>
            <a:ext cx="5690847" cy="60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43" y="149920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pic>
        <p:nvPicPr>
          <p:cNvPr id="7" name="Imagen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389" y="1475483"/>
            <a:ext cx="10771331" cy="460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43706"/>
              </p:ext>
            </p:extLst>
          </p:nvPr>
        </p:nvGraphicFramePr>
        <p:xfrm>
          <a:off x="7169830" y="3434216"/>
          <a:ext cx="5254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1" name="Equation" r:id="rId4" imgW="126720" imgH="139680" progId="Equation.DSMT4">
                  <p:embed/>
                </p:oleObj>
              </mc:Choice>
              <mc:Fallback>
                <p:oleObj name="Equation" r:id="rId4" imgW="126720" imgH="13968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830" y="3434216"/>
                        <a:ext cx="5254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9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43" y="149920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480180" y="1308109"/>
            <a:ext cx="1088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a. La presión en función del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fuelle</a:t>
            </a:r>
            <a:endParaRPr lang="es-CO" sz="3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40" y="2068702"/>
            <a:ext cx="4498003" cy="4789298"/>
          </a:xfrm>
          <a:prstGeom prst="rect">
            <a:avLst/>
          </a:prstGeom>
        </p:spPr>
      </p:pic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258843"/>
              </p:ext>
            </p:extLst>
          </p:nvPr>
        </p:nvGraphicFramePr>
        <p:xfrm>
          <a:off x="7112000" y="3638550"/>
          <a:ext cx="35671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38" name="Equation" r:id="rId4" imgW="863280" imgH="203040" progId="Equation.DSMT4">
                  <p:embed/>
                </p:oleObj>
              </mc:Choice>
              <mc:Fallback>
                <p:oleObj name="Equation" r:id="rId4" imgW="863280" imgH="20304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3638550"/>
                        <a:ext cx="35671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32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3. Tipos de presión</a:t>
            </a:r>
            <a:endParaRPr lang="es-CO" sz="4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614148" y="2829359"/>
            <a:ext cx="5747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3.1	Presión atmosférica</a:t>
            </a:r>
          </a:p>
          <a:p>
            <a:r>
              <a:rPr lang="es-CO" sz="3600" dirty="0" smtClean="0"/>
              <a:t>3.2	Presión manométrica</a:t>
            </a:r>
          </a:p>
          <a:p>
            <a:r>
              <a:rPr lang="es-CO" sz="3600" dirty="0" smtClean="0"/>
              <a:t>3.3	Presión absoluta</a:t>
            </a:r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0019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43" y="149920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480180" y="1308109"/>
            <a:ext cx="1088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b.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Calcular ε</a:t>
            </a:r>
            <a:r>
              <a:rPr lang="es-CO" sz="3200" baseline="-25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r>
              <a:rPr lang="es-CO" sz="2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si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 = -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0.12</a:t>
            </a:r>
            <a:r>
              <a:rPr lang="es-CO" sz="3200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-15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[F/</a:t>
            </a:r>
            <a:r>
              <a:rPr lang="es-CO" sz="3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Pa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998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43" y="149920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480180" y="1308109"/>
            <a:ext cx="1088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b.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Calcular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 y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si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 = -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0.12</a:t>
            </a:r>
            <a:r>
              <a:rPr lang="es-CO" sz="3200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-15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[F/</a:t>
            </a:r>
            <a:r>
              <a:rPr lang="es-CO" sz="3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Pa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5504"/>
              </p:ext>
            </p:extLst>
          </p:nvPr>
        </p:nvGraphicFramePr>
        <p:xfrm>
          <a:off x="1256166" y="2603045"/>
          <a:ext cx="5089525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03" name="Equation" r:id="rId3" imgW="1168200" imgH="660240" progId="Equation.DSMT4">
                  <p:embed/>
                </p:oleObj>
              </mc:Choice>
              <mc:Fallback>
                <p:oleObj name="Equation" r:id="rId3" imgW="1168200" imgH="6602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166" y="2603045"/>
                        <a:ext cx="5089525" cy="2957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8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43" y="149920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0180" y="1308109"/>
            <a:ext cx="1088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b.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Calcular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 y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si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 = -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0.12</a:t>
            </a:r>
            <a:r>
              <a:rPr lang="es-CO" sz="3200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-15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[F/</a:t>
            </a:r>
            <a:r>
              <a:rPr lang="es-CO" sz="3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Pa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514915"/>
              </p:ext>
            </p:extLst>
          </p:nvPr>
        </p:nvGraphicFramePr>
        <p:xfrm>
          <a:off x="7161213" y="3128508"/>
          <a:ext cx="3621087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0"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3128508"/>
                        <a:ext cx="3621087" cy="163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14768"/>
              </p:ext>
            </p:extLst>
          </p:nvPr>
        </p:nvGraphicFramePr>
        <p:xfrm>
          <a:off x="1256166" y="2603045"/>
          <a:ext cx="5089525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1" name="Equation" r:id="rId5" imgW="1168200" imgH="660240" progId="Equation.DSMT4">
                  <p:embed/>
                </p:oleObj>
              </mc:Choice>
              <mc:Fallback>
                <p:oleObj name="Equation" r:id="rId5" imgW="1168200" imgH="66024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166" y="2603045"/>
                        <a:ext cx="5089525" cy="2957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5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43" y="149920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480180" y="1308109"/>
            <a:ext cx="1088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b.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Calcular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 y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si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 = -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0.12</a:t>
            </a:r>
            <a:r>
              <a:rPr lang="es-CO" sz="3200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-15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[F/</a:t>
            </a:r>
            <a:r>
              <a:rPr lang="es-CO" sz="3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Pa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172505"/>
              </p:ext>
            </p:extLst>
          </p:nvPr>
        </p:nvGraphicFramePr>
        <p:xfrm>
          <a:off x="2276931" y="2503488"/>
          <a:ext cx="7577138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72" name="Equation" r:id="rId3" imgW="1739880" imgH="672840" progId="Equation.DSMT4">
                  <p:embed/>
                </p:oleObj>
              </mc:Choice>
              <mc:Fallback>
                <p:oleObj name="Equation" r:id="rId3" imgW="1739880" imgH="6728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931" y="2503488"/>
                        <a:ext cx="7577138" cy="301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95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43" y="149920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480180" y="1308109"/>
            <a:ext cx="1088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b.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Calcular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 y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si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 = -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0.12</a:t>
            </a:r>
            <a:r>
              <a:rPr lang="es-CO" sz="3200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-15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[F/</a:t>
            </a:r>
            <a:r>
              <a:rPr lang="es-CO" sz="3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Pa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295946"/>
              </p:ext>
            </p:extLst>
          </p:nvPr>
        </p:nvGraphicFramePr>
        <p:xfrm>
          <a:off x="3078163" y="2325688"/>
          <a:ext cx="5973762" cy="397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95" name="Equation" r:id="rId3" imgW="1371600" imgH="888840" progId="Equation.DSMT4">
                  <p:embed/>
                </p:oleObj>
              </mc:Choice>
              <mc:Fallback>
                <p:oleObj name="Equation" r:id="rId3" imgW="1371600" imgH="8888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325688"/>
                        <a:ext cx="5973762" cy="397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43" y="149920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480180" y="1308109"/>
            <a:ext cx="1088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b.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Calcular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 y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si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 = -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0.12</a:t>
            </a:r>
            <a:r>
              <a:rPr lang="es-CO" sz="3200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-15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[F/</a:t>
            </a:r>
            <a:r>
              <a:rPr lang="es-CO" sz="3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Pa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859661"/>
              </p:ext>
            </p:extLst>
          </p:nvPr>
        </p:nvGraphicFramePr>
        <p:xfrm>
          <a:off x="4514850" y="2836863"/>
          <a:ext cx="3098800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2" name="Equation" r:id="rId3" imgW="711000" imgH="660240" progId="Equation.DSMT4">
                  <p:embed/>
                </p:oleObj>
              </mc:Choice>
              <mc:Fallback>
                <p:oleObj name="Equation" r:id="rId3" imgW="711000" imgH="6602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36863"/>
                        <a:ext cx="3098800" cy="2957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12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43" y="149920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480180" y="1308109"/>
            <a:ext cx="1088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b.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Calcular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 y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si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 = -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0.12</a:t>
            </a:r>
            <a:r>
              <a:rPr lang="es-CO" sz="3200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-15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[F/</a:t>
            </a:r>
            <a:r>
              <a:rPr lang="es-CO" sz="3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Pa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965289"/>
              </p:ext>
            </p:extLst>
          </p:nvPr>
        </p:nvGraphicFramePr>
        <p:xfrm>
          <a:off x="3119438" y="2143125"/>
          <a:ext cx="6035675" cy="454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9" name="Equation" r:id="rId3" imgW="1523880" imgH="1117440" progId="Equation.DSMT4">
                  <p:embed/>
                </p:oleObj>
              </mc:Choice>
              <mc:Fallback>
                <p:oleObj name="Equation" r:id="rId3" imgW="1523880" imgH="11174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2143125"/>
                        <a:ext cx="6035675" cy="4548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9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43" y="149920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480180" y="1308109"/>
            <a:ext cx="1088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b.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Calcular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 y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si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 = -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0.12</a:t>
            </a:r>
            <a:r>
              <a:rPr lang="es-CO" sz="3200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-15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[F/</a:t>
            </a:r>
            <a:r>
              <a:rPr lang="es-CO" sz="3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Pa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59375"/>
              </p:ext>
            </p:extLst>
          </p:nvPr>
        </p:nvGraphicFramePr>
        <p:xfrm>
          <a:off x="3521075" y="2808515"/>
          <a:ext cx="5230813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4" name="Equation" r:id="rId3" imgW="1320480" imgH="647640" progId="Equation.DSMT4">
                  <p:embed/>
                </p:oleObj>
              </mc:Choice>
              <mc:Fallback>
                <p:oleObj name="Equation" r:id="rId3" imgW="1320480" imgH="6476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808515"/>
                        <a:ext cx="5230813" cy="2636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5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43" y="149920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480180" y="1308109"/>
            <a:ext cx="1088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b.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Calcular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 y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si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 = -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0.12</a:t>
            </a:r>
            <a:r>
              <a:rPr lang="es-CO" sz="3200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-15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[F/</a:t>
            </a:r>
            <a:r>
              <a:rPr lang="es-CO" sz="3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Pa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32820"/>
              </p:ext>
            </p:extLst>
          </p:nvPr>
        </p:nvGraphicFramePr>
        <p:xfrm>
          <a:off x="3019425" y="2808288"/>
          <a:ext cx="6235700" cy="263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88" name="Equation" r:id="rId3" imgW="1574640" imgH="647640" progId="Equation.DSMT4">
                  <p:embed/>
                </p:oleObj>
              </mc:Choice>
              <mc:Fallback>
                <p:oleObj name="Equation" r:id="rId3" imgW="1574640" imgH="6476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2808288"/>
                        <a:ext cx="6235700" cy="2636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1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8343" y="149920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480180" y="1308109"/>
            <a:ext cx="108845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b.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Calcular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 y r</a:t>
            </a:r>
            <a:r>
              <a:rPr lang="es-CO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si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 = -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0.12</a:t>
            </a:r>
            <a:r>
              <a:rPr lang="es-CO" sz="3200" i="1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s-CO" sz="32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-15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[F/</a:t>
            </a:r>
            <a:r>
              <a:rPr lang="es-CO" sz="3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Pa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722034"/>
              </p:ext>
            </p:extLst>
          </p:nvPr>
        </p:nvGraphicFramePr>
        <p:xfrm>
          <a:off x="3421063" y="2730500"/>
          <a:ext cx="5430837" cy="279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2" name="Equation" r:id="rId3" imgW="1371600" imgH="685800" progId="Equation.DSMT4">
                  <p:embed/>
                </p:oleObj>
              </mc:Choice>
              <mc:Fallback>
                <p:oleObj name="Equation" r:id="rId3" imgW="1371600" imgH="68580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2730500"/>
                        <a:ext cx="5430837" cy="2792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4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</a:rPr>
              <a:t>3.1 Presión atmosférica</a:t>
            </a:r>
            <a:endParaRPr lang="es-CO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8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</a:rPr>
              <a:t>3.1 Presión atmosférica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70467" y="1973016"/>
            <a:ext cx="1065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b="1" dirty="0" smtClean="0"/>
              <a:t>Presión atmosférica: </a:t>
            </a:r>
            <a:r>
              <a:rPr lang="es-CO" sz="3600" dirty="0" smtClean="0"/>
              <a:t>Es la que ejerce una masa de aire de la atmosfera terrestre sobre la superficie.</a:t>
            </a:r>
            <a:endParaRPr lang="es-CO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70466" y="4973838"/>
            <a:ext cx="1065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b="1" dirty="0" smtClean="0"/>
              <a:t>Presión atmosférica: </a:t>
            </a:r>
            <a:r>
              <a:rPr lang="es-CO" sz="3600" dirty="0" smtClean="0"/>
              <a:t>Fuerza </a:t>
            </a:r>
            <a:r>
              <a:rPr lang="es-CO" sz="3600" dirty="0"/>
              <a:t>que ejerce un gas, un líquido o un sólido sobre una </a:t>
            </a:r>
            <a:r>
              <a:rPr lang="es-CO" sz="3600" dirty="0" smtClean="0"/>
              <a:t>superficie.</a:t>
            </a:r>
            <a:endParaRPr lang="es-CO" sz="3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70466" y="3429316"/>
            <a:ext cx="1065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b="1" dirty="0" smtClean="0"/>
              <a:t>Presión atmosférica: </a:t>
            </a:r>
            <a:r>
              <a:rPr lang="es-CO" sz="3600" dirty="0"/>
              <a:t>Presión que ejerce la atmósfera sobre la superficie de la </a:t>
            </a:r>
            <a:r>
              <a:rPr lang="es-CO" sz="3600" dirty="0" smtClean="0"/>
              <a:t>Tierra.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9481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6" name="Picture 2" descr="http://k46.kn3.net/taringa/6/4/6/5/1/4/7/cobo_/67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45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6445487" y="323278"/>
            <a:ext cx="5746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 smtClean="0">
                <a:solidFill>
                  <a:srgbClr val="FF0000"/>
                </a:solidFill>
              </a:rPr>
              <a:t>3.1 Presión atmosférica</a:t>
            </a:r>
            <a:endParaRPr lang="es-CO" sz="4000" b="1" dirty="0">
              <a:solidFill>
                <a:srgbClr val="FF000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031167" y="1655867"/>
            <a:ext cx="457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i="1" dirty="0" smtClean="0"/>
              <a:t>Sobre el nivel del mar</a:t>
            </a:r>
            <a:endParaRPr lang="es-CO" sz="3200" i="1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93340"/>
              </p:ext>
            </p:extLst>
          </p:nvPr>
        </p:nvGraphicFramePr>
        <p:xfrm>
          <a:off x="7031167" y="2240642"/>
          <a:ext cx="4575152" cy="368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9203">
                  <a:extLst>
                    <a:ext uri="{9D8B030D-6E8A-4147-A177-3AD203B41FA5}">
                      <a16:colId xmlns:a16="http://schemas.microsoft.com/office/drawing/2014/main" val="1981600354"/>
                    </a:ext>
                  </a:extLst>
                </a:gridCol>
                <a:gridCol w="2065949">
                  <a:extLst>
                    <a:ext uri="{9D8B030D-6E8A-4147-A177-3AD203B41FA5}">
                      <a16:colId xmlns:a16="http://schemas.microsoft.com/office/drawing/2014/main" val="227063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Equivalente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Unidades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4400" dirty="0" smtClean="0"/>
                        <a:t>760</a:t>
                      </a:r>
                      <a:endParaRPr lang="es-CO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400" dirty="0" smtClean="0"/>
                        <a:t>[mmHg]</a:t>
                      </a:r>
                      <a:endParaRPr lang="es-CO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8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4400" dirty="0" smtClean="0"/>
                        <a:t>1</a:t>
                      </a:r>
                      <a:endParaRPr lang="es-CO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400" dirty="0" smtClean="0"/>
                        <a:t>[Atm]</a:t>
                      </a:r>
                      <a:endParaRPr lang="es-CO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4400" dirty="0" smtClean="0"/>
                        <a:t>101,3</a:t>
                      </a:r>
                      <a:endParaRPr lang="es-CO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400" dirty="0" smtClean="0"/>
                        <a:t>[kPa]</a:t>
                      </a:r>
                      <a:endParaRPr lang="es-CO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1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4400" dirty="0" smtClean="0"/>
                        <a:t>14,7</a:t>
                      </a:r>
                      <a:endParaRPr lang="es-CO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400" dirty="0" smtClean="0"/>
                        <a:t>[PSI]</a:t>
                      </a:r>
                      <a:endParaRPr lang="es-CO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10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3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</a:rPr>
              <a:t>3.1 Presión manométrica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0467" y="1973016"/>
            <a:ext cx="10652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b="1" dirty="0" smtClean="0"/>
              <a:t>Presión manométrica: </a:t>
            </a:r>
            <a:r>
              <a:rPr lang="es-CO" sz="3600" dirty="0" smtClean="0"/>
              <a:t>Presión medida con referencia a la presión atmosférica (</a:t>
            </a:r>
            <a:r>
              <a:rPr lang="es-CO" sz="3600" b="1" dirty="0" smtClean="0">
                <a:solidFill>
                  <a:srgbClr val="FF0000"/>
                </a:solidFill>
              </a:rPr>
              <a:t>Presión relativa </a:t>
            </a:r>
            <a:r>
              <a:rPr lang="es-CO" sz="3600" dirty="0" smtClean="0"/>
              <a:t>– Presión Positiva)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501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</a:rPr>
              <a:t>3.1 Presión manométrica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0467" y="1973016"/>
            <a:ext cx="10652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b="1" dirty="0" smtClean="0"/>
              <a:t>Presión manométrica: </a:t>
            </a:r>
            <a:r>
              <a:rPr lang="es-CO" sz="3600" dirty="0" smtClean="0"/>
              <a:t>Presión medida con referencia a la presión atmosférica (</a:t>
            </a:r>
            <a:r>
              <a:rPr lang="es-CO" sz="3600" b="1" dirty="0" smtClean="0">
                <a:solidFill>
                  <a:srgbClr val="FF0000"/>
                </a:solidFill>
              </a:rPr>
              <a:t>Presión relativa </a:t>
            </a:r>
            <a:r>
              <a:rPr lang="es-CO" sz="3600" dirty="0" smtClean="0"/>
              <a:t>– Presión Positiva)</a:t>
            </a:r>
            <a:endParaRPr lang="es-CO" sz="3600" dirty="0"/>
          </a:p>
        </p:txBody>
      </p:sp>
      <p:pic>
        <p:nvPicPr>
          <p:cNvPr id="291842" name="Picture 2" descr="http://www.wika.es/upload/WIKA_Thumbnails/Product-Detail-Large/PIC_PR_232_30_233_30_de_de_2921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85" y="3201156"/>
            <a:ext cx="3656844" cy="365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844" name="Picture 4" descr="http://img.directindustry.es/images_di/photo-g/123801-69524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24" y="3323771"/>
            <a:ext cx="3277408" cy="353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1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</a:rPr>
              <a:t>3.1 Presión absoluta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0467" y="1973016"/>
            <a:ext cx="10652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b="1" dirty="0" smtClean="0"/>
              <a:t>Presión absoluta: </a:t>
            </a:r>
            <a:r>
              <a:rPr lang="es-CO" sz="3600" dirty="0" smtClean="0"/>
              <a:t>Toma como base el cero absoluta, esta presión generalmente es la utilizada para los cálculos termodinámico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0660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</a:rPr>
              <a:t>3.1 Presión absoluta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0467" y="1973016"/>
            <a:ext cx="10652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b="1" dirty="0" smtClean="0"/>
              <a:t>Presión absoluta: </a:t>
            </a:r>
            <a:r>
              <a:rPr lang="es-CO" sz="3600" dirty="0" smtClean="0"/>
              <a:t>Toma como base el cero absoluta, esta presión generalmente es la utilizada para los cálculos termodinámico</a:t>
            </a:r>
            <a:endParaRPr lang="es-CO" sz="3600" dirty="0"/>
          </a:p>
        </p:txBody>
      </p:sp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17535"/>
              </p:ext>
            </p:extLst>
          </p:nvPr>
        </p:nvGraphicFramePr>
        <p:xfrm>
          <a:off x="716566" y="4215267"/>
          <a:ext cx="107600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82" name="Equation" r:id="rId3" imgW="2070000" imgH="241200" progId="Equation.DSMT4">
                  <p:embed/>
                </p:oleObj>
              </mc:Choice>
              <mc:Fallback>
                <p:oleObj name="Equation" r:id="rId3" imgW="2070000" imgH="2412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66" y="4215267"/>
                        <a:ext cx="1076007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8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3. Tipos de presión</a:t>
            </a:r>
            <a:endParaRPr lang="es-CO" sz="4800" b="1" dirty="0"/>
          </a:p>
        </p:txBody>
      </p:sp>
      <p:pic>
        <p:nvPicPr>
          <p:cNvPr id="285698" name="Picture 2" descr="http://www.industriaynegocios.cl/Academicos/AlexanderBorger/Docts%20Docencia/Seminario%20de%20Aut/trabajos/trabajos%202002/Presi%C3%B3n/Imag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2650"/>
            <a:ext cx="12192000" cy="453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Medición de Variables Mecánicas</a:t>
            </a:r>
            <a:endParaRPr lang="es-ES_tradnl" altLang="es-CO" b="1" dirty="0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 dirty="0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570387452"/>
              </p:ext>
            </p:extLst>
          </p:nvPr>
        </p:nvGraphicFramePr>
        <p:xfrm>
          <a:off x="282388" y="1690688"/>
          <a:ext cx="11604812" cy="4589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9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89042" y="593597"/>
            <a:ext cx="462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b="1" dirty="0" smtClean="0">
                <a:solidFill>
                  <a:srgbClr val="FF0000"/>
                </a:solidFill>
              </a:rPr>
              <a:t>Manómetro: </a:t>
            </a:r>
            <a:r>
              <a:rPr lang="es-CO" sz="3600" dirty="0" smtClean="0"/>
              <a:t>Instrumento para la medición de presión de líquidos o gases.</a:t>
            </a:r>
            <a:endParaRPr lang="es-CO" sz="3600" dirty="0"/>
          </a:p>
        </p:txBody>
      </p:sp>
      <p:pic>
        <p:nvPicPr>
          <p:cNvPr id="291842" name="Picture 2" descr="http://www.wika.es/upload/WIKA_Thumbnails/Product-Detail-Large/PIC_PR_232_30_233_30_de_de_2921.jp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06" y="385317"/>
            <a:ext cx="2720739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844" name="Picture 4" descr="http://img.directindustry.es/images_di/photo-g/123801-69524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537" y="385316"/>
            <a:ext cx="2523032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589042" y="3999318"/>
            <a:ext cx="462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b="1" dirty="0" smtClean="0">
                <a:solidFill>
                  <a:srgbClr val="FF0000"/>
                </a:solidFill>
              </a:rPr>
              <a:t>Barómetro: </a:t>
            </a:r>
            <a:r>
              <a:rPr lang="es-CO" sz="3600" dirty="0" smtClean="0"/>
              <a:t>Instrumento utilizado para la medición de la presión atmosférica.</a:t>
            </a:r>
            <a:endParaRPr lang="es-CO" sz="3600" dirty="0"/>
          </a:p>
        </p:txBody>
      </p:sp>
      <p:pic>
        <p:nvPicPr>
          <p:cNvPr id="366594" name="Picture 2" descr="http://www.barometrocofidisdelailusion.com/fotos/home/thumbs/img-barometro_234x2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76" y="3689405"/>
            <a:ext cx="2452111" cy="254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596" name="Picture 4" descr="http://cdn.lojatudo.net/media/catalog/product/cache/1/image/9df78eab33525d08d6e5fb8d27136e95/e/s/estacao_meteorologica_digital_nexus_tfa_35.1075.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501" y="3521530"/>
            <a:ext cx="32639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7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741452"/>
            <a:ext cx="10515600" cy="2195543"/>
          </a:xfrm>
        </p:spPr>
        <p:txBody>
          <a:bodyPr/>
          <a:lstStyle/>
          <a:p>
            <a:r>
              <a:rPr lang="es-CO" b="1" u="sng" dirty="0" smtClean="0"/>
              <a:t>MODELO MATEMÁTICO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3951565" y="3737625"/>
            <a:ext cx="7238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4400" dirty="0" smtClean="0"/>
              <a:t>Problemas a resolver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4400" dirty="0" smtClean="0"/>
              <a:t>Características de los fluidos</a:t>
            </a:r>
          </a:p>
        </p:txBody>
      </p:sp>
    </p:spTree>
    <p:extLst>
      <p:ext uri="{BB962C8B-B14F-4D97-AF65-F5344CB8AC3E}">
        <p14:creationId xmlns:p14="http://schemas.microsoft.com/office/powerpoint/2010/main" val="16475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</a:rPr>
              <a:t>1. Problemas a resolver</a:t>
            </a:r>
            <a:endParaRPr lang="es-CO" sz="4800" b="1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7" y="1438924"/>
            <a:ext cx="5834743" cy="529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4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</a:rPr>
              <a:t>2. Características de los fluidos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45230" y="2620026"/>
            <a:ext cx="108387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s-CO" sz="4400" dirty="0" smtClean="0"/>
              <a:t>2.1 Densidad especifica </a:t>
            </a:r>
          </a:p>
          <a:p>
            <a:pPr lvl="2"/>
            <a:r>
              <a:rPr lang="es-CO" sz="4400" dirty="0" smtClean="0"/>
              <a:t>2.2 Peso especifico</a:t>
            </a:r>
          </a:p>
          <a:p>
            <a:pPr lvl="2"/>
            <a:r>
              <a:rPr lang="es-CO" sz="4400" dirty="0" smtClean="0"/>
              <a:t>2.3 Ecuación fundamental de los fluidos</a:t>
            </a:r>
          </a:p>
        </p:txBody>
      </p:sp>
    </p:spTree>
    <p:extLst>
      <p:ext uri="{BB962C8B-B14F-4D97-AF65-F5344CB8AC3E}">
        <p14:creationId xmlns:p14="http://schemas.microsoft.com/office/powerpoint/2010/main" val="8125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4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2.1 Densidad especifica (</a:t>
            </a:r>
            <a:r>
              <a:rPr lang="el-GR" sz="4800" b="1" dirty="0" smtClean="0"/>
              <a:t>ρ</a:t>
            </a:r>
            <a:r>
              <a:rPr lang="es-CO" sz="4800" b="1" dirty="0" smtClean="0"/>
              <a:t>)</a:t>
            </a:r>
            <a:endParaRPr lang="es-CO" sz="4800" b="1" dirty="0"/>
          </a:p>
        </p:txBody>
      </p:sp>
      <p:sp>
        <p:nvSpPr>
          <p:cNvPr id="6" name="Rectángulo 5"/>
          <p:cNvSpPr/>
          <p:nvPr/>
        </p:nvSpPr>
        <p:spPr>
          <a:xfrm>
            <a:off x="726924" y="1838338"/>
            <a:ext cx="106144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/>
              <a:t>La densidad </a:t>
            </a:r>
            <a:r>
              <a:rPr lang="es-CO" sz="4400" dirty="0" smtClean="0"/>
              <a:t>(</a:t>
            </a:r>
            <a:r>
              <a:rPr lang="el-GR" sz="4400" dirty="0" smtClean="0"/>
              <a:t>ρ</a:t>
            </a:r>
            <a:r>
              <a:rPr lang="es-CO" sz="4400" dirty="0" smtClean="0"/>
              <a:t>) de </a:t>
            </a:r>
            <a:r>
              <a:rPr lang="es-CO" sz="4400" dirty="0"/>
              <a:t>un fluido es la relación entre su masa y volumen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8659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4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2.1 Densidad especifica (</a:t>
            </a:r>
            <a:r>
              <a:rPr lang="el-GR" sz="4800" b="1" dirty="0" smtClean="0"/>
              <a:t>ρ</a:t>
            </a:r>
            <a:r>
              <a:rPr lang="es-CO" sz="4800" b="1" dirty="0" smtClean="0"/>
              <a:t>)</a:t>
            </a:r>
            <a:endParaRPr lang="es-CO" sz="4800" b="1" dirty="0"/>
          </a:p>
        </p:txBody>
      </p:sp>
      <p:sp>
        <p:nvSpPr>
          <p:cNvPr id="6" name="Rectángulo 5"/>
          <p:cNvSpPr/>
          <p:nvPr/>
        </p:nvSpPr>
        <p:spPr>
          <a:xfrm>
            <a:off x="726924" y="1838338"/>
            <a:ext cx="106144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/>
              <a:t>La densidad </a:t>
            </a:r>
            <a:r>
              <a:rPr lang="es-CO" sz="4400" dirty="0" smtClean="0"/>
              <a:t>(</a:t>
            </a:r>
            <a:r>
              <a:rPr lang="el-GR" sz="4400" dirty="0" smtClean="0"/>
              <a:t>ρ</a:t>
            </a:r>
            <a:r>
              <a:rPr lang="es-CO" sz="4400" dirty="0" smtClean="0"/>
              <a:t>) de </a:t>
            </a:r>
            <a:r>
              <a:rPr lang="es-CO" sz="4400" dirty="0"/>
              <a:t>un fluido es la relación entre su masa y volumen</a:t>
            </a:r>
            <a:endParaRPr lang="es-CO" sz="6600" dirty="0"/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79413"/>
              </p:ext>
            </p:extLst>
          </p:nvPr>
        </p:nvGraphicFramePr>
        <p:xfrm>
          <a:off x="4683353" y="3519008"/>
          <a:ext cx="22447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1" name="Equation" r:id="rId3" imgW="431640" imgH="393480" progId="Equation.DSMT4">
                  <p:embed/>
                </p:oleObj>
              </mc:Choice>
              <mc:Fallback>
                <p:oleObj name="Equation" r:id="rId3" imgW="431640" imgH="39348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353" y="3519008"/>
                        <a:ext cx="22447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9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4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2.1 Densidad especifica (</a:t>
            </a:r>
            <a:r>
              <a:rPr lang="el-GR" sz="4800" b="1" dirty="0" smtClean="0"/>
              <a:t>ρ</a:t>
            </a:r>
            <a:r>
              <a:rPr lang="es-CO" sz="4800" b="1" dirty="0" smtClean="0"/>
              <a:t>)</a:t>
            </a:r>
            <a:endParaRPr lang="es-CO" sz="4800" b="1" dirty="0"/>
          </a:p>
        </p:txBody>
      </p:sp>
      <p:sp>
        <p:nvSpPr>
          <p:cNvPr id="6" name="Rectángulo 5"/>
          <p:cNvSpPr/>
          <p:nvPr/>
        </p:nvSpPr>
        <p:spPr>
          <a:xfrm>
            <a:off x="726924" y="1838338"/>
            <a:ext cx="106144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/>
              <a:t>La densidad </a:t>
            </a:r>
            <a:r>
              <a:rPr lang="es-CO" sz="4400" dirty="0" smtClean="0"/>
              <a:t>(</a:t>
            </a:r>
            <a:r>
              <a:rPr lang="el-GR" sz="4400" dirty="0" smtClean="0"/>
              <a:t>ρ</a:t>
            </a:r>
            <a:r>
              <a:rPr lang="es-CO" sz="4400" dirty="0" smtClean="0"/>
              <a:t>) de </a:t>
            </a:r>
            <a:r>
              <a:rPr lang="es-CO" sz="4400" dirty="0"/>
              <a:t>un fluido es la relación entre su masa y volumen</a:t>
            </a:r>
            <a:endParaRPr lang="es-CO" sz="6600" dirty="0"/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188335"/>
              </p:ext>
            </p:extLst>
          </p:nvPr>
        </p:nvGraphicFramePr>
        <p:xfrm>
          <a:off x="4683353" y="3519008"/>
          <a:ext cx="22447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31" name="Equation" r:id="rId3" imgW="431640" imgH="393480" progId="Equation.DSMT4">
                  <p:embed/>
                </p:oleObj>
              </mc:Choice>
              <mc:Fallback>
                <p:oleObj name="Equation" r:id="rId3" imgW="431640" imgH="39348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353" y="3519008"/>
                        <a:ext cx="22447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753581" y="5246892"/>
            <a:ext cx="284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i="1" dirty="0" smtClean="0">
                <a:solidFill>
                  <a:srgbClr val="FF0000"/>
                </a:solidFill>
              </a:rPr>
              <a:t>¿Unidades?</a:t>
            </a:r>
            <a:endParaRPr lang="es-CO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4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2.1 Densidad especifica (</a:t>
            </a:r>
            <a:r>
              <a:rPr lang="el-GR" sz="4800" b="1" dirty="0" smtClean="0"/>
              <a:t>ρ</a:t>
            </a:r>
            <a:r>
              <a:rPr lang="es-CO" sz="4800" b="1" dirty="0" smtClean="0"/>
              <a:t>)</a:t>
            </a:r>
            <a:endParaRPr lang="es-CO" sz="4800" b="1" dirty="0"/>
          </a:p>
        </p:txBody>
      </p:sp>
      <p:sp>
        <p:nvSpPr>
          <p:cNvPr id="6" name="Rectángulo 5"/>
          <p:cNvSpPr/>
          <p:nvPr/>
        </p:nvSpPr>
        <p:spPr>
          <a:xfrm>
            <a:off x="726924" y="1838338"/>
            <a:ext cx="106144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/>
              <a:t>La densidad </a:t>
            </a:r>
            <a:r>
              <a:rPr lang="es-CO" sz="4400" dirty="0" smtClean="0"/>
              <a:t>(</a:t>
            </a:r>
            <a:r>
              <a:rPr lang="el-GR" sz="4400" dirty="0" smtClean="0"/>
              <a:t>ρ</a:t>
            </a:r>
            <a:r>
              <a:rPr lang="es-CO" sz="4400" dirty="0" smtClean="0"/>
              <a:t>) de </a:t>
            </a:r>
            <a:r>
              <a:rPr lang="es-CO" sz="4400" dirty="0"/>
              <a:t>un fluido es la relación entre su masa y volumen</a:t>
            </a:r>
            <a:endParaRPr lang="es-CO" sz="6600" dirty="0"/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82399"/>
              </p:ext>
            </p:extLst>
          </p:nvPr>
        </p:nvGraphicFramePr>
        <p:xfrm>
          <a:off x="3773714" y="3725863"/>
          <a:ext cx="4094163" cy="224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0" name="Equation" r:id="rId3" imgW="787320" imgH="431640" progId="Equation.DSMT4">
                  <p:embed/>
                </p:oleObj>
              </mc:Choice>
              <mc:Fallback>
                <p:oleObj name="Equation" r:id="rId3" imgW="787320" imgH="43164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714" y="3725863"/>
                        <a:ext cx="4094163" cy="224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4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4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2.1 Densidad especifica (</a:t>
            </a:r>
            <a:r>
              <a:rPr lang="el-GR" sz="4800" b="1" dirty="0" smtClean="0"/>
              <a:t>ρ</a:t>
            </a:r>
            <a:r>
              <a:rPr lang="es-CO" sz="4800" b="1" dirty="0" smtClean="0"/>
              <a:t>)</a:t>
            </a:r>
            <a:endParaRPr lang="es-CO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918094"/>
                  </p:ext>
                </p:extLst>
              </p:nvPr>
            </p:nvGraphicFramePr>
            <p:xfrm>
              <a:off x="1885584" y="1796878"/>
              <a:ext cx="8376014" cy="4923155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4188007">
                      <a:extLst>
                        <a:ext uri="{9D8B030D-6E8A-4147-A177-3AD203B41FA5}">
                          <a16:colId xmlns:a16="http://schemas.microsoft.com/office/drawing/2014/main" val="3569027279"/>
                        </a:ext>
                      </a:extLst>
                    </a:gridCol>
                    <a:gridCol w="4188007">
                      <a:extLst>
                        <a:ext uri="{9D8B030D-6E8A-4147-A177-3AD203B41FA5}">
                          <a16:colId xmlns:a16="http://schemas.microsoft.com/office/drawing/2014/main" val="4413059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 dirty="0">
                              <a:effectLst/>
                            </a:rPr>
                            <a:t>Material</a:t>
                          </a:r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CO" sz="4000">
                                  <a:effectLst/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oMath>
                          </a14:m>
                          <a:r>
                            <a:rPr lang="es-CO" sz="4000" dirty="0">
                              <a:effectLst/>
                            </a:rPr>
                            <a:t>[Kg/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CO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4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s-CO" sz="4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s-CO" sz="4000" dirty="0">
                              <a:effectLst/>
                            </a:rPr>
                            <a:t>]</a:t>
                          </a:r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86987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 dirty="0">
                              <a:effectLst/>
                            </a:rPr>
                            <a:t>Agua</a:t>
                          </a:r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4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4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CO" sz="4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sz="4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CO" sz="4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791045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 dirty="0">
                              <a:effectLst/>
                            </a:rPr>
                            <a:t>Alcohol</a:t>
                          </a:r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4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4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0.86</m:t>
                                    </m:r>
                                    <m:r>
                                      <a:rPr lang="es-CO" sz="4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sz="4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CO" sz="4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0784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 dirty="0">
                              <a:effectLst/>
                            </a:rPr>
                            <a:t>Cobre</a:t>
                          </a:r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4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4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8.93</m:t>
                                    </m:r>
                                    <m:r>
                                      <a:rPr lang="es-CO" sz="4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sz="4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CO" sz="4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02485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 dirty="0">
                              <a:effectLst/>
                            </a:rPr>
                            <a:t>Oro</a:t>
                          </a:r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 dirty="0">
                              <a:effectLst/>
                            </a:rPr>
                            <a:t>19.3</a:t>
                          </a:r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91750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 dirty="0">
                              <a:effectLst/>
                            </a:rPr>
                            <a:t>Aire</a:t>
                          </a:r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 dirty="0">
                              <a:effectLst/>
                            </a:rPr>
                            <a:t>1.293</a:t>
                          </a:r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839446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 dirty="0">
                              <a:effectLst/>
                            </a:rPr>
                            <a:t>Helio</a:t>
                          </a:r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 dirty="0">
                              <a:effectLst/>
                            </a:rPr>
                            <a:t>0.1786</a:t>
                          </a:r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053839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918094"/>
                  </p:ext>
                </p:extLst>
              </p:nvPr>
            </p:nvGraphicFramePr>
            <p:xfrm>
              <a:off x="1885584" y="1796878"/>
              <a:ext cx="8376014" cy="4788092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4188007">
                      <a:extLst>
                        <a:ext uri="{9D8B030D-6E8A-4147-A177-3AD203B41FA5}">
                          <a16:colId xmlns:a16="http://schemas.microsoft.com/office/drawing/2014/main" val="3569027279"/>
                        </a:ext>
                      </a:extLst>
                    </a:gridCol>
                    <a:gridCol w="4188007">
                      <a:extLst>
                        <a:ext uri="{9D8B030D-6E8A-4147-A177-3AD203B41FA5}">
                          <a16:colId xmlns:a16="http://schemas.microsoft.com/office/drawing/2014/main" val="441305901"/>
                        </a:ext>
                      </a:extLst>
                    </a:gridCol>
                  </a:tblGrid>
                  <a:tr h="6673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>
                              <a:effectLst/>
                            </a:rPr>
                            <a:t>Material</a:t>
                          </a:r>
                          <a:endParaRPr lang="es-CO" sz="4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291" t="-15455" r="-582" b="-66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8698770"/>
                      </a:ext>
                    </a:extLst>
                  </a:tr>
                  <a:tr h="7169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>
                              <a:effectLst/>
                            </a:rPr>
                            <a:t>Agua</a:t>
                          </a:r>
                          <a:endParaRPr lang="es-CO" sz="4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291" t="-107627" r="-582" b="-5161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9104560"/>
                      </a:ext>
                    </a:extLst>
                  </a:tr>
                  <a:tr h="7169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>
                              <a:effectLst/>
                            </a:rPr>
                            <a:t>Alcohol</a:t>
                          </a:r>
                          <a:endParaRPr lang="es-CO" sz="4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291" t="-209402" r="-582" b="-420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078463"/>
                      </a:ext>
                    </a:extLst>
                  </a:tr>
                  <a:tr h="7169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>
                              <a:effectLst/>
                            </a:rPr>
                            <a:t>Cobre</a:t>
                          </a:r>
                          <a:endParaRPr lang="es-CO" sz="4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291" t="-306780" r="-582" b="-316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85316"/>
                      </a:ext>
                    </a:extLst>
                  </a:tr>
                  <a:tr h="6566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>
                              <a:effectLst/>
                            </a:rPr>
                            <a:t>Oro</a:t>
                          </a:r>
                          <a:endParaRPr lang="es-CO" sz="4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>
                              <a:effectLst/>
                            </a:rPr>
                            <a:t>19.3</a:t>
                          </a:r>
                          <a:endParaRPr lang="es-CO" sz="4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91750662"/>
                      </a:ext>
                    </a:extLst>
                  </a:tr>
                  <a:tr h="6566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>
                              <a:effectLst/>
                            </a:rPr>
                            <a:t>Aire</a:t>
                          </a:r>
                          <a:endParaRPr lang="es-CO" sz="4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>
                              <a:effectLst/>
                            </a:rPr>
                            <a:t>1.293</a:t>
                          </a:r>
                          <a:endParaRPr lang="es-CO" sz="4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83944617"/>
                      </a:ext>
                    </a:extLst>
                  </a:tr>
                  <a:tr h="6566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>
                              <a:effectLst/>
                            </a:rPr>
                            <a:t>Helio</a:t>
                          </a:r>
                          <a:endParaRPr lang="es-CO" sz="4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CO" sz="4000" dirty="0">
                              <a:effectLst/>
                            </a:rPr>
                            <a:t>0.1786</a:t>
                          </a:r>
                          <a:endParaRPr lang="es-CO" sz="4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05383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49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4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2.2 Peso Especifico (</a:t>
            </a:r>
            <a:r>
              <a:rPr lang="es-CO" sz="4800" b="1" dirty="0"/>
              <a:t>H</a:t>
            </a:r>
            <a:r>
              <a:rPr lang="es-CO" sz="4800" b="1" dirty="0" smtClean="0"/>
              <a:t>)</a:t>
            </a:r>
            <a:endParaRPr lang="es-CO" sz="4800" b="1" dirty="0"/>
          </a:p>
        </p:txBody>
      </p:sp>
      <p:sp>
        <p:nvSpPr>
          <p:cNvPr id="6" name="Rectángulo 5"/>
          <p:cNvSpPr/>
          <p:nvPr/>
        </p:nvSpPr>
        <p:spPr>
          <a:xfrm>
            <a:off x="726924" y="1838338"/>
            <a:ext cx="106144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 smtClean="0"/>
              <a:t>El </a:t>
            </a:r>
            <a:r>
              <a:rPr lang="es-CO" sz="4400" dirty="0"/>
              <a:t>peso específico de un fluido es la relación entre </a:t>
            </a:r>
            <a:r>
              <a:rPr lang="es-CO" sz="4400" dirty="0">
                <a:solidFill>
                  <a:srgbClr val="FF0000"/>
                </a:solidFill>
              </a:rPr>
              <a:t>su peso y volumen</a:t>
            </a:r>
            <a:r>
              <a:rPr lang="es-CO" sz="4400" dirty="0"/>
              <a:t>. </a:t>
            </a:r>
            <a:endParaRPr lang="es-CO" sz="6600" dirty="0"/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542956"/>
              </p:ext>
            </p:extLst>
          </p:nvPr>
        </p:nvGraphicFramePr>
        <p:xfrm>
          <a:off x="4518025" y="3519488"/>
          <a:ext cx="25749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92" name="Equation" r:id="rId3" imgW="495000" imgH="393480" progId="Equation.DSMT4">
                  <p:embed/>
                </p:oleObj>
              </mc:Choice>
              <mc:Fallback>
                <p:oleObj name="Equation" r:id="rId3" imgW="495000" imgH="39348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3519488"/>
                        <a:ext cx="25749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6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69514" y="3103806"/>
            <a:ext cx="6640174" cy="643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MEDICIÓN DE PRESIÓN</a:t>
            </a:r>
            <a:endParaRPr lang="es-CO" sz="36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4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2.2 Peso Especifico (</a:t>
            </a:r>
            <a:r>
              <a:rPr lang="es-CO" sz="4800" b="1" dirty="0"/>
              <a:t>H</a:t>
            </a:r>
            <a:r>
              <a:rPr lang="es-CO" sz="4800" b="1" dirty="0" smtClean="0"/>
              <a:t>)</a:t>
            </a:r>
            <a:endParaRPr lang="es-CO" sz="4800" b="1" dirty="0"/>
          </a:p>
        </p:txBody>
      </p:sp>
      <p:sp>
        <p:nvSpPr>
          <p:cNvPr id="6" name="Rectángulo 5"/>
          <p:cNvSpPr/>
          <p:nvPr/>
        </p:nvSpPr>
        <p:spPr>
          <a:xfrm>
            <a:off x="726924" y="1838338"/>
            <a:ext cx="106144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 smtClean="0"/>
              <a:t>El </a:t>
            </a:r>
            <a:r>
              <a:rPr lang="es-CO" sz="4400" dirty="0"/>
              <a:t>peso específico de un fluido es la relación entre </a:t>
            </a:r>
            <a:r>
              <a:rPr lang="es-CO" sz="4400" dirty="0">
                <a:solidFill>
                  <a:srgbClr val="FF0000"/>
                </a:solidFill>
              </a:rPr>
              <a:t>su peso y volumen</a:t>
            </a:r>
            <a:r>
              <a:rPr lang="es-CO" sz="4400" dirty="0"/>
              <a:t>. </a:t>
            </a:r>
            <a:endParaRPr lang="es-CO" sz="6600" dirty="0"/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065312"/>
              </p:ext>
            </p:extLst>
          </p:nvPr>
        </p:nvGraphicFramePr>
        <p:xfrm>
          <a:off x="3594100" y="3682320"/>
          <a:ext cx="4424363" cy="224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16" name="Equation" r:id="rId3" imgW="850680" imgH="431640" progId="Equation.DSMT4">
                  <p:embed/>
                </p:oleObj>
              </mc:Choice>
              <mc:Fallback>
                <p:oleObj name="Equation" r:id="rId3" imgW="850680" imgH="43164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682320"/>
                        <a:ext cx="4424363" cy="224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1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4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2.2 Peso Especifico (</a:t>
            </a:r>
            <a:r>
              <a:rPr lang="es-CO" sz="4800" b="1" dirty="0"/>
              <a:t>H</a:t>
            </a:r>
            <a:r>
              <a:rPr lang="es-CO" sz="4800" b="1" dirty="0" smtClean="0"/>
              <a:t>)</a:t>
            </a:r>
            <a:endParaRPr lang="es-CO" sz="4800" b="1" dirty="0"/>
          </a:p>
        </p:txBody>
      </p:sp>
      <p:sp>
        <p:nvSpPr>
          <p:cNvPr id="6" name="Rectángulo 5"/>
          <p:cNvSpPr/>
          <p:nvPr/>
        </p:nvSpPr>
        <p:spPr>
          <a:xfrm>
            <a:off x="726924" y="1838338"/>
            <a:ext cx="106144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 smtClean="0"/>
              <a:t>El </a:t>
            </a:r>
            <a:r>
              <a:rPr lang="es-CO" sz="4400" dirty="0"/>
              <a:t>peso específico de un fluido </a:t>
            </a:r>
            <a:r>
              <a:rPr lang="es-CO" sz="4400" dirty="0" smtClean="0"/>
              <a:t>se puede expresar </a:t>
            </a:r>
            <a:r>
              <a:rPr lang="es-CO" sz="4400" u="sng" dirty="0" smtClean="0">
                <a:solidFill>
                  <a:srgbClr val="FF0000"/>
                </a:solidFill>
              </a:rPr>
              <a:t>en términos de su densidad</a:t>
            </a:r>
            <a:r>
              <a:rPr lang="es-CO" sz="4400" dirty="0" smtClean="0"/>
              <a:t>.</a:t>
            </a:r>
            <a:endParaRPr lang="es-CO" sz="6600" dirty="0"/>
          </a:p>
        </p:txBody>
      </p:sp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268941"/>
              </p:ext>
            </p:extLst>
          </p:nvPr>
        </p:nvGraphicFramePr>
        <p:xfrm>
          <a:off x="3594100" y="3682320"/>
          <a:ext cx="4424363" cy="224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40" name="Equation" r:id="rId3" imgW="850680" imgH="431640" progId="Equation.DSMT4">
                  <p:embed/>
                </p:oleObj>
              </mc:Choice>
              <mc:Fallback>
                <p:oleObj name="Equation" r:id="rId3" imgW="850680" imgH="43164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682320"/>
                        <a:ext cx="4424363" cy="224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1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4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2.2 Peso Especifico (</a:t>
            </a:r>
            <a:r>
              <a:rPr lang="es-CO" sz="4800" b="1" dirty="0"/>
              <a:t>H</a:t>
            </a:r>
            <a:r>
              <a:rPr lang="es-CO" sz="4800" b="1" dirty="0" smtClean="0"/>
              <a:t>)</a:t>
            </a:r>
            <a:endParaRPr lang="es-CO" sz="4800" b="1" dirty="0"/>
          </a:p>
        </p:txBody>
      </p:sp>
      <p:sp>
        <p:nvSpPr>
          <p:cNvPr id="6" name="Rectángulo 5"/>
          <p:cNvSpPr/>
          <p:nvPr/>
        </p:nvSpPr>
        <p:spPr>
          <a:xfrm>
            <a:off x="726924" y="1838338"/>
            <a:ext cx="106144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 smtClean="0"/>
              <a:t>El </a:t>
            </a:r>
            <a:r>
              <a:rPr lang="es-CO" sz="4400" dirty="0"/>
              <a:t>peso específico de un fluido </a:t>
            </a:r>
            <a:r>
              <a:rPr lang="es-CO" sz="4400" dirty="0" smtClean="0"/>
              <a:t>se puede expresar </a:t>
            </a:r>
            <a:r>
              <a:rPr lang="es-CO" sz="4400" u="sng" dirty="0" smtClean="0">
                <a:solidFill>
                  <a:srgbClr val="FF0000"/>
                </a:solidFill>
              </a:rPr>
              <a:t>en términos de su densidad</a:t>
            </a:r>
            <a:r>
              <a:rPr lang="es-CO" sz="4400" dirty="0" smtClean="0"/>
              <a:t>.</a:t>
            </a:r>
            <a:endParaRPr lang="es-CO" sz="6600" dirty="0"/>
          </a:p>
        </p:txBody>
      </p:sp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235351"/>
              </p:ext>
            </p:extLst>
          </p:nvPr>
        </p:nvGraphicFramePr>
        <p:xfrm>
          <a:off x="3232150" y="3683000"/>
          <a:ext cx="5149850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64" name="Equation" r:id="rId3" imgW="990360" imgH="431640" progId="Equation.DSMT4">
                  <p:embed/>
                </p:oleObj>
              </mc:Choice>
              <mc:Fallback>
                <p:oleObj name="Equation" r:id="rId3" imgW="990360" imgH="43164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3683000"/>
                        <a:ext cx="5149850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4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2.2 Peso Especifico (</a:t>
            </a:r>
            <a:r>
              <a:rPr lang="es-CO" sz="4800" b="1" dirty="0"/>
              <a:t>H</a:t>
            </a:r>
            <a:r>
              <a:rPr lang="es-CO" sz="4800" b="1" dirty="0" smtClean="0"/>
              <a:t>)</a:t>
            </a:r>
            <a:endParaRPr lang="es-CO" sz="4800" b="1" dirty="0"/>
          </a:p>
        </p:txBody>
      </p:sp>
      <p:sp>
        <p:nvSpPr>
          <p:cNvPr id="6" name="Rectángulo 5"/>
          <p:cNvSpPr/>
          <p:nvPr/>
        </p:nvSpPr>
        <p:spPr>
          <a:xfrm>
            <a:off x="726924" y="1838338"/>
            <a:ext cx="106144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 smtClean="0"/>
              <a:t>El </a:t>
            </a:r>
            <a:r>
              <a:rPr lang="es-CO" sz="4400" dirty="0"/>
              <a:t>peso específico de un fluido </a:t>
            </a:r>
            <a:r>
              <a:rPr lang="es-CO" sz="4400" dirty="0" smtClean="0"/>
              <a:t>se puede expresar </a:t>
            </a:r>
            <a:r>
              <a:rPr lang="es-CO" sz="4400" u="sng" dirty="0" smtClean="0">
                <a:solidFill>
                  <a:srgbClr val="FF0000"/>
                </a:solidFill>
              </a:rPr>
              <a:t>en términos de su densidad</a:t>
            </a:r>
            <a:r>
              <a:rPr lang="es-CO" sz="4400" dirty="0" smtClean="0"/>
              <a:t>.</a:t>
            </a:r>
            <a:endParaRPr lang="es-CO" sz="6600" dirty="0"/>
          </a:p>
        </p:txBody>
      </p:sp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549"/>
              </p:ext>
            </p:extLst>
          </p:nvPr>
        </p:nvGraphicFramePr>
        <p:xfrm>
          <a:off x="3330575" y="3683000"/>
          <a:ext cx="4951413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8" name="Equation" r:id="rId3" imgW="952200" imgH="431640" progId="Equation.DSMT4">
                  <p:embed/>
                </p:oleObj>
              </mc:Choice>
              <mc:Fallback>
                <p:oleObj name="Equation" r:id="rId3" imgW="952200" imgH="43164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3683000"/>
                        <a:ext cx="4951413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2.1 Ecuación fundamental de los fluidos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" y="2117194"/>
            <a:ext cx="6651745" cy="41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2.1 Ecuación fundamental de los fluidos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822777" y="2025631"/>
            <a:ext cx="50644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/>
              <a:t>La </a:t>
            </a:r>
            <a:r>
              <a:rPr lang="es-CO" sz="4000" dirty="0"/>
              <a:t>presión en </a:t>
            </a:r>
            <a:r>
              <a:rPr lang="es-CO" sz="4000" dirty="0" smtClean="0"/>
              <a:t>el </a:t>
            </a:r>
            <a:r>
              <a:rPr lang="es-CO" sz="4000" dirty="0"/>
              <a:t>punto más bajo depende de la presión en el punto alto y de la presión ejercida por la columna de líquido que hay entre los dos puntos.</a:t>
            </a:r>
            <a:endParaRPr lang="es-CO" sz="60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" y="2117194"/>
            <a:ext cx="6651745" cy="41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2.1 Ecuación fundamental de los fluidos</a:t>
            </a:r>
          </a:p>
        </p:txBody>
      </p:sp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33589"/>
              </p:ext>
            </p:extLst>
          </p:nvPr>
        </p:nvGraphicFramePr>
        <p:xfrm>
          <a:off x="7705498" y="3236232"/>
          <a:ext cx="309622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29" name="Equation" r:id="rId3" imgW="444240" imgH="228600" progId="Equation.DSMT4">
                  <p:embed/>
                </p:oleObj>
              </mc:Choice>
              <mc:Fallback>
                <p:oleObj name="Equation" r:id="rId3" imgW="444240" imgH="22860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498" y="3236232"/>
                        <a:ext cx="309622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7" y="2117194"/>
            <a:ext cx="6651745" cy="41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2.1 Ecuación fundamental de los fluidos</a:t>
            </a:r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96510"/>
              </p:ext>
            </p:extLst>
          </p:nvPr>
        </p:nvGraphicFramePr>
        <p:xfrm>
          <a:off x="6887631" y="2098202"/>
          <a:ext cx="4854425" cy="201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17" name="Equation" r:id="rId3" imgW="1104840" imgH="457200" progId="Equation.DSMT4">
                  <p:embed/>
                </p:oleObj>
              </mc:Choice>
              <mc:Fallback>
                <p:oleObj name="Equation" r:id="rId3" imgW="1104840" imgH="4572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7631" y="2098202"/>
                        <a:ext cx="4854425" cy="2013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894254"/>
              </p:ext>
            </p:extLst>
          </p:nvPr>
        </p:nvGraphicFramePr>
        <p:xfrm>
          <a:off x="7223125" y="4354512"/>
          <a:ext cx="32353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18" name="Equation" r:id="rId5" imgW="736560" imgH="241200" progId="Equation.DSMT4">
                  <p:embed/>
                </p:oleObj>
              </mc:Choice>
              <mc:Fallback>
                <p:oleObj name="Equation" r:id="rId5" imgW="736560" imgH="2412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5" y="4354512"/>
                        <a:ext cx="323532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868130"/>
              </p:ext>
            </p:extLst>
          </p:nvPr>
        </p:nvGraphicFramePr>
        <p:xfrm>
          <a:off x="7223125" y="5532664"/>
          <a:ext cx="41846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19" name="Equation" r:id="rId7" imgW="952200" imgH="203040" progId="Equation.DSMT4">
                  <p:embed/>
                </p:oleObj>
              </mc:Choice>
              <mc:Fallback>
                <p:oleObj name="Equation" r:id="rId7" imgW="952200" imgH="20304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5" y="5532664"/>
                        <a:ext cx="41846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17" y="2117194"/>
            <a:ext cx="6651745" cy="41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2.1 Ecuación fundamental de los fluidos</a:t>
            </a:r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266953"/>
              </p:ext>
            </p:extLst>
          </p:nvPr>
        </p:nvGraphicFramePr>
        <p:xfrm>
          <a:off x="6887631" y="2098202"/>
          <a:ext cx="4854425" cy="201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77" name="Equation" r:id="rId3" imgW="1104840" imgH="457200" progId="Equation.DSMT4">
                  <p:embed/>
                </p:oleObj>
              </mc:Choice>
              <mc:Fallback>
                <p:oleObj name="Equation" r:id="rId3" imgW="1104840" imgH="4572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7631" y="2098202"/>
                        <a:ext cx="4854425" cy="2013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891727" y="4332492"/>
            <a:ext cx="2846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i="1" u="sng" dirty="0" smtClean="0">
                <a:solidFill>
                  <a:srgbClr val="FF0000"/>
                </a:solidFill>
              </a:rPr>
              <a:t>RESOLVER</a:t>
            </a:r>
            <a:endParaRPr lang="es-CO" sz="4400" i="1" u="sng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7" y="2117194"/>
            <a:ext cx="6651745" cy="41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2.1 Ecuación fundamental de los fluidos</a:t>
            </a:r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509991"/>
              </p:ext>
            </p:extLst>
          </p:nvPr>
        </p:nvGraphicFramePr>
        <p:xfrm>
          <a:off x="6777038" y="2098675"/>
          <a:ext cx="5078412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1" name="Equation" r:id="rId3" imgW="1155600" imgH="457200" progId="Equation.DSMT4">
                  <p:embed/>
                </p:oleObj>
              </mc:Choice>
              <mc:Fallback>
                <p:oleObj name="Equation" r:id="rId3" imgW="1155600" imgH="4572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2098675"/>
                        <a:ext cx="5078412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7" y="2117194"/>
            <a:ext cx="6651745" cy="41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741452"/>
            <a:ext cx="10515600" cy="2195543"/>
          </a:xfrm>
        </p:spPr>
        <p:txBody>
          <a:bodyPr/>
          <a:lstStyle/>
          <a:p>
            <a:r>
              <a:rPr lang="es-CO" b="1" u="sng" dirty="0" smtClean="0"/>
              <a:t>PRESIÓN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4031087" y="3810197"/>
            <a:ext cx="7199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Definición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Unidades – Conversión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Tipos de presión</a:t>
            </a:r>
          </a:p>
        </p:txBody>
      </p:sp>
    </p:spTree>
    <p:extLst>
      <p:ext uri="{BB962C8B-B14F-4D97-AF65-F5344CB8AC3E}">
        <p14:creationId xmlns:p14="http://schemas.microsoft.com/office/powerpoint/2010/main" val="29491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2.1 Ecuación fundamental de los fluidos</a:t>
            </a:r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968970"/>
              </p:ext>
            </p:extLst>
          </p:nvPr>
        </p:nvGraphicFramePr>
        <p:xfrm>
          <a:off x="6706663" y="2202107"/>
          <a:ext cx="5263468" cy="96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5" name="Equation" r:id="rId3" imgW="1384200" imgH="253800" progId="Equation.DSMT4">
                  <p:embed/>
                </p:oleObj>
              </mc:Choice>
              <mc:Fallback>
                <p:oleObj name="Equation" r:id="rId3" imgW="1384200" imgH="2538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6663" y="2202107"/>
                        <a:ext cx="5263468" cy="968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7" y="2117194"/>
            <a:ext cx="6651745" cy="41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2.1 Ecuación fundamental de los fluidos</a:t>
            </a:r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962218"/>
              </p:ext>
            </p:extLst>
          </p:nvPr>
        </p:nvGraphicFramePr>
        <p:xfrm>
          <a:off x="942735" y="2662262"/>
          <a:ext cx="10380308" cy="19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47" name="Equation" r:id="rId3" imgW="1384200" imgH="253800" progId="Equation.DSMT4">
                  <p:embed/>
                </p:oleObj>
              </mc:Choice>
              <mc:Fallback>
                <p:oleObj name="Equation" r:id="rId3" imgW="1384200" imgH="2538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735" y="2662262"/>
                        <a:ext cx="10380308" cy="19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0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741452"/>
            <a:ext cx="10515600" cy="2195543"/>
          </a:xfrm>
        </p:spPr>
        <p:txBody>
          <a:bodyPr/>
          <a:lstStyle/>
          <a:p>
            <a:r>
              <a:rPr lang="es-CO" b="1" u="sng" dirty="0" smtClean="0"/>
              <a:t>CASOS PARTICULARES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3951565" y="3360254"/>
            <a:ext cx="72389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s-CO" sz="4400" dirty="0" smtClean="0"/>
              <a:t>Variación altura</a:t>
            </a:r>
          </a:p>
          <a:p>
            <a:pPr marL="742950" indent="-742950">
              <a:buAutoNum type="arabicPeriod"/>
            </a:pPr>
            <a:r>
              <a:rPr lang="es-CO" sz="4400" dirty="0" smtClean="0"/>
              <a:t>Presión de interés</a:t>
            </a:r>
          </a:p>
          <a:p>
            <a:pPr marL="742950" indent="-742950">
              <a:buAutoNum type="arabicPeriod"/>
            </a:pPr>
            <a:r>
              <a:rPr lang="es-CO" sz="4400" dirty="0" smtClean="0"/>
              <a:t>Presión superficie</a:t>
            </a:r>
          </a:p>
          <a:p>
            <a:pPr marL="742950" indent="-742950">
              <a:buAutoNum type="arabicPeriod"/>
            </a:pPr>
            <a:r>
              <a:rPr lang="es-CO" sz="4400" dirty="0" smtClean="0"/>
              <a:t>Forma de onda</a:t>
            </a:r>
          </a:p>
        </p:txBody>
      </p:sp>
    </p:spTree>
    <p:extLst>
      <p:ext uri="{BB962C8B-B14F-4D97-AF65-F5344CB8AC3E}">
        <p14:creationId xmlns:p14="http://schemas.microsoft.com/office/powerpoint/2010/main" val="4660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1. Caso Particular – </a:t>
            </a:r>
            <a:r>
              <a:rPr lang="es-CO" sz="4800" b="1" dirty="0" smtClean="0">
                <a:solidFill>
                  <a:srgbClr val="FF0000"/>
                </a:solidFill>
              </a:rPr>
              <a:t>Variación altura</a:t>
            </a:r>
            <a:endParaRPr lang="es-CO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14733"/>
              </p:ext>
            </p:extLst>
          </p:nvPr>
        </p:nvGraphicFramePr>
        <p:xfrm>
          <a:off x="2381405" y="5596265"/>
          <a:ext cx="6700333" cy="1232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71" name="Equation" r:id="rId3" imgW="1384200" imgH="253800" progId="Equation.DSMT4">
                  <p:embed/>
                </p:oleObj>
              </mc:Choice>
              <mc:Fallback>
                <p:oleObj name="Equation" r:id="rId3" imgW="1384200" imgH="2538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405" y="5596265"/>
                        <a:ext cx="6700333" cy="1232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972" y="1759417"/>
            <a:ext cx="5123195" cy="38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1. Caso Particular – </a:t>
            </a:r>
            <a:r>
              <a:rPr lang="es-CO" sz="4800" b="1" dirty="0">
                <a:solidFill>
                  <a:srgbClr val="FF0000"/>
                </a:solidFill>
              </a:rPr>
              <a:t>Variación altura</a:t>
            </a:r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14110"/>
              </p:ext>
            </p:extLst>
          </p:nvPr>
        </p:nvGraphicFramePr>
        <p:xfrm>
          <a:off x="2381405" y="5596265"/>
          <a:ext cx="6700333" cy="1232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7" name="Equation" r:id="rId3" imgW="1384200" imgH="253800" progId="Equation.DSMT4">
                  <p:embed/>
                </p:oleObj>
              </mc:Choice>
              <mc:Fallback>
                <p:oleObj name="Equation" r:id="rId3" imgW="1384200" imgH="2538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405" y="5596265"/>
                        <a:ext cx="6700333" cy="1232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972" y="1759417"/>
            <a:ext cx="5123195" cy="38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1. Caso Particular – </a:t>
            </a:r>
            <a:r>
              <a:rPr lang="es-CO" sz="4800" b="1" dirty="0">
                <a:solidFill>
                  <a:srgbClr val="FF0000"/>
                </a:solidFill>
              </a:rPr>
              <a:t>Variación altura</a:t>
            </a:r>
          </a:p>
        </p:txBody>
      </p:sp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417880"/>
              </p:ext>
            </p:extLst>
          </p:nvPr>
        </p:nvGraphicFramePr>
        <p:xfrm>
          <a:off x="3117850" y="5595938"/>
          <a:ext cx="522605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52" name="Equation" r:id="rId3" imgW="1079280" imgH="253800" progId="Equation.DSMT4">
                  <p:embed/>
                </p:oleObj>
              </mc:Choice>
              <mc:Fallback>
                <p:oleObj name="Equation" r:id="rId3" imgW="1079280" imgH="2538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5595938"/>
                        <a:ext cx="522605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972" y="1759417"/>
            <a:ext cx="5123195" cy="38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1. Caso Particular – </a:t>
            </a:r>
            <a:r>
              <a:rPr lang="es-CO" sz="4800" b="1" dirty="0">
                <a:solidFill>
                  <a:srgbClr val="FF0000"/>
                </a:solidFill>
              </a:rPr>
              <a:t>Variación altura</a:t>
            </a:r>
          </a:p>
        </p:txBody>
      </p:sp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25156"/>
              </p:ext>
            </p:extLst>
          </p:nvPr>
        </p:nvGraphicFramePr>
        <p:xfrm>
          <a:off x="3148013" y="5595938"/>
          <a:ext cx="5164137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76" name="Equation" r:id="rId3" imgW="1066680" imgH="253800" progId="Equation.DSMT4">
                  <p:embed/>
                </p:oleObj>
              </mc:Choice>
              <mc:Fallback>
                <p:oleObj name="Equation" r:id="rId3" imgW="1066680" imgH="2538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5595938"/>
                        <a:ext cx="5164137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972" y="1759417"/>
            <a:ext cx="5123195" cy="38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1. Caso Particular – </a:t>
            </a:r>
            <a:r>
              <a:rPr lang="es-CO" sz="4800" b="1" dirty="0">
                <a:solidFill>
                  <a:srgbClr val="FF0000"/>
                </a:solidFill>
              </a:rPr>
              <a:t>Variación altura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26923" y="4169747"/>
            <a:ext cx="103039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5400" u="sng" dirty="0" smtClean="0">
                <a:solidFill>
                  <a:srgbClr val="FF0000"/>
                </a:solidFill>
              </a:rPr>
              <a:t>Altura (h) variable </a:t>
            </a:r>
            <a:endParaRPr lang="es-CO" sz="8000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312457"/>
              </p:ext>
            </p:extLst>
          </p:nvPr>
        </p:nvGraphicFramePr>
        <p:xfrm>
          <a:off x="2166938" y="2000250"/>
          <a:ext cx="70850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40" name="Equation" r:id="rId3" imgW="1066680" imgH="253800" progId="Equation.DSMT4">
                  <p:embed/>
                </p:oleObj>
              </mc:Choice>
              <mc:Fallback>
                <p:oleObj name="Equation" r:id="rId3" imgW="1066680" imgH="253800" progId="Equation.DSMT4">
                  <p:embed/>
                  <p:pic>
                    <p:nvPicPr>
                      <p:cNvPr id="1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000250"/>
                        <a:ext cx="7085012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7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1. Caso Particular – </a:t>
            </a:r>
            <a:r>
              <a:rPr lang="es-CO" sz="4800" b="1" dirty="0">
                <a:solidFill>
                  <a:srgbClr val="FF0000"/>
                </a:solidFill>
              </a:rPr>
              <a:t>Variación altura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149323" y="3952032"/>
            <a:ext cx="82719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O" sz="4000" dirty="0" smtClean="0"/>
              <a:t>A mayor altura (h) :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O" sz="4000" dirty="0" smtClean="0"/>
              <a:t>A menor altura (h) :</a:t>
            </a:r>
            <a:endParaRPr lang="es-CO" sz="6000" dirty="0"/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990764"/>
              </p:ext>
            </p:extLst>
          </p:nvPr>
        </p:nvGraphicFramePr>
        <p:xfrm>
          <a:off x="2166938" y="2000250"/>
          <a:ext cx="70850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8" name="Equation" r:id="rId3" imgW="1066680" imgH="253800" progId="Equation.DSMT4">
                  <p:embed/>
                </p:oleObj>
              </mc:Choice>
              <mc:Fallback>
                <p:oleObj name="Equation" r:id="rId3" imgW="1066680" imgH="25380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000250"/>
                        <a:ext cx="7085012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1. Caso Particular – </a:t>
            </a:r>
            <a:r>
              <a:rPr lang="es-CO" sz="4800" b="1" dirty="0">
                <a:solidFill>
                  <a:srgbClr val="FF0000"/>
                </a:solidFill>
              </a:rPr>
              <a:t>Variación altura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149323" y="3952032"/>
            <a:ext cx="82719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O" sz="4000" dirty="0" smtClean="0"/>
              <a:t>A mayor altura (h) : </a:t>
            </a:r>
            <a:r>
              <a:rPr lang="es-CO" sz="4000" dirty="0" smtClean="0">
                <a:solidFill>
                  <a:srgbClr val="FF0000"/>
                </a:solidFill>
              </a:rPr>
              <a:t>menor presión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O" sz="4000" dirty="0"/>
              <a:t>A </a:t>
            </a:r>
            <a:r>
              <a:rPr lang="es-CO" sz="4000" dirty="0" smtClean="0"/>
              <a:t>menor </a:t>
            </a:r>
            <a:r>
              <a:rPr lang="es-CO" sz="4000" dirty="0"/>
              <a:t>altura (h) : </a:t>
            </a:r>
            <a:r>
              <a:rPr lang="es-CO" sz="4000" dirty="0" smtClean="0">
                <a:solidFill>
                  <a:srgbClr val="FF0000"/>
                </a:solidFill>
              </a:rPr>
              <a:t>mayor </a:t>
            </a:r>
            <a:r>
              <a:rPr lang="es-CO" sz="4000" dirty="0">
                <a:solidFill>
                  <a:srgbClr val="FF0000"/>
                </a:solidFill>
              </a:rPr>
              <a:t>presión </a:t>
            </a:r>
            <a:endParaRPr lang="es-CO" sz="6000" dirty="0">
              <a:solidFill>
                <a:srgbClr val="FF0000"/>
              </a:solidFill>
            </a:endParaRPr>
          </a:p>
        </p:txBody>
      </p:sp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842116"/>
              </p:ext>
            </p:extLst>
          </p:nvPr>
        </p:nvGraphicFramePr>
        <p:xfrm>
          <a:off x="2166938" y="2000250"/>
          <a:ext cx="70850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9" name="Equation" r:id="rId3" imgW="1066680" imgH="253800" progId="Equation.DSMT4">
                  <p:embed/>
                </p:oleObj>
              </mc:Choice>
              <mc:Fallback>
                <p:oleObj name="Equation" r:id="rId3" imgW="1066680" imgH="2538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000250"/>
                        <a:ext cx="7085012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0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1. Definición</a:t>
            </a:r>
            <a:endParaRPr lang="es-CO" sz="4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70467" y="1817788"/>
            <a:ext cx="10709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La </a:t>
            </a:r>
            <a:r>
              <a:rPr lang="es-CO" sz="3600" dirty="0"/>
              <a:t>presión </a:t>
            </a:r>
            <a:r>
              <a:rPr lang="es-CO" sz="3600" i="1" u="sng" dirty="0"/>
              <a:t>escalar</a:t>
            </a:r>
            <a:r>
              <a:rPr lang="es-CO" sz="3600" dirty="0"/>
              <a:t> se define como la magnitud de la fuerza normal por unidad de área </a:t>
            </a:r>
            <a:r>
              <a:rPr lang="es-CO" sz="3600" dirty="0" smtClean="0"/>
              <a:t>superficial </a:t>
            </a:r>
            <a:r>
              <a:rPr lang="es-CO" sz="3600" dirty="0" smtClean="0">
                <a:solidFill>
                  <a:srgbClr val="FF0000"/>
                </a:solidFill>
              </a:rPr>
              <a:t>(</a:t>
            </a:r>
            <a:r>
              <a:rPr lang="es-CO" sz="3600" i="1" dirty="0">
                <a:solidFill>
                  <a:srgbClr val="FF0000"/>
                </a:solidFill>
              </a:rPr>
              <a:t>Fuerza por unidad de superficie</a:t>
            </a:r>
            <a:r>
              <a:rPr lang="es-CO" sz="3600" dirty="0" smtClean="0">
                <a:solidFill>
                  <a:srgbClr val="FF0000"/>
                </a:solidFill>
              </a:rPr>
              <a:t>) </a:t>
            </a:r>
            <a:endParaRPr lang="es-CO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 </a:t>
            </a:r>
            <a:r>
              <a:rPr lang="es-CO" sz="4800" b="1" dirty="0"/>
              <a:t>Caso Particular – </a:t>
            </a:r>
            <a:r>
              <a:rPr lang="es-CO" sz="4800" b="1" dirty="0" smtClean="0">
                <a:solidFill>
                  <a:srgbClr val="FF0000"/>
                </a:solidFill>
              </a:rPr>
              <a:t>Presión de interés</a:t>
            </a:r>
            <a:endParaRPr lang="es-CO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18" y="1625258"/>
            <a:ext cx="5983025" cy="377579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26924" y="5834743"/>
            <a:ext cx="1017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u="sng" dirty="0" smtClean="0">
                <a:solidFill>
                  <a:srgbClr val="FF0000"/>
                </a:solidFill>
              </a:rPr>
              <a:t>DOS CASOS</a:t>
            </a:r>
            <a:endParaRPr lang="es-CO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 Caso Particular – </a:t>
            </a:r>
            <a:r>
              <a:rPr lang="es-CO" sz="4800" b="1" dirty="0">
                <a:solidFill>
                  <a:srgbClr val="FF0000"/>
                </a:solidFill>
              </a:rPr>
              <a:t>Presión de interés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58" y="1453664"/>
            <a:ext cx="10416283" cy="39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 Caso Particular – </a:t>
            </a:r>
            <a:r>
              <a:rPr lang="es-CO" sz="4800" b="1" dirty="0">
                <a:solidFill>
                  <a:srgbClr val="FF0000"/>
                </a:solidFill>
              </a:rPr>
              <a:t>Presión de interés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58" y="1453664"/>
            <a:ext cx="10416283" cy="3950672"/>
          </a:xfrm>
          <a:prstGeom prst="rect">
            <a:avLst/>
          </a:prstGeom>
        </p:spPr>
      </p:pic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618963"/>
              </p:ext>
            </p:extLst>
          </p:nvPr>
        </p:nvGraphicFramePr>
        <p:xfrm>
          <a:off x="6242204" y="5723882"/>
          <a:ext cx="5296652" cy="97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10" name="Equation" r:id="rId4" imgW="1384200" imgH="253800" progId="Equation.DSMT4">
                  <p:embed/>
                </p:oleObj>
              </mc:Choice>
              <mc:Fallback>
                <p:oleObj name="Equation" r:id="rId4" imgW="1384200" imgH="2538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204" y="5723882"/>
                        <a:ext cx="5296652" cy="97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6474"/>
              </p:ext>
            </p:extLst>
          </p:nvPr>
        </p:nvGraphicFramePr>
        <p:xfrm>
          <a:off x="472776" y="5679338"/>
          <a:ext cx="5296652" cy="97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11" name="Equation" r:id="rId6" imgW="1384200" imgH="253800" progId="Equation.DSMT4">
                  <p:embed/>
                </p:oleObj>
              </mc:Choice>
              <mc:Fallback>
                <p:oleObj name="Equation" r:id="rId6" imgW="1384200" imgH="25380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76" y="5679338"/>
                        <a:ext cx="5296652" cy="97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1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 Caso Particular – </a:t>
            </a:r>
            <a:r>
              <a:rPr lang="es-CO" sz="4800" b="1" dirty="0">
                <a:solidFill>
                  <a:srgbClr val="FF0000"/>
                </a:solidFill>
              </a:rPr>
              <a:t>Presión de interés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58" y="1453664"/>
            <a:ext cx="10416283" cy="3950672"/>
          </a:xfrm>
          <a:prstGeom prst="rect">
            <a:avLst/>
          </a:prstGeom>
        </p:spPr>
      </p:pic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95678"/>
              </p:ext>
            </p:extLst>
          </p:nvPr>
        </p:nvGraphicFramePr>
        <p:xfrm>
          <a:off x="6242204" y="5723882"/>
          <a:ext cx="5296652" cy="97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40" name="Equation" r:id="rId4" imgW="1384200" imgH="253800" progId="Equation.DSMT4">
                  <p:embed/>
                </p:oleObj>
              </mc:Choice>
              <mc:Fallback>
                <p:oleObj name="Equation" r:id="rId4" imgW="1384200" imgH="2538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204" y="5723882"/>
                        <a:ext cx="5296652" cy="97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791522"/>
              </p:ext>
            </p:extLst>
          </p:nvPr>
        </p:nvGraphicFramePr>
        <p:xfrm>
          <a:off x="472776" y="5679338"/>
          <a:ext cx="5296652" cy="97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41" name="Equation" r:id="rId6" imgW="1384200" imgH="253800" progId="Equation.DSMT4">
                  <p:embed/>
                </p:oleObj>
              </mc:Choice>
              <mc:Fallback>
                <p:oleObj name="Equation" r:id="rId6" imgW="1384200" imgH="25380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76" y="5679338"/>
                        <a:ext cx="5296652" cy="97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3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 Caso Particular – </a:t>
            </a:r>
            <a:r>
              <a:rPr lang="es-CO" sz="4800" b="1" dirty="0">
                <a:solidFill>
                  <a:srgbClr val="FF0000"/>
                </a:solidFill>
              </a:rPr>
              <a:t>Presión de interés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58" y="1453664"/>
            <a:ext cx="10416283" cy="3950672"/>
          </a:xfrm>
          <a:prstGeom prst="rect">
            <a:avLst/>
          </a:prstGeom>
        </p:spPr>
      </p:pic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429322"/>
              </p:ext>
            </p:extLst>
          </p:nvPr>
        </p:nvGraphicFramePr>
        <p:xfrm>
          <a:off x="6824663" y="5724525"/>
          <a:ext cx="41306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60" name="Equation" r:id="rId4" imgW="1079280" imgH="253800" progId="Equation.DSMT4">
                  <p:embed/>
                </p:oleObj>
              </mc:Choice>
              <mc:Fallback>
                <p:oleObj name="Equation" r:id="rId4" imgW="1079280" imgH="2538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5724525"/>
                        <a:ext cx="41306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16429"/>
              </p:ext>
            </p:extLst>
          </p:nvPr>
        </p:nvGraphicFramePr>
        <p:xfrm>
          <a:off x="726923" y="5724525"/>
          <a:ext cx="446881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61" name="Equation" r:id="rId6" imgW="1168200" imgH="253800" progId="Equation.DSMT4">
                  <p:embed/>
                </p:oleObj>
              </mc:Choice>
              <mc:Fallback>
                <p:oleObj name="Equation" r:id="rId6" imgW="1168200" imgH="25380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23" y="5724525"/>
                        <a:ext cx="4468813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19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 Caso Particular – </a:t>
            </a:r>
            <a:r>
              <a:rPr lang="es-CO" sz="4800" b="1" dirty="0">
                <a:solidFill>
                  <a:srgbClr val="FF0000"/>
                </a:solidFill>
              </a:rPr>
              <a:t>Presión de interés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58" y="1453664"/>
            <a:ext cx="10416283" cy="3950672"/>
          </a:xfrm>
          <a:prstGeom prst="rect">
            <a:avLst/>
          </a:prstGeom>
        </p:spPr>
      </p:pic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37854"/>
              </p:ext>
            </p:extLst>
          </p:nvPr>
        </p:nvGraphicFramePr>
        <p:xfrm>
          <a:off x="6824663" y="5724525"/>
          <a:ext cx="41306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8" name="Equation" r:id="rId4" imgW="1079280" imgH="253800" progId="Equation.DSMT4">
                  <p:embed/>
                </p:oleObj>
              </mc:Choice>
              <mc:Fallback>
                <p:oleObj name="Equation" r:id="rId4" imgW="1079280" imgH="2538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5724525"/>
                        <a:ext cx="41306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38604"/>
              </p:ext>
            </p:extLst>
          </p:nvPr>
        </p:nvGraphicFramePr>
        <p:xfrm>
          <a:off x="726923" y="5724525"/>
          <a:ext cx="446881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9" name="Equation" r:id="rId6" imgW="1168200" imgH="253800" progId="Equation.DSMT4">
                  <p:embed/>
                </p:oleObj>
              </mc:Choice>
              <mc:Fallback>
                <p:oleObj name="Equation" r:id="rId6" imgW="1168200" imgH="25380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23" y="5724525"/>
                        <a:ext cx="4468813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8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 Caso Particular – </a:t>
            </a:r>
            <a:r>
              <a:rPr lang="es-CO" sz="4800" b="1" dirty="0">
                <a:solidFill>
                  <a:srgbClr val="FF0000"/>
                </a:solidFill>
              </a:rPr>
              <a:t>Presión de interés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58" y="1453664"/>
            <a:ext cx="10416283" cy="3950672"/>
          </a:xfrm>
          <a:prstGeom prst="rect">
            <a:avLst/>
          </a:prstGeom>
        </p:spPr>
      </p:pic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650245"/>
              </p:ext>
            </p:extLst>
          </p:nvPr>
        </p:nvGraphicFramePr>
        <p:xfrm>
          <a:off x="7286625" y="5772150"/>
          <a:ext cx="3206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88" name="Equation" r:id="rId4" imgW="838080" imgH="228600" progId="Equation.DSMT4">
                  <p:embed/>
                </p:oleObj>
              </mc:Choice>
              <mc:Fallback>
                <p:oleObj name="Equation" r:id="rId4" imgW="838080" imgH="2286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5772150"/>
                        <a:ext cx="32067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507221"/>
              </p:ext>
            </p:extLst>
          </p:nvPr>
        </p:nvGraphicFramePr>
        <p:xfrm>
          <a:off x="1358900" y="5772150"/>
          <a:ext cx="32051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89" name="Equation" r:id="rId6" imgW="838080" imgH="228600" progId="Equation.DSMT4">
                  <p:embed/>
                </p:oleObj>
              </mc:Choice>
              <mc:Fallback>
                <p:oleObj name="Equation" r:id="rId6" imgW="838080" imgH="22860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772150"/>
                        <a:ext cx="32051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7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3. </a:t>
            </a:r>
            <a:r>
              <a:rPr lang="es-CO" sz="4800" b="1" dirty="0"/>
              <a:t>Caso Particular – </a:t>
            </a:r>
            <a:r>
              <a:rPr lang="es-CO" sz="4800" b="1" dirty="0" smtClean="0">
                <a:solidFill>
                  <a:srgbClr val="FF0000"/>
                </a:solidFill>
              </a:rPr>
              <a:t>Presión superficie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26924" y="1741715"/>
            <a:ext cx="1017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u="sng" dirty="0" smtClean="0">
                <a:solidFill>
                  <a:srgbClr val="FF0000"/>
                </a:solidFill>
              </a:rPr>
              <a:t>DOS CASOS</a:t>
            </a:r>
            <a:endParaRPr lang="es-CO" sz="3600" b="1" u="sng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40" y="2388046"/>
            <a:ext cx="10896131" cy="43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3. </a:t>
            </a:r>
            <a:r>
              <a:rPr lang="es-CO" sz="4800" b="1" dirty="0"/>
              <a:t>Caso Particular – </a:t>
            </a:r>
            <a:r>
              <a:rPr lang="es-CO" sz="4800" b="1" dirty="0" smtClean="0">
                <a:solidFill>
                  <a:srgbClr val="FF0000"/>
                </a:solidFill>
              </a:rPr>
              <a:t>Presión superficie</a:t>
            </a:r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763657" y="6011644"/>
            <a:ext cx="387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/>
              <a:t>TANQUE CERRADO</a:t>
            </a:r>
            <a:endParaRPr lang="es-CO" sz="36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99493" y="6011643"/>
            <a:ext cx="387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/>
              <a:t>TANQUE ABIERTO</a:t>
            </a:r>
            <a:endParaRPr lang="es-CO" sz="36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5" y="1604218"/>
            <a:ext cx="10896131" cy="43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3. </a:t>
            </a:r>
            <a:r>
              <a:rPr lang="es-CO" sz="4800" b="1" dirty="0"/>
              <a:t>Caso Particular – </a:t>
            </a:r>
            <a:r>
              <a:rPr lang="es-CO" sz="4800" b="1" dirty="0" smtClean="0">
                <a:solidFill>
                  <a:srgbClr val="FF0000"/>
                </a:solidFill>
              </a:rPr>
              <a:t>Presión superficie</a:t>
            </a:r>
            <a:endParaRPr lang="es-CO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148108"/>
              </p:ext>
            </p:extLst>
          </p:nvPr>
        </p:nvGraphicFramePr>
        <p:xfrm>
          <a:off x="263070" y="5988050"/>
          <a:ext cx="55864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2" name="Equation" r:id="rId3" imgW="1460160" imgH="241200" progId="Equation.DSMT4">
                  <p:embed/>
                </p:oleObj>
              </mc:Choice>
              <mc:Fallback>
                <p:oleObj name="Equation" r:id="rId3" imgW="1460160" imgH="24120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70" y="5988050"/>
                        <a:ext cx="558641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94583"/>
              </p:ext>
            </p:extLst>
          </p:nvPr>
        </p:nvGraphicFramePr>
        <p:xfrm>
          <a:off x="6517146" y="5995988"/>
          <a:ext cx="44704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3" name="Equation" r:id="rId5" imgW="1168200" imgH="241200" progId="Equation.DSMT4">
                  <p:embed/>
                </p:oleObj>
              </mc:Choice>
              <mc:Fallback>
                <p:oleObj name="Equation" r:id="rId5" imgW="1168200" imgH="2412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7146" y="5995988"/>
                        <a:ext cx="44704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465" y="1604218"/>
            <a:ext cx="10896131" cy="43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1. Definición</a:t>
            </a:r>
            <a:endParaRPr lang="es-CO" sz="4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70467" y="1817788"/>
            <a:ext cx="10709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La </a:t>
            </a:r>
            <a:r>
              <a:rPr lang="es-CO" sz="3600" dirty="0"/>
              <a:t>presión </a:t>
            </a:r>
            <a:r>
              <a:rPr lang="es-CO" sz="3600" i="1" u="sng" dirty="0"/>
              <a:t>escalar</a:t>
            </a:r>
            <a:r>
              <a:rPr lang="es-CO" sz="3600" dirty="0"/>
              <a:t> se define como la magnitud de la fuerza normal por unidad de área </a:t>
            </a:r>
            <a:r>
              <a:rPr lang="es-CO" sz="3600" dirty="0" smtClean="0"/>
              <a:t>superficial </a:t>
            </a:r>
            <a:r>
              <a:rPr lang="es-CO" sz="3600" dirty="0" smtClean="0">
                <a:solidFill>
                  <a:srgbClr val="FF0000"/>
                </a:solidFill>
              </a:rPr>
              <a:t>(</a:t>
            </a:r>
            <a:r>
              <a:rPr lang="es-CO" sz="3600" i="1" dirty="0">
                <a:solidFill>
                  <a:srgbClr val="FF0000"/>
                </a:solidFill>
              </a:rPr>
              <a:t>Fuerza por unidad de superficie</a:t>
            </a:r>
            <a:r>
              <a:rPr lang="es-CO" sz="3600" dirty="0" smtClean="0">
                <a:solidFill>
                  <a:srgbClr val="FF0000"/>
                </a:solidFill>
              </a:rPr>
              <a:t>) </a:t>
            </a:r>
            <a:endParaRPr lang="es-CO" sz="3600" dirty="0">
              <a:solidFill>
                <a:srgbClr val="FF0000"/>
              </a:solidFill>
            </a:endParaRP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31203"/>
              </p:ext>
            </p:extLst>
          </p:nvPr>
        </p:nvGraphicFramePr>
        <p:xfrm>
          <a:off x="5427266" y="3940230"/>
          <a:ext cx="5216089" cy="204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24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266" y="3940230"/>
                        <a:ext cx="5216089" cy="2048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7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4. </a:t>
            </a:r>
            <a:r>
              <a:rPr lang="es-CO" sz="4800" b="1" dirty="0"/>
              <a:t>Caso </a:t>
            </a:r>
            <a:r>
              <a:rPr lang="es-CO" sz="4800" b="1" dirty="0" smtClean="0"/>
              <a:t>Particular – </a:t>
            </a:r>
            <a:r>
              <a:rPr lang="es-CO" sz="4800" b="1" dirty="0" smtClean="0">
                <a:solidFill>
                  <a:srgbClr val="FF0000"/>
                </a:solidFill>
              </a:rPr>
              <a:t>Forma de onda</a:t>
            </a:r>
            <a:endParaRPr lang="es-CO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410781"/>
              </p:ext>
            </p:extLst>
          </p:nvPr>
        </p:nvGraphicFramePr>
        <p:xfrm>
          <a:off x="7002421" y="1710953"/>
          <a:ext cx="49498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66" name="Equation" r:id="rId3" imgW="1180800" imgH="241200" progId="Equation.DSMT4">
                  <p:embed/>
                </p:oleObj>
              </mc:Choice>
              <mc:Fallback>
                <p:oleObj name="Equation" r:id="rId3" imgW="1180800" imgH="2412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21" y="1710953"/>
                        <a:ext cx="494982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32" y="1517132"/>
            <a:ext cx="7171705" cy="562643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0" y="2832100"/>
            <a:ext cx="3721916" cy="37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4. Caso Particular – </a:t>
            </a:r>
            <a:r>
              <a:rPr lang="es-CO" sz="4800" b="1" dirty="0">
                <a:solidFill>
                  <a:srgbClr val="FF0000"/>
                </a:solidFill>
              </a:rPr>
              <a:t>Forma de onda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69" y="1710953"/>
            <a:ext cx="7229670" cy="504332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477" y="3080702"/>
            <a:ext cx="3798132" cy="3417141"/>
          </a:xfrm>
          <a:prstGeom prst="rect">
            <a:avLst/>
          </a:prstGeom>
        </p:spPr>
      </p:pic>
      <p:graphicFrame>
        <p:nvGraphicFramePr>
          <p:cNvPr id="1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449240"/>
              </p:ext>
            </p:extLst>
          </p:nvPr>
        </p:nvGraphicFramePr>
        <p:xfrm>
          <a:off x="7002421" y="1710953"/>
          <a:ext cx="49498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90" name="Equation" r:id="rId5" imgW="1180800" imgH="241200" progId="Equation.DSMT4">
                  <p:embed/>
                </p:oleObj>
              </mc:Choice>
              <mc:Fallback>
                <p:oleObj name="Equation" r:id="rId5" imgW="1180800" imgH="241200" progId="Equation.DSMT4">
                  <p:embed/>
                  <p:pic>
                    <p:nvPicPr>
                      <p:cNvPr id="1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21" y="1710953"/>
                        <a:ext cx="494982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5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6923" y="773221"/>
            <a:ext cx="1081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4. </a:t>
            </a:r>
            <a:r>
              <a:rPr lang="es-CO" sz="4800" b="1" dirty="0"/>
              <a:t>Caso </a:t>
            </a:r>
            <a:r>
              <a:rPr lang="es-CO" sz="4800" b="1" dirty="0" smtClean="0"/>
              <a:t>Particular – </a:t>
            </a:r>
            <a:r>
              <a:rPr lang="es-CO" sz="4800" b="1" dirty="0" smtClean="0">
                <a:solidFill>
                  <a:srgbClr val="FF0000"/>
                </a:solidFill>
              </a:rPr>
              <a:t>Forma de onda</a:t>
            </a:r>
            <a:endParaRPr lang="es-CO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530759"/>
              </p:ext>
            </p:extLst>
          </p:nvPr>
        </p:nvGraphicFramePr>
        <p:xfrm>
          <a:off x="7029450" y="1711325"/>
          <a:ext cx="48958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10" name="Equation" r:id="rId3" imgW="1168200" imgH="241200" progId="Equation.DSMT4">
                  <p:embed/>
                </p:oleObj>
              </mc:Choice>
              <mc:Fallback>
                <p:oleObj name="Equation" r:id="rId3" imgW="1168200" imgH="241200" progId="Equation.DSMT4">
                  <p:embed/>
                  <p:pic>
                    <p:nvPicPr>
                      <p:cNvPr id="14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1711325"/>
                        <a:ext cx="48958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940" y="3124272"/>
            <a:ext cx="3721916" cy="350606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92" y="1414067"/>
            <a:ext cx="7248666" cy="57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217715" y="1551740"/>
            <a:ext cx="58347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Se utiliza una galga extensiometrica para determinar la presión ejercida por una columna de agua en un tanque abierto con una altura (h) de 1[m]. Determinar la deformación de la galga si la altura (L) de la galga es de 1 [cm], su radio (r) es de 0.5 [cm] y Y=9x10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10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[N/m</a:t>
            </a:r>
            <a:r>
              <a:rPr lang="es-CO" sz="3200" baseline="300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endParaRPr lang="es-CO" sz="3200" baseline="30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50" y="1551740"/>
            <a:ext cx="5881389" cy="4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395791"/>
              </p:ext>
            </p:extLst>
          </p:nvPr>
        </p:nvGraphicFramePr>
        <p:xfrm>
          <a:off x="7058025" y="1525588"/>
          <a:ext cx="34020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17" name="Equation" r:id="rId3" imgW="888840" imgH="469800" progId="Equation.DSMT4">
                  <p:embed/>
                </p:oleObj>
              </mc:Choice>
              <mc:Fallback>
                <p:oleObj name="Equation" r:id="rId3" imgW="888840" imgH="46980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1525588"/>
                        <a:ext cx="340201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29871"/>
            <a:ext cx="4369758" cy="42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395791"/>
              </p:ext>
            </p:extLst>
          </p:nvPr>
        </p:nvGraphicFramePr>
        <p:xfrm>
          <a:off x="7058025" y="1525588"/>
          <a:ext cx="34020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92" name="Equation" r:id="rId3" imgW="888840" imgH="469800" progId="Equation.DSMT4">
                  <p:embed/>
                </p:oleObj>
              </mc:Choice>
              <mc:Fallback>
                <p:oleObj name="Equation" r:id="rId3" imgW="888840" imgH="46980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1525588"/>
                        <a:ext cx="340201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29871"/>
            <a:ext cx="4369758" cy="4293657"/>
          </a:xfrm>
          <a:prstGeom prst="rect">
            <a:avLst/>
          </a:prstGeom>
        </p:spPr>
      </p:pic>
      <p:graphicFrame>
        <p:nvGraphicFramePr>
          <p:cNvPr id="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282071"/>
              </p:ext>
            </p:extLst>
          </p:nvPr>
        </p:nvGraphicFramePr>
        <p:xfrm>
          <a:off x="7058025" y="3771900"/>
          <a:ext cx="175101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93" name="Equation" r:id="rId6" imgW="457200" imgH="457200" progId="Equation.DSMT4">
                  <p:embed/>
                </p:oleObj>
              </mc:Choice>
              <mc:Fallback>
                <p:oleObj name="Equation" r:id="rId6" imgW="457200" imgH="45720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3771900"/>
                        <a:ext cx="175101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9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395791"/>
              </p:ext>
            </p:extLst>
          </p:nvPr>
        </p:nvGraphicFramePr>
        <p:xfrm>
          <a:off x="7058025" y="1525588"/>
          <a:ext cx="34020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16" name="Equation" r:id="rId3" imgW="888840" imgH="469800" progId="Equation.DSMT4">
                  <p:embed/>
                </p:oleObj>
              </mc:Choice>
              <mc:Fallback>
                <p:oleObj name="Equation" r:id="rId3" imgW="888840" imgH="46980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1525588"/>
                        <a:ext cx="340201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29871"/>
            <a:ext cx="4369758" cy="4293657"/>
          </a:xfrm>
          <a:prstGeom prst="rect">
            <a:avLst/>
          </a:prstGeom>
        </p:spPr>
      </p:pic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565808"/>
              </p:ext>
            </p:extLst>
          </p:nvPr>
        </p:nvGraphicFramePr>
        <p:xfrm>
          <a:off x="7065963" y="3762375"/>
          <a:ext cx="3741737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17" name="Equation" r:id="rId6" imgW="977760" imgH="482400" progId="Equation.DSMT4">
                  <p:embed/>
                </p:oleObj>
              </mc:Choice>
              <mc:Fallback>
                <p:oleObj name="Equation" r:id="rId6" imgW="977760" imgH="482400" progId="Equation.DSMT4">
                  <p:embed/>
                  <p:pic>
                    <p:nvPicPr>
                      <p:cNvPr id="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3" y="3762375"/>
                        <a:ext cx="3741737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6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80082"/>
              </p:ext>
            </p:extLst>
          </p:nvPr>
        </p:nvGraphicFramePr>
        <p:xfrm>
          <a:off x="5265232" y="1125802"/>
          <a:ext cx="640339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8" name="Equation" r:id="rId4" imgW="1841400" imgH="241200" progId="Equation.DSMT4">
                  <p:embed/>
                </p:oleObj>
              </mc:Choice>
              <mc:Fallback>
                <p:oleObj name="Equation" r:id="rId4" imgW="1841400" imgH="2412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2" y="1125802"/>
                        <a:ext cx="640339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363585"/>
              </p:ext>
            </p:extLst>
          </p:nvPr>
        </p:nvGraphicFramePr>
        <p:xfrm>
          <a:off x="6491286" y="2337064"/>
          <a:ext cx="4256087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9" name="Equation" r:id="rId6" imgW="1346040" imgH="1244520" progId="Equation.DSMT4">
                  <p:embed/>
                </p:oleObj>
              </mc:Choice>
              <mc:Fallback>
                <p:oleObj name="Equation" r:id="rId6" imgW="1346040" imgH="124452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6" y="2337064"/>
                        <a:ext cx="4256087" cy="394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7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80082"/>
              </p:ext>
            </p:extLst>
          </p:nvPr>
        </p:nvGraphicFramePr>
        <p:xfrm>
          <a:off x="5265232" y="1125802"/>
          <a:ext cx="640339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82" name="Equation" r:id="rId4" imgW="1841400" imgH="241200" progId="Equation.DSMT4">
                  <p:embed/>
                </p:oleObj>
              </mc:Choice>
              <mc:Fallback>
                <p:oleObj name="Equation" r:id="rId4" imgW="1841400" imgH="2412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2" y="1125802"/>
                        <a:ext cx="640339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97836"/>
              </p:ext>
            </p:extLst>
          </p:nvPr>
        </p:nvGraphicFramePr>
        <p:xfrm>
          <a:off x="5265232" y="2239963"/>
          <a:ext cx="36210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83"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2" y="2239963"/>
                        <a:ext cx="362108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3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80082"/>
              </p:ext>
            </p:extLst>
          </p:nvPr>
        </p:nvGraphicFramePr>
        <p:xfrm>
          <a:off x="5265232" y="1125802"/>
          <a:ext cx="640339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38" name="Equation" r:id="rId4" imgW="1841400" imgH="241200" progId="Equation.DSMT4">
                  <p:embed/>
                </p:oleObj>
              </mc:Choice>
              <mc:Fallback>
                <p:oleObj name="Equation" r:id="rId4" imgW="1841400" imgH="2412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2" y="1125802"/>
                        <a:ext cx="640339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97836"/>
              </p:ext>
            </p:extLst>
          </p:nvPr>
        </p:nvGraphicFramePr>
        <p:xfrm>
          <a:off x="5265232" y="2239963"/>
          <a:ext cx="36210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39"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2" y="2239963"/>
                        <a:ext cx="362108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ctor recto 3"/>
          <p:cNvCxnSpPr/>
          <p:nvPr/>
        </p:nvCxnSpPr>
        <p:spPr>
          <a:xfrm>
            <a:off x="5119914" y="3350984"/>
            <a:ext cx="67183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9024"/>
              </p:ext>
            </p:extLst>
          </p:nvPr>
        </p:nvGraphicFramePr>
        <p:xfrm>
          <a:off x="7494817" y="3494826"/>
          <a:ext cx="3409863" cy="122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40" name="Equation" r:id="rId8" imgW="495000" imgH="177480" progId="Equation.DSMT4">
                  <p:embed/>
                </p:oleObj>
              </mc:Choice>
              <mc:Fallback>
                <p:oleObj name="Equation" r:id="rId8" imgW="495000" imgH="177480" progId="Equation.DSMT4">
                  <p:embed/>
                  <p:pic>
                    <p:nvPicPr>
                      <p:cNvPr id="8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817" y="3494826"/>
                        <a:ext cx="3409863" cy="1223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ángulo 12"/>
          <p:cNvSpPr/>
          <p:nvPr/>
        </p:nvSpPr>
        <p:spPr>
          <a:xfrm>
            <a:off x="7596415" y="4798471"/>
            <a:ext cx="39561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/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Esfuerzo (</a:t>
            </a:r>
            <a:r>
              <a:rPr lang="el-GR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σ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pPr indent="-457200" algn="just"/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Deformación (</a:t>
            </a:r>
            <a:r>
              <a:rPr lang="el-GR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ε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pPr indent="-457200" algn="just"/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Modulo Young (E)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149121" y="4509632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1. Definición</a:t>
            </a:r>
            <a:endParaRPr lang="es-CO" sz="4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70467" y="1817788"/>
            <a:ext cx="10709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La </a:t>
            </a:r>
            <a:r>
              <a:rPr lang="es-CO" sz="3600" dirty="0"/>
              <a:t>presión </a:t>
            </a:r>
            <a:r>
              <a:rPr lang="es-CO" sz="3600" i="1" u="sng" dirty="0"/>
              <a:t>escalar</a:t>
            </a:r>
            <a:r>
              <a:rPr lang="es-CO" sz="3600" dirty="0"/>
              <a:t> se define como la magnitud de la fuerza normal por unidad de área </a:t>
            </a:r>
            <a:r>
              <a:rPr lang="es-CO" sz="3600" dirty="0" smtClean="0"/>
              <a:t>superficial </a:t>
            </a:r>
            <a:r>
              <a:rPr lang="es-CO" sz="3600" dirty="0" smtClean="0">
                <a:solidFill>
                  <a:srgbClr val="FF0000"/>
                </a:solidFill>
              </a:rPr>
              <a:t>(</a:t>
            </a:r>
            <a:r>
              <a:rPr lang="es-CO" sz="3600" i="1" dirty="0">
                <a:solidFill>
                  <a:srgbClr val="FF0000"/>
                </a:solidFill>
              </a:rPr>
              <a:t>Fuerza por unidad de superficie</a:t>
            </a:r>
            <a:r>
              <a:rPr lang="es-CO" sz="3600" dirty="0" smtClean="0">
                <a:solidFill>
                  <a:srgbClr val="FF0000"/>
                </a:solidFill>
              </a:rPr>
              <a:t>) </a:t>
            </a:r>
            <a:endParaRPr lang="es-CO" sz="3600" dirty="0">
              <a:solidFill>
                <a:srgbClr val="FF0000"/>
              </a:solidFill>
            </a:endParaRP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342545"/>
              </p:ext>
            </p:extLst>
          </p:nvPr>
        </p:nvGraphicFramePr>
        <p:xfrm>
          <a:off x="5427266" y="3940230"/>
          <a:ext cx="5216089" cy="204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3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266" y="3940230"/>
                        <a:ext cx="5216089" cy="2048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5576552" y="5834130"/>
            <a:ext cx="284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i="1" dirty="0" smtClean="0">
                <a:solidFill>
                  <a:srgbClr val="FF0000"/>
                </a:solidFill>
              </a:rPr>
              <a:t>¿Unidades?</a:t>
            </a:r>
            <a:endParaRPr lang="es-CO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80082"/>
              </p:ext>
            </p:extLst>
          </p:nvPr>
        </p:nvGraphicFramePr>
        <p:xfrm>
          <a:off x="5265232" y="1125802"/>
          <a:ext cx="640339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72" name="Equation" r:id="rId4" imgW="1841400" imgH="241200" progId="Equation.DSMT4">
                  <p:embed/>
                </p:oleObj>
              </mc:Choice>
              <mc:Fallback>
                <p:oleObj name="Equation" r:id="rId4" imgW="1841400" imgH="2412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2" y="1125802"/>
                        <a:ext cx="640339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97836"/>
              </p:ext>
            </p:extLst>
          </p:nvPr>
        </p:nvGraphicFramePr>
        <p:xfrm>
          <a:off x="5265232" y="2239963"/>
          <a:ext cx="36210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73"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2" y="2239963"/>
                        <a:ext cx="362108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ctor recto 3"/>
          <p:cNvCxnSpPr/>
          <p:nvPr/>
        </p:nvCxnSpPr>
        <p:spPr>
          <a:xfrm>
            <a:off x="5119914" y="3350984"/>
            <a:ext cx="67183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149121" y="4509632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796189"/>
              </p:ext>
            </p:extLst>
          </p:nvPr>
        </p:nvGraphicFramePr>
        <p:xfrm>
          <a:off x="6676787" y="4071014"/>
          <a:ext cx="5456519" cy="183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74" name="Equation" r:id="rId8" imgW="1320480" imgH="444240" progId="Equation.DSMT4">
                  <p:embed/>
                </p:oleObj>
              </mc:Choice>
              <mc:Fallback>
                <p:oleObj name="Equation" r:id="rId8" imgW="1320480" imgH="44424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787" y="4071014"/>
                        <a:ext cx="5456519" cy="1836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9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80082"/>
              </p:ext>
            </p:extLst>
          </p:nvPr>
        </p:nvGraphicFramePr>
        <p:xfrm>
          <a:off x="5265232" y="1125802"/>
          <a:ext cx="640339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92" name="Equation" r:id="rId4" imgW="1841400" imgH="241200" progId="Equation.DSMT4">
                  <p:embed/>
                </p:oleObj>
              </mc:Choice>
              <mc:Fallback>
                <p:oleObj name="Equation" r:id="rId4" imgW="1841400" imgH="2412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2" y="1125802"/>
                        <a:ext cx="640339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97836"/>
              </p:ext>
            </p:extLst>
          </p:nvPr>
        </p:nvGraphicFramePr>
        <p:xfrm>
          <a:off x="5265232" y="2239963"/>
          <a:ext cx="36210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93"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2" y="2239963"/>
                        <a:ext cx="362108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ctor recto 3"/>
          <p:cNvCxnSpPr/>
          <p:nvPr/>
        </p:nvCxnSpPr>
        <p:spPr>
          <a:xfrm>
            <a:off x="5119914" y="3350984"/>
            <a:ext cx="67183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149121" y="4509632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602106"/>
              </p:ext>
            </p:extLst>
          </p:nvPr>
        </p:nvGraphicFramePr>
        <p:xfrm>
          <a:off x="6676787" y="4071014"/>
          <a:ext cx="5456519" cy="183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94" name="Equation" r:id="rId8" imgW="1320480" imgH="444240" progId="Equation.DSMT4">
                  <p:embed/>
                </p:oleObj>
              </mc:Choice>
              <mc:Fallback>
                <p:oleObj name="Equation" r:id="rId8" imgW="1320480" imgH="44424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787" y="4071014"/>
                        <a:ext cx="5456519" cy="1836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86699"/>
              </p:ext>
            </p:extLst>
          </p:nvPr>
        </p:nvGraphicFramePr>
        <p:xfrm>
          <a:off x="7554392" y="6016211"/>
          <a:ext cx="2826795" cy="717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95" name="Equation" r:id="rId10" imgW="799920" imgH="203040" progId="Equation.DSMT4">
                  <p:embed/>
                </p:oleObj>
              </mc:Choice>
              <mc:Fallback>
                <p:oleObj name="Equation" r:id="rId10" imgW="799920" imgH="20304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392" y="6016211"/>
                        <a:ext cx="2826795" cy="717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9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80082"/>
              </p:ext>
            </p:extLst>
          </p:nvPr>
        </p:nvGraphicFramePr>
        <p:xfrm>
          <a:off x="5265232" y="1125802"/>
          <a:ext cx="640339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34" name="Equation" r:id="rId4" imgW="1841400" imgH="241200" progId="Equation.DSMT4">
                  <p:embed/>
                </p:oleObj>
              </mc:Choice>
              <mc:Fallback>
                <p:oleObj name="Equation" r:id="rId4" imgW="1841400" imgH="2412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2" y="1125802"/>
                        <a:ext cx="640339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97836"/>
              </p:ext>
            </p:extLst>
          </p:nvPr>
        </p:nvGraphicFramePr>
        <p:xfrm>
          <a:off x="5265232" y="2239963"/>
          <a:ext cx="36210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35"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2" y="2239963"/>
                        <a:ext cx="362108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ctor recto 3"/>
          <p:cNvCxnSpPr/>
          <p:nvPr/>
        </p:nvCxnSpPr>
        <p:spPr>
          <a:xfrm>
            <a:off x="5119914" y="3350984"/>
            <a:ext cx="67183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149121" y="4509632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88666"/>
              </p:ext>
            </p:extLst>
          </p:nvPr>
        </p:nvGraphicFramePr>
        <p:xfrm>
          <a:off x="6676787" y="4071014"/>
          <a:ext cx="5456519" cy="183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36" name="Equation" r:id="rId8" imgW="1320480" imgH="444240" progId="Equation.DSMT4">
                  <p:embed/>
                </p:oleObj>
              </mc:Choice>
              <mc:Fallback>
                <p:oleObj name="Equation" r:id="rId8" imgW="1320480" imgH="44424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787" y="4071014"/>
                        <a:ext cx="5456519" cy="1836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828586"/>
              </p:ext>
            </p:extLst>
          </p:nvPr>
        </p:nvGraphicFramePr>
        <p:xfrm>
          <a:off x="7129463" y="6016625"/>
          <a:ext cx="367823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37" name="Equation" r:id="rId10" imgW="1041120" imgH="203040" progId="Equation.DSMT4">
                  <p:embed/>
                </p:oleObj>
              </mc:Choice>
              <mc:Fallback>
                <p:oleObj name="Equation" r:id="rId10" imgW="1041120" imgH="203040" progId="Equation.DSMT4">
                  <p:embed/>
                  <p:pic>
                    <p:nvPicPr>
                      <p:cNvPr id="12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463" y="6016625"/>
                        <a:ext cx="367823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9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80082"/>
              </p:ext>
            </p:extLst>
          </p:nvPr>
        </p:nvGraphicFramePr>
        <p:xfrm>
          <a:off x="5265232" y="1125802"/>
          <a:ext cx="640339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20" name="Equation" r:id="rId4" imgW="1841400" imgH="241200" progId="Equation.DSMT4">
                  <p:embed/>
                </p:oleObj>
              </mc:Choice>
              <mc:Fallback>
                <p:oleObj name="Equation" r:id="rId4" imgW="1841400" imgH="24120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2" y="1125802"/>
                        <a:ext cx="640339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97836"/>
              </p:ext>
            </p:extLst>
          </p:nvPr>
        </p:nvGraphicFramePr>
        <p:xfrm>
          <a:off x="5265232" y="2239963"/>
          <a:ext cx="36210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21"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2" y="2239963"/>
                        <a:ext cx="362108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Conector recto 3"/>
          <p:cNvCxnSpPr/>
          <p:nvPr/>
        </p:nvCxnSpPr>
        <p:spPr>
          <a:xfrm>
            <a:off x="5119914" y="3350984"/>
            <a:ext cx="67183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149121" y="4509632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780933"/>
              </p:ext>
            </p:extLst>
          </p:nvPr>
        </p:nvGraphicFramePr>
        <p:xfrm>
          <a:off x="7263270" y="4059013"/>
          <a:ext cx="3935412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22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270" y="4059013"/>
                        <a:ext cx="3935412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3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49121" y="1272950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78329"/>
              </p:ext>
            </p:extLst>
          </p:nvPr>
        </p:nvGraphicFramePr>
        <p:xfrm>
          <a:off x="7263270" y="822331"/>
          <a:ext cx="3935412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06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270" y="822331"/>
                        <a:ext cx="3935412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561332"/>
              </p:ext>
            </p:extLst>
          </p:nvPr>
        </p:nvGraphicFramePr>
        <p:xfrm>
          <a:off x="6256655" y="2888661"/>
          <a:ext cx="3775075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07" name="Equation" r:id="rId6" imgW="1193760" imgH="939600" progId="Equation.DSMT4">
                  <p:embed/>
                </p:oleObj>
              </mc:Choice>
              <mc:Fallback>
                <p:oleObj name="Equation" r:id="rId6" imgW="1193760" imgH="9396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655" y="2888661"/>
                        <a:ext cx="3775075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3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49121" y="1272950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78329"/>
              </p:ext>
            </p:extLst>
          </p:nvPr>
        </p:nvGraphicFramePr>
        <p:xfrm>
          <a:off x="7263270" y="822331"/>
          <a:ext cx="3935412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28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270" y="822331"/>
                        <a:ext cx="3935412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678006"/>
              </p:ext>
            </p:extLst>
          </p:nvPr>
        </p:nvGraphicFramePr>
        <p:xfrm>
          <a:off x="6256338" y="2849563"/>
          <a:ext cx="377507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29" name="Equation" r:id="rId6" imgW="1193760" imgH="965160" progId="Equation.DSMT4">
                  <p:embed/>
                </p:oleObj>
              </mc:Choice>
              <mc:Fallback>
                <p:oleObj name="Equation" r:id="rId6" imgW="1193760" imgH="96516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2849563"/>
                        <a:ext cx="3775075" cy="305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/>
          <p:cNvSpPr/>
          <p:nvPr/>
        </p:nvSpPr>
        <p:spPr>
          <a:xfrm>
            <a:off x="8126569" y="4262907"/>
            <a:ext cx="3227231" cy="240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Corregir área transversal, es pi sin el 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185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49121" y="1272950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78329"/>
              </p:ext>
            </p:extLst>
          </p:nvPr>
        </p:nvGraphicFramePr>
        <p:xfrm>
          <a:off x="7263270" y="822331"/>
          <a:ext cx="3935412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52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270" y="822331"/>
                        <a:ext cx="3935412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468922"/>
              </p:ext>
            </p:extLst>
          </p:nvPr>
        </p:nvGraphicFramePr>
        <p:xfrm>
          <a:off x="6260190" y="2878591"/>
          <a:ext cx="4057650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53" name="Equation" r:id="rId6" imgW="1282680" imgH="965160" progId="Equation.DSMT4">
                  <p:embed/>
                </p:oleObj>
              </mc:Choice>
              <mc:Fallback>
                <p:oleObj name="Equation" r:id="rId6" imgW="1282680" imgH="96516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190" y="2878591"/>
                        <a:ext cx="4057650" cy="305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7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49121" y="1272950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78329"/>
              </p:ext>
            </p:extLst>
          </p:nvPr>
        </p:nvGraphicFramePr>
        <p:xfrm>
          <a:off x="7263270" y="822331"/>
          <a:ext cx="3935412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4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270" y="822331"/>
                        <a:ext cx="3935412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784218"/>
              </p:ext>
            </p:extLst>
          </p:nvPr>
        </p:nvGraphicFramePr>
        <p:xfrm>
          <a:off x="6259513" y="2878138"/>
          <a:ext cx="4057650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5" name="Equation" r:id="rId6" imgW="1282680" imgH="965160" progId="Equation.DSMT4">
                  <p:embed/>
                </p:oleObj>
              </mc:Choice>
              <mc:Fallback>
                <p:oleObj name="Equation" r:id="rId6" imgW="1282680" imgH="965160" progId="Equation.DSMT4">
                  <p:embed/>
                  <p:pic>
                    <p:nvPicPr>
                      <p:cNvPr id="12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2878138"/>
                        <a:ext cx="4057650" cy="305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2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49121" y="1272950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78329"/>
              </p:ext>
            </p:extLst>
          </p:nvPr>
        </p:nvGraphicFramePr>
        <p:xfrm>
          <a:off x="7263270" y="822331"/>
          <a:ext cx="3935412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6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270" y="822331"/>
                        <a:ext cx="3935412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55894"/>
              </p:ext>
            </p:extLst>
          </p:nvPr>
        </p:nvGraphicFramePr>
        <p:xfrm>
          <a:off x="7035800" y="2844802"/>
          <a:ext cx="26511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7" name="Equation" r:id="rId6" imgW="838080" imgH="177480" progId="Equation.DSMT4">
                  <p:embed/>
                </p:oleObj>
              </mc:Choice>
              <mc:Fallback>
                <p:oleObj name="Equation" r:id="rId6" imgW="838080" imgH="177480" progId="Equation.DSMT4">
                  <p:embed/>
                  <p:pic>
                    <p:nvPicPr>
                      <p:cNvPr id="12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844802"/>
                        <a:ext cx="26511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5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49121" y="1272950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78329"/>
              </p:ext>
            </p:extLst>
          </p:nvPr>
        </p:nvGraphicFramePr>
        <p:xfrm>
          <a:off x="7263270" y="822331"/>
          <a:ext cx="3935412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55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270" y="822331"/>
                        <a:ext cx="3935412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55894"/>
              </p:ext>
            </p:extLst>
          </p:nvPr>
        </p:nvGraphicFramePr>
        <p:xfrm>
          <a:off x="7035800" y="2844802"/>
          <a:ext cx="26511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56" name="Equation" r:id="rId6" imgW="838080" imgH="177480" progId="Equation.DSMT4">
                  <p:embed/>
                </p:oleObj>
              </mc:Choice>
              <mc:Fallback>
                <p:oleObj name="Equation" r:id="rId6" imgW="838080" imgH="177480" progId="Equation.DSMT4">
                  <p:embed/>
                  <p:pic>
                    <p:nvPicPr>
                      <p:cNvPr id="12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844802"/>
                        <a:ext cx="26511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90877"/>
              </p:ext>
            </p:extLst>
          </p:nvPr>
        </p:nvGraphicFramePr>
        <p:xfrm>
          <a:off x="7096124" y="3702953"/>
          <a:ext cx="25304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57" name="Equation" r:id="rId8" imgW="799920" imgH="431640" progId="Equation.DSMT4">
                  <p:embed/>
                </p:oleObj>
              </mc:Choice>
              <mc:Fallback>
                <p:oleObj name="Equation" r:id="rId8" imgW="799920" imgH="43164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4" y="3702953"/>
                        <a:ext cx="25304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5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1. Definición</a:t>
            </a:r>
            <a:endParaRPr lang="es-CO" sz="4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70467" y="1817788"/>
            <a:ext cx="10709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La </a:t>
            </a:r>
            <a:r>
              <a:rPr lang="es-CO" sz="3600" dirty="0"/>
              <a:t>presión </a:t>
            </a:r>
            <a:r>
              <a:rPr lang="es-CO" sz="3600" i="1" u="sng" dirty="0"/>
              <a:t>escalar</a:t>
            </a:r>
            <a:r>
              <a:rPr lang="es-CO" sz="3600" dirty="0"/>
              <a:t> se define como la magnitud de la fuerza normal por unidad de área </a:t>
            </a:r>
            <a:r>
              <a:rPr lang="es-CO" sz="3600" dirty="0" smtClean="0"/>
              <a:t>superficial </a:t>
            </a:r>
            <a:r>
              <a:rPr lang="es-CO" sz="3600" dirty="0" smtClean="0">
                <a:solidFill>
                  <a:srgbClr val="FF0000"/>
                </a:solidFill>
              </a:rPr>
              <a:t>(</a:t>
            </a:r>
            <a:r>
              <a:rPr lang="es-CO" sz="3600" i="1" dirty="0">
                <a:solidFill>
                  <a:srgbClr val="FF0000"/>
                </a:solidFill>
              </a:rPr>
              <a:t>Fuerza por unidad de superficie</a:t>
            </a:r>
            <a:r>
              <a:rPr lang="es-CO" sz="3600" dirty="0" smtClean="0">
                <a:solidFill>
                  <a:srgbClr val="FF0000"/>
                </a:solidFill>
              </a:rPr>
              <a:t>) </a:t>
            </a:r>
            <a:endParaRPr lang="es-CO" sz="3600" dirty="0">
              <a:solidFill>
                <a:srgbClr val="FF0000"/>
              </a:solidFill>
            </a:endParaRPr>
          </a:p>
        </p:txBody>
      </p:sp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28779"/>
              </p:ext>
            </p:extLst>
          </p:nvPr>
        </p:nvGraphicFramePr>
        <p:xfrm>
          <a:off x="5427663" y="3841750"/>
          <a:ext cx="5214937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72" name="Equation" r:id="rId3" imgW="1002960" imgH="431640" progId="Equation.DSMT4">
                  <p:embed/>
                </p:oleObj>
              </mc:Choice>
              <mc:Fallback>
                <p:oleObj name="Equation" r:id="rId3" imgW="1002960" imgH="43164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3841750"/>
                        <a:ext cx="5214937" cy="224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0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49121" y="1272950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78329"/>
              </p:ext>
            </p:extLst>
          </p:nvPr>
        </p:nvGraphicFramePr>
        <p:xfrm>
          <a:off x="7263270" y="822331"/>
          <a:ext cx="3935412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79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270" y="822331"/>
                        <a:ext cx="3935412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55894"/>
              </p:ext>
            </p:extLst>
          </p:nvPr>
        </p:nvGraphicFramePr>
        <p:xfrm>
          <a:off x="7035800" y="2844802"/>
          <a:ext cx="26511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80" name="Equation" r:id="rId6" imgW="838080" imgH="177480" progId="Equation.DSMT4">
                  <p:embed/>
                </p:oleObj>
              </mc:Choice>
              <mc:Fallback>
                <p:oleObj name="Equation" r:id="rId6" imgW="838080" imgH="177480" progId="Equation.DSMT4">
                  <p:embed/>
                  <p:pic>
                    <p:nvPicPr>
                      <p:cNvPr id="12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844802"/>
                        <a:ext cx="26511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677006"/>
              </p:ext>
            </p:extLst>
          </p:nvPr>
        </p:nvGraphicFramePr>
        <p:xfrm>
          <a:off x="6654800" y="3663950"/>
          <a:ext cx="3414713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81" name="Equation" r:id="rId8" imgW="1079280" imgH="457200" progId="Equation.DSMT4">
                  <p:embed/>
                </p:oleObj>
              </mc:Choice>
              <mc:Fallback>
                <p:oleObj name="Equation" r:id="rId8" imgW="1079280" imgH="457200" progId="Equation.DSMT4">
                  <p:embed/>
                  <p:pic>
                    <p:nvPicPr>
                      <p:cNvPr id="9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3663950"/>
                        <a:ext cx="3414713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3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49121" y="1272950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78329"/>
              </p:ext>
            </p:extLst>
          </p:nvPr>
        </p:nvGraphicFramePr>
        <p:xfrm>
          <a:off x="7263270" y="822331"/>
          <a:ext cx="3935412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03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270" y="822331"/>
                        <a:ext cx="3935412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55894"/>
              </p:ext>
            </p:extLst>
          </p:nvPr>
        </p:nvGraphicFramePr>
        <p:xfrm>
          <a:off x="7035800" y="2844802"/>
          <a:ext cx="26511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04" name="Equation" r:id="rId6" imgW="838080" imgH="177480" progId="Equation.DSMT4">
                  <p:embed/>
                </p:oleObj>
              </mc:Choice>
              <mc:Fallback>
                <p:oleObj name="Equation" r:id="rId6" imgW="838080" imgH="177480" progId="Equation.DSMT4">
                  <p:embed/>
                  <p:pic>
                    <p:nvPicPr>
                      <p:cNvPr id="12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844802"/>
                        <a:ext cx="26511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925023"/>
              </p:ext>
            </p:extLst>
          </p:nvPr>
        </p:nvGraphicFramePr>
        <p:xfrm>
          <a:off x="6631893" y="3955596"/>
          <a:ext cx="35750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05" name="Equation" r:id="rId8" imgW="1130040" imgH="253800" progId="Equation.DSMT4">
                  <p:embed/>
                </p:oleObj>
              </mc:Choice>
              <mc:Fallback>
                <p:oleObj name="Equation" r:id="rId8" imgW="1130040" imgH="253800" progId="Equation.DSMT4">
                  <p:embed/>
                  <p:pic>
                    <p:nvPicPr>
                      <p:cNvPr id="1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1893" y="3955596"/>
                        <a:ext cx="35750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2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49121" y="1272950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78329"/>
              </p:ext>
            </p:extLst>
          </p:nvPr>
        </p:nvGraphicFramePr>
        <p:xfrm>
          <a:off x="7263270" y="822331"/>
          <a:ext cx="3935412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24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270" y="822331"/>
                        <a:ext cx="3935412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455894"/>
              </p:ext>
            </p:extLst>
          </p:nvPr>
        </p:nvGraphicFramePr>
        <p:xfrm>
          <a:off x="7035800" y="2844802"/>
          <a:ext cx="26511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25" name="Equation" r:id="rId6" imgW="838080" imgH="177480" progId="Equation.DSMT4">
                  <p:embed/>
                </p:oleObj>
              </mc:Choice>
              <mc:Fallback>
                <p:oleObj name="Equation" r:id="rId6" imgW="838080" imgH="177480" progId="Equation.DSMT4">
                  <p:embed/>
                  <p:pic>
                    <p:nvPicPr>
                      <p:cNvPr id="12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844802"/>
                        <a:ext cx="26511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654388"/>
              </p:ext>
            </p:extLst>
          </p:nvPr>
        </p:nvGraphicFramePr>
        <p:xfrm>
          <a:off x="6751638" y="3956050"/>
          <a:ext cx="33353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26" name="Equation" r:id="rId8" imgW="1054080" imgH="253800" progId="Equation.DSMT4">
                  <p:embed/>
                </p:oleObj>
              </mc:Choice>
              <mc:Fallback>
                <p:oleObj name="Equation" r:id="rId8" imgW="1054080" imgH="253800" progId="Equation.DSMT4">
                  <p:embed/>
                  <p:pic>
                    <p:nvPicPr>
                      <p:cNvPr id="15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8" y="3956050"/>
                        <a:ext cx="33353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6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49121" y="1272950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78329"/>
              </p:ext>
            </p:extLst>
          </p:nvPr>
        </p:nvGraphicFramePr>
        <p:xfrm>
          <a:off x="7263270" y="822331"/>
          <a:ext cx="3935412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78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270" y="822331"/>
                        <a:ext cx="3935412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145609"/>
              </p:ext>
            </p:extLst>
          </p:nvPr>
        </p:nvGraphicFramePr>
        <p:xfrm>
          <a:off x="6256655" y="2598513"/>
          <a:ext cx="3776662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79" name="Equation" r:id="rId6" imgW="1193760" imgH="990360" progId="Equation.DSMT4">
                  <p:embed/>
                </p:oleObj>
              </mc:Choice>
              <mc:Fallback>
                <p:oleObj name="Equation" r:id="rId6" imgW="1193760" imgH="990360" progId="Equation.DSMT4">
                  <p:embed/>
                  <p:pic>
                    <p:nvPicPr>
                      <p:cNvPr id="12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655" y="2598513"/>
                        <a:ext cx="3776662" cy="313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743037"/>
              </p:ext>
            </p:extLst>
          </p:nvPr>
        </p:nvGraphicFramePr>
        <p:xfrm>
          <a:off x="5265233" y="5975039"/>
          <a:ext cx="31321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80" name="Equation" r:id="rId8" imgW="990360" imgH="228600" progId="Equation.DSMT4">
                  <p:embed/>
                </p:oleObj>
              </mc:Choice>
              <mc:Fallback>
                <p:oleObj name="Equation" r:id="rId8" imgW="990360" imgH="228600" progId="Equation.DSMT4">
                  <p:embed/>
                  <p:pic>
                    <p:nvPicPr>
                      <p:cNvPr id="12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33" y="5975039"/>
                        <a:ext cx="31321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943699"/>
              </p:ext>
            </p:extLst>
          </p:nvPr>
        </p:nvGraphicFramePr>
        <p:xfrm>
          <a:off x="8661984" y="6004067"/>
          <a:ext cx="3291897" cy="72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81" name="Equation" r:id="rId10" imgW="1041120" imgH="228600" progId="Equation.DSMT4">
                  <p:embed/>
                </p:oleObj>
              </mc:Choice>
              <mc:Fallback>
                <p:oleObj name="Equation" r:id="rId10" imgW="1041120" imgH="228600" progId="Equation.DSMT4">
                  <p:embed/>
                  <p:pic>
                    <p:nvPicPr>
                      <p:cNvPr id="7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1984" y="6004067"/>
                        <a:ext cx="3291897" cy="724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3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16377"/>
            <a:ext cx="4369758" cy="429365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49121" y="1272950"/>
            <a:ext cx="221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u="sng" dirty="0" smtClean="0"/>
              <a:t>Galga</a:t>
            </a:r>
            <a:endParaRPr lang="es-CO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78329"/>
              </p:ext>
            </p:extLst>
          </p:nvPr>
        </p:nvGraphicFramePr>
        <p:xfrm>
          <a:off x="7263270" y="822331"/>
          <a:ext cx="3935412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2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270" y="822331"/>
                        <a:ext cx="3935412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838879"/>
              </p:ext>
            </p:extLst>
          </p:nvPr>
        </p:nvGraphicFramePr>
        <p:xfrm>
          <a:off x="7315200" y="3340100"/>
          <a:ext cx="38306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3" name="Equation" r:id="rId6" imgW="927000" imgH="203040" progId="Equation.DSMT4">
                  <p:embed/>
                </p:oleObj>
              </mc:Choice>
              <mc:Fallback>
                <p:oleObj name="Equation" r:id="rId6" imgW="927000" imgH="203040" progId="Equation.DSMT4">
                  <p:embed/>
                  <p:pic>
                    <p:nvPicPr>
                      <p:cNvPr id="1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340100"/>
                        <a:ext cx="383063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6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741452"/>
            <a:ext cx="10515600" cy="2195543"/>
          </a:xfrm>
        </p:spPr>
        <p:txBody>
          <a:bodyPr/>
          <a:lstStyle/>
          <a:p>
            <a:r>
              <a:rPr lang="es-CO" b="1" u="sng" dirty="0" smtClean="0"/>
              <a:t>TRANSDUCTORES DE PRESIÓN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3400023" y="3810197"/>
            <a:ext cx="7830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Transductores de deformación elástica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Transductores electromecánicos</a:t>
            </a:r>
          </a:p>
        </p:txBody>
      </p:sp>
    </p:spTree>
    <p:extLst>
      <p:ext uri="{BB962C8B-B14F-4D97-AF65-F5344CB8AC3E}">
        <p14:creationId xmlns:p14="http://schemas.microsoft.com/office/powerpoint/2010/main" val="28989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</a:rPr>
              <a:t>1. </a:t>
            </a:r>
            <a:r>
              <a:rPr lang="es-CO" sz="4800" b="1" dirty="0">
                <a:solidFill>
                  <a:srgbClr val="FF0000"/>
                </a:solidFill>
              </a:rPr>
              <a:t>Transductores de deformación elástica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046607" y="2161702"/>
            <a:ext cx="7830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Tubo de Bourdon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/>
              <a:t>Transductor de presión en espiral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/>
              <a:t>Transductor de presión helicoidal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/>
              <a:t>Transductor de presión en fuelle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/>
              <a:t>Transductor de presión doble fuelle o doble diafragma</a:t>
            </a:r>
          </a:p>
        </p:txBody>
      </p:sp>
    </p:spTree>
    <p:extLst>
      <p:ext uri="{BB962C8B-B14F-4D97-AF65-F5344CB8AC3E}">
        <p14:creationId xmlns:p14="http://schemas.microsoft.com/office/powerpoint/2010/main" val="13618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4800" b="1" dirty="0"/>
              <a:t>Tubo de Bourdon</a:t>
            </a:r>
          </a:p>
        </p:txBody>
      </p:sp>
    </p:spTree>
    <p:extLst>
      <p:ext uri="{BB962C8B-B14F-4D97-AF65-F5344CB8AC3E}">
        <p14:creationId xmlns:p14="http://schemas.microsoft.com/office/powerpoint/2010/main" val="235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4800" b="1" dirty="0"/>
              <a:t>Tubo de Bourdon</a:t>
            </a:r>
          </a:p>
        </p:txBody>
      </p:sp>
      <p:pic>
        <p:nvPicPr>
          <p:cNvPr id="5" name="Imagen 4"/>
          <p:cNvPicPr/>
          <p:nvPr/>
        </p:nvPicPr>
        <p:blipFill rotWithShape="1">
          <a:blip r:embed="rId2" cstate="print"/>
          <a:srcRect l="8907" t="8618"/>
          <a:stretch/>
        </p:blipFill>
        <p:spPr bwMode="auto">
          <a:xfrm>
            <a:off x="445049" y="1815921"/>
            <a:ext cx="5632645" cy="482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8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4800" b="1" dirty="0"/>
              <a:t>Tubo de Bourdon</a:t>
            </a:r>
          </a:p>
        </p:txBody>
      </p:sp>
      <p:pic>
        <p:nvPicPr>
          <p:cNvPr id="5" name="Imagen 4"/>
          <p:cNvPicPr/>
          <p:nvPr/>
        </p:nvPicPr>
        <p:blipFill rotWithShape="1">
          <a:blip r:embed="rId2" cstate="print"/>
          <a:srcRect l="8907" t="8618"/>
          <a:stretch/>
        </p:blipFill>
        <p:spPr bwMode="auto">
          <a:xfrm>
            <a:off x="445049" y="1815921"/>
            <a:ext cx="5632645" cy="482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400800" y="1957589"/>
                <a:ext cx="5589431" cy="4536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600" b="1" dirty="0" smtClean="0">
                    <a:solidFill>
                      <a:srgbClr val="FF0000"/>
                    </a:solidFill>
                  </a:rPr>
                  <a:t>Características</a:t>
                </a:r>
              </a:p>
              <a:p>
                <a:endParaRPr lang="es-CO" sz="3600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sz="3600" dirty="0"/>
                  <a:t>Mide </a:t>
                </a:r>
                <a:r>
                  <a:rPr lang="es-CO" sz="3600" b="1" dirty="0"/>
                  <a:t>presiones relativas o manométricas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sz="3600" dirty="0" smtClean="0"/>
                  <a:t>Escala </a:t>
                </a:r>
                <a:r>
                  <a:rPr lang="es-CO" sz="3600" dirty="0"/>
                  <a:t>lineal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sz="3600" dirty="0"/>
                  <a:t>Rango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CO" sz="3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CO" sz="3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CO" sz="36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s-CO" sz="3600" dirty="0"/>
                  <a:t> </a:t>
                </a:r>
                <a:r>
                  <a:rPr lang="es-CO" sz="3600" dirty="0" smtClean="0"/>
                  <a:t>Pascales</a:t>
                </a:r>
                <a:endParaRPr lang="es-CO" sz="6000" b="1" dirty="0">
                  <a:solidFill>
                    <a:srgbClr val="FF0000"/>
                  </a:solidFill>
                </a:endParaRPr>
              </a:p>
              <a:p>
                <a:endParaRPr lang="es-CO" sz="3600" b="1" dirty="0" smtClean="0">
                  <a:solidFill>
                    <a:srgbClr val="FF0000"/>
                  </a:solidFill>
                </a:endParaRPr>
              </a:p>
              <a:p>
                <a:endParaRPr lang="es-CO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957589"/>
                <a:ext cx="5589431" cy="4536883"/>
              </a:xfrm>
              <a:prstGeom prst="rect">
                <a:avLst/>
              </a:prstGeom>
              <a:blipFill>
                <a:blip r:embed="rId3"/>
                <a:stretch>
                  <a:fillRect l="-3272" t="-2016" r="-22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7" y="773221"/>
            <a:ext cx="987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1. Definición</a:t>
            </a:r>
            <a:endParaRPr lang="es-CO" sz="4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70467" y="1817788"/>
            <a:ext cx="10709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La </a:t>
            </a:r>
            <a:r>
              <a:rPr lang="es-CO" sz="3600" dirty="0"/>
              <a:t>presión </a:t>
            </a:r>
            <a:r>
              <a:rPr lang="es-CO" sz="3600" i="1" u="sng" dirty="0"/>
              <a:t>escalar</a:t>
            </a:r>
            <a:r>
              <a:rPr lang="es-CO" sz="3600" dirty="0"/>
              <a:t> se define como la magnitud de la fuerza normal por unidad de área </a:t>
            </a:r>
            <a:r>
              <a:rPr lang="es-CO" sz="3600" dirty="0" smtClean="0"/>
              <a:t>superficial </a:t>
            </a:r>
            <a:r>
              <a:rPr lang="es-CO" sz="3600" dirty="0" smtClean="0">
                <a:solidFill>
                  <a:srgbClr val="FF0000"/>
                </a:solidFill>
              </a:rPr>
              <a:t>(</a:t>
            </a:r>
            <a:r>
              <a:rPr lang="es-CO" sz="3600" i="1" dirty="0">
                <a:solidFill>
                  <a:srgbClr val="FF0000"/>
                </a:solidFill>
              </a:rPr>
              <a:t>Fuerza por unidad de superficie</a:t>
            </a:r>
            <a:r>
              <a:rPr lang="es-CO" sz="3600" dirty="0" smtClean="0">
                <a:solidFill>
                  <a:srgbClr val="FF0000"/>
                </a:solidFill>
              </a:rPr>
              <a:t>) </a:t>
            </a:r>
            <a:endParaRPr lang="es-CO" sz="3600" dirty="0">
              <a:solidFill>
                <a:srgbClr val="FF0000"/>
              </a:solidFill>
            </a:endParaRPr>
          </a:p>
        </p:txBody>
      </p:sp>
      <p:pic>
        <p:nvPicPr>
          <p:cNvPr id="260098" name="Picture 2" descr="http://1.bp.blogspot.com/_DVFl8ZPKJso/TSx9J20ruYI/AAAAAAAACDk/zpK6pZ_i5jA/s400/Pascal%2Bequal%2BNewton%2Bper%2Bm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134" y="3028402"/>
            <a:ext cx="4635367" cy="370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31988"/>
              </p:ext>
            </p:extLst>
          </p:nvPr>
        </p:nvGraphicFramePr>
        <p:xfrm>
          <a:off x="416396" y="3921778"/>
          <a:ext cx="6007100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01" name="Equation" r:id="rId4" imgW="1155600" imgH="431640" progId="Equation.DSMT4">
                  <p:embed/>
                </p:oleObj>
              </mc:Choice>
              <mc:Fallback>
                <p:oleObj name="Equation" r:id="rId4" imgW="1155600" imgH="431640" progId="Equation.DSMT4">
                  <p:embed/>
                  <p:pic>
                    <p:nvPicPr>
                      <p:cNvPr id="6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96" y="3921778"/>
                        <a:ext cx="6007100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4800" b="1" dirty="0"/>
              <a:t>Tubo de Bourdon</a:t>
            </a:r>
          </a:p>
        </p:txBody>
      </p:sp>
      <p:pic>
        <p:nvPicPr>
          <p:cNvPr id="6" name="Imagen 5"/>
          <p:cNvPicPr/>
          <p:nvPr/>
        </p:nvPicPr>
        <p:blipFill rotWithShape="1">
          <a:blip r:embed="rId2" cstate="print"/>
          <a:srcRect t="21086"/>
          <a:stretch/>
        </p:blipFill>
        <p:spPr bwMode="auto">
          <a:xfrm>
            <a:off x="1150050" y="2524260"/>
            <a:ext cx="9855287" cy="342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07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es-CO" sz="4800" b="1" dirty="0" smtClean="0"/>
              <a:t>Transductor </a:t>
            </a:r>
            <a:r>
              <a:rPr lang="es-CO" sz="4800" b="1" dirty="0"/>
              <a:t>de presión en </a:t>
            </a:r>
            <a:r>
              <a:rPr lang="es-CO" sz="4800" b="1" dirty="0" smtClean="0"/>
              <a:t>espiral</a:t>
            </a:r>
            <a:endParaRPr lang="es-CO" sz="4800" b="1" dirty="0"/>
          </a:p>
        </p:txBody>
      </p:sp>
      <p:pic>
        <p:nvPicPr>
          <p:cNvPr id="3" name="Imagen 2"/>
          <p:cNvPicPr/>
          <p:nvPr/>
        </p:nvPicPr>
        <p:blipFill rotWithShape="1">
          <a:blip r:embed="rId2" cstate="print"/>
          <a:srcRect l="13335" t="17769" r="17618"/>
          <a:stretch/>
        </p:blipFill>
        <p:spPr bwMode="auto">
          <a:xfrm>
            <a:off x="770466" y="1880315"/>
            <a:ext cx="5096397" cy="462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uadroTexto 4"/>
          <p:cNvSpPr txBox="1"/>
          <p:nvPr/>
        </p:nvSpPr>
        <p:spPr>
          <a:xfrm>
            <a:off x="6400800" y="1957589"/>
            <a:ext cx="55894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rgbClr val="FF0000"/>
                </a:solidFill>
              </a:rPr>
              <a:t>Características</a:t>
            </a:r>
          </a:p>
          <a:p>
            <a:endParaRPr lang="es-CO" sz="3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/>
              <a:t>Mide </a:t>
            </a:r>
            <a:r>
              <a:rPr lang="es-CO" sz="3600" b="1" dirty="0"/>
              <a:t>presiones </a:t>
            </a:r>
            <a:r>
              <a:rPr lang="es-CO" sz="3600" b="1" dirty="0" smtClean="0"/>
              <a:t>relativas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/>
              <a:t>Usado para espacios abiertos</a:t>
            </a:r>
          </a:p>
          <a:p>
            <a:endParaRPr lang="es-CO" sz="3600" b="1" dirty="0" smtClean="0">
              <a:solidFill>
                <a:srgbClr val="FF0000"/>
              </a:solidFill>
            </a:endParaRPr>
          </a:p>
          <a:p>
            <a:endParaRPr lang="es-CO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 startAt="3"/>
            </a:pPr>
            <a:r>
              <a:rPr lang="es-CO" sz="4800" b="1" dirty="0" smtClean="0"/>
              <a:t>Transductor </a:t>
            </a:r>
            <a:r>
              <a:rPr lang="es-CO" sz="4800" b="1" dirty="0"/>
              <a:t>de presión </a:t>
            </a:r>
            <a:r>
              <a:rPr lang="es-CO" sz="4800" b="1" dirty="0" smtClean="0"/>
              <a:t>helicoidal</a:t>
            </a:r>
            <a:endParaRPr lang="es-CO" sz="4800" b="1" dirty="0"/>
          </a:p>
        </p:txBody>
      </p:sp>
      <p:pic>
        <p:nvPicPr>
          <p:cNvPr id="6" name="Imagen 5"/>
          <p:cNvPicPr/>
          <p:nvPr/>
        </p:nvPicPr>
        <p:blipFill rotWithShape="1">
          <a:blip r:embed="rId2" cstate="print"/>
          <a:srcRect t="10760" b="19354"/>
          <a:stretch/>
        </p:blipFill>
        <p:spPr bwMode="auto">
          <a:xfrm>
            <a:off x="1094704" y="1854558"/>
            <a:ext cx="9475486" cy="251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uadroTexto 6"/>
          <p:cNvSpPr txBox="1"/>
          <p:nvPr/>
        </p:nvSpPr>
        <p:spPr>
          <a:xfrm>
            <a:off x="1476778" y="4829578"/>
            <a:ext cx="5589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rgbClr val="FF0000"/>
                </a:solidFill>
              </a:rPr>
              <a:t>Características</a:t>
            </a:r>
          </a:p>
          <a:p>
            <a:endParaRPr lang="es-CO" sz="3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/>
              <a:t>Mide </a:t>
            </a:r>
            <a:r>
              <a:rPr lang="es-CO" sz="3600" b="1" dirty="0"/>
              <a:t>presiones </a:t>
            </a:r>
            <a:r>
              <a:rPr lang="es-CO" sz="3600" b="1" dirty="0" smtClean="0"/>
              <a:t>relativas</a:t>
            </a:r>
          </a:p>
        </p:txBody>
      </p:sp>
    </p:spTree>
    <p:extLst>
      <p:ext uri="{BB962C8B-B14F-4D97-AF65-F5344CB8AC3E}">
        <p14:creationId xmlns:p14="http://schemas.microsoft.com/office/powerpoint/2010/main" val="14625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 startAt="4"/>
            </a:pPr>
            <a:r>
              <a:rPr lang="es-CO" sz="4800" b="1" dirty="0" smtClean="0"/>
              <a:t>Transductor </a:t>
            </a:r>
            <a:r>
              <a:rPr lang="es-CO" sz="4800" b="1" dirty="0"/>
              <a:t>de presión en </a:t>
            </a:r>
            <a:r>
              <a:rPr lang="es-CO" sz="4800" b="1" dirty="0" smtClean="0"/>
              <a:t>fuelle</a:t>
            </a:r>
            <a:endParaRPr lang="es-CO" sz="4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6426558" y="2770771"/>
            <a:ext cx="5589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rgbClr val="FF0000"/>
                </a:solidFill>
              </a:rPr>
              <a:t>Características</a:t>
            </a:r>
          </a:p>
          <a:p>
            <a:endParaRPr lang="es-CO" sz="3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/>
              <a:t>Mide </a:t>
            </a:r>
            <a:r>
              <a:rPr lang="es-CO" sz="3600" b="1" dirty="0"/>
              <a:t>presiones </a:t>
            </a:r>
            <a:r>
              <a:rPr lang="es-CO" sz="3600" b="1" dirty="0" smtClean="0"/>
              <a:t>relativas</a:t>
            </a:r>
            <a:endParaRPr lang="es-CO" sz="3600" b="1" dirty="0" smtClean="0">
              <a:solidFill>
                <a:srgbClr val="FF0000"/>
              </a:solidFill>
            </a:endParaRPr>
          </a:p>
          <a:p>
            <a:endParaRPr lang="es-CO" sz="3600" b="1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2" cstate="print"/>
          <a:srcRect l="6275" t="4695" r="7053" b="31456"/>
          <a:stretch/>
        </p:blipFill>
        <p:spPr bwMode="auto">
          <a:xfrm>
            <a:off x="425003" y="2770771"/>
            <a:ext cx="5370490" cy="234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8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 startAt="5"/>
            </a:pPr>
            <a:r>
              <a:rPr lang="es-CO" sz="4800" b="1" dirty="0" smtClean="0"/>
              <a:t>Transductor </a:t>
            </a:r>
            <a:r>
              <a:rPr lang="es-CO" sz="4800" b="1" dirty="0"/>
              <a:t>de presión doble fuelle o doble diafragma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890196" y="2641982"/>
            <a:ext cx="5589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rgbClr val="FF0000"/>
                </a:solidFill>
              </a:rPr>
              <a:t>Características</a:t>
            </a:r>
          </a:p>
          <a:p>
            <a:endParaRPr lang="es-CO" sz="3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dirty="0"/>
              <a:t>Mide </a:t>
            </a:r>
            <a:r>
              <a:rPr lang="es-CO" sz="3600" b="1" dirty="0"/>
              <a:t>presiones </a:t>
            </a:r>
            <a:r>
              <a:rPr lang="es-CO" sz="3600" b="1" dirty="0" smtClean="0"/>
              <a:t>absolutas</a:t>
            </a:r>
            <a:endParaRPr lang="es-CO" sz="3600" b="1" dirty="0" smtClean="0">
              <a:solidFill>
                <a:srgbClr val="FF0000"/>
              </a:solidFill>
            </a:endParaRPr>
          </a:p>
          <a:p>
            <a:endParaRPr lang="es-CO" sz="3600" b="1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2" cstate="print"/>
          <a:srcRect l="4797" t="4838" r="2082" b="6344"/>
          <a:stretch/>
        </p:blipFill>
        <p:spPr bwMode="auto">
          <a:xfrm>
            <a:off x="0" y="3002591"/>
            <a:ext cx="6709893" cy="306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99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</a:rPr>
              <a:t>Ejemplo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34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876300" y="1398300"/>
            <a:ext cx="11136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Determinar la indicación del tubo de Bourdon si H=1[m]</a:t>
            </a:r>
            <a:endParaRPr lang="es-CO" sz="3200" baseline="30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31" y="1983076"/>
            <a:ext cx="9804978" cy="48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4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>
                <a:solidFill>
                  <a:srgbClr val="FF0000"/>
                </a:solidFill>
              </a:rPr>
              <a:t>2. </a:t>
            </a:r>
            <a:r>
              <a:rPr lang="es-CO" sz="4800" b="1" dirty="0">
                <a:solidFill>
                  <a:srgbClr val="FF0000"/>
                </a:solidFill>
              </a:rPr>
              <a:t>Transductores e</a:t>
            </a:r>
            <a:r>
              <a:rPr lang="es-CO" sz="4800" b="1" dirty="0" smtClean="0">
                <a:solidFill>
                  <a:srgbClr val="FF0000"/>
                </a:solidFill>
              </a:rPr>
              <a:t>lectromecánicos</a:t>
            </a:r>
            <a:endParaRPr lang="es-CO" sz="4800" b="1" dirty="0">
              <a:solidFill>
                <a:srgbClr val="FF0000"/>
              </a:solidFill>
            </a:endParaRPr>
          </a:p>
          <a:p>
            <a:endParaRPr lang="es-CO" sz="4800" b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832219" y="2818524"/>
            <a:ext cx="7830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Transductor resistivo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/>
              <a:t>Transductor </a:t>
            </a:r>
            <a:r>
              <a:rPr lang="es-CO" sz="3600" dirty="0" smtClean="0"/>
              <a:t>magnético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/>
              <a:t>Transductor </a:t>
            </a:r>
            <a:r>
              <a:rPr lang="es-CO" sz="3600" dirty="0" smtClean="0"/>
              <a:t>capacitivo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3559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4800" b="1" dirty="0" smtClean="0"/>
              <a:t>Transductor </a:t>
            </a:r>
            <a:r>
              <a:rPr lang="es-CO" sz="4800" b="1" dirty="0"/>
              <a:t>resistivo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70466" y="1794795"/>
            <a:ext cx="10614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Potenciómetros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acoplados mecánicamente a transductores de deformación elástica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41180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0466" y="773221"/>
            <a:ext cx="1061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4800" b="1" dirty="0" smtClean="0"/>
              <a:t>Transductor </a:t>
            </a:r>
            <a:r>
              <a:rPr lang="es-CO" sz="4800" b="1" dirty="0"/>
              <a:t>resistivo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70466" y="1794795"/>
            <a:ext cx="10614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Potenciómetros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acoplados mecánicamente a transductores de deformación elástica</a:t>
            </a:r>
            <a:endParaRPr lang="es-CO" sz="3200" dirty="0"/>
          </a:p>
        </p:txBody>
      </p:sp>
      <p:pic>
        <p:nvPicPr>
          <p:cNvPr id="5" name="Imagen 4"/>
          <p:cNvPicPr/>
          <p:nvPr/>
        </p:nvPicPr>
        <p:blipFill rotWithShape="1">
          <a:blip r:embed="rId2" cstate="print"/>
          <a:srcRect t="8794" b="6453"/>
          <a:stretch/>
        </p:blipFill>
        <p:spPr bwMode="auto">
          <a:xfrm>
            <a:off x="1995080" y="3062591"/>
            <a:ext cx="8740955" cy="379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74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1556</Words>
  <Application>Microsoft Office PowerPoint</Application>
  <PresentationFormat>Panorámica</PresentationFormat>
  <Paragraphs>290</Paragraphs>
  <Slides>120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120</vt:i4>
      </vt:variant>
    </vt:vector>
  </HeadingPairs>
  <TitlesOfParts>
    <vt:vector size="130" baseType="lpstr">
      <vt:lpstr>SimSun</vt:lpstr>
      <vt:lpstr>Arial</vt:lpstr>
      <vt:lpstr>Calibri</vt:lpstr>
      <vt:lpstr>Calibri Light</vt:lpstr>
      <vt:lpstr>Cambria Math</vt:lpstr>
      <vt:lpstr>Monotype Sorts</vt:lpstr>
      <vt:lpstr>Times New Roman</vt:lpstr>
      <vt:lpstr>Tema de Office</vt:lpstr>
      <vt:lpstr>Equation</vt:lpstr>
      <vt:lpstr>MathType 6.0 Equation</vt:lpstr>
      <vt:lpstr>Presentación de PowerPoint</vt:lpstr>
      <vt:lpstr>Medición de Variables Mecánicas</vt:lpstr>
      <vt:lpstr>Presentación de PowerPoint</vt:lpstr>
      <vt:lpstr>PRESIÓN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MATEMÁTICO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CASOS PARTICULARES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TRANSDUCTORES DE PRESIÓN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385</cp:revision>
  <dcterms:created xsi:type="dcterms:W3CDTF">2016-02-07T17:05:38Z</dcterms:created>
  <dcterms:modified xsi:type="dcterms:W3CDTF">2016-08-01T17:33:20Z</dcterms:modified>
</cp:coreProperties>
</file>